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7"/>
  </p:notesMasterIdLst>
  <p:handoutMasterIdLst>
    <p:handoutMasterId r:id="rId8"/>
  </p:handoutMasterIdLst>
  <p:sldIdLst>
    <p:sldId id="790" r:id="rId5"/>
    <p:sldId id="1138" r:id="rId6"/>
  </p:sldIdLst>
  <p:sldSz cx="9144000" cy="5143500" type="screen16x9"/>
  <p:notesSz cx="6670675" cy="9777413"/>
  <p:defaultTextStyle>
    <a:defPPr>
      <a:defRPr lang="en-GB"/>
    </a:defPPr>
    <a:lvl1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 b="1">
        <a:solidFill>
          <a:schemeClr val="accent1"/>
        </a:solidFill>
        <a:latin typeface="+mn-lt"/>
        <a:ea typeface="+mn-ea"/>
        <a:cs typeface="+mn-cs"/>
      </a:defRPr>
    </a:lvl1pPr>
    <a:lvl2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>
        <a:solidFill>
          <a:schemeClr val="tx1"/>
        </a:solidFill>
        <a:latin typeface="+mn-lt"/>
        <a:ea typeface="+mn-ea"/>
      </a:defRPr>
    </a:lvl2pPr>
    <a:lvl3pPr marL="27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•"/>
      <a:defRPr sz="1800">
        <a:solidFill>
          <a:schemeClr val="tx1"/>
        </a:solidFill>
        <a:latin typeface="+mn-lt"/>
        <a:ea typeface="+mn-ea"/>
      </a:defRPr>
    </a:lvl3pPr>
    <a:lvl4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-"/>
      <a:defRPr sz="1800">
        <a:solidFill>
          <a:schemeClr val="tx1"/>
        </a:solidFill>
        <a:latin typeface="+mn-lt"/>
        <a:ea typeface="+mn-ea"/>
      </a:defRPr>
    </a:lvl4pPr>
    <a:lvl5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◦"/>
      <a:defRPr sz="1800">
        <a:solidFill>
          <a:schemeClr val="tx1"/>
        </a:solidFill>
        <a:latin typeface="+mn-lt"/>
        <a:ea typeface="+mn-ea"/>
      </a:defRPr>
    </a:lvl5pPr>
    <a:lvl6pPr marL="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rabicPeriod"/>
      <a:defRPr sz="1800">
        <a:solidFill>
          <a:schemeClr val="tx1"/>
        </a:solidFill>
        <a:latin typeface="+mn-lt"/>
        <a:ea typeface="+mn-ea"/>
      </a:defRPr>
    </a:lvl6pPr>
    <a:lvl7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lphaLcPeriod"/>
      <a:defRPr sz="1800">
        <a:solidFill>
          <a:schemeClr val="tx1"/>
        </a:solidFill>
        <a:latin typeface="+mn-lt"/>
        <a:ea typeface="+mn-ea"/>
      </a:defRPr>
    </a:lvl7pPr>
    <a:lvl8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romanLcPeriod"/>
      <a:defRPr sz="1800">
        <a:solidFill>
          <a:schemeClr val="tx1"/>
        </a:solidFill>
        <a:latin typeface="+mn-lt"/>
        <a:ea typeface="+mn-ea"/>
      </a:defRPr>
    </a:lvl8pPr>
    <a:lvl9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2400">
        <a:solidFill>
          <a:schemeClr val="accent2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962" userDrawn="1">
          <p15:clr>
            <a:srgbClr val="A4A3A4"/>
          </p15:clr>
        </p15:guide>
        <p15:guide id="2" pos="748" userDrawn="1">
          <p15:clr>
            <a:srgbClr val="A4A3A4"/>
          </p15:clr>
        </p15:guide>
        <p15:guide id="3" orient="horz" pos="22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ah McGugan" initials="ZM" lastIdx="2" clrIdx="0">
    <p:extLst>
      <p:ext uri="{19B8F6BF-5375-455C-9EA6-DF929625EA0E}">
        <p15:presenceInfo xmlns:p15="http://schemas.microsoft.com/office/powerpoint/2012/main" userId="S-1-5-21-4161563473-2938609101-4020916863-1246" providerId="AD"/>
      </p:ext>
    </p:extLst>
  </p:cmAuthor>
  <p:cmAuthor id="2" name="Hinsley1, Rachel" initials="HR" lastIdx="1" clrIdx="1">
    <p:extLst>
      <p:ext uri="{19B8F6BF-5375-455C-9EA6-DF929625EA0E}">
        <p15:presenceInfo xmlns:p15="http://schemas.microsoft.com/office/powerpoint/2012/main" userId="S::rachel.hinsley1@uk.nationalgrid.com::5887046a-3c74-4425-b7f5-d7a108c3f56b" providerId="AD"/>
      </p:ext>
    </p:extLst>
  </p:cmAuthor>
  <p:cmAuthor id="3" name="Pemberton, Jennifer" initials="PJ" lastIdx="3" clrIdx="2">
    <p:extLst>
      <p:ext uri="{19B8F6BF-5375-455C-9EA6-DF929625EA0E}">
        <p15:presenceInfo xmlns:p15="http://schemas.microsoft.com/office/powerpoint/2012/main" userId="S::Jennifer.Pemberton@uk.nationalgrid.com::addda9a9-25eb-4ce9-a57b-382dcceb4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EECAE-3CFD-42F8-8166-CCFFED14F725}" v="8" dt="2021-02-23T11:55:26.3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249" autoAdjust="0"/>
  </p:normalViewPr>
  <p:slideViewPr>
    <p:cSldViewPr snapToGrid="0">
      <p:cViewPr varScale="1">
        <p:scale>
          <a:sx n="92" d="100"/>
          <a:sy n="92" d="100"/>
        </p:scale>
        <p:origin x="150" y="66"/>
      </p:cViewPr>
      <p:guideLst>
        <p:guide orient="horz" pos="962"/>
        <p:guide pos="748"/>
        <p:guide orient="horz" pos="22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bbins, Phil" userId="b3d12ff8-466c-4703-a3c5-a2ea9fa13e92" providerId="ADAL" clId="{DE0E83CC-1074-4649-A12C-8314C95342A1}"/>
    <pc:docChg chg="custSel delSld modSld">
      <pc:chgData name="Hobbins, Phil" userId="b3d12ff8-466c-4703-a3c5-a2ea9fa13e92" providerId="ADAL" clId="{DE0E83CC-1074-4649-A12C-8314C95342A1}" dt="2021-02-23T11:55:26.385" v="1250" actId="1076"/>
      <pc:docMkLst>
        <pc:docMk/>
      </pc:docMkLst>
      <pc:sldChg chg="modSp">
        <pc:chgData name="Hobbins, Phil" userId="b3d12ff8-466c-4703-a3c5-a2ea9fa13e92" providerId="ADAL" clId="{DE0E83CC-1074-4649-A12C-8314C95342A1}" dt="2021-02-23T11:22:34.709" v="2" actId="20577"/>
        <pc:sldMkLst>
          <pc:docMk/>
          <pc:sldMk cId="3484790296" sldId="790"/>
        </pc:sldMkLst>
        <pc:spChg chg="mod">
          <ac:chgData name="Hobbins, Phil" userId="b3d12ff8-466c-4703-a3c5-a2ea9fa13e92" providerId="ADAL" clId="{DE0E83CC-1074-4649-A12C-8314C95342A1}" dt="2021-02-23T11:22:34.709" v="2" actId="20577"/>
          <ac:spMkLst>
            <pc:docMk/>
            <pc:sldMk cId="3484790296" sldId="790"/>
            <ac:spMk id="18" creationId="{220D7A5C-41FB-4A52-9B12-B489A9754A5D}"/>
          </ac:spMkLst>
        </pc:spChg>
      </pc:sldChg>
      <pc:sldChg chg="del">
        <pc:chgData name="Hobbins, Phil" userId="b3d12ff8-466c-4703-a3c5-a2ea9fa13e92" providerId="ADAL" clId="{DE0E83CC-1074-4649-A12C-8314C95342A1}" dt="2021-02-23T11:42:47.925" v="676" actId="2696"/>
        <pc:sldMkLst>
          <pc:docMk/>
          <pc:sldMk cId="4164655381" sldId="1137"/>
        </pc:sldMkLst>
      </pc:sldChg>
      <pc:sldChg chg="modSp">
        <pc:chgData name="Hobbins, Phil" userId="b3d12ff8-466c-4703-a3c5-a2ea9fa13e92" providerId="ADAL" clId="{DE0E83CC-1074-4649-A12C-8314C95342A1}" dt="2021-02-23T11:55:26.385" v="1250" actId="1076"/>
        <pc:sldMkLst>
          <pc:docMk/>
          <pc:sldMk cId="4196099911" sldId="1138"/>
        </pc:sldMkLst>
        <pc:spChg chg="mod">
          <ac:chgData name="Hobbins, Phil" userId="b3d12ff8-466c-4703-a3c5-a2ea9fa13e92" providerId="ADAL" clId="{DE0E83CC-1074-4649-A12C-8314C95342A1}" dt="2021-02-23T11:54:57.471" v="1248" actId="6549"/>
          <ac:spMkLst>
            <pc:docMk/>
            <pc:sldMk cId="4196099911" sldId="1138"/>
            <ac:spMk id="2" creationId="{2FBECE5E-B509-4F69-B40A-B5B025A54CAD}"/>
          </ac:spMkLst>
        </pc:spChg>
        <pc:spChg chg="mod">
          <ac:chgData name="Hobbins, Phil" userId="b3d12ff8-466c-4703-a3c5-a2ea9fa13e92" providerId="ADAL" clId="{DE0E83CC-1074-4649-A12C-8314C95342A1}" dt="2021-02-23T11:55:26.385" v="1250" actId="1076"/>
          <ac:spMkLst>
            <pc:docMk/>
            <pc:sldMk cId="4196099911" sldId="1138"/>
            <ac:spMk id="3" creationId="{08E67209-7221-4EC8-9E5D-01F07488F71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761" y="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D8211FFE-B3EB-1B4F-A849-3CF65CAE83E6}" type="datetime1">
              <a:rPr lang="en-GB" smtClean="0"/>
              <a:t>23/02/2021</a:t>
            </a:fld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919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761" y="928919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350ECF5C-888C-41F6-A366-B80CE9FF0D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7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312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C4EFE-BC34-5643-BA96-233A28E9007A}" type="datetime1">
              <a:rPr lang="en-GB" smtClean="0"/>
              <a:t>23/02/2021</a:t>
            </a:fld>
            <a:endParaRPr lang="en-GB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3425"/>
            <a:ext cx="65151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358" y="4644596"/>
            <a:ext cx="5335961" cy="439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312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79895-3E67-4CB8-BE0C-23F3FD5FF7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1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0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61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15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 points to mention – both follow ups to the Q4 2020 questionnaire that we issued to terminal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DD779895-3E67-4CB8-BE0C-23F3FD5FF7F3}" type="slidenum">
              <a:rPr kumimoji="0" lang="en-GB" sz="1200" b="1" i="0" u="none" strike="noStrike" kern="0" cap="none" spc="0" normalizeH="0" baseline="0" noProof="0" smtClean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0" cap="none" spc="0" normalizeH="0" baseline="0" noProof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91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indicative central case view in a range ideally in a world where expanded </a:t>
            </a:r>
            <a:r>
              <a:rPr lang="en-GB" dirty="0" err="1"/>
              <a:t>Wobbe</a:t>
            </a:r>
            <a:r>
              <a:rPr lang="en-GB" dirty="0"/>
              <a:t> Index was available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79895-3E67-4CB8-BE0C-23F3FD5FF7F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73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8CDB5-958E-4EBE-8C05-3F9C84B06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44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28000" y="1062500"/>
            <a:ext cx="2592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5544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060961F-7E65-4122-8275-120EE663A9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D628-1E99-41AE-A4DE-E8D47E3F2A00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6" name="Guidance note">
              <a:extLst>
                <a:ext uri="{FF2B5EF4-FFF2-40B4-BE49-F238E27FC236}">
                  <a16:creationId xmlns:a16="http://schemas.microsoft.com/office/drawing/2014/main" id="{C3AD16BC-865F-4730-B576-3924C11BBB5C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18825A-E661-4165-AFAF-DF026ACCBF7D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D670EEFD-71A1-460B-93B0-010CABE4F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518490A9-DA83-4553-86AD-17100E2D20A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Guidance note">
            <a:extLst>
              <a:ext uri="{FF2B5EF4-FFF2-40B4-BE49-F238E27FC236}">
                <a16:creationId xmlns:a16="http://schemas.microsoft.com/office/drawing/2014/main" id="{00BC0673-5213-4DA3-BE67-C1DB97C4A10F}"/>
              </a:ext>
            </a:extLst>
          </p:cNvPr>
          <p:cNvSpPr/>
          <p:nvPr userDrawn="1"/>
        </p:nvSpPr>
        <p:spPr>
          <a:xfrm>
            <a:off x="9206425" y="2167651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115501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FC37DAF-12F7-4FE3-99E2-B1BC731C4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C6E2C5-7988-4109-B04E-4C5B434E0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6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hart Placeholder 5">
            <a:extLst>
              <a:ext uri="{FF2B5EF4-FFF2-40B4-BE49-F238E27FC236}">
                <a16:creationId xmlns:a16="http://schemas.microsoft.com/office/drawing/2014/main" id="{59BB4BB1-10D0-4A42-B2B1-1F058F0E599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228000" y="1062500"/>
            <a:ext cx="2592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03B18-A6C4-48D8-9A57-624954E4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3A40AB7-029F-4311-80FC-0AAAE2F69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78705A-DCC5-4C39-8BC7-0071FE0B6E9D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C6E2522F-9DAA-41D3-8636-CA2AD6DF26DE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F8CA62A-2C50-48E5-8954-5C3104C2B475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37ACEAC6-5EC9-49C5-A059-7A0DC1FCC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13E90BA5-7852-4BC3-A7C6-1D57B4B4776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Guidance note">
            <a:extLst>
              <a:ext uri="{FF2B5EF4-FFF2-40B4-BE49-F238E27FC236}">
                <a16:creationId xmlns:a16="http://schemas.microsoft.com/office/drawing/2014/main" id="{395CA386-D2EE-45ED-B3EB-20DC32FFECC9}"/>
              </a:ext>
            </a:extLst>
          </p:cNvPr>
          <p:cNvSpPr/>
          <p:nvPr userDrawn="1"/>
        </p:nvSpPr>
        <p:spPr>
          <a:xfrm>
            <a:off x="9206425" y="2167651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3060879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0"/>
            <a:ext cx="849600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91E4EDE-F73E-4D47-BE09-9DA6C993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 userDrawn="1"/>
        </p:nvSpPr>
        <p:spPr>
          <a:xfrm>
            <a:off x="9206425" y="0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241192424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rt Placeholder 5"/>
          <p:cNvSpPr>
            <a:spLocks noGrp="1"/>
          </p:cNvSpPr>
          <p:nvPr>
            <p:ph type="chart" sz="quarter" idx="15" hasCustomPrompt="1"/>
          </p:nvPr>
        </p:nvSpPr>
        <p:spPr>
          <a:xfrm>
            <a:off x="323850" y="1062500"/>
            <a:ext cx="5543550" cy="34539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F0A20-4521-4105-B244-E4D7D8DC4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F3D2E9-D3DF-4073-8942-F51EDC9F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8E8D2DA-923C-46FD-AE23-D8997A885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C5F39-EE55-4150-AE38-A7A999F3BA25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025D7FB3-CF69-4E08-8922-003EB4E3975F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8045C4-A569-4BC0-A2C6-680DA682611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0FD70A2C-539C-4A23-AF36-00B08ACFA1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A36B5CC0-766A-45B5-97A8-7C56DFCFC8EE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Guidance note">
            <a:extLst>
              <a:ext uri="{FF2B5EF4-FFF2-40B4-BE49-F238E27FC236}">
                <a16:creationId xmlns:a16="http://schemas.microsoft.com/office/drawing/2014/main" id="{9FC3F62A-60AD-47BF-8C6C-EA4FD3505A95}"/>
              </a:ext>
            </a:extLst>
          </p:cNvPr>
          <p:cNvSpPr/>
          <p:nvPr userDrawn="1"/>
        </p:nvSpPr>
        <p:spPr>
          <a:xfrm>
            <a:off x="9206425" y="2167651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</a:p>
        </p:txBody>
      </p:sp>
    </p:spTree>
    <p:extLst>
      <p:ext uri="{BB962C8B-B14F-4D97-AF65-F5344CB8AC3E}">
        <p14:creationId xmlns:p14="http://schemas.microsoft.com/office/powerpoint/2010/main" val="325295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5B49068-D080-4ACE-BA89-F101FF74DD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230DD3F-5BD6-47DB-88DD-B17645228A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5F1110-D46C-45FE-84D5-25150A01F2E3}"/>
              </a:ext>
            </a:extLst>
          </p:cNvPr>
          <p:cNvCxnSpPr>
            <a:cxnSpLocks/>
          </p:cNvCxnSpPr>
          <p:nvPr userDrawn="1"/>
        </p:nvCxnSpPr>
        <p:spPr>
          <a:xfrm>
            <a:off x="323850" y="2218065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544F918-5B29-4CA8-B698-287CEE5C612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3851" y="1062000"/>
            <a:ext cx="994286" cy="1080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926757-B24B-4CFA-A750-5FFEEEF69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850" y="2311146"/>
            <a:ext cx="2592388" cy="1087477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400"/>
            </a:lvl1pPr>
            <a:lvl2pPr>
              <a:spcBef>
                <a:spcPts val="0"/>
              </a:spcBef>
              <a:spcAft>
                <a:spcPts val="200"/>
              </a:spcAft>
              <a:defRPr sz="14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12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41570-0A8C-4A6D-9F75-3FF3D833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65364470-3814-46DA-81B6-9B6ABEDC8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9C2C4D-4ACC-4F73-A4B9-04807E3ACA87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9" name="Guidance note">
              <a:extLst>
                <a:ext uri="{FF2B5EF4-FFF2-40B4-BE49-F238E27FC236}">
                  <a16:creationId xmlns:a16="http://schemas.microsoft.com/office/drawing/2014/main" id="{E9DBA4A0-469B-42D9-A384-66D0F7F5CF1C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513AB0-B464-432C-96F6-C01AE1AD896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69D17DA6-BCD4-4046-9D31-CF5D43390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id="{8B82DBD2-6FB6-4465-9E2D-6DA528C0AEC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Round Diagonal Corner Rectangle 4">
            <a:extLst>
              <a:ext uri="{FF2B5EF4-FFF2-40B4-BE49-F238E27FC236}">
                <a16:creationId xmlns:a16="http://schemas.microsoft.com/office/drawing/2014/main" id="{CCFF34D1-F27E-4737-B8CF-F9385F2D624E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4221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B2B09D-D81C-4260-912F-CB531B07FB99}"/>
              </a:ext>
            </a:extLst>
          </p:cNvPr>
          <p:cNvCxnSpPr>
            <a:cxnSpLocks/>
          </p:cNvCxnSpPr>
          <p:nvPr userDrawn="1"/>
        </p:nvCxnSpPr>
        <p:spPr>
          <a:xfrm>
            <a:off x="323850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A143F75-F1B4-412B-A3E2-850CC3D2A5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850" y="2154435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90" indent="-20997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46" indent="-209974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988D91BD-83E2-4D8E-A9D9-FB230B58F4C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3851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82E8DE-D700-4FDB-B492-FBBE73708601}"/>
              </a:ext>
            </a:extLst>
          </p:cNvPr>
          <p:cNvCxnSpPr>
            <a:cxnSpLocks/>
          </p:cNvCxnSpPr>
          <p:nvPr userDrawn="1"/>
        </p:nvCxnSpPr>
        <p:spPr>
          <a:xfrm>
            <a:off x="3276600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797DDDD-D10E-4826-9799-F77851FA3A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76600" y="2154435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90" indent="-20997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46" indent="-209974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BE7E812B-C0C2-4E15-A5E1-88C87117715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76601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E4984C-A870-48D7-A38E-4D226B28CF21}"/>
              </a:ext>
            </a:extLst>
          </p:cNvPr>
          <p:cNvCxnSpPr>
            <a:cxnSpLocks/>
          </p:cNvCxnSpPr>
          <p:nvPr userDrawn="1"/>
        </p:nvCxnSpPr>
        <p:spPr>
          <a:xfrm>
            <a:off x="6227762" y="2061354"/>
            <a:ext cx="25923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D3ACC50D-43D4-45A0-975F-9B408E6BD1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27762" y="2154435"/>
            <a:ext cx="2592388" cy="13849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400"/>
            </a:lvl3pPr>
            <a:lvl4pPr marL="213690" indent="-20997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419946" indent="-209974">
              <a:spcBef>
                <a:spcPts val="6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B3C3C8F3-419D-4EF9-BB29-AE7F1F1732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27763" y="1062001"/>
            <a:ext cx="839787" cy="9128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sz="117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BB4D65-DB5D-4395-AECD-E4A4DD1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D674DDD-BACE-4633-A51D-B34FB33EEC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28725" y="1062000"/>
            <a:ext cx="1687514" cy="856645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01DDDCC-04BF-4981-893E-E22AFEDF5A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181475" y="1062000"/>
            <a:ext cx="1687514" cy="856645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15142A3-375C-45DF-AF42-2245E24CD46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134225" y="1062000"/>
            <a:ext cx="1687514" cy="856645"/>
          </a:xfr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defRPr sz="1100"/>
            </a:lvl1pPr>
            <a:lvl2pPr>
              <a:spcBef>
                <a:spcPts val="0"/>
              </a:spcBef>
              <a:spcAft>
                <a:spcPts val="200"/>
              </a:spcAft>
              <a:defRPr sz="11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200"/>
              </a:spcAft>
              <a:buFontTx/>
              <a:buNone/>
              <a:defRPr sz="900">
                <a:solidFill>
                  <a:schemeClr val="accent1"/>
                </a:solidFill>
              </a:defRPr>
            </a:lvl3pPr>
            <a:lvl4pPr marL="213690" indent="-209974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>
                <a:solidFill>
                  <a:schemeClr val="accent1"/>
                </a:solidFill>
              </a:defRPr>
            </a:lvl4pPr>
            <a:lvl5pPr marL="419946" indent="-209974">
              <a:spcBef>
                <a:spcPts val="0"/>
              </a:spcBef>
              <a:spcAft>
                <a:spcPts val="200"/>
              </a:spcAft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45A0E1D1-8595-4E45-A401-A47501854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15125D-7568-4091-BEEB-35B82C7A282E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44" name="Guidance note">
              <a:extLst>
                <a:ext uri="{FF2B5EF4-FFF2-40B4-BE49-F238E27FC236}">
                  <a16:creationId xmlns:a16="http://schemas.microsoft.com/office/drawing/2014/main" id="{05DADCA8-9F14-4D3E-AEA6-3968A4B99D52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567F3E-A867-493E-9CDF-6C283ED69F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46" name="Picture 3">
                <a:extLst>
                  <a:ext uri="{FF2B5EF4-FFF2-40B4-BE49-F238E27FC236}">
                    <a16:creationId xmlns:a16="http://schemas.microsoft.com/office/drawing/2014/main" id="{EF71D8E4-9AAD-42D4-BB7D-BD4FF105C4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ounded Rectangle 20">
                <a:extLst>
                  <a:ext uri="{FF2B5EF4-FFF2-40B4-BE49-F238E27FC236}">
                    <a16:creationId xmlns:a16="http://schemas.microsoft.com/office/drawing/2014/main" id="{F43BCCBD-E91E-4385-9D1C-933F4A1EFF49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Round Diagonal Corner Rectangle 4">
            <a:extLst>
              <a:ext uri="{FF2B5EF4-FFF2-40B4-BE49-F238E27FC236}">
                <a16:creationId xmlns:a16="http://schemas.microsoft.com/office/drawing/2014/main" id="{DCC9EC93-F46B-4A7B-8A65-57D85F810085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56749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5581691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GB"/>
              <a:t> </a:t>
            </a:r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3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590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GB"/>
              <a:t> </a:t>
            </a:r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790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5" y="1058863"/>
            <a:ext cx="4033839" cy="868039"/>
          </a:xfrm>
        </p:spPr>
        <p:txBody>
          <a:bodyPr anchor="t" anchorCtr="0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95" y="2600550"/>
            <a:ext cx="4033839" cy="52322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Name</a:t>
            </a:r>
          </a:p>
          <a:p>
            <a:pPr lvl="1"/>
            <a:r>
              <a:rPr lang="en-GB"/>
              <a:t>Date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3891611" y="0"/>
            <a:ext cx="4960294" cy="248014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2279659" y="2663100"/>
            <a:ext cx="4960800" cy="24804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GB"/>
              <a:t> 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4846035" y="1851623"/>
            <a:ext cx="1440000" cy="144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GB"/>
              <a:t> </a:t>
            </a:r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27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04110C-7FA9-42B8-8B3B-DA58E665B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0"/>
            <a:ext cx="55434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F5AF73-3EA7-4347-84EA-D70EBAC2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0" y="267573"/>
            <a:ext cx="554462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5EBFD-084A-4878-8287-2E1A3FCE8D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8CCAE-A613-4894-962F-B9332D979AE1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8" name="Guidance note">
              <a:extLst>
                <a:ext uri="{FF2B5EF4-FFF2-40B4-BE49-F238E27FC236}">
                  <a16:creationId xmlns:a16="http://schemas.microsoft.com/office/drawing/2014/main" id="{753381CB-CFAD-4C37-9043-05C8A52380A7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A04F91-854A-4895-BD97-24C8BB928F41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9CABB711-E1AB-41A2-A779-C8967E1B90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0">
                <a:extLst>
                  <a:ext uri="{FF2B5EF4-FFF2-40B4-BE49-F238E27FC236}">
                    <a16:creationId xmlns:a16="http://schemas.microsoft.com/office/drawing/2014/main" id="{702CAAD7-0480-4B1D-A46C-986161320307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86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2C8DA23-E484-4D16-8C50-77D951B51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5C1225E-7A2B-4204-8951-1CD60FF30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68417C5-1CE5-43E5-9448-0B5FEF92AE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72A00B0-5109-4795-B6DD-671C71DA14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7" name="Round Diagonal Corner Rectangle 4">
            <a:extLst>
              <a:ext uri="{FF2B5EF4-FFF2-40B4-BE49-F238E27FC236}">
                <a16:creationId xmlns:a16="http://schemas.microsoft.com/office/drawing/2014/main" id="{231B8D91-3113-4251-BBA5-C25AE54B04E5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84344318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5" name="Round Diagonal Corner Rectangle 4">
            <a:extLst>
              <a:ext uri="{FF2B5EF4-FFF2-40B4-BE49-F238E27FC236}">
                <a16:creationId xmlns:a16="http://schemas.microsoft.com/office/drawing/2014/main" id="{37609B83-716F-4C19-B524-DF1CE466DE04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044AFBBA-7610-4A43-B583-B8E6F6343F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3"/>
            <a:ext cx="1153207" cy="5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0403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9882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94" y="2536528"/>
            <a:ext cx="2524125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496" y="680340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3099461" y="-9501"/>
            <a:ext cx="6056160" cy="515798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GB"/>
              <a:t>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266" y="4633912"/>
            <a:ext cx="1410824" cy="290076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79" y="208022"/>
            <a:ext cx="1736469" cy="5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77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05645" y="4778375"/>
            <a:ext cx="638355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600" smtClean="0"/>
              <a:pPr/>
              <a:t>‹#›</a:t>
            </a:fld>
            <a:endParaRPr lang="en-GB" sz="6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 userDrawn="1"/>
        </p:nvGrpSpPr>
        <p:grpSpPr bwMode="black">
          <a:xfrm>
            <a:off x="2105025" y="2051785"/>
            <a:ext cx="4933950" cy="1039932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50112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52CBFD-699B-45C5-A157-E323D3A6D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4068613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54D8696-31B7-4DB8-B15D-873BDA465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51388" y="1062500"/>
            <a:ext cx="4068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42441E-8F2C-4081-9DA0-77F80225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B7EAF22-09C0-49C9-9811-75AF4CD21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800D90-E2FB-42D1-8CB6-1955ED546129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5" name="Guidance note">
              <a:extLst>
                <a:ext uri="{FF2B5EF4-FFF2-40B4-BE49-F238E27FC236}">
                  <a16:creationId xmlns:a16="http://schemas.microsoft.com/office/drawing/2014/main" id="{819ED999-6999-46F4-B7A1-EFF10837A570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633B5A-3193-4605-B154-E0B8CB89CCB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7" name="Picture 3">
                <a:extLst>
                  <a:ext uri="{FF2B5EF4-FFF2-40B4-BE49-F238E27FC236}">
                    <a16:creationId xmlns:a16="http://schemas.microsoft.com/office/drawing/2014/main" id="{585F499E-E2AE-40D1-BBDA-189BC79FDB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752EE2C4-E482-438A-9070-A14C38B6146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66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0C88B5B-AAF5-47BD-AD69-1EE3F9438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4068613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2975" y="1062038"/>
            <a:ext cx="4051937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4373E4D-07C5-468F-A7BD-C7AD22C77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C6F12F-E651-47EF-873C-C4BCFD73026C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34" name="Guidance note">
              <a:extLst>
                <a:ext uri="{FF2B5EF4-FFF2-40B4-BE49-F238E27FC236}">
                  <a16:creationId xmlns:a16="http://schemas.microsoft.com/office/drawing/2014/main" id="{F95C3436-B6EE-47A5-8CDF-DFC1CEE6A784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50E3572-442E-4063-AED5-829AB7EAA7C3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6" name="Picture 3">
                <a:extLst>
                  <a:ext uri="{FF2B5EF4-FFF2-40B4-BE49-F238E27FC236}">
                    <a16:creationId xmlns:a16="http://schemas.microsoft.com/office/drawing/2014/main" id="{97890FFF-8342-4E6A-B73E-44D0FCF7A2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ounded Rectangle 20">
                <a:extLst>
                  <a:ext uri="{FF2B5EF4-FFF2-40B4-BE49-F238E27FC236}">
                    <a16:creationId xmlns:a16="http://schemas.microsoft.com/office/drawing/2014/main" id="{C5F8D64F-558B-4EE8-B969-C40A6125D25D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DEEFE2A4-9E60-4329-8F38-C8621FA2D86F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239661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7763" y="1062038"/>
            <a:ext cx="2577149" cy="34544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2592239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6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89C5F10-0515-49F1-B7E1-FA5D252EB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85597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1062500"/>
            <a:ext cx="2592239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6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961" y="1062500"/>
            <a:ext cx="2592000" cy="1569660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401A2-6451-4E45-96E0-C555AE3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1993E21-89C4-43F1-B0DA-3D71670B0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C9A99-CBD6-4BA5-A71D-10F2DFE9CFA1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6ADE5D12-11A2-4CCE-81CB-203511BF5C3F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81217D-4EA5-40B0-9EA6-FAD35195E17C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464DB892-B193-4994-87A1-F3005D1BEA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4CE544B9-8DF2-4C6C-B878-A4384379E280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6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930CD1D-A41A-4185-9CFA-885F60C5B5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3999" y="1062500"/>
            <a:ext cx="2592000" cy="2664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ABD336-6DA0-4C14-8548-610B7CB3FD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8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A342-D873-47FF-A0CB-ED762BAF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1F48095-532B-4817-BFFB-AF6AF6A81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F101B0-C15C-4E8B-BCD8-94C6F9FA8B71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7" name="Guidance note">
              <a:extLst>
                <a:ext uri="{FF2B5EF4-FFF2-40B4-BE49-F238E27FC236}">
                  <a16:creationId xmlns:a16="http://schemas.microsoft.com/office/drawing/2014/main" id="{5019EF20-6B36-43C9-BDEB-3621A64EB545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1C0FE1-B9EF-4B93-932D-4FD8C477B3AE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7C1D4B64-6112-4E50-93D6-4D6DF530D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ounded Rectangle 20">
                <a:extLst>
                  <a:ext uri="{FF2B5EF4-FFF2-40B4-BE49-F238E27FC236}">
                    <a16:creationId xmlns:a16="http://schemas.microsoft.com/office/drawing/2014/main" id="{4E55863B-5F7C-47FB-BB27-4E84CB7B252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992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5C4283E-702E-4783-AE1B-598C33ABA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000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FD44EC-D9DC-4A2D-91EF-9F07DE3F1C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3999" y="10625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6B893-85E5-4E35-9461-E7E97ADE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2177FB2-8BB7-4D7D-AD52-7C859E8DFE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8000" y="1062500"/>
            <a:ext cx="2592000" cy="2664000"/>
          </a:xfrm>
          <a:solidFill>
            <a:srgbClr val="0073CD"/>
          </a:solidFill>
        </p:spPr>
        <p:txBody>
          <a:bodyPr wrap="square" lIns="144000" tIns="108000" rIns="144000" bIns="108000">
            <a:noAutofit/>
          </a:bodyPr>
          <a:lstStyle>
            <a:lvl1pPr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Clr>
                <a:schemeClr val="bg1"/>
              </a:buClr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C0BFDE7-E46E-4D15-A8FA-219C8CB4D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34838" y="4740424"/>
            <a:ext cx="7195415" cy="169277"/>
          </a:xfrm>
        </p:spPr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F0B578-E378-46F0-A4C9-1552A629C76D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8" name="Guidance note">
              <a:extLst>
                <a:ext uri="{FF2B5EF4-FFF2-40B4-BE49-F238E27FC236}">
                  <a16:creationId xmlns:a16="http://schemas.microsoft.com/office/drawing/2014/main" id="{F2DEB423-320E-404F-8B3B-CCFAFB4B5554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3BE6250-E57A-419B-A962-5A85632A71B4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3815D591-B560-4B71-ACE3-786F10B3E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ounded Rectangle 20">
                <a:extLst>
                  <a:ext uri="{FF2B5EF4-FFF2-40B4-BE49-F238E27FC236}">
                    <a16:creationId xmlns:a16="http://schemas.microsoft.com/office/drawing/2014/main" id="{D9C85BF9-7030-4B6C-A627-472B55A9DB32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710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4DF50-EEA0-4A06-8714-8D21D9F9F1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780" y="1068388"/>
            <a:ext cx="5544621" cy="187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5251B-0820-4ADA-9A19-8246D2702489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7" name="Guidance note">
              <a:extLst>
                <a:ext uri="{FF2B5EF4-FFF2-40B4-BE49-F238E27FC236}">
                  <a16:creationId xmlns:a16="http://schemas.microsoft.com/office/drawing/2014/main" id="{312A308F-3064-47BA-AC60-32EDEEDAB44B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AF13CC-EB75-491E-ADC5-099192BFB81F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A9488914-4AA4-477A-966D-3FA45BA9AD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6261C382-D82C-4A0D-BCAA-2DFF1F81BFD8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408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22780" y="267573"/>
            <a:ext cx="84973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80" y="1058864"/>
            <a:ext cx="849844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Heading 1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86937" y="4740424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38" y="4740424"/>
            <a:ext cx="719541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en-GB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322780" y="4740424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en-GB" b="1"/>
              <a:t>National Grid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0" r:id="rId2"/>
    <p:sldLayoutId id="2147483801" r:id="rId3"/>
    <p:sldLayoutId id="2147483803" r:id="rId4"/>
    <p:sldLayoutId id="2147483813" r:id="rId5"/>
    <p:sldLayoutId id="2147483804" r:id="rId6"/>
    <p:sldLayoutId id="2147483805" r:id="rId7"/>
    <p:sldLayoutId id="2147483806" r:id="rId8"/>
    <p:sldLayoutId id="2147483786" r:id="rId9"/>
    <p:sldLayoutId id="2147483808" r:id="rId10"/>
    <p:sldLayoutId id="2147483809" r:id="rId11"/>
    <p:sldLayoutId id="2147483814" r:id="rId12"/>
    <p:sldLayoutId id="2147483810" r:id="rId13"/>
    <p:sldLayoutId id="2147483811" r:id="rId14"/>
    <p:sldLayoutId id="2147483812" r:id="rId15"/>
    <p:sldLayoutId id="2147483790" r:id="rId16"/>
    <p:sldLayoutId id="2147483794" r:id="rId17"/>
    <p:sldLayoutId id="2147483796" r:id="rId18"/>
    <p:sldLayoutId id="2147483795" r:id="rId19"/>
    <p:sldLayoutId id="2147483792" r:id="rId20"/>
    <p:sldLayoutId id="2147483793" r:id="rId21"/>
    <p:sldLayoutId id="2147483798" r:id="rId22"/>
    <p:sldLayoutId id="2147483797" r:id="rId23"/>
    <p:sldLayoutId id="2147483784" r:id="rId24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 userDrawn="1">
          <p15:clr>
            <a:srgbClr val="F26B43"/>
          </p15:clr>
        </p15:guide>
        <p15:guide id="4" pos="5556" userDrawn="1">
          <p15:clr>
            <a:srgbClr val="F26B43"/>
          </p15:clr>
        </p15:guide>
        <p15:guide id="6" orient="horz" pos="2845" userDrawn="1">
          <p15:clr>
            <a:srgbClr val="F26B43"/>
          </p15:clr>
        </p15:guide>
        <p15:guide id="8" pos="204" userDrawn="1">
          <p15:clr>
            <a:srgbClr val="F26B43"/>
          </p15:clr>
        </p15:guide>
        <p15:guide id="13" pos="2993" userDrawn="1">
          <p15:clr>
            <a:srgbClr val="F26B43"/>
          </p15:clr>
        </p15:guide>
        <p15:guide id="14" orient="horz" pos="350" userDrawn="1">
          <p15:clr>
            <a:srgbClr val="F26B43"/>
          </p15:clr>
        </p15:guide>
        <p15:guide id="15" orient="horz" pos="667" userDrawn="1">
          <p15:clr>
            <a:srgbClr val="F26B43"/>
          </p15:clr>
        </p15:guide>
        <p15:guide id="16" pos="2064" userDrawn="1">
          <p15:clr>
            <a:srgbClr val="F26B43"/>
          </p15:clr>
        </p15:guide>
        <p15:guide id="17" pos="3923" userDrawn="1">
          <p15:clr>
            <a:srgbClr val="F26B43"/>
          </p15:clr>
        </p15:guide>
        <p15:guide id="18" pos="3696" userDrawn="1">
          <p15:clr>
            <a:srgbClr val="F26B43"/>
          </p15:clr>
        </p15:guide>
        <p15:guide id="19" pos="18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.Hobbins@nationalgrid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ncfunc.eu/gas-func/issues/01/2019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504810322" TargetMode="External"/><Relationship Id="rId5" Type="http://schemas.openxmlformats.org/officeDocument/2006/relationships/hyperlink" Target="https://www.surveymonkey.com/r/CDEST" TargetMode="External"/><Relationship Id="rId4" Type="http://schemas.openxmlformats.org/officeDocument/2006/relationships/hyperlink" Target="file:///C:\Users\philip.hobbins\Downloads\Annex%20I_Issue%20Solution_Interfaces%20of%20Capacity%20Booking%20Platforms%20(2)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20D7A5C-41FB-4A52-9B12-B489A975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6" y="1607379"/>
            <a:ext cx="4636916" cy="868039"/>
          </a:xfrm>
        </p:spPr>
        <p:txBody>
          <a:bodyPr/>
          <a:lstStyle/>
          <a:p>
            <a:r>
              <a:rPr lang="en-GB" sz="2800" dirty="0"/>
              <a:t>EU Update</a:t>
            </a:r>
            <a:br>
              <a:rPr lang="en-GB" sz="2800" dirty="0"/>
            </a:br>
            <a:br>
              <a:rPr lang="en-GB" sz="2800" dirty="0"/>
            </a:br>
            <a:br>
              <a:rPr lang="en-GB" sz="1800" dirty="0"/>
            </a:br>
            <a:r>
              <a:rPr lang="en-GB" sz="1800" dirty="0"/>
              <a:t>Transmission Workgroup</a:t>
            </a: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4</a:t>
            </a:r>
            <a:r>
              <a:rPr lang="en-GB" sz="1800" baseline="30000" dirty="0"/>
              <a:t>th</a:t>
            </a:r>
            <a:r>
              <a:rPr lang="en-GB" sz="1800" dirty="0"/>
              <a:t> March 2021</a:t>
            </a:r>
            <a:br>
              <a:rPr lang="en-GB" sz="1800" dirty="0"/>
            </a:br>
            <a:br>
              <a:rPr lang="en-GB" sz="1800" dirty="0"/>
            </a:br>
            <a:r>
              <a:rPr lang="en-GB" sz="1400" dirty="0"/>
              <a:t>Phil Hobbins</a:t>
            </a:r>
            <a:br>
              <a:rPr lang="en-GB" sz="1400" dirty="0"/>
            </a:br>
            <a:r>
              <a:rPr lang="en-GB" sz="1400" dirty="0">
                <a:hlinkClick r:id="rId3"/>
              </a:rPr>
              <a:t>Philip.Hobbins@nationalgrid.com</a:t>
            </a:r>
            <a:r>
              <a:rPr lang="en-GB" sz="1400" dirty="0"/>
              <a:t> </a:t>
            </a: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1350" dirty="0"/>
            </a:br>
            <a:br>
              <a:rPr lang="en-GB" sz="1350" dirty="0"/>
            </a:br>
            <a:br>
              <a:rPr lang="en-GB" sz="2100" dirty="0"/>
            </a:br>
            <a:br>
              <a:rPr lang="en-GB" sz="2700" dirty="0"/>
            </a:br>
            <a:br>
              <a:rPr lang="en-GB" sz="2800" dirty="0"/>
            </a:br>
            <a:endParaRPr lang="en-GB" sz="2800" dirty="0"/>
          </a:p>
        </p:txBody>
      </p:sp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AADC93F4-E146-4883-9E0C-0D655FBAF8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279659" y="2663100"/>
            <a:ext cx="4960800" cy="2480400"/>
          </a:xfrm>
        </p:spPr>
      </p:pic>
      <p:pic>
        <p:nvPicPr>
          <p:cNvPr id="11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5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7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ECE5E-B509-4F69-B40A-B5B025A54C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1" y="1062500"/>
            <a:ext cx="8106252" cy="4647426"/>
          </a:xfrm>
        </p:spPr>
        <p:txBody>
          <a:bodyPr/>
          <a:lstStyle/>
          <a:p>
            <a:r>
              <a:rPr lang="en-GB" sz="1400" dirty="0" err="1"/>
              <a:t>Equinor</a:t>
            </a:r>
            <a:r>
              <a:rPr lang="en-GB" sz="1400" dirty="0"/>
              <a:t> raised this FUNC issue in 2019 </a:t>
            </a:r>
            <a:r>
              <a:rPr lang="en-GB" sz="1200" b="0" dirty="0">
                <a:hlinkClick r:id="rId3"/>
              </a:rPr>
              <a:t>Gas-</a:t>
            </a:r>
            <a:r>
              <a:rPr lang="en-GB" sz="1200" b="0" dirty="0" err="1">
                <a:hlinkClick r:id="rId3"/>
              </a:rPr>
              <a:t>Func</a:t>
            </a:r>
            <a:r>
              <a:rPr lang="en-GB" sz="1200" b="0" dirty="0">
                <a:hlinkClick r:id="rId3"/>
              </a:rPr>
              <a:t> 2.0 - View issue (gasncfunc.eu)</a:t>
            </a:r>
            <a:endParaRPr lang="en-GB" sz="1200" b="0" dirty="0"/>
          </a:p>
          <a:p>
            <a:r>
              <a:rPr lang="en-GB" sz="1400" dirty="0"/>
              <a:t>Seeks to replace the ‘interactive’ data exchange solution with ‘document-based’ </a:t>
            </a:r>
            <a:r>
              <a:rPr lang="en-GB" sz="1400" dirty="0" err="1"/>
              <a:t>Edigas</a:t>
            </a:r>
            <a:r>
              <a:rPr lang="en-GB" sz="1400" dirty="0"/>
              <a:t>-XML for capacity-related processes between shippers and EU capacity booking platforms</a:t>
            </a:r>
          </a:p>
          <a:p>
            <a:r>
              <a:rPr lang="en-GB" sz="1400" dirty="0"/>
              <a:t>Following consultation, ENTSOG recommends that booking platform operators be obliged to offer the ‘document-based’ </a:t>
            </a:r>
            <a:r>
              <a:rPr lang="en-GB" sz="1400" dirty="0" err="1"/>
              <a:t>Edigas</a:t>
            </a:r>
            <a:r>
              <a:rPr lang="en-GB" sz="1400" dirty="0"/>
              <a:t>-XML / AS4 solution, which requires: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An amendment to the EU Interoperability Code – drafting at </a:t>
            </a:r>
            <a:r>
              <a:rPr lang="en-GB" sz="1200" b="0" dirty="0">
                <a:hlinkClick r:id="rId4"/>
              </a:rPr>
              <a:t>Annex </a:t>
            </a:r>
            <a:r>
              <a:rPr lang="en-GB" sz="1200" b="0" dirty="0" err="1">
                <a:hlinkClick r:id="rId4"/>
              </a:rPr>
              <a:t>I_Issue</a:t>
            </a:r>
            <a:r>
              <a:rPr lang="en-GB" sz="1200" b="0" dirty="0">
                <a:hlinkClick r:id="rId4"/>
              </a:rPr>
              <a:t> </a:t>
            </a:r>
            <a:r>
              <a:rPr lang="en-GB" sz="1200" b="0" dirty="0" err="1">
                <a:hlinkClick r:id="rId4"/>
              </a:rPr>
              <a:t>Solution_Interfaces</a:t>
            </a:r>
            <a:r>
              <a:rPr lang="en-GB" sz="1200" b="0" dirty="0">
                <a:hlinkClick r:id="rId4"/>
              </a:rPr>
              <a:t> of Capacity Booking Platforms (2).pdf</a:t>
            </a:r>
            <a:r>
              <a:rPr lang="en-GB" sz="1200" b="0" dirty="0"/>
              <a:t>    </a:t>
            </a:r>
            <a:endParaRPr lang="en-GB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/>
              <a:t>Amendments to the ‘Common Data Exchange Solutions Table’ on the ENTSOG website</a:t>
            </a:r>
          </a:p>
          <a:p>
            <a:pPr marL="555750" lvl="2" indent="-285750"/>
            <a:r>
              <a:rPr lang="en-GB" sz="1200" b="1" u="sng" dirty="0">
                <a:solidFill>
                  <a:schemeClr val="accent1"/>
                </a:solidFill>
                <a:cs typeface="+mn-cs"/>
              </a:rPr>
              <a:t>These amendments are now being consulted on by ENTSOG until 26th March 2021</a:t>
            </a:r>
            <a:r>
              <a:rPr lang="en-GB" sz="1200" b="1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GB" sz="1200" dirty="0">
                <a:hlinkClick r:id="rId5"/>
              </a:rPr>
              <a:t>Public Consultation – Amendment of the Common Data Exchange Solution Table  Survey (surveymonkey.com)</a:t>
            </a:r>
            <a:endParaRPr lang="en-GB" sz="1200" dirty="0"/>
          </a:p>
          <a:p>
            <a:pPr marL="555750" lvl="2" indent="-285750"/>
            <a:r>
              <a:rPr lang="en-GB" sz="1200" dirty="0">
                <a:solidFill>
                  <a:schemeClr val="accent1"/>
                </a:solidFill>
                <a:cs typeface="+mn-cs"/>
              </a:rPr>
              <a:t>An explanatory video is also available at</a:t>
            </a:r>
            <a:r>
              <a:rPr lang="en-GB" sz="140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GB" sz="1200" dirty="0">
                <a:hlinkClick r:id="rId6"/>
              </a:rPr>
              <a:t>Explanatory Video on Annex II of the FUNC solution “Missing Harmonisation on Capacity Booking Platforms” on Vimeo</a:t>
            </a:r>
            <a:r>
              <a:rPr lang="en-GB" sz="1200" b="0" dirty="0"/>
              <a:t> </a:t>
            </a:r>
          </a:p>
          <a:p>
            <a:endParaRPr lang="en-GB" sz="1400" b="0" dirty="0"/>
          </a:p>
          <a:p>
            <a:r>
              <a:rPr lang="en-GB" sz="1400" b="0" dirty="0"/>
              <a:t> </a:t>
            </a:r>
          </a:p>
          <a:p>
            <a:endParaRPr lang="en-GB" sz="16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E67209-7221-4EC8-9E5D-01F07488F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1" y="236400"/>
            <a:ext cx="7151908" cy="430887"/>
          </a:xfrm>
        </p:spPr>
        <p:txBody>
          <a:bodyPr/>
          <a:lstStyle/>
          <a:p>
            <a:r>
              <a:rPr lang="en-GB" sz="2000" dirty="0"/>
              <a:t>FUNC Issue: Harmonisation of Interfaces on EU Capacity Booking Platforms</a:t>
            </a:r>
          </a:p>
        </p:txBody>
      </p:sp>
    </p:spTree>
    <p:extLst>
      <p:ext uri="{BB962C8B-B14F-4D97-AF65-F5344CB8AC3E}">
        <p14:creationId xmlns:p14="http://schemas.microsoft.com/office/powerpoint/2010/main" val="4196099911"/>
      </p:ext>
    </p:extLst>
  </p:cSld>
  <p:clrMapOvr>
    <a:masterClrMapping/>
  </p:clrMapOvr>
</p:sld>
</file>

<file path=ppt/theme/theme1.xml><?xml version="1.0" encoding="utf-8"?>
<a:theme xmlns:a="http://schemas.openxmlformats.org/drawingml/2006/main" name="NG_PPT_16x9_Generic_template-blue">
  <a:themeElements>
    <a:clrScheme name="Custom 39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563C1"/>
      </a:hlink>
      <a:folHlink>
        <a:srgbClr val="954F72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Gas Qulaity Blending Consultation Webinar slides" id="{D7268605-F1F9-4145-9D2A-92564EB37A8F}" vid="{A99C1C23-47E1-4AF9-B8C0-D107F6AC7F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haredWithUsers xmlns="63f065d3-f48e-4d2d-a5d5-b4becdeb24f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FE3A0DFBDDF4B86E3D79E9FDBE029" ma:contentTypeVersion="13" ma:contentTypeDescription="Create a new document." ma:contentTypeScope="" ma:versionID="1ef4820706d40e5aa512a8a8da068d1f">
  <xsd:schema xmlns:xsd="http://www.w3.org/2001/XMLSchema" xmlns:xs="http://www.w3.org/2001/XMLSchema" xmlns:p="http://schemas.microsoft.com/office/2006/metadata/properties" xmlns:ns3="058e8728-260f-4dfb-8787-4ebe17203182" xmlns:ns4="63f065d3-f48e-4d2d-a5d5-b4becdeb24fc" targetNamespace="http://schemas.microsoft.com/office/2006/metadata/properties" ma:root="true" ma:fieldsID="ea4232f1ad1ba5e60e57cf5aed53d14e" ns3:_="" ns4:_="">
    <xsd:import namespace="058e8728-260f-4dfb-8787-4ebe17203182"/>
    <xsd:import namespace="63f065d3-f48e-4d2d-a5d5-b4becdeb24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e8728-260f-4dfb-8787-4ebe172031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065d3-f48e-4d2d-a5d5-b4becdeb24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24E34E-9B02-4350-A2E3-2729DACCB301}">
  <ds:schemaRefs>
    <ds:schemaRef ds:uri="http://schemas.microsoft.com/office/2006/metadata/properties"/>
    <ds:schemaRef ds:uri="63f065d3-f48e-4d2d-a5d5-b4becdeb24fc"/>
  </ds:schemaRefs>
</ds:datastoreItem>
</file>

<file path=customXml/itemProps2.xml><?xml version="1.0" encoding="utf-8"?>
<ds:datastoreItem xmlns:ds="http://schemas.openxmlformats.org/officeDocument/2006/customXml" ds:itemID="{E7C5D37F-030B-4E2E-8C11-D45297BC3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8e8728-260f-4dfb-8787-4ebe17203182"/>
    <ds:schemaRef ds:uri="63f065d3-f48e-4d2d-a5d5-b4becdeb2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0F59C6-8286-424B-8542-B16269B378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247</Words>
  <Application>Microsoft Office PowerPoint</Application>
  <PresentationFormat>On-screen Show (16:9)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NG_PPT_16x9_Generic_template-blue</vt:lpstr>
      <vt:lpstr>EU Update   Transmission Workgroup  4th March 2021  Phil Hobbins Philip.Hobbins@nationalgrid.com           </vt:lpstr>
      <vt:lpstr>FUNC Issue: Harmonisation of Interfaces on EU Capacity Booking Platforms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Gas Quality Today   ENTSOG Gas Grids 2050 25th November 2020   Phil Hobbins Philip.Hobbins@nationalgrid.com</dc:title>
  <dc:creator>Hobbins, Phil</dc:creator>
  <cp:lastModifiedBy>Hobbins, Phil</cp:lastModifiedBy>
  <cp:revision>3</cp:revision>
  <dcterms:created xsi:type="dcterms:W3CDTF">2020-11-24T08:34:56Z</dcterms:created>
  <dcterms:modified xsi:type="dcterms:W3CDTF">2021-02-23T12:05:08Z</dcterms:modified>
</cp:coreProperties>
</file>