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eil Laird" initials="NL" lastIdx="2" clrIdx="6">
    <p:extLst>
      <p:ext uri="{19B8F6BF-5375-455C-9EA6-DF929625EA0E}">
        <p15:presenceInfo xmlns:p15="http://schemas.microsoft.com/office/powerpoint/2012/main" userId="S-1-5-21-4145888014-839675345-3125187760-5173" providerId="AD"/>
      </p:ext>
    </p:extLst>
  </p:cmAuthor>
  <p:cmAuthor id="1" name="Foster, Lee" initials="FL" lastIdx="10" clrIdx="0">
    <p:extLst>
      <p:ext uri="{19B8F6BF-5375-455C-9EA6-DF929625EA0E}">
        <p15:presenceInfo xmlns:p15="http://schemas.microsoft.com/office/powerpoint/2012/main" userId="S-1-5-21-4145888014-839675345-3125187760-3207" providerId="AD"/>
      </p:ext>
    </p:extLst>
  </p:cmAuthor>
  <p:cmAuthor id="2" name="Wilkes, Andrew" initials="WA" lastIdx="56"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Richard Genever" initials="RG" lastIdx="31" clrIdx="5">
    <p:extLst>
      <p:ext uri="{19B8F6BF-5375-455C-9EA6-DF929625EA0E}">
        <p15:presenceInfo xmlns:p15="http://schemas.microsoft.com/office/powerpoint/2012/main" userId="S-1-5-21-4145888014-839675345-3125187760-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FFFF"/>
    <a:srgbClr val="0070C0"/>
    <a:srgbClr val="40D1F5"/>
    <a:srgbClr val="D75733"/>
    <a:srgbClr val="9C4877"/>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74A6D5-3C2B-43F4-BBE8-8DFF151EF12C}" v="44" dt="2021-02-08T08:23:25.790"/>
    <p1510:client id="{A2C1766C-7943-454B-A610-2B711CEC6423}" v="14" dt="2021-02-08T10:13:02.3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0" y="64"/>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Wilkes" userId="8c737259-034c-4913-8a34-8fa457fa1904" providerId="ADAL" clId="{A2C1766C-7943-454B-A610-2B711CEC6423}"/>
    <pc:docChg chg="modSld">
      <pc:chgData name="Andrew Wilkes" userId="8c737259-034c-4913-8a34-8fa457fa1904" providerId="ADAL" clId="{A2C1766C-7943-454B-A610-2B711CEC6423}" dt="2021-02-08T10:13:02.320" v="13" actId="20577"/>
      <pc:docMkLst>
        <pc:docMk/>
      </pc:docMkLst>
      <pc:sldChg chg="modSp">
        <pc:chgData name="Andrew Wilkes" userId="8c737259-034c-4913-8a34-8fa457fa1904" providerId="ADAL" clId="{A2C1766C-7943-454B-A610-2B711CEC6423}" dt="2021-02-08T10:13:02.320" v="13" actId="20577"/>
        <pc:sldMkLst>
          <pc:docMk/>
          <pc:sldMk cId="1986254670" sldId="340"/>
        </pc:sldMkLst>
        <pc:graphicFrameChg chg="modGraphic">
          <ac:chgData name="Andrew Wilkes" userId="8c737259-034c-4913-8a34-8fa457fa1904" providerId="ADAL" clId="{A2C1766C-7943-454B-A610-2B711CEC6423}" dt="2021-02-08T10:13:02.320" v="13" actId="20577"/>
          <ac:graphicFrameMkLst>
            <pc:docMk/>
            <pc:sldMk cId="1986254670" sldId="340"/>
            <ac:graphicFrameMk id="7" creationId="{F583CA47-946A-4F83-8EA2-257D76FD88F1}"/>
          </ac:graphicFrameMkLst>
        </pc:graphicFrameChg>
        <pc:graphicFrameChg chg="modGraphic">
          <ac:chgData name="Andrew Wilkes" userId="8c737259-034c-4913-8a34-8fa457fa1904" providerId="ADAL" clId="{A2C1766C-7943-454B-A610-2B711CEC6423}" dt="2021-02-08T10:12:55.766" v="9" actId="20577"/>
          <ac:graphicFrameMkLst>
            <pc:docMk/>
            <pc:sldMk cId="1986254670" sldId="340"/>
            <ac:graphicFrameMk id="10" creationId="{2DBA6B71-335D-4387-BF27-E90307E4DF4B}"/>
          </ac:graphicFrameMkLst>
        </pc:graphicFrameChg>
      </pc:sldChg>
      <pc:sldChg chg="mod">
        <pc:chgData name="Andrew Wilkes" userId="8c737259-034c-4913-8a34-8fa457fa1904" providerId="ADAL" clId="{A2C1766C-7943-454B-A610-2B711CEC6423}" dt="2021-02-08T10:12:34.460" v="5" actId="27918"/>
        <pc:sldMkLst>
          <pc:docMk/>
          <pc:sldMk cId="3031454922" sldId="345"/>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og"/>
            <c:dispRSqr val="0"/>
            <c:dispEq val="0"/>
          </c:trendline>
          <c:cat>
            <c:strRef>
              <c:f>'IM Graphs'!$B$13:$B$24</c:f>
              <c:strCache>
                <c:ptCount val="12"/>
                <c:pt idx="0">
                  <c:v>F</c:v>
                </c:pt>
                <c:pt idx="1">
                  <c:v>M</c:v>
                </c:pt>
                <c:pt idx="2">
                  <c:v>A</c:v>
                </c:pt>
                <c:pt idx="3">
                  <c:v>M</c:v>
                </c:pt>
                <c:pt idx="4">
                  <c:v>J</c:v>
                </c:pt>
                <c:pt idx="5">
                  <c:v>J</c:v>
                </c:pt>
                <c:pt idx="6">
                  <c:v>A</c:v>
                </c:pt>
                <c:pt idx="7">
                  <c:v>S</c:v>
                </c:pt>
                <c:pt idx="8">
                  <c:v>O</c:v>
                </c:pt>
                <c:pt idx="9">
                  <c:v>N</c:v>
                </c:pt>
                <c:pt idx="10">
                  <c:v>D</c:v>
                </c:pt>
                <c:pt idx="11">
                  <c:v>J</c:v>
                </c:pt>
              </c:strCache>
            </c:strRef>
          </c:cat>
          <c:val>
            <c:numRef>
              <c:f>'IM Graphs'!$C$13:$C$24</c:f>
              <c:numCache>
                <c:formatCode>General</c:formatCode>
                <c:ptCount val="12"/>
                <c:pt idx="0">
                  <c:v>2</c:v>
                </c:pt>
                <c:pt idx="1">
                  <c:v>2</c:v>
                </c:pt>
                <c:pt idx="2">
                  <c:v>5</c:v>
                </c:pt>
                <c:pt idx="3">
                  <c:v>2</c:v>
                </c:pt>
                <c:pt idx="4">
                  <c:v>2</c:v>
                </c:pt>
                <c:pt idx="5">
                  <c:v>8</c:v>
                </c:pt>
                <c:pt idx="6">
                  <c:v>2</c:v>
                </c:pt>
                <c:pt idx="7">
                  <c:v>1</c:v>
                </c:pt>
                <c:pt idx="8">
                  <c:v>1</c:v>
                </c:pt>
                <c:pt idx="9">
                  <c:v>1</c:v>
                </c:pt>
                <c:pt idx="10">
                  <c:v>0</c:v>
                </c:pt>
                <c:pt idx="11">
                  <c:v>0</c:v>
                </c:pt>
              </c:numCache>
            </c:numRef>
          </c:val>
          <c:extLst>
            <c:ext xmlns:c16="http://schemas.microsoft.com/office/drawing/2014/chart" uri="{C3380CC4-5D6E-409C-BE32-E72D297353CC}">
              <c16:uniqueId val="{00000001-6AC0-42AF-AF8B-2DFF0B5E3027}"/>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og"/>
            <c:dispRSqr val="0"/>
            <c:dispEq val="0"/>
          </c:trendline>
          <c:cat>
            <c:strRef>
              <c:f>'IM Graphs'!$B$13:$B$24</c:f>
              <c:strCache>
                <c:ptCount val="12"/>
                <c:pt idx="0">
                  <c:v>F</c:v>
                </c:pt>
                <c:pt idx="1">
                  <c:v>M</c:v>
                </c:pt>
                <c:pt idx="2">
                  <c:v>A</c:v>
                </c:pt>
                <c:pt idx="3">
                  <c:v>M</c:v>
                </c:pt>
                <c:pt idx="4">
                  <c:v>J</c:v>
                </c:pt>
                <c:pt idx="5">
                  <c:v>J</c:v>
                </c:pt>
                <c:pt idx="6">
                  <c:v>A</c:v>
                </c:pt>
                <c:pt idx="7">
                  <c:v>S</c:v>
                </c:pt>
                <c:pt idx="8">
                  <c:v>O</c:v>
                </c:pt>
                <c:pt idx="9">
                  <c:v>N</c:v>
                </c:pt>
                <c:pt idx="10">
                  <c:v>D</c:v>
                </c:pt>
                <c:pt idx="11">
                  <c:v>J</c:v>
                </c:pt>
              </c:strCache>
            </c:strRef>
          </c:cat>
          <c:val>
            <c:numRef>
              <c:f>'IM Graphs'!$D$13:$D$24</c:f>
              <c:numCache>
                <c:formatCode>General</c:formatCode>
                <c:ptCount val="12"/>
                <c:pt idx="0">
                  <c:v>0</c:v>
                </c:pt>
                <c:pt idx="1">
                  <c:v>1</c:v>
                </c:pt>
                <c:pt idx="2">
                  <c:v>0</c:v>
                </c:pt>
                <c:pt idx="3">
                  <c:v>1</c:v>
                </c:pt>
                <c:pt idx="4">
                  <c:v>0</c:v>
                </c:pt>
                <c:pt idx="5">
                  <c:v>0</c:v>
                </c:pt>
                <c:pt idx="6">
                  <c:v>1</c:v>
                </c:pt>
                <c:pt idx="7">
                  <c:v>1</c:v>
                </c:pt>
                <c:pt idx="8">
                  <c:v>0</c:v>
                </c:pt>
                <c:pt idx="9">
                  <c:v>3</c:v>
                </c:pt>
                <c:pt idx="10">
                  <c:v>1</c:v>
                </c:pt>
                <c:pt idx="11">
                  <c:v>0</c:v>
                </c:pt>
              </c:numCache>
            </c:numRef>
          </c:val>
          <c:extLst>
            <c:ext xmlns:c16="http://schemas.microsoft.com/office/drawing/2014/chart" uri="{C3380CC4-5D6E-409C-BE32-E72D297353CC}">
              <c16:uniqueId val="{00000003-6AC0-42AF-AF8B-2DFF0B5E3027}"/>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Graphs'!$B$13:$B$24</c:f>
              <c:strCache>
                <c:ptCount val="12"/>
                <c:pt idx="0">
                  <c:v>F</c:v>
                </c:pt>
                <c:pt idx="1">
                  <c:v>M</c:v>
                </c:pt>
                <c:pt idx="2">
                  <c:v>A</c:v>
                </c:pt>
                <c:pt idx="3">
                  <c:v>M</c:v>
                </c:pt>
                <c:pt idx="4">
                  <c:v>J</c:v>
                </c:pt>
                <c:pt idx="5">
                  <c:v>J</c:v>
                </c:pt>
                <c:pt idx="6">
                  <c:v>A</c:v>
                </c:pt>
                <c:pt idx="7">
                  <c:v>S</c:v>
                </c:pt>
                <c:pt idx="8">
                  <c:v>O</c:v>
                </c:pt>
                <c:pt idx="9">
                  <c:v>N</c:v>
                </c:pt>
                <c:pt idx="10">
                  <c:v>D</c:v>
                </c:pt>
                <c:pt idx="11">
                  <c:v>J</c:v>
                </c:pt>
              </c:strCache>
            </c:strRef>
          </c:cat>
          <c:val>
            <c:numRef>
              <c:f>'IM Graphs'!$E$13:$E$24</c:f>
              <c:numCache>
                <c:formatCode>General</c:formatCode>
                <c:ptCount val="12"/>
                <c:pt idx="0">
                  <c:v>2</c:v>
                </c:pt>
                <c:pt idx="1">
                  <c:v>2</c:v>
                </c:pt>
                <c:pt idx="2">
                  <c:v>1</c:v>
                </c:pt>
                <c:pt idx="3">
                  <c:v>1</c:v>
                </c:pt>
                <c:pt idx="4">
                  <c:v>3</c:v>
                </c:pt>
                <c:pt idx="5">
                  <c:v>1</c:v>
                </c:pt>
                <c:pt idx="6">
                  <c:v>2</c:v>
                </c:pt>
                <c:pt idx="7">
                  <c:v>2</c:v>
                </c:pt>
                <c:pt idx="8">
                  <c:v>1</c:v>
                </c:pt>
                <c:pt idx="9">
                  <c:v>0</c:v>
                </c:pt>
                <c:pt idx="10">
                  <c:v>1</c:v>
                </c:pt>
                <c:pt idx="11">
                  <c:v>2</c:v>
                </c:pt>
              </c:numCache>
            </c:numRef>
          </c:val>
          <c:extLst>
            <c:ext xmlns:c16="http://schemas.microsoft.com/office/drawing/2014/chart" uri="{C3380CC4-5D6E-409C-BE32-E72D297353CC}">
              <c16:uniqueId val="{00000004-6AC0-42AF-AF8B-2DFF0B5E3027}"/>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Graphs'!$B$13:$B$24</c:f>
              <c:strCache>
                <c:ptCount val="12"/>
                <c:pt idx="0">
                  <c:v>F</c:v>
                </c:pt>
                <c:pt idx="1">
                  <c:v>M</c:v>
                </c:pt>
                <c:pt idx="2">
                  <c:v>A</c:v>
                </c:pt>
                <c:pt idx="3">
                  <c:v>M</c:v>
                </c:pt>
                <c:pt idx="4">
                  <c:v>J</c:v>
                </c:pt>
                <c:pt idx="5">
                  <c:v>J</c:v>
                </c:pt>
                <c:pt idx="6">
                  <c:v>A</c:v>
                </c:pt>
                <c:pt idx="7">
                  <c:v>S</c:v>
                </c:pt>
                <c:pt idx="8">
                  <c:v>O</c:v>
                </c:pt>
                <c:pt idx="9">
                  <c:v>N</c:v>
                </c:pt>
                <c:pt idx="10">
                  <c:v>D</c:v>
                </c:pt>
                <c:pt idx="11">
                  <c:v>J</c:v>
                </c:pt>
              </c:strCache>
            </c:strRef>
          </c:cat>
          <c:val>
            <c:numRef>
              <c:f>'IM Graphs'!$F$13:$F$24</c:f>
              <c:numCache>
                <c:formatCode>General</c:formatCode>
                <c:ptCount val="12"/>
                <c:pt idx="0">
                  <c:v>3</c:v>
                </c:pt>
                <c:pt idx="1">
                  <c:v>0</c:v>
                </c:pt>
                <c:pt idx="2">
                  <c:v>1</c:v>
                </c:pt>
                <c:pt idx="3">
                  <c:v>2</c:v>
                </c:pt>
                <c:pt idx="4">
                  <c:v>0</c:v>
                </c:pt>
                <c:pt idx="5">
                  <c:v>0</c:v>
                </c:pt>
                <c:pt idx="6">
                  <c:v>0</c:v>
                </c:pt>
                <c:pt idx="7">
                  <c:v>0</c:v>
                </c:pt>
                <c:pt idx="8">
                  <c:v>0</c:v>
                </c:pt>
                <c:pt idx="9">
                  <c:v>1</c:v>
                </c:pt>
                <c:pt idx="10">
                  <c:v>0</c:v>
                </c:pt>
                <c:pt idx="11">
                  <c:v>0</c:v>
                </c:pt>
              </c:numCache>
            </c:numRef>
          </c:val>
          <c:extLst>
            <c:ext xmlns:c16="http://schemas.microsoft.com/office/drawing/2014/chart" uri="{C3380CC4-5D6E-409C-BE32-E72D297353CC}">
              <c16:uniqueId val="{00000005-6AC0-42AF-AF8B-2DFF0B5E3027}"/>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Graphs'!$B$13:$B$24</c:f>
              <c:strCache>
                <c:ptCount val="12"/>
                <c:pt idx="0">
                  <c:v>F</c:v>
                </c:pt>
                <c:pt idx="1">
                  <c:v>M</c:v>
                </c:pt>
                <c:pt idx="2">
                  <c:v>A</c:v>
                </c:pt>
                <c:pt idx="3">
                  <c:v>M</c:v>
                </c:pt>
                <c:pt idx="4">
                  <c:v>J</c:v>
                </c:pt>
                <c:pt idx="5">
                  <c:v>J</c:v>
                </c:pt>
                <c:pt idx="6">
                  <c:v>A</c:v>
                </c:pt>
                <c:pt idx="7">
                  <c:v>S</c:v>
                </c:pt>
                <c:pt idx="8">
                  <c:v>O</c:v>
                </c:pt>
                <c:pt idx="9">
                  <c:v>N</c:v>
                </c:pt>
                <c:pt idx="10">
                  <c:v>D</c:v>
                </c:pt>
                <c:pt idx="11">
                  <c:v>J</c:v>
                </c:pt>
              </c:strCache>
            </c:strRef>
          </c:cat>
          <c:val>
            <c:numRef>
              <c:f>'IM Graphs'!$G$13:$G$24</c:f>
              <c:numCache>
                <c:formatCode>General</c:formatCode>
                <c:ptCount val="12"/>
                <c:pt idx="0">
                  <c:v>2</c:v>
                </c:pt>
                <c:pt idx="1">
                  <c:v>0</c:v>
                </c:pt>
                <c:pt idx="2">
                  <c:v>2</c:v>
                </c:pt>
                <c:pt idx="3">
                  <c:v>0</c:v>
                </c:pt>
                <c:pt idx="4">
                  <c:v>2</c:v>
                </c:pt>
                <c:pt idx="5">
                  <c:v>0</c:v>
                </c:pt>
                <c:pt idx="6">
                  <c:v>1</c:v>
                </c:pt>
                <c:pt idx="7">
                  <c:v>0</c:v>
                </c:pt>
                <c:pt idx="8">
                  <c:v>0</c:v>
                </c:pt>
                <c:pt idx="9">
                  <c:v>0</c:v>
                </c:pt>
                <c:pt idx="10">
                  <c:v>2</c:v>
                </c:pt>
                <c:pt idx="11">
                  <c:v>0</c:v>
                </c:pt>
              </c:numCache>
            </c:numRef>
          </c:val>
          <c:extLst>
            <c:ext xmlns:c16="http://schemas.microsoft.com/office/drawing/2014/chart" uri="{C3380CC4-5D6E-409C-BE32-E72D297353CC}">
              <c16:uniqueId val="{00000006-6AC0-42AF-AF8B-2DFF0B5E3027}"/>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08/02/2021</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1276205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a:latin typeface="Arial"/>
                <a:cs typeface="Arial"/>
              </a:rPr>
              <a:t>Xoserve Incident Summary: January 2021</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a:latin typeface="Arial"/>
                <a:cs typeface="Arial"/>
              </a:rPr>
              <a:t>1</a:t>
            </a:r>
            <a:r>
              <a:rPr lang="en-GB" sz="2400" baseline="30000">
                <a:latin typeface="Arial"/>
                <a:cs typeface="Arial"/>
              </a:rPr>
              <a:t>st</a:t>
            </a:r>
            <a:r>
              <a:rPr lang="en-GB" sz="2400">
                <a:latin typeface="Arial"/>
                <a:cs typeface="Arial"/>
              </a:rPr>
              <a:t> February 2021</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a:latin typeface="+mj-lt"/>
              </a:rPr>
              <a:t>This presentation provides an overview of </a:t>
            </a:r>
            <a:r>
              <a:rPr lang="en-US" sz="1600" b="1">
                <a:latin typeface="+mj-lt"/>
              </a:rPr>
              <a:t>P1/2 incidents </a:t>
            </a:r>
            <a:r>
              <a:rPr lang="en-US" sz="1600">
                <a:latin typeface="+mj-lt"/>
              </a:rPr>
              <a:t>experienced in the </a:t>
            </a:r>
            <a:r>
              <a:rPr lang="en-US" sz="1600" b="1">
                <a:latin typeface="+mj-lt"/>
              </a:rPr>
              <a:t>previous calendar month</a:t>
            </a:r>
          </a:p>
          <a:p>
            <a:pPr>
              <a:lnSpc>
                <a:spcPts val="2100"/>
              </a:lnSpc>
              <a:spcBef>
                <a:spcPts val="0"/>
              </a:spcBef>
              <a:spcAft>
                <a:spcPts val="600"/>
              </a:spcAft>
            </a:pPr>
            <a:r>
              <a:rPr lang="en-US" sz="1600">
                <a:latin typeface="+mj-lt"/>
              </a:rPr>
              <a:t>It will describe </a:t>
            </a:r>
            <a:r>
              <a:rPr lang="en-US" sz="1600" b="1">
                <a:latin typeface="+mj-lt"/>
              </a:rPr>
              <a:t>high level impacts and causes</a:t>
            </a:r>
            <a:r>
              <a:rPr lang="en-US" sz="1600">
                <a:latin typeface="+mj-lt"/>
              </a:rPr>
              <a:t>, and the </a:t>
            </a:r>
            <a:r>
              <a:rPr lang="en-US" sz="1600" b="1">
                <a:latin typeface="+mj-lt"/>
              </a:rPr>
              <a:t>resolution Xoserve undertook</a:t>
            </a:r>
            <a:r>
              <a:rPr lang="en-US" sz="1600">
                <a:latin typeface="+mj-lt"/>
              </a:rPr>
              <a:t> (or is undertaking) to resolve</a:t>
            </a:r>
          </a:p>
          <a:p>
            <a:pPr>
              <a:lnSpc>
                <a:spcPts val="2100"/>
              </a:lnSpc>
              <a:spcBef>
                <a:spcPts val="0"/>
              </a:spcBef>
              <a:spcAft>
                <a:spcPts val="600"/>
              </a:spcAft>
            </a:pPr>
            <a:r>
              <a:rPr lang="en-US" sz="1600">
                <a:latin typeface="+mj-lt"/>
              </a:rPr>
              <a:t>This information is provided to </a:t>
            </a:r>
            <a:r>
              <a:rPr lang="en-US" sz="1600" b="1">
                <a:latin typeface="+mj-lt"/>
              </a:rPr>
              <a:t>enable customers to have a greater insight </a:t>
            </a:r>
            <a:r>
              <a:rPr lang="en-US" sz="1600">
                <a:latin typeface="+mj-lt"/>
              </a:rPr>
              <a:t>of the activities within Xoserve’s platforms that support your critical business process</a:t>
            </a:r>
          </a:p>
          <a:p>
            <a:pPr>
              <a:lnSpc>
                <a:spcPts val="2100"/>
              </a:lnSpc>
              <a:spcBef>
                <a:spcPts val="0"/>
              </a:spcBef>
              <a:spcAft>
                <a:spcPts val="600"/>
              </a:spcAft>
            </a:pPr>
            <a:r>
              <a:rPr lang="en-US" sz="1600">
                <a:latin typeface="+mj-lt"/>
              </a:rPr>
              <a:t>It is also shared with the intention to provide customers with an </a:t>
            </a:r>
            <a:r>
              <a:rPr lang="en-US" sz="1600" b="1">
                <a:latin typeface="+mj-lt"/>
              </a:rPr>
              <a:t>understanding of what Xoserve are doing to maintain and improve service</a:t>
            </a:r>
            <a:r>
              <a:rPr lang="en-US" sz="1600">
                <a:latin typeface="+mj-lt"/>
              </a:rPr>
              <a:t>, and;</a:t>
            </a:r>
          </a:p>
          <a:p>
            <a:pPr>
              <a:lnSpc>
                <a:spcPts val="2100"/>
              </a:lnSpc>
              <a:spcBef>
                <a:spcPts val="0"/>
              </a:spcBef>
              <a:spcAft>
                <a:spcPts val="600"/>
              </a:spcAft>
            </a:pPr>
            <a:r>
              <a:rPr lang="en-US" sz="1600">
                <a:latin typeface="+mj-lt"/>
              </a:rPr>
              <a:t>It is provided to </a:t>
            </a:r>
            <a:r>
              <a:rPr lang="en-US" sz="1600" b="1">
                <a:latin typeface="+mj-lt"/>
              </a:rPr>
              <a:t>enable customers to provide feedback </a:t>
            </a:r>
            <a:r>
              <a:rPr lang="en-US" sz="1600">
                <a:latin typeface="+mj-lt"/>
              </a:rPr>
              <a:t>if they believe improvements can be made</a:t>
            </a:r>
            <a:endParaRPr lang="en-GB" sz="1000"/>
          </a:p>
          <a:p>
            <a:pPr>
              <a:lnSpc>
                <a:spcPts val="2100"/>
              </a:lnSpc>
              <a:spcBef>
                <a:spcPts val="0"/>
              </a:spcBef>
              <a:spcAft>
                <a:spcPts val="600"/>
              </a:spcAft>
            </a:pPr>
            <a:endParaRPr lang="en-GB" sz="160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a:t>High-level summary of P1/2 incidents: January 2021</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5" name="Content Placeholder 6">
            <a:extLst>
              <a:ext uri="{FF2B5EF4-FFF2-40B4-BE49-F238E27FC236}">
                <a16:creationId xmlns:a16="http://schemas.microsoft.com/office/drawing/2014/main" id="{2EF068E9-DE54-4535-9056-62894D0D6D70}"/>
              </a:ext>
            </a:extLst>
          </p:cNvPr>
          <p:cNvGraphicFramePr>
            <a:graphicFrameLocks/>
          </p:cNvGraphicFramePr>
          <p:nvPr>
            <p:extLst>
              <p:ext uri="{D42A27DB-BD31-4B8C-83A1-F6EECF244321}">
                <p14:modId xmlns:p14="http://schemas.microsoft.com/office/powerpoint/2010/main" val="895890927"/>
              </p:ext>
            </p:extLst>
          </p:nvPr>
        </p:nvGraphicFramePr>
        <p:xfrm>
          <a:off x="155575" y="782432"/>
          <a:ext cx="8751413" cy="2184473"/>
        </p:xfrm>
        <a:graphic>
          <a:graphicData uri="http://schemas.openxmlformats.org/drawingml/2006/table">
            <a:tbl>
              <a:tblPr firstRow="1" bandRow="1">
                <a:tableStyleId>{5C22544A-7EE6-4342-B048-85BDC9FD1C3A}</a:tableStyleId>
              </a:tblPr>
              <a:tblGrid>
                <a:gridCol w="751141">
                  <a:extLst>
                    <a:ext uri="{9D8B030D-6E8A-4147-A177-3AD203B41FA5}">
                      <a16:colId xmlns:a16="http://schemas.microsoft.com/office/drawing/2014/main" val="1820395623"/>
                    </a:ext>
                  </a:extLst>
                </a:gridCol>
                <a:gridCol w="1259074">
                  <a:extLst>
                    <a:ext uri="{9D8B030D-6E8A-4147-A177-3AD203B41FA5}">
                      <a16:colId xmlns:a16="http://schemas.microsoft.com/office/drawing/2014/main" val="3579627632"/>
                    </a:ext>
                  </a:extLst>
                </a:gridCol>
                <a:gridCol w="1577450">
                  <a:extLst>
                    <a:ext uri="{9D8B030D-6E8A-4147-A177-3AD203B41FA5}">
                      <a16:colId xmlns:a16="http://schemas.microsoft.com/office/drawing/2014/main" val="715552888"/>
                    </a:ext>
                  </a:extLst>
                </a:gridCol>
                <a:gridCol w="1880831">
                  <a:extLst>
                    <a:ext uri="{9D8B030D-6E8A-4147-A177-3AD203B41FA5}">
                      <a16:colId xmlns:a16="http://schemas.microsoft.com/office/drawing/2014/main" val="2287827896"/>
                    </a:ext>
                  </a:extLst>
                </a:gridCol>
                <a:gridCol w="2072129">
                  <a:extLst>
                    <a:ext uri="{9D8B030D-6E8A-4147-A177-3AD203B41FA5}">
                      <a16:colId xmlns:a16="http://schemas.microsoft.com/office/drawing/2014/main" val="1642094320"/>
                    </a:ext>
                  </a:extLst>
                </a:gridCol>
                <a:gridCol w="571344">
                  <a:extLst>
                    <a:ext uri="{9D8B030D-6E8A-4147-A177-3AD203B41FA5}">
                      <a16:colId xmlns:a16="http://schemas.microsoft.com/office/drawing/2014/main" val="4119213854"/>
                    </a:ext>
                  </a:extLst>
                </a:gridCol>
                <a:gridCol w="639444">
                  <a:extLst>
                    <a:ext uri="{9D8B030D-6E8A-4147-A177-3AD203B41FA5}">
                      <a16:colId xmlns:a16="http://schemas.microsoft.com/office/drawing/2014/main" val="1273231573"/>
                    </a:ext>
                  </a:extLst>
                </a:gridCol>
              </a:tblGrid>
              <a:tr h="722993">
                <a:tc>
                  <a:txBody>
                    <a:bodyPr/>
                    <a:lstStyle/>
                    <a:p>
                      <a:pPr algn="ctr"/>
                      <a:r>
                        <a:rPr lang="en-US" sz="700" dirty="0">
                          <a:latin typeface="+mn-lt"/>
                        </a:rPr>
                        <a:t> Ref.</a:t>
                      </a:r>
                      <a:endParaRPr lang="en-GB" sz="700" dirty="0">
                        <a:latin typeface="+mn-lt"/>
                      </a:endParaRPr>
                    </a:p>
                  </a:txBody>
                  <a:tcPr anchor="ctr"/>
                </a:tc>
                <a:tc>
                  <a:txBody>
                    <a:bodyPr/>
                    <a:lstStyle/>
                    <a:p>
                      <a:pPr algn="ctr"/>
                      <a:r>
                        <a:rPr lang="en-US" sz="700" dirty="0">
                          <a:latin typeface="+mn-lt"/>
                        </a:rPr>
                        <a:t>What happened?</a:t>
                      </a:r>
                      <a:endParaRPr lang="en-GB" sz="700" dirty="0">
                        <a:latin typeface="+mn-lt"/>
                      </a:endParaRPr>
                    </a:p>
                  </a:txBody>
                  <a:tcPr anchor="ctr"/>
                </a:tc>
                <a:tc>
                  <a:txBody>
                    <a:bodyPr/>
                    <a:lstStyle/>
                    <a:p>
                      <a:pPr algn="ctr"/>
                      <a:r>
                        <a:rPr lang="en-US" sz="700" dirty="0">
                          <a:latin typeface="+mn-lt"/>
                        </a:rPr>
                        <a:t>Why did it happen?</a:t>
                      </a:r>
                      <a:endParaRPr lang="en-GB" sz="700" dirty="0">
                        <a:latin typeface="+mn-lt"/>
                      </a:endParaRPr>
                    </a:p>
                  </a:txBody>
                  <a:tcPr anchor="ctr"/>
                </a:tc>
                <a:tc>
                  <a:txBody>
                    <a:bodyPr/>
                    <a:lstStyle/>
                    <a:p>
                      <a:pPr algn="ctr"/>
                      <a:r>
                        <a:rPr lang="en-US" sz="700" dirty="0">
                          <a:latin typeface="+mn-lt"/>
                        </a:rPr>
                        <a:t>What do </a:t>
                      </a:r>
                      <a:r>
                        <a:rPr lang="en-US" sz="700" dirty="0" err="1">
                          <a:latin typeface="+mn-lt"/>
                        </a:rPr>
                        <a:t>Xoserve</a:t>
                      </a:r>
                      <a:r>
                        <a:rPr lang="en-US" sz="700" dirty="0">
                          <a:latin typeface="+mn-lt"/>
                        </a:rPr>
                        <a:t> understand our customers experienced?</a:t>
                      </a:r>
                      <a:endParaRPr lang="en-GB" sz="700" dirty="0">
                        <a:latin typeface="+mn-lt"/>
                      </a:endParaRPr>
                    </a:p>
                  </a:txBody>
                  <a:tcPr anchor="ctr"/>
                </a:tc>
                <a:tc>
                  <a:txBody>
                    <a:bodyPr/>
                    <a:lstStyle/>
                    <a:p>
                      <a:pPr algn="ctr"/>
                      <a:r>
                        <a:rPr lang="en-US" sz="700" dirty="0">
                          <a:latin typeface="+mn-lt"/>
                        </a:rPr>
                        <a:t>What did your </a:t>
                      </a:r>
                      <a:r>
                        <a:rPr lang="en-US" sz="700" dirty="0" err="1">
                          <a:latin typeface="+mn-lt"/>
                        </a:rPr>
                        <a:t>Xoserve</a:t>
                      </a:r>
                      <a:r>
                        <a:rPr lang="en-US" sz="700" dirty="0">
                          <a:latin typeface="+mn-lt"/>
                        </a:rPr>
                        <a:t> team do to resolve?</a:t>
                      </a:r>
                      <a:endParaRPr lang="en-GB" sz="700" dirty="0">
                        <a:latin typeface="+mn-lt"/>
                      </a:endParaRPr>
                    </a:p>
                  </a:txBody>
                  <a:tcPr anchor="ctr"/>
                </a:tc>
                <a:tc>
                  <a:txBody>
                    <a:bodyPr/>
                    <a:lstStyle/>
                    <a:p>
                      <a:pPr algn="ctr">
                        <a:spcAft>
                          <a:spcPts val="0"/>
                        </a:spcAft>
                      </a:pPr>
                      <a:r>
                        <a:rPr lang="en-GB" sz="700" dirty="0">
                          <a:effectLst/>
                          <a:latin typeface="+mn-lt"/>
                        </a:rPr>
                        <a:t>Incident Date</a:t>
                      </a:r>
                      <a:endParaRPr lang="en-GB" sz="7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dirty="0">
                          <a:effectLst/>
                          <a:latin typeface="+mn-lt"/>
                        </a:rPr>
                        <a:t>Resolved Date</a:t>
                      </a:r>
                      <a:endParaRPr lang="en-GB" sz="7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660472">
                <a:tc>
                  <a:txBody>
                    <a:bodyPr/>
                    <a:lstStyle/>
                    <a:p>
                      <a:pPr algn="ctr" rtl="0" fontAlgn="ctr"/>
                      <a:r>
                        <a:rPr lang="en-GB" sz="700" b="0" i="0" u="none" strike="noStrike" dirty="0">
                          <a:solidFill>
                            <a:schemeClr val="bg1"/>
                          </a:solidFill>
                          <a:effectLst/>
                          <a:latin typeface="Arial"/>
                        </a:rPr>
                        <a:t>INC0040873</a:t>
                      </a:r>
                    </a:p>
                  </a:txBody>
                  <a:tcPr marL="72000" marR="72000" marT="72000" marB="72000" anchor="ctr">
                    <a:solidFill>
                      <a:srgbClr val="9CCB3B"/>
                    </a:solidFill>
                  </a:tcPr>
                </a:tc>
                <a:tc>
                  <a:txBody>
                    <a:bodyPr/>
                    <a:lstStyle/>
                    <a:p>
                      <a:pPr algn="l" rtl="0" fontAlgn="ctr"/>
                      <a:r>
                        <a:rPr lang="en-US" sz="700" b="0" i="0" u="none" strike="noStrike" dirty="0">
                          <a:solidFill>
                            <a:srgbClr val="000000"/>
                          </a:solidFill>
                          <a:effectLst/>
                          <a:latin typeface="Arial"/>
                        </a:rPr>
                        <a:t>An internal alert identified CMS performance issues. Performance then degraded causing application use issues.</a:t>
                      </a:r>
                    </a:p>
                  </a:txBody>
                  <a:tcPr marL="72000" marR="72000" marT="72000" marB="72000" anchor="ctr"/>
                </a:tc>
                <a:tc>
                  <a:txBody>
                    <a:bodyPr/>
                    <a:lstStyle/>
                    <a:p>
                      <a:pPr marL="0" marR="0" lvl="0" indent="0" algn="l" rtl="0" eaLnBrk="1" fontAlgn="ctr" latinLnBrk="0" hangingPunct="1">
                        <a:lnSpc>
                          <a:spcPct val="100000"/>
                        </a:lnSpc>
                        <a:spcBef>
                          <a:spcPts val="0"/>
                        </a:spcBef>
                        <a:spcAft>
                          <a:spcPts val="0"/>
                        </a:spcAft>
                        <a:buClrTx/>
                        <a:buSzTx/>
                        <a:buFontTx/>
                        <a:buNone/>
                      </a:pPr>
                      <a:r>
                        <a:rPr lang="en-US" sz="700" b="0" i="0" u="none" strike="noStrike" dirty="0">
                          <a:solidFill>
                            <a:srgbClr val="000000"/>
                          </a:solidFill>
                          <a:effectLst/>
                          <a:latin typeface="Arial"/>
                        </a:rPr>
                        <a:t>Alarm thresholds identified file system errors and turned on automatic protection so information could not </a:t>
                      </a:r>
                      <a:r>
                        <a:rPr lang="en-US" sz="700" b="0" i="0" u="none" strike="noStrike">
                          <a:solidFill>
                            <a:srgbClr val="000000"/>
                          </a:solidFill>
                          <a:effectLst/>
                          <a:latin typeface="Arial"/>
                        </a:rPr>
                        <a:t>be stored.</a:t>
                      </a:r>
                      <a:endParaRPr lang="en-US" sz="700" b="0" i="0" u="none" strike="noStrike" dirty="0">
                        <a:solidFill>
                          <a:srgbClr val="000000"/>
                        </a:solidFill>
                        <a:effectLst/>
                        <a:latin typeface="Arial"/>
                      </a:endParaRPr>
                    </a:p>
                  </a:txBody>
                  <a:tcPr marL="72000" marR="72000" marT="72000" marB="72000" anchor="ctr"/>
                </a:tc>
                <a:tc>
                  <a:txBody>
                    <a:bodyPr/>
                    <a:lstStyle/>
                    <a:p>
                      <a:pPr algn="l" rtl="0" fontAlgn="ctr"/>
                      <a:r>
                        <a:rPr lang="en-US" sz="700" b="0" i="0" u="none" strike="noStrike" dirty="0">
                          <a:solidFill>
                            <a:srgbClr val="000000"/>
                          </a:solidFill>
                          <a:effectLst/>
                          <a:latin typeface="Arial"/>
                        </a:rPr>
                        <a:t>Customers were unable to update their contact portfolios for 3 hours 17 minutes.</a:t>
                      </a:r>
                    </a:p>
                  </a:txBody>
                  <a:tcPr marL="72000" marR="72000" marT="72000" marB="72000" anchor="ctr"/>
                </a:tc>
                <a:tc>
                  <a:txBody>
                    <a:bodyPr/>
                    <a:lstStyle/>
                    <a:p>
                      <a:pPr algn="l" rtl="0" fontAlgn="ctr"/>
                      <a:r>
                        <a:rPr lang="en-US" sz="700" b="0" i="0" u="none" strike="noStrike" dirty="0" err="1">
                          <a:solidFill>
                            <a:srgbClr val="000000"/>
                          </a:solidFill>
                          <a:effectLst/>
                          <a:latin typeface="Arial"/>
                        </a:rPr>
                        <a:t>Xoserve</a:t>
                      </a:r>
                      <a:r>
                        <a:rPr lang="en-US" sz="700" b="0" i="0" u="none" strike="noStrike" dirty="0">
                          <a:solidFill>
                            <a:srgbClr val="000000"/>
                          </a:solidFill>
                          <a:effectLst/>
                          <a:latin typeface="Arial"/>
                        </a:rPr>
                        <a:t> support teams identified the server at fault and isolated it from the load balanced configuration. All services were then restarted to restore the availability. RCA in progress.</a:t>
                      </a:r>
                    </a:p>
                  </a:txBody>
                  <a:tcPr marL="72000" marR="72000" marT="72000" marB="72000" anchor="ctr"/>
                </a:tc>
                <a:tc>
                  <a:txBody>
                    <a:bodyPr/>
                    <a:lstStyle/>
                    <a:p>
                      <a:pPr algn="ctr" fontAlgn="ctr"/>
                      <a:r>
                        <a:rPr lang="en-IN" sz="700" b="0" i="0" u="none" strike="noStrike" dirty="0">
                          <a:solidFill>
                            <a:srgbClr val="000000"/>
                          </a:solidFill>
                          <a:effectLst/>
                          <a:latin typeface="+mn-lt"/>
                        </a:rPr>
                        <a:t>05-Jan</a:t>
                      </a:r>
                    </a:p>
                    <a:p>
                      <a:pPr algn="ctr" fontAlgn="ctr"/>
                      <a:r>
                        <a:rPr lang="en-IN" sz="700" b="0" i="0" u="none" strike="noStrike" dirty="0">
                          <a:solidFill>
                            <a:srgbClr val="000000"/>
                          </a:solidFill>
                          <a:effectLst/>
                          <a:latin typeface="+mn-lt"/>
                        </a:rPr>
                        <a:t>11:58</a:t>
                      </a:r>
                    </a:p>
                  </a:txBody>
                  <a:tcPr marL="72000" marR="72000" marT="72000" marB="72000" anchor="ctr"/>
                </a:tc>
                <a:tc>
                  <a:txBody>
                    <a:bodyPr/>
                    <a:lstStyle/>
                    <a:p>
                      <a:pPr algn="ctr" fontAlgn="ctr"/>
                      <a:r>
                        <a:rPr lang="en-IN" sz="700" b="0" i="0" u="none" strike="noStrike" dirty="0">
                          <a:solidFill>
                            <a:srgbClr val="000000"/>
                          </a:solidFill>
                          <a:effectLst/>
                          <a:latin typeface="+mn-lt"/>
                        </a:rPr>
                        <a:t>05-Jan</a:t>
                      </a:r>
                    </a:p>
                    <a:p>
                      <a:pPr algn="ctr" fontAlgn="ctr"/>
                      <a:r>
                        <a:rPr lang="en-IN" sz="700" b="0" i="0" u="none" strike="noStrike" dirty="0">
                          <a:solidFill>
                            <a:srgbClr val="000000"/>
                          </a:solidFill>
                          <a:effectLst/>
                          <a:latin typeface="+mn-lt"/>
                        </a:rPr>
                        <a:t>15:15</a:t>
                      </a:r>
                    </a:p>
                  </a:txBody>
                  <a:tcPr marL="72000" marR="72000" marT="72000" marB="72000" anchor="ctr"/>
                </a:tc>
                <a:extLst>
                  <a:ext uri="{0D108BD9-81ED-4DB2-BD59-A6C34878D82A}">
                    <a16:rowId xmlns:a16="http://schemas.microsoft.com/office/drawing/2014/main" val="3229766741"/>
                  </a:ext>
                </a:extLst>
              </a:tr>
              <a:tr h="695308">
                <a:tc>
                  <a:txBody>
                    <a:bodyPr/>
                    <a:lstStyle/>
                    <a:p>
                      <a:pPr algn="ctr" rtl="0" fontAlgn="ctr"/>
                      <a:r>
                        <a:rPr lang="en-GB" sz="700" b="0" i="0" u="none" strike="noStrike" dirty="0">
                          <a:solidFill>
                            <a:schemeClr val="bg1"/>
                          </a:solidFill>
                          <a:effectLst/>
                          <a:latin typeface="Arial"/>
                        </a:rPr>
                        <a:t>INC0042904</a:t>
                      </a:r>
                    </a:p>
                  </a:txBody>
                  <a:tcPr marL="72000" marR="72000" marT="72000" marB="72000" anchor="ctr">
                    <a:solidFill>
                      <a:srgbClr val="9CCB3B"/>
                    </a:solidFill>
                  </a:tcPr>
                </a:tc>
                <a:tc>
                  <a:txBody>
                    <a:bodyPr/>
                    <a:lstStyle/>
                    <a:p>
                      <a:pPr algn="l" rtl="0" fontAlgn="ctr"/>
                      <a:r>
                        <a:rPr lang="en-US" sz="700" b="0" i="0" u="none" strike="noStrike" dirty="0">
                          <a:solidFill>
                            <a:srgbClr val="000000"/>
                          </a:solidFill>
                          <a:effectLst/>
                          <a:latin typeface="Arial"/>
                        </a:rPr>
                        <a:t>Internal monitoring identified that the Gemini Line pack was not published for 18:00 hour bar.</a:t>
                      </a:r>
                      <a:endParaRPr lang="en-US" sz="700" b="0" i="0" u="none" strike="noStrike" dirty="0">
                        <a:solidFill>
                          <a:srgbClr val="000000"/>
                        </a:solidFill>
                        <a:effectLst/>
                        <a:highlight>
                          <a:srgbClr val="FFFF00"/>
                        </a:highlight>
                        <a:latin typeface="Arial"/>
                      </a:endParaRPr>
                    </a:p>
                  </a:txBody>
                  <a:tcPr marL="72000" marR="72000" marT="72000" marB="72000" anchor="ctr"/>
                </a:tc>
                <a:tc>
                  <a:txBody>
                    <a:bodyPr/>
                    <a:lstStyle/>
                    <a:p>
                      <a:pPr algn="l" rtl="0" fontAlgn="ctr"/>
                      <a:r>
                        <a:rPr lang="en-US" sz="700" b="0" i="0" u="none" strike="noStrike" dirty="0">
                          <a:solidFill>
                            <a:srgbClr val="000000"/>
                          </a:solidFill>
                          <a:effectLst/>
                          <a:latin typeface="Arial"/>
                        </a:rPr>
                        <a:t>The Gemini system did not receive the Line Pack file from National Grid (NG) due to an NG system performance issue.</a:t>
                      </a:r>
                    </a:p>
                  </a:txBody>
                  <a:tcPr marL="72000" marR="72000" marT="72000" marB="72000" anchor="ctr"/>
                </a:tc>
                <a:tc>
                  <a:txBody>
                    <a:bodyPr/>
                    <a:lstStyle/>
                    <a:p>
                      <a:pPr algn="l" rtl="0" fontAlgn="ctr"/>
                      <a:r>
                        <a:rPr lang="en-US" sz="700" b="0" i="0" u="none" strike="noStrike" dirty="0">
                          <a:solidFill>
                            <a:srgbClr val="000000"/>
                          </a:solidFill>
                          <a:effectLst/>
                          <a:latin typeface="Arial"/>
                        </a:rPr>
                        <a:t>All shippers were unable to see the latest nomination values or line pack details in Gemini. This impacted their ability to view the latest Capacity values within the National Transmission System.</a:t>
                      </a:r>
                    </a:p>
                  </a:txBody>
                  <a:tcPr marL="72000" marR="72000" marT="72000" marB="72000" anchor="ctr"/>
                </a:tc>
                <a:tc>
                  <a:txBody>
                    <a:bodyPr/>
                    <a:lstStyle/>
                    <a:p>
                      <a:pPr algn="l" rtl="0" fontAlgn="ctr"/>
                      <a:r>
                        <a:rPr lang="en-US" sz="700" b="0" i="0" u="none" strike="noStrike" dirty="0" err="1">
                          <a:solidFill>
                            <a:srgbClr val="000000"/>
                          </a:solidFill>
                          <a:effectLst/>
                          <a:latin typeface="Arial"/>
                        </a:rPr>
                        <a:t>Xoserve</a:t>
                      </a:r>
                      <a:r>
                        <a:rPr lang="en-US" sz="700" b="0" i="0" u="none" strike="noStrike" dirty="0">
                          <a:solidFill>
                            <a:srgbClr val="000000"/>
                          </a:solidFill>
                          <a:effectLst/>
                          <a:latin typeface="Arial"/>
                        </a:rPr>
                        <a:t> Teams worked with the GNCC to invoke contingency and manually publish Line Pack for the 18:00 &amp; 19:00 hour bars. Teams then worked with the NG system teams to manually load the files until they had fully restored the service. RCA is in progress by NG.</a:t>
                      </a:r>
                    </a:p>
                  </a:txBody>
                  <a:tcPr marL="72000" marR="72000" marT="72000" marB="72000" anchor="ctr"/>
                </a:tc>
                <a:tc>
                  <a:txBody>
                    <a:bodyPr/>
                    <a:lstStyle/>
                    <a:p>
                      <a:pPr algn="ctr" fontAlgn="ctr"/>
                      <a:r>
                        <a:rPr lang="en-IN" sz="700" b="0" i="0" u="none" strike="noStrike" baseline="0" dirty="0">
                          <a:solidFill>
                            <a:srgbClr val="000000"/>
                          </a:solidFill>
                          <a:effectLst/>
                          <a:latin typeface="+mn-lt"/>
                        </a:rPr>
                        <a:t>15-Jan</a:t>
                      </a:r>
                    </a:p>
                    <a:p>
                      <a:pPr algn="ctr" fontAlgn="ctr"/>
                      <a:r>
                        <a:rPr lang="en-IN" sz="700" b="0" i="0" u="none" strike="noStrike" baseline="0" dirty="0">
                          <a:solidFill>
                            <a:srgbClr val="000000"/>
                          </a:solidFill>
                          <a:effectLst/>
                          <a:latin typeface="+mn-lt"/>
                        </a:rPr>
                        <a:t>18:44</a:t>
                      </a:r>
                    </a:p>
                  </a:txBody>
                  <a:tcPr marL="72000" marR="72000" marT="72000" marB="72000" anchor="ctr"/>
                </a:tc>
                <a:tc>
                  <a:txBody>
                    <a:bodyPr/>
                    <a:lstStyle/>
                    <a:p>
                      <a:pPr algn="ctr" fontAlgn="ctr"/>
                      <a:r>
                        <a:rPr lang="en-IN" sz="700" b="0" i="0" u="none" strike="noStrike" baseline="0" dirty="0">
                          <a:solidFill>
                            <a:srgbClr val="000000"/>
                          </a:solidFill>
                          <a:effectLst/>
                          <a:latin typeface="+mn-lt"/>
                        </a:rPr>
                        <a:t>15-Jan</a:t>
                      </a:r>
                    </a:p>
                    <a:p>
                      <a:pPr algn="ctr" fontAlgn="ctr"/>
                      <a:r>
                        <a:rPr lang="en-IN" sz="700" b="0" i="0" u="none" strike="noStrike" baseline="0" dirty="0">
                          <a:solidFill>
                            <a:srgbClr val="000000"/>
                          </a:solidFill>
                          <a:effectLst/>
                          <a:latin typeface="+mn-lt"/>
                        </a:rPr>
                        <a:t>20:20</a:t>
                      </a:r>
                    </a:p>
                    <a:p>
                      <a:pPr algn="ctr" fontAlgn="ctr"/>
                      <a:endParaRPr lang="en-IN" sz="700" b="0" i="0" u="none" strike="noStrike" dirty="0">
                        <a:solidFill>
                          <a:srgbClr val="000000"/>
                        </a:solidFill>
                        <a:effectLst/>
                        <a:latin typeface="+mn-lt"/>
                      </a:endParaRPr>
                    </a:p>
                  </a:txBody>
                  <a:tcPr marL="72000" marR="72000" marT="72000" marB="7200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7087003" y="2477672"/>
            <a:ext cx="1844168" cy="584775"/>
          </a:xfrm>
          <a:prstGeom prst="rect">
            <a:avLst/>
          </a:prstGeom>
          <a:solidFill>
            <a:schemeClr val="accent5"/>
          </a:solidFill>
        </p:spPr>
        <p:txBody>
          <a:bodyPr wrap="square" rtlCol="0" anchor="t">
            <a:spAutoFit/>
          </a:bodyPr>
          <a:lstStyle/>
          <a:p>
            <a:r>
              <a:rPr lang="en-GB" sz="800">
                <a:solidFill>
                  <a:schemeClr val="bg1"/>
                </a:solidFill>
              </a:rPr>
              <a:t>A fault that has developed that only impacts Xoserve colleagues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extLst>
              <p:ext uri="{D42A27DB-BD31-4B8C-83A1-F6EECF244321}">
                <p14:modId xmlns:p14="http://schemas.microsoft.com/office/powerpoint/2010/main" val="3294005371"/>
              </p:ext>
            </p:extLst>
          </p:nvPr>
        </p:nvGraphicFramePr>
        <p:xfrm>
          <a:off x="6741092" y="476198"/>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a:p>
                  </a:txBody>
                  <a:tcPr>
                    <a:noFill/>
                  </a:tcPr>
                </a:tc>
                <a:tc>
                  <a:txBody>
                    <a:bodyPr/>
                    <a:lstStyle/>
                    <a:p>
                      <a:pPr algn="ctr"/>
                      <a:r>
                        <a:rPr lang="en-GB" sz="750" b="0">
                          <a:solidFill>
                            <a:schemeClr val="bg1">
                              <a:lumMod val="50000"/>
                            </a:schemeClr>
                          </a:solidFill>
                        </a:rPr>
                        <a:t>Xoserve </a:t>
                      </a:r>
                      <a:endParaRPr lang="en-US"/>
                    </a:p>
                    <a:p>
                      <a:pPr lvl="0" algn="ctr">
                        <a:buNone/>
                      </a:pPr>
                      <a:r>
                        <a:rPr lang="en-GB" sz="750" b="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a:solidFill>
                            <a:schemeClr val="bg1">
                              <a:lumMod val="50000"/>
                            </a:schemeClr>
                          </a:solidFill>
                        </a:rPr>
                        <a:t>Customer </a:t>
                      </a:r>
                      <a:endParaRPr lang="en-US"/>
                    </a:p>
                    <a:p>
                      <a:pPr marL="0" marR="0" lvl="0" indent="0" algn="ctr">
                        <a:lnSpc>
                          <a:spcPct val="100000"/>
                        </a:lnSpc>
                        <a:spcBef>
                          <a:spcPts val="0"/>
                        </a:spcBef>
                        <a:spcAft>
                          <a:spcPts val="0"/>
                        </a:spcAft>
                        <a:buFontTx/>
                        <a:buNone/>
                      </a:pPr>
                      <a:r>
                        <a:rPr lang="en-GB" sz="750" b="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a:solidFill>
                            <a:schemeClr val="bg1">
                              <a:lumMod val="50000"/>
                            </a:schemeClr>
                          </a:solidFill>
                        </a:rPr>
                        <a:t>Xoserve </a:t>
                      </a:r>
                      <a:endParaRPr lang="en-US"/>
                    </a:p>
                    <a:p>
                      <a:pPr lvl="0" algn="ctr">
                        <a:buNone/>
                      </a:pPr>
                      <a:r>
                        <a:rPr lang="en-GB" sz="75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a:solidFill>
                            <a:schemeClr val="bg1"/>
                          </a:solidFill>
                        </a:rPr>
                        <a:t>Xoserve Identified the incident and the incident could have been avoided had Xoserve taken earlier action</a:t>
                      </a:r>
                      <a:endParaRPr lang="en-GB" sz="70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a:solidFill>
                            <a:schemeClr val="bg1"/>
                          </a:solidFill>
                        </a:rPr>
                        <a:t>Customer Identified the incident and the incident could have been avoided had Xoserve taken earlier action</a:t>
                      </a:r>
                      <a:endParaRPr lang="en-GB" sz="70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a:solidFill>
                            <a:schemeClr val="bg1">
                              <a:lumMod val="50000"/>
                            </a:schemeClr>
                          </a:solidFill>
                          <a:latin typeface="+mn-lt"/>
                          <a:ea typeface="+mn-ea"/>
                          <a:cs typeface="+mn-cs"/>
                        </a:rPr>
                        <a:t>Xoserve</a:t>
                      </a:r>
                      <a:endParaRPr lang="en-US"/>
                    </a:p>
                    <a:p>
                      <a:pPr marL="0" marR="0" lvl="0" indent="0" algn="ctr">
                        <a:lnSpc>
                          <a:spcPct val="100000"/>
                        </a:lnSpc>
                        <a:spcBef>
                          <a:spcPts val="0"/>
                        </a:spcBef>
                        <a:spcAft>
                          <a:spcPts val="0"/>
                        </a:spcAft>
                        <a:buFontTx/>
                        <a:buNone/>
                      </a:pPr>
                      <a:r>
                        <a:rPr lang="en-GB" sz="750" kern="120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a:solidFill>
                            <a:schemeClr val="bg1"/>
                          </a:solidFill>
                        </a:rPr>
                        <a:t>Xoserve Identified the incident but the incident could not have been avoided had Xoserve taken earlier action</a:t>
                      </a:r>
                      <a:endParaRPr lang="en-GB" sz="70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a:solidFill>
                            <a:schemeClr val="bg1"/>
                          </a:solidFill>
                        </a:rPr>
                        <a:t>Customer Identified the incident but the incident could not have been avoided had Xoserve taken earlier action</a:t>
                      </a:r>
                      <a:endParaRPr lang="en-GB" sz="70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Chart 6">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3651769005"/>
              </p:ext>
            </p:extLst>
          </p:nvPr>
        </p:nvGraphicFramePr>
        <p:xfrm>
          <a:off x="-153680" y="476198"/>
          <a:ext cx="9244160" cy="44723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a:solidFill>
                  <a:schemeClr val="bg1">
                    <a:lumMod val="50000"/>
                  </a:schemeClr>
                </a:solidFill>
              </a:rPr>
              <a:t>Key:</a:t>
            </a:r>
            <a:endParaRPr lang="en-GB" b="1"/>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a:p>
                  </a:txBody>
                  <a:tcPr>
                    <a:noFill/>
                  </a:tcPr>
                </a:tc>
                <a:tc>
                  <a:txBody>
                    <a:bodyPr/>
                    <a:lstStyle/>
                    <a:p>
                      <a:pPr algn="ctr"/>
                      <a:r>
                        <a:rPr lang="en-GB" sz="1050" b="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a:solidFill>
                            <a:schemeClr val="bg1"/>
                          </a:solidFill>
                        </a:rPr>
                        <a:t>Xoserve Identified the incident and the incident could have been avoided had Xoserve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Customer Identified the incident and the incident could have been avoided had Xoserve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Xoserve Identified the incident but the incident could not have been avoided had Xoserve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a:solidFill>
                            <a:schemeClr val="bg1"/>
                          </a:solidFill>
                        </a:rPr>
                        <a:t>Customer Identified the incident but the incident could not have been avoided had Xoserve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56083621"/>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endParaRPr lang="en-GB" sz="1800" b="0" i="0" u="none" strike="noStrike" dirty="0">
                        <a:solidFill>
                          <a:srgbClr val="000000"/>
                        </a:solidFill>
                        <a:effectLst/>
                        <a:latin typeface="Arial"/>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a:rPr>
                        <a:t>Xoserve</a:t>
                      </a:r>
                      <a:br>
                        <a:rPr lang="en-GB" sz="1050" b="0" i="0" u="none" strike="noStrike" dirty="0">
                          <a:solidFill>
                            <a:srgbClr val="7F7F7F"/>
                          </a:solidFill>
                          <a:effectLst/>
                          <a:latin typeface="Arial"/>
                        </a:rPr>
                      </a:br>
                      <a:r>
                        <a:rPr lang="en-GB" sz="1050" b="0" i="0" u="none" strike="noStrike" dirty="0">
                          <a:solidFill>
                            <a:srgbClr val="7F7F7F"/>
                          </a:solidFill>
                          <a:effectLst/>
                          <a:latin typeface="Arial"/>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dirty="0">
                          <a:solidFill>
                            <a:srgbClr val="7F7F7F"/>
                          </a:solidFill>
                          <a:effectLst/>
                          <a:latin typeface="Arial"/>
                        </a:rPr>
                        <a:t>Customer</a:t>
                      </a:r>
                      <a:br>
                        <a:rPr lang="en-GB" sz="1050" b="0" i="0" u="none" strike="noStrike" dirty="0">
                          <a:solidFill>
                            <a:srgbClr val="7F7F7F"/>
                          </a:solidFill>
                          <a:effectLst/>
                          <a:latin typeface="Arial"/>
                        </a:rPr>
                      </a:br>
                      <a:r>
                        <a:rPr lang="en-GB" sz="1050" b="0" i="0" u="none" strike="noStrike" dirty="0">
                          <a:solidFill>
                            <a:srgbClr val="7F7F7F"/>
                          </a:solidFill>
                          <a:effectLst/>
                          <a:latin typeface="Arial"/>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dirty="0">
                          <a:solidFill>
                            <a:srgbClr val="7F7F7F"/>
                          </a:solidFill>
                          <a:effectLst/>
                          <a:latin typeface="Arial"/>
                        </a:rPr>
                        <a:t>Xoserve</a:t>
                      </a:r>
                      <a:br>
                        <a:rPr lang="en-GB" sz="1050" b="0" i="0" u="none" strike="noStrike" dirty="0">
                          <a:solidFill>
                            <a:srgbClr val="7F7F7F"/>
                          </a:solidFill>
                          <a:effectLst/>
                          <a:latin typeface="Arial"/>
                        </a:rPr>
                      </a:br>
                      <a:r>
                        <a:rPr lang="en-GB" sz="1050" b="0" i="0" u="none" strike="noStrike" dirty="0">
                          <a:solidFill>
                            <a:srgbClr val="7F7F7F"/>
                          </a:solidFill>
                          <a:effectLst/>
                          <a:latin typeface="Arial"/>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a:rPr>
                        <a:t>26</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US" sz="4000" b="0" i="0" u="none" strike="noStrike" dirty="0">
                          <a:solidFill>
                            <a:srgbClr val="FFFFFF"/>
                          </a:solidFill>
                          <a:effectLst/>
                          <a:latin typeface="Arial"/>
                        </a:rPr>
                        <a:t>8</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dirty="0">
                          <a:solidFill>
                            <a:srgbClr val="7F7F7F"/>
                          </a:solidFill>
                          <a:effectLst/>
                          <a:latin typeface="Arial"/>
                        </a:rPr>
                        <a:t>Xoserve</a:t>
                      </a:r>
                      <a:br>
                        <a:rPr lang="en-GB" sz="1050" b="0" i="0" u="none" strike="noStrike" dirty="0">
                          <a:solidFill>
                            <a:srgbClr val="7F7F7F"/>
                          </a:solidFill>
                          <a:effectLst/>
                          <a:latin typeface="Arial"/>
                        </a:rPr>
                      </a:br>
                      <a:r>
                        <a:rPr lang="en-GB" sz="1050" b="0" i="0" u="none" strike="noStrike" dirty="0">
                          <a:solidFill>
                            <a:srgbClr val="7F7F7F"/>
                          </a:solidFill>
                          <a:effectLst/>
                          <a:latin typeface="Arial"/>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a:rPr>
                        <a:t>18</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a:rPr>
                        <a:t>7</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2967537723"/>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a:solidFill>
                            <a:srgbClr val="808080"/>
                          </a:solidFill>
                          <a:effectLst/>
                          <a:latin typeface="Arial" panose="020B0604020202020204" pitchFamily="34" charset="0"/>
                        </a:rPr>
                        <a:t>January 2021</a:t>
                      </a:r>
                    </a:p>
                    <a:p>
                      <a:pPr algn="ctr" fontAlgn="b"/>
                      <a:endParaRPr lang="en-GB" sz="1800" b="1" i="0" u="none" strike="noStrike">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2</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US" sz="4000" b="0" i="0" u="none" strike="noStrike" dirty="0">
                          <a:solidFill>
                            <a:srgbClr val="FFFFFF"/>
                          </a:solidFill>
                          <a:effectLst/>
                          <a:latin typeface="Arial" panose="020B0604020202020204" pitchFamily="34" charset="0"/>
                        </a:rPr>
                        <a:t>0</a:t>
                      </a:r>
                      <a:endParaRPr lang="en-GB" sz="4000" b="0" i="0" u="none" strike="noStrike" dirty="0">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Denis Regan</DisplayName>
        <AccountId>59</AccountId>
        <AccountType/>
      </UserInfo>
      <UserInfo>
        <DisplayName>Omar Farooq</DisplayName>
        <AccountId>466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http://purl.org/dc/terms/"/>
    <ds:schemaRef ds:uri="http://purl.org/dc/dcmitype/"/>
    <ds:schemaRef ds:uri="http://www.w3.org/XML/1998/namespace"/>
    <ds:schemaRef ds:uri="http://schemas.microsoft.com/office/2006/metadata/properties"/>
    <ds:schemaRef ds:uri="d141e6de-1288-460b-86bc-8094cfe395f8"/>
    <ds:schemaRef ds:uri="http://schemas.microsoft.com/office/2006/documentManagement/types"/>
    <ds:schemaRef ds:uri="http://purl.org/dc/elements/1.1/"/>
    <ds:schemaRef ds:uri="http://schemas.microsoft.com/office/infopath/2007/PartnerControls"/>
    <ds:schemaRef ds:uri="4f7902d1-1e24-4186-a6a7-5050410aad6b"/>
  </ds:schemaRefs>
</ds:datastoreItem>
</file>

<file path=customXml/itemProps3.xml><?xml version="1.0" encoding="utf-8"?>
<ds:datastoreItem xmlns:ds="http://schemas.openxmlformats.org/officeDocument/2006/customXml" ds:itemID="{30FF3C70-1B88-4C4B-9709-96BE95919374}"/>
</file>

<file path=docProps/app.xml><?xml version="1.0" encoding="utf-8"?>
<Properties xmlns="http://schemas.openxmlformats.org/officeDocument/2006/extended-properties" xmlns:vt="http://schemas.openxmlformats.org/officeDocument/2006/docPropsVTypes">
  <TotalTime>2</TotalTime>
  <Words>558</Words>
  <Application>Microsoft Office PowerPoint</Application>
  <PresentationFormat>On-screen Show (16:9)</PresentationFormat>
  <Paragraphs>82</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Xoserve Incident Summary: January 2021</vt:lpstr>
      <vt:lpstr>What is this presentation covering?</vt:lpstr>
      <vt:lpstr>High-level summary of P1/2 incidents: January 2021</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Andrew Wilkes</cp:lastModifiedBy>
  <cp:revision>5</cp:revision>
  <cp:lastPrinted>2020-02-07T08:17:24Z</cp:lastPrinted>
  <dcterms:created xsi:type="dcterms:W3CDTF">2018-09-02T17:12:15Z</dcterms:created>
  <dcterms:modified xsi:type="dcterms:W3CDTF">2021-02-08T10:13:07Z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