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4"/>
  </p:notesMasterIdLst>
  <p:handoutMasterIdLst>
    <p:handoutMasterId r:id="rId15"/>
  </p:handoutMasterIdLst>
  <p:sldIdLst>
    <p:sldId id="352" r:id="rId6"/>
    <p:sldId id="1790" r:id="rId7"/>
    <p:sldId id="1791" r:id="rId8"/>
    <p:sldId id="358" r:id="rId9"/>
    <p:sldId id="359" r:id="rId10"/>
    <p:sldId id="360" r:id="rId11"/>
    <p:sldId id="361" r:id="rId12"/>
    <p:sldId id="1792" r:id="rId13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26A412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91D906-AE23-49AF-B717-920E9B937CE2}" v="5" dt="2021-02-08T12:24:18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08/02/2021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33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14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REC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 February 2021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6533923-B715-41D7-B6A3-FA20C4105689}"/>
              </a:ext>
            </a:extLst>
          </p:cNvPr>
          <p:cNvSpPr/>
          <p:nvPr/>
        </p:nvSpPr>
        <p:spPr>
          <a:xfrm>
            <a:off x="7397623" y="1387495"/>
            <a:ext cx="1674127" cy="1630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1" y="-70194"/>
            <a:ext cx="8229600" cy="63758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Planned Meetings Update &amp; Key Milestones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E1EBB5-89E1-4F69-B233-DF3B21A2A608}"/>
              </a:ext>
            </a:extLst>
          </p:cNvPr>
          <p:cNvSpPr txBox="1"/>
          <p:nvPr/>
        </p:nvSpPr>
        <p:spPr>
          <a:xfrm>
            <a:off x="7918307" y="4778161"/>
            <a:ext cx="114863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CSS &amp; GES (V3)</a:t>
            </a:r>
            <a:endParaRPr lang="en-GB" sz="1000" dirty="0">
              <a:cs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B4401E-8A79-4C69-8E4C-DA58760209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2885" y="729602"/>
          <a:ext cx="8568936" cy="98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39">
                  <a:extLst>
                    <a:ext uri="{9D8B030D-6E8A-4147-A177-3AD203B41FA5}">
                      <a16:colId xmlns:a16="http://schemas.microsoft.com/office/drawing/2014/main" val="227232022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40266650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3340089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41049651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467238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9279738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8589553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26449763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46670236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0417766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19942221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96902979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36199863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7993789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89649312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47527644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4162859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76924869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943749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82182608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522064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7171815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796712580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28232374"/>
                    </a:ext>
                  </a:extLst>
                </a:gridCol>
              </a:tblGrid>
              <a:tr h="228802"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88260"/>
                  </a:ext>
                </a:extLst>
              </a:tr>
              <a:tr h="36882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39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80260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B2C193FD-5C02-43DE-A05F-F7BABCFAAF8C}"/>
              </a:ext>
            </a:extLst>
          </p:cNvPr>
          <p:cNvSpPr/>
          <p:nvPr/>
        </p:nvSpPr>
        <p:spPr>
          <a:xfrm>
            <a:off x="1351483" y="2146139"/>
            <a:ext cx="176076" cy="146862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chemeClr val="accent1"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E8E1D8-2A26-46EB-8F3A-492858B75B8A}"/>
              </a:ext>
            </a:extLst>
          </p:cNvPr>
          <p:cNvSpPr txBox="1"/>
          <p:nvPr/>
        </p:nvSpPr>
        <p:spPr>
          <a:xfrm>
            <a:off x="55459" y="2015762"/>
            <a:ext cx="99675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Data Permissions Alignment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8E71DA-18DB-4D9E-8F49-EA1CC3B22F2E}"/>
              </a:ext>
            </a:extLst>
          </p:cNvPr>
          <p:cNvSpPr txBox="1"/>
          <p:nvPr/>
        </p:nvSpPr>
        <p:spPr>
          <a:xfrm>
            <a:off x="2102683" y="4388837"/>
            <a:ext cx="8034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Drafting commences​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BE9411-6BB2-4E21-A5E4-DA4B02DB7431}"/>
              </a:ext>
            </a:extLst>
          </p:cNvPr>
          <p:cNvSpPr txBox="1"/>
          <p:nvPr/>
        </p:nvSpPr>
        <p:spPr>
          <a:xfrm>
            <a:off x="3388278" y="4008869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Opens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6F50AE-CEAC-446B-846B-EC98873501B5}"/>
              </a:ext>
            </a:extLst>
          </p:cNvPr>
          <p:cNvSpPr txBox="1"/>
          <p:nvPr/>
        </p:nvSpPr>
        <p:spPr>
          <a:xfrm>
            <a:off x="46550" y="3644180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v2 Code Consolidation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D98E00-2BA8-4A16-93C4-A7CED7ED3498}"/>
              </a:ext>
            </a:extLst>
          </p:cNvPr>
          <p:cNvSpPr txBox="1"/>
          <p:nvPr/>
        </p:nvSpPr>
        <p:spPr>
          <a:xfrm>
            <a:off x="40788" y="1617029"/>
            <a:ext cx="8034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Fortnightly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RDUG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EAA3ED8-97D3-487B-8AE8-6C4926773299}"/>
              </a:ext>
            </a:extLst>
          </p:cNvPr>
          <p:cNvSpPr/>
          <p:nvPr/>
        </p:nvSpPr>
        <p:spPr>
          <a:xfrm>
            <a:off x="1252423" y="1693796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846888D-614B-42AD-8783-5D0476A8F465}"/>
              </a:ext>
            </a:extLst>
          </p:cNvPr>
          <p:cNvSpPr/>
          <p:nvPr/>
        </p:nvSpPr>
        <p:spPr>
          <a:xfrm>
            <a:off x="1433217" y="1693796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7749700-FA3E-4EBE-98BF-176A8C97F024}"/>
              </a:ext>
            </a:extLst>
          </p:cNvPr>
          <p:cNvSpPr/>
          <p:nvPr/>
        </p:nvSpPr>
        <p:spPr>
          <a:xfrm>
            <a:off x="871423" y="1692272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EC27BB-9B81-46DC-8776-76F62A65C0A3}"/>
              </a:ext>
            </a:extLst>
          </p:cNvPr>
          <p:cNvSpPr/>
          <p:nvPr/>
        </p:nvSpPr>
        <p:spPr>
          <a:xfrm>
            <a:off x="1052217" y="1692272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AFEE3F0-E937-4546-9528-D729ED3886AB}"/>
              </a:ext>
            </a:extLst>
          </p:cNvPr>
          <p:cNvSpPr/>
          <p:nvPr/>
        </p:nvSpPr>
        <p:spPr>
          <a:xfrm>
            <a:off x="1628546" y="1696261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8A6FA5A-8708-41EE-9001-27718ADC29C4}"/>
              </a:ext>
            </a:extLst>
          </p:cNvPr>
          <p:cNvSpPr/>
          <p:nvPr/>
        </p:nvSpPr>
        <p:spPr>
          <a:xfrm>
            <a:off x="1809340" y="1696261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7180D9D5-2D7C-4909-AD4D-257E3A5BF699}"/>
              </a:ext>
            </a:extLst>
          </p:cNvPr>
          <p:cNvSpPr/>
          <p:nvPr/>
        </p:nvSpPr>
        <p:spPr>
          <a:xfrm>
            <a:off x="5638752" y="461313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10FEEAB-E314-447B-A822-A5D6257A823D}"/>
              </a:ext>
            </a:extLst>
          </p:cNvPr>
          <p:cNvSpPr txBox="1"/>
          <p:nvPr/>
        </p:nvSpPr>
        <p:spPr>
          <a:xfrm>
            <a:off x="5071957" y="4799574"/>
            <a:ext cx="1596385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Code Consolidation (V2)</a:t>
            </a:r>
            <a:endParaRPr lang="en-GB" sz="1000" dirty="0">
              <a:cs typeface="Arial"/>
            </a:endParaRPr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6F5783D5-B194-43F3-B55B-93D0F4668729}"/>
              </a:ext>
            </a:extLst>
          </p:cNvPr>
          <p:cNvSpPr/>
          <p:nvPr/>
        </p:nvSpPr>
        <p:spPr>
          <a:xfrm>
            <a:off x="8875667" y="4565600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CFD70F1-6592-4E86-BE71-B6AA9ED58060}"/>
              </a:ext>
            </a:extLst>
          </p:cNvPr>
          <p:cNvSpPr txBox="1"/>
          <p:nvPr/>
        </p:nvSpPr>
        <p:spPr>
          <a:xfrm>
            <a:off x="2047" y="4688727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Go Lives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A542C96-637A-4BAA-B9F9-8178A711B4AC}"/>
              </a:ext>
            </a:extLst>
          </p:cNvPr>
          <p:cNvSpPr txBox="1"/>
          <p:nvPr/>
        </p:nvSpPr>
        <p:spPr>
          <a:xfrm>
            <a:off x="69758" y="2613928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Ofgem Consultation</a:t>
            </a:r>
            <a:endParaRPr lang="en-GB" sz="800" b="1" dirty="0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F8CD220D-9872-4181-BD2C-603F69ECB31D}"/>
              </a:ext>
            </a:extLst>
          </p:cNvPr>
          <p:cNvSpPr/>
          <p:nvPr/>
        </p:nvSpPr>
        <p:spPr>
          <a:xfrm>
            <a:off x="2410197" y="3592813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B7042C2A-42D5-457B-9F33-E1584B3E9E03}"/>
              </a:ext>
            </a:extLst>
          </p:cNvPr>
          <p:cNvSpPr/>
          <p:nvPr/>
        </p:nvSpPr>
        <p:spPr>
          <a:xfrm>
            <a:off x="3583832" y="377778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BA2A58E7-0A84-4B58-8AA1-C2467F2E0F3A}"/>
              </a:ext>
            </a:extLst>
          </p:cNvPr>
          <p:cNvSpPr/>
          <p:nvPr/>
        </p:nvSpPr>
        <p:spPr>
          <a:xfrm>
            <a:off x="3444641" y="4186696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8A7D44B-7E69-4124-B471-BB6EC0BE1A50}"/>
              </a:ext>
            </a:extLst>
          </p:cNvPr>
          <p:cNvSpPr txBox="1"/>
          <p:nvPr/>
        </p:nvSpPr>
        <p:spPr>
          <a:xfrm>
            <a:off x="2964431" y="4427881"/>
            <a:ext cx="110584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GES/CDSP FS</a:t>
            </a:r>
            <a:endParaRPr lang="en-US" dirty="0">
              <a:cs typeface="Arial" charset="0"/>
            </a:endParaRPr>
          </a:p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Contract Signature</a:t>
            </a:r>
            <a:endParaRPr lang="en-US" dirty="0">
              <a:cs typeface="Arial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BEDF74C-8006-42DC-BBAD-0F1D295E5CF1}"/>
              </a:ext>
            </a:extLst>
          </p:cNvPr>
          <p:cNvSpPr txBox="1"/>
          <p:nvPr/>
        </p:nvSpPr>
        <p:spPr>
          <a:xfrm>
            <a:off x="-12357" y="4238512"/>
            <a:ext cx="9177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REC/XO</a:t>
            </a:r>
            <a:endParaRPr lang="en-US" sz="800" b="1" dirty="0">
              <a:latin typeface="Arial"/>
              <a:ea typeface="ＭＳ Ｐゴシック"/>
              <a:cs typeface="Arial"/>
            </a:endParaRPr>
          </a:p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Contractual​s'</a:t>
            </a:r>
            <a:endParaRPr lang="en-US" sz="800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6F68A019-65C7-4FB5-8181-31A05FDFD219}"/>
              </a:ext>
            </a:extLst>
          </p:cNvPr>
          <p:cNvSpPr/>
          <p:nvPr/>
        </p:nvSpPr>
        <p:spPr>
          <a:xfrm>
            <a:off x="3134773" y="358168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AAF6C1C-A08A-40DA-9361-4272B1B59EC1}"/>
              </a:ext>
            </a:extLst>
          </p:cNvPr>
          <p:cNvSpPr txBox="1"/>
          <p:nvPr/>
        </p:nvSpPr>
        <p:spPr>
          <a:xfrm>
            <a:off x="2604765" y="3843282"/>
            <a:ext cx="88977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20540361-E957-4A16-89D4-AD710CD7F37D}"/>
              </a:ext>
            </a:extLst>
          </p:cNvPr>
          <p:cNvSpPr/>
          <p:nvPr/>
        </p:nvSpPr>
        <p:spPr>
          <a:xfrm>
            <a:off x="4676907" y="379857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B742A6-B849-4585-9754-D225DC29B547}"/>
              </a:ext>
            </a:extLst>
          </p:cNvPr>
          <p:cNvSpPr txBox="1"/>
          <p:nvPr/>
        </p:nvSpPr>
        <p:spPr>
          <a:xfrm>
            <a:off x="4344819" y="4008019"/>
            <a:ext cx="64902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</a:t>
            </a:r>
            <a:r>
              <a:rPr lang="en-GB" sz="800" dirty="0">
                <a:cs typeface="Arial"/>
              </a:rPr>
              <a:t>Closes</a:t>
            </a:r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id="{AE0FF07B-94E4-4B3B-9A04-A970746EBB91}"/>
              </a:ext>
            </a:extLst>
          </p:cNvPr>
          <p:cNvSpPr/>
          <p:nvPr/>
        </p:nvSpPr>
        <p:spPr>
          <a:xfrm>
            <a:off x="5608805" y="412334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124AED3-C4F0-41A9-B7E0-36255E82E2B6}"/>
              </a:ext>
            </a:extLst>
          </p:cNvPr>
          <p:cNvSpPr txBox="1"/>
          <p:nvPr/>
        </p:nvSpPr>
        <p:spPr>
          <a:xfrm>
            <a:off x="5357174" y="4341406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REC Go-Live</a:t>
            </a:r>
            <a:endParaRPr lang="en-US" dirty="0"/>
          </a:p>
        </p:txBody>
      </p:sp>
      <p:sp>
        <p:nvSpPr>
          <p:cNvPr id="98" name="Star: 5 Points 97">
            <a:extLst>
              <a:ext uri="{FF2B5EF4-FFF2-40B4-BE49-F238E27FC236}">
                <a16:creationId xmlns:a16="http://schemas.microsoft.com/office/drawing/2014/main" id="{1767E0A9-B86C-4912-AEAB-9A4839929878}"/>
              </a:ext>
            </a:extLst>
          </p:cNvPr>
          <p:cNvSpPr/>
          <p:nvPr/>
        </p:nvSpPr>
        <p:spPr>
          <a:xfrm>
            <a:off x="3919323" y="4182592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AA086E8-04CB-4326-88A6-F9BF46B43DA8}"/>
              </a:ext>
            </a:extLst>
          </p:cNvPr>
          <p:cNvSpPr txBox="1"/>
          <p:nvPr/>
        </p:nvSpPr>
        <p:spPr>
          <a:xfrm>
            <a:off x="4028106" y="4227046"/>
            <a:ext cx="114714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Enduring RECCo. Board Appointed</a:t>
            </a:r>
            <a:endParaRPr lang="en-US" dirty="0"/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id="{201E4583-B6BD-414F-9B6E-75894B3C49BD}"/>
              </a:ext>
            </a:extLst>
          </p:cNvPr>
          <p:cNvSpPr/>
          <p:nvPr/>
        </p:nvSpPr>
        <p:spPr>
          <a:xfrm>
            <a:off x="1366762" y="4171547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31A39F4-D7FA-46F0-AF10-D06FCC3638C0}"/>
              </a:ext>
            </a:extLst>
          </p:cNvPr>
          <p:cNvSpPr txBox="1"/>
          <p:nvPr/>
        </p:nvSpPr>
        <p:spPr>
          <a:xfrm>
            <a:off x="1028340" y="4391070"/>
            <a:ext cx="94952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REC Manager Proc Completed</a:t>
            </a:r>
            <a:endParaRPr lang="en-US" dirty="0"/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id="{E0871CF3-1DBC-4DF1-9857-0EEC0757CA0A}"/>
              </a:ext>
            </a:extLst>
          </p:cNvPr>
          <p:cNvSpPr/>
          <p:nvPr/>
        </p:nvSpPr>
        <p:spPr>
          <a:xfrm>
            <a:off x="1709398" y="2740905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id="{47F3AE49-E7C7-453E-A581-425C73B78E50}"/>
              </a:ext>
            </a:extLst>
          </p:cNvPr>
          <p:cNvSpPr/>
          <p:nvPr/>
        </p:nvSpPr>
        <p:spPr>
          <a:xfrm>
            <a:off x="2096531" y="2740905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445B6BA-A25E-4B5A-8FBC-93DC0EF82CD3}"/>
              </a:ext>
            </a:extLst>
          </p:cNvPr>
          <p:cNvSpPr txBox="1"/>
          <p:nvPr/>
        </p:nvSpPr>
        <p:spPr>
          <a:xfrm>
            <a:off x="1581893" y="2932900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FD19F44-C016-48D8-A6B6-14E0F35F86F3}"/>
              </a:ext>
            </a:extLst>
          </p:cNvPr>
          <p:cNvSpPr txBox="1"/>
          <p:nvPr/>
        </p:nvSpPr>
        <p:spPr>
          <a:xfrm>
            <a:off x="1957406" y="2941641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6" name="Star: 5 Points 105">
            <a:extLst>
              <a:ext uri="{FF2B5EF4-FFF2-40B4-BE49-F238E27FC236}">
                <a16:creationId xmlns:a16="http://schemas.microsoft.com/office/drawing/2014/main" id="{AAA13C0C-16C1-4551-94AD-50C659AC1D66}"/>
              </a:ext>
            </a:extLst>
          </p:cNvPr>
          <p:cNvSpPr/>
          <p:nvPr/>
        </p:nvSpPr>
        <p:spPr>
          <a:xfrm>
            <a:off x="2409726" y="274100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Star: 5 Points 107">
            <a:extLst>
              <a:ext uri="{FF2B5EF4-FFF2-40B4-BE49-F238E27FC236}">
                <a16:creationId xmlns:a16="http://schemas.microsoft.com/office/drawing/2014/main" id="{A7993770-D05A-4B5E-BF88-19156A104018}"/>
              </a:ext>
            </a:extLst>
          </p:cNvPr>
          <p:cNvSpPr/>
          <p:nvPr/>
        </p:nvSpPr>
        <p:spPr>
          <a:xfrm>
            <a:off x="5601315" y="3806013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B99739C-130B-4453-8659-DBCB424A65B0}"/>
              </a:ext>
            </a:extLst>
          </p:cNvPr>
          <p:cNvSpPr txBox="1"/>
          <p:nvPr/>
        </p:nvSpPr>
        <p:spPr>
          <a:xfrm>
            <a:off x="5850247" y="3837347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 </a:t>
            </a:r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11" name="Star: 5 Points 110">
            <a:extLst>
              <a:ext uri="{FF2B5EF4-FFF2-40B4-BE49-F238E27FC236}">
                <a16:creationId xmlns:a16="http://schemas.microsoft.com/office/drawing/2014/main" id="{4420DF15-5320-4CD2-92DA-7C7EC6A24D51}"/>
              </a:ext>
            </a:extLst>
          </p:cNvPr>
          <p:cNvSpPr/>
          <p:nvPr/>
        </p:nvSpPr>
        <p:spPr>
          <a:xfrm>
            <a:off x="5083793" y="3606625"/>
            <a:ext cx="268749" cy="290553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5F82726-E7C1-4F6C-B9CD-79081221E6AF}"/>
              </a:ext>
            </a:extLst>
          </p:cNvPr>
          <p:cNvSpPr txBox="1"/>
          <p:nvPr/>
        </p:nvSpPr>
        <p:spPr>
          <a:xfrm>
            <a:off x="5269283" y="3603564"/>
            <a:ext cx="87215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56CCBF-9254-4A2C-8FD0-E0704A0116CF}"/>
              </a:ext>
            </a:extLst>
          </p:cNvPr>
          <p:cNvSpPr txBox="1"/>
          <p:nvPr/>
        </p:nvSpPr>
        <p:spPr>
          <a:xfrm>
            <a:off x="2994978" y="2788782"/>
            <a:ext cx="102216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V1.1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296B3B1-01D1-4E0A-9247-4C82B4A5A607}"/>
              </a:ext>
            </a:extLst>
          </p:cNvPr>
          <p:cNvSpPr/>
          <p:nvPr/>
        </p:nvSpPr>
        <p:spPr>
          <a:xfrm>
            <a:off x="1993036" y="1697802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120A6060-EBAD-46BF-9628-8780CFC0C08F}"/>
              </a:ext>
            </a:extLst>
          </p:cNvPr>
          <p:cNvSpPr/>
          <p:nvPr/>
        </p:nvSpPr>
        <p:spPr>
          <a:xfrm>
            <a:off x="2197255" y="1695118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id="{899D67DD-5B14-4C8F-AE27-777F07F45F49}"/>
              </a:ext>
            </a:extLst>
          </p:cNvPr>
          <p:cNvSpPr/>
          <p:nvPr/>
        </p:nvSpPr>
        <p:spPr>
          <a:xfrm>
            <a:off x="4052155" y="4619126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138D13A-206E-488A-B496-0DC0499CD5EF}"/>
              </a:ext>
            </a:extLst>
          </p:cNvPr>
          <p:cNvSpPr txBox="1"/>
          <p:nvPr/>
        </p:nvSpPr>
        <p:spPr>
          <a:xfrm>
            <a:off x="3573398" y="4820054"/>
            <a:ext cx="1402279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REC V1.1</a:t>
            </a:r>
            <a:endParaRPr lang="en-GB" sz="1000" dirty="0">
              <a:cs typeface="Arial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61D1D091-C3C8-4379-BF5B-A8CE3507F1FC}"/>
              </a:ext>
            </a:extLst>
          </p:cNvPr>
          <p:cNvSpPr/>
          <p:nvPr/>
        </p:nvSpPr>
        <p:spPr>
          <a:xfrm>
            <a:off x="3010411" y="2150074"/>
            <a:ext cx="176076" cy="1468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7B00104-3F6C-4F48-A363-C6414A6D127A}"/>
              </a:ext>
            </a:extLst>
          </p:cNvPr>
          <p:cNvCxnSpPr>
            <a:cxnSpLocks/>
          </p:cNvCxnSpPr>
          <p:nvPr/>
        </p:nvCxnSpPr>
        <p:spPr>
          <a:xfrm flipV="1">
            <a:off x="1598935" y="2218962"/>
            <a:ext cx="1275338" cy="13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EE824669-25E0-485D-9FC0-50ABF6E193E3}"/>
              </a:ext>
            </a:extLst>
          </p:cNvPr>
          <p:cNvSpPr/>
          <p:nvPr/>
        </p:nvSpPr>
        <p:spPr>
          <a:xfrm>
            <a:off x="3287940" y="1693178"/>
            <a:ext cx="176076" cy="1468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B91B7D5-DFC7-4A03-AA4A-69971B7BD1BA}"/>
              </a:ext>
            </a:extLst>
          </p:cNvPr>
          <p:cNvSpPr/>
          <p:nvPr/>
        </p:nvSpPr>
        <p:spPr>
          <a:xfrm>
            <a:off x="3468734" y="1693178"/>
            <a:ext cx="176076" cy="1468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EE8C39DE-8E8A-46B2-9A08-1B6C338B261A}"/>
              </a:ext>
            </a:extLst>
          </p:cNvPr>
          <p:cNvSpPr/>
          <p:nvPr/>
        </p:nvSpPr>
        <p:spPr>
          <a:xfrm>
            <a:off x="2906940" y="1690859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B7C0D680-22C1-47C6-9F1B-70CC72233874}"/>
              </a:ext>
            </a:extLst>
          </p:cNvPr>
          <p:cNvSpPr/>
          <p:nvPr/>
        </p:nvSpPr>
        <p:spPr>
          <a:xfrm>
            <a:off x="3087734" y="1690859"/>
            <a:ext cx="176076" cy="1468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3A5FE64-9CA8-4F93-89E9-09980EB303E5}"/>
              </a:ext>
            </a:extLst>
          </p:cNvPr>
          <p:cNvSpPr/>
          <p:nvPr/>
        </p:nvSpPr>
        <p:spPr>
          <a:xfrm>
            <a:off x="3675696" y="1693178"/>
            <a:ext cx="176076" cy="14686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294BF02-0DFF-4C23-A17C-83079778110B}"/>
              </a:ext>
            </a:extLst>
          </p:cNvPr>
          <p:cNvSpPr txBox="1"/>
          <p:nvPr/>
        </p:nvSpPr>
        <p:spPr>
          <a:xfrm>
            <a:off x="1868626" y="3827126"/>
            <a:ext cx="648513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82BC0ED-9669-41A5-B934-B7C2C1B1A426}"/>
              </a:ext>
            </a:extLst>
          </p:cNvPr>
          <p:cNvSpPr txBox="1"/>
          <p:nvPr/>
        </p:nvSpPr>
        <p:spPr>
          <a:xfrm>
            <a:off x="40477" y="3984206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V3 Fast Switching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3BECFF8-673D-442C-9FFA-82EB04F56AD5}"/>
              </a:ext>
            </a:extLst>
          </p:cNvPr>
          <p:cNvSpPr txBox="1"/>
          <p:nvPr/>
        </p:nvSpPr>
        <p:spPr>
          <a:xfrm>
            <a:off x="90510" y="2830923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V1.1 Interim Governance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23" name="Star: 5 Points 122">
            <a:extLst>
              <a:ext uri="{FF2B5EF4-FFF2-40B4-BE49-F238E27FC236}">
                <a16:creationId xmlns:a16="http://schemas.microsoft.com/office/drawing/2014/main" id="{08D4A481-E820-4313-8529-7717FC585D28}"/>
              </a:ext>
            </a:extLst>
          </p:cNvPr>
          <p:cNvSpPr/>
          <p:nvPr/>
        </p:nvSpPr>
        <p:spPr>
          <a:xfrm>
            <a:off x="1640908" y="360075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D733FECD-EDEC-4794-B2E5-937BB11D822E}"/>
              </a:ext>
            </a:extLst>
          </p:cNvPr>
          <p:cNvCxnSpPr>
            <a:cxnSpLocks/>
          </p:cNvCxnSpPr>
          <p:nvPr/>
        </p:nvCxnSpPr>
        <p:spPr>
          <a:xfrm>
            <a:off x="1987543" y="3728405"/>
            <a:ext cx="420576" cy="6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Star: 5 Points 124">
            <a:extLst>
              <a:ext uri="{FF2B5EF4-FFF2-40B4-BE49-F238E27FC236}">
                <a16:creationId xmlns:a16="http://schemas.microsoft.com/office/drawing/2014/main" id="{0F3351B4-AD25-46D4-8BC6-6ED36C9EDCB7}"/>
              </a:ext>
            </a:extLst>
          </p:cNvPr>
          <p:cNvSpPr/>
          <p:nvPr/>
        </p:nvSpPr>
        <p:spPr>
          <a:xfrm>
            <a:off x="2750174" y="3597431"/>
            <a:ext cx="268749" cy="264139"/>
          </a:xfrm>
          <a:prstGeom prst="star5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FB182386-349A-4F6F-A07E-B7BEA12348C6}"/>
              </a:ext>
            </a:extLst>
          </p:cNvPr>
          <p:cNvCxnSpPr>
            <a:cxnSpLocks/>
          </p:cNvCxnSpPr>
          <p:nvPr/>
        </p:nvCxnSpPr>
        <p:spPr>
          <a:xfrm flipV="1">
            <a:off x="2991355" y="3733693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Star: 5 Points 126">
            <a:extLst>
              <a:ext uri="{FF2B5EF4-FFF2-40B4-BE49-F238E27FC236}">
                <a16:creationId xmlns:a16="http://schemas.microsoft.com/office/drawing/2014/main" id="{6FCD9814-CD41-414E-9AF7-2C60812742B3}"/>
              </a:ext>
            </a:extLst>
          </p:cNvPr>
          <p:cNvSpPr/>
          <p:nvPr/>
        </p:nvSpPr>
        <p:spPr>
          <a:xfrm>
            <a:off x="4301606" y="3808282"/>
            <a:ext cx="268749" cy="264139"/>
          </a:xfrm>
          <a:prstGeom prst="star5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D6DA6D62-DFE8-4F46-8D55-ACE28F0E21EE}"/>
              </a:ext>
            </a:extLst>
          </p:cNvPr>
          <p:cNvCxnSpPr>
            <a:cxnSpLocks/>
          </p:cNvCxnSpPr>
          <p:nvPr/>
        </p:nvCxnSpPr>
        <p:spPr>
          <a:xfrm flipV="1">
            <a:off x="4515537" y="3971976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Star: 5 Points 128">
            <a:extLst>
              <a:ext uri="{FF2B5EF4-FFF2-40B4-BE49-F238E27FC236}">
                <a16:creationId xmlns:a16="http://schemas.microsoft.com/office/drawing/2014/main" id="{050FC055-20BE-40C3-BAE9-743E4B55A0DC}"/>
              </a:ext>
            </a:extLst>
          </p:cNvPr>
          <p:cNvSpPr/>
          <p:nvPr/>
        </p:nvSpPr>
        <p:spPr>
          <a:xfrm>
            <a:off x="7738035" y="4580840"/>
            <a:ext cx="268749" cy="264139"/>
          </a:xfrm>
          <a:prstGeom prst="star5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6189C15B-9C5F-4D12-B9A2-6141FE295514}"/>
              </a:ext>
            </a:extLst>
          </p:cNvPr>
          <p:cNvCxnSpPr>
            <a:cxnSpLocks/>
          </p:cNvCxnSpPr>
          <p:nvPr/>
        </p:nvCxnSpPr>
        <p:spPr>
          <a:xfrm>
            <a:off x="8059616" y="4727391"/>
            <a:ext cx="816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CCA957A-1426-4732-BA7F-9E56AD5A9B1F}"/>
              </a:ext>
            </a:extLst>
          </p:cNvPr>
          <p:cNvSpPr txBox="1"/>
          <p:nvPr/>
        </p:nvSpPr>
        <p:spPr>
          <a:xfrm>
            <a:off x="7739255" y="1334993"/>
            <a:ext cx="159071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Arial"/>
              </a:rPr>
              <a:t>Key:</a:t>
            </a:r>
          </a:p>
          <a:p>
            <a:r>
              <a:rPr lang="en-GB" sz="800" dirty="0">
                <a:cs typeface="Arial"/>
              </a:rPr>
              <a:t>Meeting Scheduled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Completed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Originally Planned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Latest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Original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Completed Milestone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7DDB9B-9963-4039-915A-29A5903E8C71}"/>
              </a:ext>
            </a:extLst>
          </p:cNvPr>
          <p:cNvGrpSpPr/>
          <p:nvPr/>
        </p:nvGrpSpPr>
        <p:grpSpPr>
          <a:xfrm>
            <a:off x="7468149" y="1448815"/>
            <a:ext cx="284110" cy="1176156"/>
            <a:chOff x="6685142" y="2804393"/>
            <a:chExt cx="284110" cy="1176156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278877C-FBD8-4CE5-BCAF-DBD67F3623F0}"/>
                </a:ext>
              </a:extLst>
            </p:cNvPr>
            <p:cNvSpPr/>
            <p:nvPr/>
          </p:nvSpPr>
          <p:spPr>
            <a:xfrm>
              <a:off x="6724517" y="2804393"/>
              <a:ext cx="176076" cy="1468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B779261-1B86-4F86-89F2-9D91A358BA47}"/>
                </a:ext>
              </a:extLst>
            </p:cNvPr>
            <p:cNvSpPr/>
            <p:nvPr/>
          </p:nvSpPr>
          <p:spPr>
            <a:xfrm>
              <a:off x="6717436" y="3013014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C4E23607-EAC4-4864-95FA-D7108C3AC25F}"/>
                </a:ext>
              </a:extLst>
            </p:cNvPr>
            <p:cNvSpPr/>
            <p:nvPr/>
          </p:nvSpPr>
          <p:spPr>
            <a:xfrm>
              <a:off x="6725107" y="3267803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solidFill>
                <a:schemeClr val="accent1">
                  <a:alpha val="2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Star: 5 Points 135">
              <a:extLst>
                <a:ext uri="{FF2B5EF4-FFF2-40B4-BE49-F238E27FC236}">
                  <a16:creationId xmlns:a16="http://schemas.microsoft.com/office/drawing/2014/main" id="{CF41661F-A09A-412D-BA33-F55E62B482C0}"/>
                </a:ext>
              </a:extLst>
            </p:cNvPr>
            <p:cNvSpPr/>
            <p:nvPr/>
          </p:nvSpPr>
          <p:spPr>
            <a:xfrm>
              <a:off x="6700503" y="3466455"/>
              <a:ext cx="268749" cy="264139"/>
            </a:xfrm>
            <a:prstGeom prst="star5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Star: 5 Points 136">
              <a:extLst>
                <a:ext uri="{FF2B5EF4-FFF2-40B4-BE49-F238E27FC236}">
                  <a16:creationId xmlns:a16="http://schemas.microsoft.com/office/drawing/2014/main" id="{C1A38456-5360-4F43-AB98-1374D28BE9BB}"/>
                </a:ext>
              </a:extLst>
            </p:cNvPr>
            <p:cNvSpPr/>
            <p:nvPr/>
          </p:nvSpPr>
          <p:spPr>
            <a:xfrm>
              <a:off x="6685142" y="3716410"/>
              <a:ext cx="268749" cy="264139"/>
            </a:xfrm>
            <a:prstGeom prst="star5">
              <a:avLst/>
            </a:prstGeom>
            <a:solidFill>
              <a:schemeClr val="tx2">
                <a:lumMod val="60000"/>
                <a:lumOff val="4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8" name="Star: 5 Points 137">
            <a:extLst>
              <a:ext uri="{FF2B5EF4-FFF2-40B4-BE49-F238E27FC236}">
                <a16:creationId xmlns:a16="http://schemas.microsoft.com/office/drawing/2014/main" id="{0E020C6B-5AAA-46B8-ADEC-FFFA33B0D93A}"/>
              </a:ext>
            </a:extLst>
          </p:cNvPr>
          <p:cNvSpPr/>
          <p:nvPr/>
        </p:nvSpPr>
        <p:spPr>
          <a:xfrm>
            <a:off x="2326025" y="419279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A9B7DB5-5626-4647-B2D3-685BCC8113E8}"/>
              </a:ext>
            </a:extLst>
          </p:cNvPr>
          <p:cNvSpPr txBox="1"/>
          <p:nvPr/>
        </p:nvSpPr>
        <p:spPr>
          <a:xfrm>
            <a:off x="40477" y="3237052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Licence Changes</a:t>
            </a:r>
          </a:p>
        </p:txBody>
      </p:sp>
      <p:sp>
        <p:nvSpPr>
          <p:cNvPr id="120" name="Star: 5 Points 119">
            <a:extLst>
              <a:ext uri="{FF2B5EF4-FFF2-40B4-BE49-F238E27FC236}">
                <a16:creationId xmlns:a16="http://schemas.microsoft.com/office/drawing/2014/main" id="{30834CA1-2ADD-429F-B563-145E3954A648}"/>
              </a:ext>
            </a:extLst>
          </p:cNvPr>
          <p:cNvSpPr/>
          <p:nvPr/>
        </p:nvSpPr>
        <p:spPr>
          <a:xfrm>
            <a:off x="2114891" y="319538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1" name="Star: 5 Points 120">
            <a:extLst>
              <a:ext uri="{FF2B5EF4-FFF2-40B4-BE49-F238E27FC236}">
                <a16:creationId xmlns:a16="http://schemas.microsoft.com/office/drawing/2014/main" id="{060D4E23-8A60-417D-8BC7-5368632A3443}"/>
              </a:ext>
            </a:extLst>
          </p:cNvPr>
          <p:cNvSpPr/>
          <p:nvPr/>
        </p:nvSpPr>
        <p:spPr>
          <a:xfrm>
            <a:off x="2763278" y="319538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08E03EC-0E83-493B-99A6-6277F4F600DD}"/>
              </a:ext>
            </a:extLst>
          </p:cNvPr>
          <p:cNvSpPr txBox="1"/>
          <p:nvPr/>
        </p:nvSpPr>
        <p:spPr>
          <a:xfrm>
            <a:off x="1985043" y="3436894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53A4E2-7BCA-4F6C-91F3-9DBDF7EEB4F4}"/>
              </a:ext>
            </a:extLst>
          </p:cNvPr>
          <p:cNvSpPr txBox="1"/>
          <p:nvPr/>
        </p:nvSpPr>
        <p:spPr>
          <a:xfrm>
            <a:off x="2614896" y="3421236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3" name="Star: 5 Points 132">
            <a:extLst>
              <a:ext uri="{FF2B5EF4-FFF2-40B4-BE49-F238E27FC236}">
                <a16:creationId xmlns:a16="http://schemas.microsoft.com/office/drawing/2014/main" id="{965CA124-A6E0-4371-9370-2079CDEC6648}"/>
              </a:ext>
            </a:extLst>
          </p:cNvPr>
          <p:cNvSpPr/>
          <p:nvPr/>
        </p:nvSpPr>
        <p:spPr>
          <a:xfrm>
            <a:off x="5080340" y="3190336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9440EBA-7810-4559-A8F9-C02957EF27C1}"/>
              </a:ext>
            </a:extLst>
          </p:cNvPr>
          <p:cNvSpPr txBox="1"/>
          <p:nvPr/>
        </p:nvSpPr>
        <p:spPr>
          <a:xfrm>
            <a:off x="3668787" y="3044597"/>
            <a:ext cx="183708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CC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0" name="Star: 5 Points 139">
            <a:extLst>
              <a:ext uri="{FF2B5EF4-FFF2-40B4-BE49-F238E27FC236}">
                <a16:creationId xmlns:a16="http://schemas.microsoft.com/office/drawing/2014/main" id="{F09706EE-E943-47D6-A1F6-78328E9D9531}"/>
              </a:ext>
            </a:extLst>
          </p:cNvPr>
          <p:cNvSpPr/>
          <p:nvPr/>
        </p:nvSpPr>
        <p:spPr>
          <a:xfrm>
            <a:off x="2798287" y="273254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33C91005-28B6-4349-AB2D-FA09DF02386A}"/>
              </a:ext>
            </a:extLst>
          </p:cNvPr>
          <p:cNvCxnSpPr>
            <a:cxnSpLocks/>
          </p:cNvCxnSpPr>
          <p:nvPr/>
        </p:nvCxnSpPr>
        <p:spPr>
          <a:xfrm flipV="1">
            <a:off x="2636763" y="2884557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>
            <a:extLst>
              <a:ext uri="{FF2B5EF4-FFF2-40B4-BE49-F238E27FC236}">
                <a16:creationId xmlns:a16="http://schemas.microsoft.com/office/drawing/2014/main" id="{4832E902-139A-4A9A-AA61-D35B9AF9ED1E}"/>
              </a:ext>
            </a:extLst>
          </p:cNvPr>
          <p:cNvSpPr/>
          <p:nvPr/>
        </p:nvSpPr>
        <p:spPr>
          <a:xfrm>
            <a:off x="2716269" y="1690859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3" name="Star: 5 Points 142">
            <a:extLst>
              <a:ext uri="{FF2B5EF4-FFF2-40B4-BE49-F238E27FC236}">
                <a16:creationId xmlns:a16="http://schemas.microsoft.com/office/drawing/2014/main" id="{AB64E655-8945-4319-A56D-9F0708E346E4}"/>
              </a:ext>
            </a:extLst>
          </p:cNvPr>
          <p:cNvSpPr/>
          <p:nvPr/>
        </p:nvSpPr>
        <p:spPr>
          <a:xfrm>
            <a:off x="7481347" y="2677255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4" name="Star: 5 Points 143">
            <a:extLst>
              <a:ext uri="{FF2B5EF4-FFF2-40B4-BE49-F238E27FC236}">
                <a16:creationId xmlns:a16="http://schemas.microsoft.com/office/drawing/2014/main" id="{449C8006-45D2-40DC-8412-59176964B1F5}"/>
              </a:ext>
            </a:extLst>
          </p:cNvPr>
          <p:cNvSpPr/>
          <p:nvPr/>
        </p:nvSpPr>
        <p:spPr>
          <a:xfrm>
            <a:off x="3725199" y="3205478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5" name="Star: 5 Points 144">
            <a:extLst>
              <a:ext uri="{FF2B5EF4-FFF2-40B4-BE49-F238E27FC236}">
                <a16:creationId xmlns:a16="http://schemas.microsoft.com/office/drawing/2014/main" id="{4A7DB76D-3681-4C77-81DF-85E168B5DF91}"/>
              </a:ext>
            </a:extLst>
          </p:cNvPr>
          <p:cNvSpPr/>
          <p:nvPr/>
        </p:nvSpPr>
        <p:spPr>
          <a:xfrm>
            <a:off x="4448868" y="3195380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E71FEB46-382E-458B-AE70-6C07810DF3CC}"/>
              </a:ext>
            </a:extLst>
          </p:cNvPr>
          <p:cNvSpPr txBox="1"/>
          <p:nvPr/>
        </p:nvSpPr>
        <p:spPr>
          <a:xfrm>
            <a:off x="3521484" y="3430391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9089D8C-8303-4D51-8799-A2C60198BA3F}"/>
              </a:ext>
            </a:extLst>
          </p:cNvPr>
          <p:cNvSpPr txBox="1"/>
          <p:nvPr/>
        </p:nvSpPr>
        <p:spPr>
          <a:xfrm>
            <a:off x="4247290" y="3445564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9" name="Star: 5 Points 148">
            <a:extLst>
              <a:ext uri="{FF2B5EF4-FFF2-40B4-BE49-F238E27FC236}">
                <a16:creationId xmlns:a16="http://schemas.microsoft.com/office/drawing/2014/main" id="{BD96861A-CF00-47C9-B69B-F7AA5D1915A1}"/>
              </a:ext>
            </a:extLst>
          </p:cNvPr>
          <p:cNvSpPr/>
          <p:nvPr/>
        </p:nvSpPr>
        <p:spPr>
          <a:xfrm>
            <a:off x="6302750" y="3185602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0" name="Star: 5 Points 149">
            <a:extLst>
              <a:ext uri="{FF2B5EF4-FFF2-40B4-BE49-F238E27FC236}">
                <a16:creationId xmlns:a16="http://schemas.microsoft.com/office/drawing/2014/main" id="{FA159329-F778-4913-8348-45D96EF1951D}"/>
              </a:ext>
            </a:extLst>
          </p:cNvPr>
          <p:cNvSpPr/>
          <p:nvPr/>
        </p:nvSpPr>
        <p:spPr>
          <a:xfrm>
            <a:off x="7026419" y="3175504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457F3A-C5D3-4D8D-B42A-4BAA7817EF6C}"/>
              </a:ext>
            </a:extLst>
          </p:cNvPr>
          <p:cNvSpPr txBox="1"/>
          <p:nvPr/>
        </p:nvSpPr>
        <p:spPr>
          <a:xfrm>
            <a:off x="6124632" y="3436894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2D018CE-BDDE-4AF3-AEAE-91052243E2A0}"/>
              </a:ext>
            </a:extLst>
          </p:cNvPr>
          <p:cNvSpPr txBox="1"/>
          <p:nvPr/>
        </p:nvSpPr>
        <p:spPr>
          <a:xfrm>
            <a:off x="6850438" y="3452067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id="{DDA197F0-CE79-446D-8CE5-0171048AD9D0}"/>
              </a:ext>
            </a:extLst>
          </p:cNvPr>
          <p:cNvSpPr/>
          <p:nvPr/>
        </p:nvSpPr>
        <p:spPr>
          <a:xfrm>
            <a:off x="7839125" y="317073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910140F-2D3C-455D-8BC3-E2CA519829A1}"/>
              </a:ext>
            </a:extLst>
          </p:cNvPr>
          <p:cNvSpPr txBox="1"/>
          <p:nvPr/>
        </p:nvSpPr>
        <p:spPr>
          <a:xfrm>
            <a:off x="6267352" y="3023065"/>
            <a:ext cx="1906421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FS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17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83C1-4CC0-4979-B45D-54C9547E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Ofgem Consultation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13494-0DB8-41BB-A6DA-DB97803AE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 V2.0 - REC Code Consolidation Schedules </a:t>
            </a:r>
          </a:p>
          <a:p>
            <a:pPr lvl="1"/>
            <a:r>
              <a:rPr lang="en-US" dirty="0"/>
              <a:t>(REC Transition; SPAA Transition; Data Access; Transfer of Consumer Data; Smart Meter Installation; Prepayment; Qualification and Maintenance; Secure Data Exchange; Market Exit; Meter Operations; Metering Governance) </a:t>
            </a:r>
          </a:p>
          <a:p>
            <a:endParaRPr lang="en-US" dirty="0"/>
          </a:p>
          <a:p>
            <a:r>
              <a:rPr lang="en-US" dirty="0"/>
              <a:t>REC V3.- Faster Switching Schedules </a:t>
            </a:r>
          </a:p>
          <a:p>
            <a:pPr lvl="1"/>
            <a:r>
              <a:rPr lang="en-US" dirty="0"/>
              <a:t>(Interpretation; Data Management; Registration Service; Registrable Measurement Point Lifecycle; Address Management; Switching Service Management)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41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C5CC-ABEA-4C9F-A457-1F3D16AF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SCR- Impacts to UNC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3016-8844-441E-8FFF-D12412D1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SCR –Code Consolidation REC V2 (Sept 2021) </a:t>
            </a:r>
          </a:p>
          <a:p>
            <a:pPr lvl="1"/>
            <a:r>
              <a:rPr lang="en-GB" dirty="0"/>
              <a:t>Minimum changes as deletion of BEIS wording completed as a result of Mod697 implementation. </a:t>
            </a:r>
          </a:p>
          <a:p>
            <a:pPr lvl="1"/>
            <a:r>
              <a:rPr lang="en-GB" dirty="0"/>
              <a:t>Changes required as a result of consultation responses – these are still unknown.</a:t>
            </a:r>
          </a:p>
          <a:p>
            <a:pPr lvl="1"/>
            <a:r>
              <a:rPr lang="en-GB" dirty="0"/>
              <a:t>At last </a:t>
            </a:r>
            <a:r>
              <a:rPr lang="en-GB" dirty="0" err="1"/>
              <a:t>CoMC</a:t>
            </a:r>
            <a:r>
              <a:rPr lang="en-GB" dirty="0"/>
              <a:t> agreed to include the Performance Assurance Code Manager function in the DPM</a:t>
            </a:r>
          </a:p>
          <a:p>
            <a:pPr marL="457200" lvl="1" indent="0">
              <a:buNone/>
            </a:pPr>
            <a:r>
              <a:rPr lang="en-GB" dirty="0"/>
              <a:t>SCR – Faster Switching REC V3 (summer 2022) </a:t>
            </a:r>
          </a:p>
          <a:p>
            <a:pPr lvl="1"/>
            <a:r>
              <a:rPr lang="en-GB" dirty="0"/>
              <a:t>Amendments required to align UNC and REC once CSS is implemented (mainly UNC TPD B; G; and M)</a:t>
            </a:r>
          </a:p>
          <a:p>
            <a:pPr lvl="1"/>
            <a:r>
              <a:rPr lang="en-GB" dirty="0"/>
              <a:t>Transition arrangements from / to CSS Scope / Out of Scope Site</a:t>
            </a:r>
          </a:p>
          <a:p>
            <a:pPr lvl="1"/>
            <a:r>
              <a:rPr lang="en-GB" dirty="0"/>
              <a:t>Amendment required to GT-D – some already visible from Mar 20 draft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1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9828-C871-4C21-A952-95BC569AA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Descoped – from this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47B2-A32C-4B9C-B740-154EA2BA0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Changes to DSC that can be covered via changes via this Committee</a:t>
            </a:r>
          </a:p>
          <a:p>
            <a:pPr lvl="1"/>
            <a:r>
              <a:rPr lang="en-GB" dirty="0"/>
              <a:t>E.g. Changes to the Change Management Procedure</a:t>
            </a:r>
          </a:p>
          <a:p>
            <a:endParaRPr lang="en-GB" dirty="0"/>
          </a:p>
          <a:p>
            <a:r>
              <a:rPr lang="en-GB" dirty="0"/>
              <a:t>Considering arrangements required for transition from UNC to CSS</a:t>
            </a:r>
          </a:p>
          <a:p>
            <a:pPr lvl="1"/>
            <a:r>
              <a:rPr lang="en-GB" dirty="0"/>
              <a:t>This will be done by a UNC Modification as will be needed in advance of CSS Implementation</a:t>
            </a:r>
          </a:p>
          <a:p>
            <a:pPr lvl="2"/>
            <a:r>
              <a:rPr lang="en-GB" dirty="0"/>
              <a:t>Detail is still being worked on</a:t>
            </a:r>
          </a:p>
          <a:p>
            <a:pPr lvl="2"/>
            <a:r>
              <a:rPr lang="en-GB" dirty="0"/>
              <a:t>NB: Principle of In Flight Switching proposed by the programme which is being worked through</a:t>
            </a:r>
          </a:p>
        </p:txBody>
      </p:sp>
    </p:spTree>
    <p:extLst>
      <p:ext uri="{BB962C8B-B14F-4D97-AF65-F5344CB8AC3E}">
        <p14:creationId xmlns:p14="http://schemas.microsoft.com/office/powerpoint/2010/main" val="362682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BB746-341F-4E37-A68C-B38A7F513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Impacts to CDSP Service Documents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64189-80EC-4D9F-A8A9-55AD3A4CD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Service Description Table:</a:t>
            </a:r>
          </a:p>
          <a:p>
            <a:pPr marL="0" indent="0">
              <a:buNone/>
            </a:pPr>
            <a:r>
              <a:rPr lang="en-GB" dirty="0"/>
              <a:t>	amendments will be required following SCR </a:t>
            </a:r>
          </a:p>
          <a:p>
            <a:pPr marL="0" indent="0">
              <a:buNone/>
            </a:pPr>
            <a:r>
              <a:rPr lang="en-GB" dirty="0"/>
              <a:t>	may require agreement to freeze SDT whilst amendments are tracked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need to consider consequential impacts to  all CDSP Service Documents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Third Party &amp; Additional Services Policy will require amendment  to paragraph 2.3.1 (e)  ahead of GES-P contract negotiations: </a:t>
            </a:r>
          </a:p>
          <a:p>
            <a:pPr marL="0" indent="0">
              <a:buNone/>
            </a:pPr>
            <a:r>
              <a:rPr lang="en-US" i="1" dirty="0"/>
              <a:t>the aggregate amount of the CDSP's turnover attributable to Third Party Services (excluding Charges payable under UK Link User Agreements) does not, and will not as a result of entering into the TPS Agreement, exceed 2.5% of the CDSP's overall turnover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48143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Raise a change proposal to amend Third Party &amp; Additional Services Policy paragraph 2.3.1(e)  to remove cap on charges for TPS.</a:t>
            </a:r>
            <a:r>
              <a:rPr lang="en-GB" dirty="0">
                <a:highlight>
                  <a:srgbClr val="FFFF00"/>
                </a:highlight>
              </a:rPr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08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C7731-F4E3-4925-A860-B23CF17CA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GES Scope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BE0C9-2A1E-4B4D-9CB8-FD40F4453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 what’s included in scope of GES:</a:t>
            </a:r>
          </a:p>
          <a:p>
            <a:pPr lvl="1"/>
            <a:r>
              <a:rPr lang="en-GB" dirty="0"/>
              <a:t>DES </a:t>
            </a:r>
          </a:p>
          <a:p>
            <a:pPr lvl="1"/>
            <a:r>
              <a:rPr lang="en-GB" dirty="0"/>
              <a:t>API </a:t>
            </a:r>
          </a:p>
          <a:p>
            <a:pPr lvl="1"/>
            <a:r>
              <a:rPr lang="en-GB" dirty="0"/>
              <a:t>Reporting</a:t>
            </a:r>
          </a:p>
          <a:p>
            <a:pPr lvl="1"/>
            <a:r>
              <a:rPr lang="en-GB" dirty="0"/>
              <a:t>Telephone Services</a:t>
            </a:r>
          </a:p>
          <a:p>
            <a:pPr lvl="1"/>
            <a:r>
              <a:rPr lang="en-GB" dirty="0" err="1"/>
              <a:t>FindMySupplier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What are your views? </a:t>
            </a:r>
          </a:p>
        </p:txBody>
      </p:sp>
    </p:spTree>
    <p:extLst>
      <p:ext uri="{BB962C8B-B14F-4D97-AF65-F5344CB8AC3E}">
        <p14:creationId xmlns:p14="http://schemas.microsoft.com/office/powerpoint/2010/main" val="890593671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purl.org/dc/dcmitype/"/>
    <ds:schemaRef ds:uri="http://schemas.microsoft.com/office/infopath/2007/PartnerControls"/>
    <ds:schemaRef ds:uri="01f7a547-d57a-44ce-a211-81869c79743b"/>
    <ds:schemaRef ds:uri="http://www.w3.org/XML/1998/namespace"/>
    <ds:schemaRef ds:uri="http://purl.org/dc/elements/1.1/"/>
    <ds:schemaRef ds:uri="3092569d-7549-4f1f-b838-122d264c6bd8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EBA41E3-302A-4A6F-86B0-B8E2CE9439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9560</TotalTime>
  <Words>471</Words>
  <Application>Microsoft Office PowerPoint</Application>
  <PresentationFormat>On-screen Show (16:9)</PresentationFormat>
  <Paragraphs>125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xoserve templates</vt:lpstr>
      <vt:lpstr>Office Theme</vt:lpstr>
      <vt:lpstr>REC Update </vt:lpstr>
      <vt:lpstr>Planned Meetings Update &amp; Key Milestones</vt:lpstr>
      <vt:lpstr>Ofgem Consultation </vt:lpstr>
      <vt:lpstr>SCR- Impacts to UNC </vt:lpstr>
      <vt:lpstr>Descoped – from this version</vt:lpstr>
      <vt:lpstr>Impacts to CDSP Service Documents </vt:lpstr>
      <vt:lpstr>Proposal  </vt:lpstr>
      <vt:lpstr>GES Scope 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Angela Clarke</cp:lastModifiedBy>
  <cp:revision>19</cp:revision>
  <cp:lastPrinted>2019-04-24T14:22:54Z</cp:lastPrinted>
  <dcterms:created xsi:type="dcterms:W3CDTF">2011-09-20T14:58:41Z</dcterms:created>
  <dcterms:modified xsi:type="dcterms:W3CDTF">2021-02-08T17:15:10Z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0x01010041A7FD4F90B5DA4788FF0464472C409F</vt:lpwstr>
  </property>
</Properties>
</file>