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88" r:id="rId5"/>
    <p:sldId id="308" r:id="rId6"/>
    <p:sldId id="309" r:id="rId7"/>
    <p:sldId id="310" r:id="rId8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ood" initials="SW" lastIdx="0" clrIdx="0">
    <p:extLst>
      <p:ext uri="{19B8F6BF-5375-455C-9EA6-DF929625EA0E}">
        <p15:presenceInfo xmlns:p15="http://schemas.microsoft.com/office/powerpoint/2012/main" userId="S-1-5-21-4145888014-839675345-3125187760-52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35D"/>
    <a:srgbClr val="84B8DA"/>
    <a:srgbClr val="9CCB3B"/>
    <a:srgbClr val="2B80B1"/>
    <a:srgbClr val="40D1F5"/>
    <a:srgbClr val="FFFFFF"/>
    <a:srgbClr val="B1D6E8"/>
    <a:srgbClr val="9C4877"/>
    <a:srgbClr val="E7BB20"/>
    <a:srgbClr val="BD6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827436-4A09-465F-9278-477C6717AC66}" v="2" dt="2021-01-29T11:58:12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5" autoAdjust="0"/>
    <p:restoredTop sz="93883" autoAdjust="0"/>
  </p:normalViewPr>
  <p:slideViewPr>
    <p:cSldViewPr>
      <p:cViewPr varScale="1">
        <p:scale>
          <a:sx n="90" d="100"/>
          <a:sy n="90" d="100"/>
        </p:scale>
        <p:origin x="61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theme" Target="theme/theme1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viewProps" Target="viewProps.xml" Id="rId12" /><Relationship Type="http://schemas.openxmlformats.org/officeDocument/2006/relationships/customXml" Target="../customXml/item2.xml" Id="rId2" /><Relationship Type="http://schemas.microsoft.com/office/2015/10/relationships/revisionInfo" Target="revisionInfo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presProps" Target="presProps.xml" Id="rId11" /><Relationship Type="http://schemas.openxmlformats.org/officeDocument/2006/relationships/slide" Target="slides/slide1.xml" Id="rId5" /><Relationship Type="http://schemas.openxmlformats.org/officeDocument/2006/relationships/commentAuthors" Target="commentAuthors.xml" Id="rId10" /><Relationship Type="http://schemas.openxmlformats.org/officeDocument/2006/relationships/slideMaster" Target="slideMasters/slideMaster1.xml" Id="rId4" /><Relationship Type="http://schemas.openxmlformats.org/officeDocument/2006/relationships/notesMaster" Target="notesMasters/notesMaster1.xml" Id="rId9" /><Relationship Type="http://schemas.openxmlformats.org/officeDocument/2006/relationships/tableStyles" Target="tableStyles.xml" Id="rId14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rigby\Documents\2.1.%20Finance%20Update%20February%202021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rigby\Documents\2.1.%20Finance%20Update%20February%202021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rigby\Documents\2.1.%20Finance%20Update%20February%202021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rigby\Documents\2.1.%20Finance%20Update%20February%202021%20deskto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rigby\Documents\2.1.%20Finance%20Update%20February%202021%20deskto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rigby\Documents\2.1.%20Finance%20Update%20February%202021%20deskto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rigby\Documents\2.1.%20Finance%20Update%20February%202021%20deskto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.rigby\Documents\2.1.%20Finance%20Update%20February%202021%20deskto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Constituency </a:t>
            </a:r>
            <a:r>
              <a:rPr lang="en-GB" sz="1400" b="0" i="0" u="none" strike="noStrike" baseline="0">
                <a:effectLst/>
              </a:rPr>
              <a:t>Budget v Spend BP20/21 FYTD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'20-21 Year End Forecast'!$A$3</c:f>
              <c:strCache>
                <c:ptCount val="1"/>
                <c:pt idx="0">
                  <c:v>Change Budget 20/21 Pipeline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'20-21 Year End Forecast'!$B$2:$E$2</c:f>
              <c:strCache>
                <c:ptCount val="4"/>
                <c:pt idx="0">
                  <c:v>NTS £</c:v>
                </c:pt>
                <c:pt idx="1">
                  <c:v>GDN£</c:v>
                </c:pt>
                <c:pt idx="2">
                  <c:v>IGT £</c:v>
                </c:pt>
                <c:pt idx="3">
                  <c:v>Shipper £</c:v>
                </c:pt>
              </c:strCache>
            </c:strRef>
          </c:cat>
          <c:val>
            <c:numRef>
              <c:f>'20-21 Year End Forecast'!$B$3:$E$3</c:f>
              <c:numCache>
                <c:formatCode>"£"#,##0_);[Red]\("£"#,##0\)</c:formatCode>
                <c:ptCount val="4"/>
                <c:pt idx="0">
                  <c:v>1200</c:v>
                </c:pt>
                <c:pt idx="1">
                  <c:v>497912.65672972606</c:v>
                </c:pt>
                <c:pt idx="2">
                  <c:v>75484.933569072178</c:v>
                </c:pt>
                <c:pt idx="3">
                  <c:v>1138295.2665497579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4-494B-807A-2F972DE76228}"/>
            </c:ext>
          </c:extLst>
        </c:ser>
        <c:ser>
          <c:idx val="1"/>
          <c:order val="1"/>
          <c:tx>
            <c:strRef>
              <c:f>'20-21 Year End Forecast'!$A$4</c:f>
              <c:strCache>
                <c:ptCount val="1"/>
                <c:pt idx="0">
                  <c:v>20/21 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'20-21 Year End Forecast'!$B$2:$E$2</c:f>
              <c:strCache>
                <c:ptCount val="4"/>
                <c:pt idx="0">
                  <c:v>NTS £</c:v>
                </c:pt>
                <c:pt idx="1">
                  <c:v>GDN£</c:v>
                </c:pt>
                <c:pt idx="2">
                  <c:v>IGT £</c:v>
                </c:pt>
                <c:pt idx="3">
                  <c:v>Shipper £</c:v>
                </c:pt>
              </c:strCache>
            </c:strRef>
          </c:cat>
          <c:val>
            <c:numRef>
              <c:f>'20-21 Year End Forecast'!$B$4:$E$4</c:f>
              <c:numCache>
                <c:formatCode>"£"#,##0_);[Red]\("£"#,##0\)</c:formatCode>
                <c:ptCount val="4"/>
                <c:pt idx="0">
                  <c:v>48000</c:v>
                </c:pt>
                <c:pt idx="1">
                  <c:v>600000</c:v>
                </c:pt>
                <c:pt idx="2">
                  <c:v>9000</c:v>
                </c:pt>
                <c:pt idx="3">
                  <c:v>2343000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4-494B-807A-2F972DE76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173392"/>
        <c:axId val="323093168"/>
      </c:barChart>
      <c:catAx>
        <c:axId val="6617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093168"/>
        <c:crosses val="autoZero"/>
        <c:auto val="1"/>
        <c:lblAlgn val="ctr"/>
        <c:lblOffset val="100"/>
        <c:noMultiLvlLbl val="0"/>
      </c:catAx>
      <c:valAx>
        <c:axId val="32309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_);[Red]\(&quot;£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7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/>
              <a:t>Total Budget v Spend BP20/21 FYTD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'20-21 Year End Forecast'!$A$3</c:f>
              <c:strCache>
                <c:ptCount val="1"/>
                <c:pt idx="0">
                  <c:v>Change Budget 20/21 Pipeline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'20-21 Year End Forecast'!$F$2</c:f>
              <c:strCache>
                <c:ptCount val="1"/>
                <c:pt idx="0">
                  <c:v>Total £</c:v>
                </c:pt>
              </c:strCache>
            </c:strRef>
          </c:cat>
          <c:val>
            <c:numRef>
              <c:f>'20-21 Year End Forecast'!$F$3</c:f>
              <c:numCache>
                <c:formatCode>"£"#,##0_);[Red]\("£"#,##0\)</c:formatCode>
                <c:ptCount val="1"/>
                <c:pt idx="0">
                  <c:v>1712892.8568485561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F-4A64-8F7E-9A29E1B87B2F}"/>
            </c:ext>
          </c:extLst>
        </c:ser>
        <c:ser>
          <c:idx val="1"/>
          <c:order val="1"/>
          <c:tx>
            <c:strRef>
              <c:f>'20-21 Year End Forecast'!$A$4</c:f>
              <c:strCache>
                <c:ptCount val="1"/>
                <c:pt idx="0">
                  <c:v>20/21 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'20-21 Year End Forecast'!$F$2</c:f>
              <c:strCache>
                <c:ptCount val="1"/>
                <c:pt idx="0">
                  <c:v>Total £</c:v>
                </c:pt>
              </c:strCache>
            </c:strRef>
          </c:cat>
          <c:val>
            <c:numRef>
              <c:f>'20-21 Year End Forecast'!$F$4</c:f>
              <c:numCache>
                <c:formatCode>"£"#,##0_);[Red]\("£"#,##0\)</c:formatCode>
                <c:ptCount val="1"/>
                <c:pt idx="0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1F-4A64-8F7E-9A29E1B87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678224"/>
        <c:axId val="129420320"/>
      </c:barChart>
      <c:catAx>
        <c:axId val="38867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20320"/>
        <c:crosses val="autoZero"/>
        <c:auto val="1"/>
        <c:lblAlgn val="ctr"/>
        <c:lblOffset val="100"/>
        <c:noMultiLvlLbl val="0"/>
      </c:catAx>
      <c:valAx>
        <c:axId val="12942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_);[Red]\(&quot;£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67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Varience in avilable funds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'20-21 Year End Forecast'!$H$10</c:f>
              <c:strCache>
                <c:ptCount val="1"/>
                <c:pt idx="0">
                  <c:v>Varience in avilable funds since last report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'20-21 Year End Forecast'!$I$9:$L$9</c:f>
              <c:strCache>
                <c:ptCount val="4"/>
                <c:pt idx="0">
                  <c:v>NTS £</c:v>
                </c:pt>
                <c:pt idx="1">
                  <c:v>GDN£</c:v>
                </c:pt>
                <c:pt idx="2">
                  <c:v>IGT £</c:v>
                </c:pt>
                <c:pt idx="3">
                  <c:v>Shipper £</c:v>
                </c:pt>
              </c:strCache>
            </c:strRef>
          </c:cat>
          <c:val>
            <c:numRef>
              <c:f>'20-21 Year End Forecast'!$I$10:$L$10</c:f>
              <c:numCache>
                <c:formatCode>"£"#,##0_);[Red]\("£"#,##0\)</c:formatCode>
                <c:ptCount val="4"/>
                <c:pt idx="0">
                  <c:v>0</c:v>
                </c:pt>
                <c:pt idx="1">
                  <c:v>-41892.132956896559</c:v>
                </c:pt>
                <c:pt idx="2">
                  <c:v>-5004.6814396551636</c:v>
                </c:pt>
                <c:pt idx="3">
                  <c:v>-53685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3-4296-A5C3-69733A405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5541696"/>
        <c:axId val="2083245792"/>
      </c:barChart>
      <c:catAx>
        <c:axId val="18855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3245792"/>
        <c:crosses val="autoZero"/>
        <c:auto val="1"/>
        <c:lblAlgn val="ctr"/>
        <c:lblOffset val="100"/>
        <c:noMultiLvlLbl val="0"/>
      </c:catAx>
      <c:valAx>
        <c:axId val="208324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_);[Red]\(&quot;£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54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Total Committed Spend</a:t>
            </a:r>
            <a:r>
              <a:rPr lang="en-GB" baseline="0"/>
              <a:t> v Approved Budget</a:t>
            </a:r>
            <a:r>
              <a:rPr lang="en-GB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'BP21-22 Direct'!$J$2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'BP21-22 Direct'!$A$3:$A$7</c:f>
              <c:strCache>
                <c:ptCount val="5"/>
                <c:pt idx="0">
                  <c:v>Change Budget</c:v>
                </c:pt>
                <c:pt idx="1">
                  <c:v>Split of Contingency</c:v>
                </c:pt>
                <c:pt idx="2">
                  <c:v>PAC Funding</c:v>
                </c:pt>
                <c:pt idx="3">
                  <c:v>Xoserve Change Fund</c:v>
                </c:pt>
                <c:pt idx="4">
                  <c:v>Market Trials</c:v>
                </c:pt>
              </c:strCache>
            </c:strRef>
          </c:cat>
          <c:val>
            <c:numRef>
              <c:f>'BP21-22 Direct'!$J$3:$J$7</c:f>
              <c:numCache>
                <c:formatCode>"£"#,##0</c:formatCode>
                <c:ptCount val="5"/>
                <c:pt idx="0">
                  <c:v>2589600</c:v>
                </c:pt>
                <c:pt idx="1">
                  <c:v>499999.99999999994</c:v>
                </c:pt>
                <c:pt idx="2">
                  <c:v>99999.999999999985</c:v>
                </c:pt>
                <c:pt idx="3">
                  <c:v>199999.99999999997</c:v>
                </c:pt>
                <c:pt idx="4">
                  <c:v>199999.99999999997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F-4C1D-82E5-82023BFBB81E}"/>
            </c:ext>
          </c:extLst>
        </c:ser>
        <c:ser>
          <c:idx val="1"/>
          <c:order val="1"/>
          <c:tx>
            <c:strRef>
              <c:f>'BP21-22 Direct'!$K$2</c:f>
              <c:strCache>
                <c:ptCount val="1"/>
                <c:pt idx="0">
                  <c:v>Spend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'BP21-22 Direct'!$A$3:$A$7</c:f>
              <c:strCache>
                <c:ptCount val="5"/>
                <c:pt idx="0">
                  <c:v>Change Budget</c:v>
                </c:pt>
                <c:pt idx="1">
                  <c:v>Split of Contingency</c:v>
                </c:pt>
                <c:pt idx="2">
                  <c:v>PAC Funding</c:v>
                </c:pt>
                <c:pt idx="3">
                  <c:v>Xoserve Change Fund</c:v>
                </c:pt>
                <c:pt idx="4">
                  <c:v>Market Trials</c:v>
                </c:pt>
              </c:strCache>
            </c:strRef>
          </c:cat>
          <c:val>
            <c:numRef>
              <c:f>'BP21-22 Direct'!$K$3:$K$7</c:f>
              <c:numCache>
                <c:formatCode>"£"#,##0</c:formatCode>
                <c:ptCount val="5"/>
                <c:pt idx="0">
                  <c:v>1113485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F-4C1D-82E5-82023BFBB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3062336"/>
        <c:axId val="1597132240"/>
      </c:barChart>
      <c:catAx>
        <c:axId val="198306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132240"/>
        <c:crosses val="autoZero"/>
        <c:auto val="1"/>
        <c:lblAlgn val="ctr"/>
        <c:lblOffset val="100"/>
        <c:noMultiLvlLbl val="0"/>
      </c:catAx>
      <c:valAx>
        <c:axId val="159713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306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1" dirty="0"/>
              <a:t>Shipper</a:t>
            </a:r>
            <a:r>
              <a:rPr lang="en-GB" sz="1000" dirty="0"/>
              <a:t> </a:t>
            </a:r>
            <a:r>
              <a:rPr lang="en-GB" sz="1000" b="0" i="0" u="none" strike="noStrike" baseline="0" dirty="0">
                <a:effectLst/>
              </a:rPr>
              <a:t>Committed Spend v Approved Budget </a:t>
            </a:r>
            <a:endParaRPr lang="en-GB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'BP21-22 Direct'!$B$2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'BP21-22 Direct'!$A$3:$A$7</c:f>
              <c:strCache>
                <c:ptCount val="5"/>
                <c:pt idx="0">
                  <c:v>Change Budget</c:v>
                </c:pt>
                <c:pt idx="1">
                  <c:v>Split of Contingency</c:v>
                </c:pt>
                <c:pt idx="2">
                  <c:v>PAC Funding</c:v>
                </c:pt>
                <c:pt idx="3">
                  <c:v>Xoserve Change Fund</c:v>
                </c:pt>
                <c:pt idx="4">
                  <c:v>Market Trials</c:v>
                </c:pt>
              </c:strCache>
            </c:strRef>
          </c:cat>
          <c:val>
            <c:numRef>
              <c:f>'BP21-22 Direct'!$B$3:$B$7</c:f>
              <c:numCache>
                <c:formatCode>"£"#,##0</c:formatCode>
                <c:ptCount val="5"/>
                <c:pt idx="0">
                  <c:v>1495000</c:v>
                </c:pt>
                <c:pt idx="1">
                  <c:v>288654.61847389553</c:v>
                </c:pt>
                <c:pt idx="2">
                  <c:v>57730.9236947791</c:v>
                </c:pt>
                <c:pt idx="3">
                  <c:v>115461.8473895582</c:v>
                </c:pt>
                <c:pt idx="4">
                  <c:v>115461.8473895582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3-4577-80F5-7ACA1B269C83}"/>
            </c:ext>
          </c:extLst>
        </c:ser>
        <c:ser>
          <c:idx val="1"/>
          <c:order val="1"/>
          <c:tx>
            <c:strRef>
              <c:f>'BP21-22 Direct'!$C$2</c:f>
              <c:strCache>
                <c:ptCount val="1"/>
                <c:pt idx="0">
                  <c:v>Spend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'BP21-22 Direct'!$A$3:$A$7</c:f>
              <c:strCache>
                <c:ptCount val="5"/>
                <c:pt idx="0">
                  <c:v>Change Budget</c:v>
                </c:pt>
                <c:pt idx="1">
                  <c:v>Split of Contingency</c:v>
                </c:pt>
                <c:pt idx="2">
                  <c:v>PAC Funding</c:v>
                </c:pt>
                <c:pt idx="3">
                  <c:v>Xoserve Change Fund</c:v>
                </c:pt>
                <c:pt idx="4">
                  <c:v>Market Trials</c:v>
                </c:pt>
              </c:strCache>
            </c:strRef>
          </c:cat>
          <c:val>
            <c:numRef>
              <c:f>'BP21-22 Direct'!$C$3:$C$7</c:f>
              <c:numCache>
                <c:formatCode>"£"#,##0</c:formatCode>
                <c:ptCount val="5"/>
                <c:pt idx="0">
                  <c:v>836385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3-4577-80F5-7ACA1B269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7509408"/>
        <c:axId val="1956771264"/>
      </c:barChart>
      <c:catAx>
        <c:axId val="176750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771264"/>
        <c:crosses val="autoZero"/>
        <c:auto val="1"/>
        <c:lblAlgn val="ctr"/>
        <c:lblOffset val="100"/>
        <c:noMultiLvlLbl val="0"/>
      </c:catAx>
      <c:valAx>
        <c:axId val="195677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50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1" dirty="0"/>
              <a:t>DN</a:t>
            </a:r>
            <a:r>
              <a:rPr lang="en-GB" sz="1000" dirty="0"/>
              <a:t> </a:t>
            </a:r>
            <a:r>
              <a:rPr lang="en-GB" sz="1000" b="0" i="0" u="none" strike="noStrike" baseline="0" dirty="0">
                <a:effectLst/>
              </a:rPr>
              <a:t>Committed Spend v Approved Budget </a:t>
            </a:r>
            <a:endParaRPr lang="en-GB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'BP21-22 Direct'!$D$2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'BP21-22 Direct'!$A$3:$A$7</c:f>
              <c:strCache>
                <c:ptCount val="5"/>
                <c:pt idx="0">
                  <c:v>Change Budget</c:v>
                </c:pt>
                <c:pt idx="1">
                  <c:v>Split of Contingency</c:v>
                </c:pt>
                <c:pt idx="2">
                  <c:v>PAC Funding</c:v>
                </c:pt>
                <c:pt idx="3">
                  <c:v>Xoserve Change Fund</c:v>
                </c:pt>
                <c:pt idx="4">
                  <c:v>Market Trials</c:v>
                </c:pt>
              </c:strCache>
            </c:strRef>
          </c:cat>
          <c:val>
            <c:numRef>
              <c:f>'BP21-22 Direct'!$D$3:$D$7</c:f>
              <c:numCache>
                <c:formatCode>"£"#,##0</c:formatCode>
                <c:ptCount val="5"/>
                <c:pt idx="0">
                  <c:v>900000</c:v>
                </c:pt>
                <c:pt idx="1">
                  <c:v>173772.01112140872</c:v>
                </c:pt>
                <c:pt idx="2">
                  <c:v>34754.402224281745</c:v>
                </c:pt>
                <c:pt idx="3">
                  <c:v>69508.804448563489</c:v>
                </c:pt>
                <c:pt idx="4">
                  <c:v>69508.804448563489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3-483B-A6D0-0E388050CFA4}"/>
            </c:ext>
          </c:extLst>
        </c:ser>
        <c:ser>
          <c:idx val="1"/>
          <c:order val="1"/>
          <c:tx>
            <c:strRef>
              <c:f>'BP21-22 Direct'!$E$2</c:f>
              <c:strCache>
                <c:ptCount val="1"/>
                <c:pt idx="0">
                  <c:v>Spend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'BP21-22 Direct'!$A$3:$A$7</c:f>
              <c:strCache>
                <c:ptCount val="5"/>
                <c:pt idx="0">
                  <c:v>Change Budget</c:v>
                </c:pt>
                <c:pt idx="1">
                  <c:v>Split of Contingency</c:v>
                </c:pt>
                <c:pt idx="2">
                  <c:v>PAC Funding</c:v>
                </c:pt>
                <c:pt idx="3">
                  <c:v>Xoserve Change Fund</c:v>
                </c:pt>
                <c:pt idx="4">
                  <c:v>Market Trials</c:v>
                </c:pt>
              </c:strCache>
            </c:strRef>
          </c:cat>
          <c:val>
            <c:numRef>
              <c:f>'BP21-22 Direct'!$E$3:$E$7</c:f>
              <c:numCache>
                <c:formatCode>"£"#,##0</c:formatCode>
                <c:ptCount val="5"/>
                <c:pt idx="0">
                  <c:v>258100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3-483B-A6D0-0E388050C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773456"/>
        <c:axId val="1593949536"/>
      </c:barChart>
      <c:catAx>
        <c:axId val="147977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949536"/>
        <c:crosses val="autoZero"/>
        <c:auto val="1"/>
        <c:lblAlgn val="ctr"/>
        <c:lblOffset val="100"/>
        <c:noMultiLvlLbl val="0"/>
      </c:catAx>
      <c:valAx>
        <c:axId val="1593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77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1" dirty="0"/>
              <a:t>NTS</a:t>
            </a:r>
            <a:r>
              <a:rPr lang="en-GB" sz="1000" dirty="0"/>
              <a:t> </a:t>
            </a:r>
            <a:r>
              <a:rPr lang="en-GB" sz="1000" b="0" i="0" u="none" strike="noStrike" baseline="0" dirty="0">
                <a:effectLst/>
              </a:rPr>
              <a:t>Committed Spend v Approved Budget </a:t>
            </a:r>
            <a:endParaRPr lang="en-GB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'BP21-22 Direct'!$H$2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'BP21-22 Direct'!$A$3:$A$7</c:f>
              <c:strCache>
                <c:ptCount val="5"/>
                <c:pt idx="0">
                  <c:v>Change Budget</c:v>
                </c:pt>
                <c:pt idx="1">
                  <c:v>Split of Contingency</c:v>
                </c:pt>
                <c:pt idx="2">
                  <c:v>PAC Funding</c:v>
                </c:pt>
                <c:pt idx="3">
                  <c:v>Xoserve Change Fund</c:v>
                </c:pt>
                <c:pt idx="4">
                  <c:v>Market Trials</c:v>
                </c:pt>
              </c:strCache>
            </c:strRef>
          </c:cat>
          <c:val>
            <c:numRef>
              <c:f>'BP21-22 Direct'!$H$3:$H$7</c:f>
              <c:numCache>
                <c:formatCode>"£"#,##0</c:formatCode>
                <c:ptCount val="5"/>
                <c:pt idx="0">
                  <c:v>54600</c:v>
                </c:pt>
                <c:pt idx="1">
                  <c:v>10542.168674698794</c:v>
                </c:pt>
                <c:pt idx="2">
                  <c:v>2108.4337349397588</c:v>
                </c:pt>
                <c:pt idx="3">
                  <c:v>4216.8674698795176</c:v>
                </c:pt>
                <c:pt idx="4">
                  <c:v>4216.8674698795176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6-48A3-B70A-9FE57CC0B16E}"/>
            </c:ext>
          </c:extLst>
        </c:ser>
        <c:ser>
          <c:idx val="1"/>
          <c:order val="1"/>
          <c:tx>
            <c:strRef>
              <c:f>'BP21-22 Direct'!$I$2</c:f>
              <c:strCache>
                <c:ptCount val="1"/>
                <c:pt idx="0">
                  <c:v>Spend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'BP21-22 Direct'!$A$3:$A$7</c:f>
              <c:strCache>
                <c:ptCount val="5"/>
                <c:pt idx="0">
                  <c:v>Change Budget</c:v>
                </c:pt>
                <c:pt idx="1">
                  <c:v>Split of Contingency</c:v>
                </c:pt>
                <c:pt idx="2">
                  <c:v>PAC Funding</c:v>
                </c:pt>
                <c:pt idx="3">
                  <c:v>Xoserve Change Fund</c:v>
                </c:pt>
                <c:pt idx="4">
                  <c:v>Market Trials</c:v>
                </c:pt>
              </c:strCache>
            </c:strRef>
          </c:cat>
          <c:val>
            <c:numRef>
              <c:f>'BP21-22 Direct'!$I$3:$I$7</c:f>
              <c:numCache>
                <c:formatCode>"£"#,##0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6-48A3-B70A-9FE57CC0B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4301056"/>
        <c:axId val="1956768352"/>
      </c:barChart>
      <c:catAx>
        <c:axId val="159430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768352"/>
        <c:crosses val="autoZero"/>
        <c:auto val="1"/>
        <c:lblAlgn val="ctr"/>
        <c:lblOffset val="100"/>
        <c:noMultiLvlLbl val="0"/>
      </c:catAx>
      <c:valAx>
        <c:axId val="19567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30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1" dirty="0"/>
              <a:t>IGT</a:t>
            </a:r>
            <a:r>
              <a:rPr lang="en-GB" sz="1000" dirty="0"/>
              <a:t> Committed</a:t>
            </a:r>
            <a:r>
              <a:rPr lang="en-GB" sz="1000" baseline="0" dirty="0"/>
              <a:t> Spend v Approved Budget </a:t>
            </a:r>
            <a:endParaRPr lang="en-GB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'BP21-22 Direct'!$F$2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'BP21-22 Direct'!$A$3:$A$7</c:f>
              <c:strCache>
                <c:ptCount val="5"/>
                <c:pt idx="0">
                  <c:v>Change Budget</c:v>
                </c:pt>
                <c:pt idx="1">
                  <c:v>Split of Contingency</c:v>
                </c:pt>
                <c:pt idx="2">
                  <c:v>PAC Funding</c:v>
                </c:pt>
                <c:pt idx="3">
                  <c:v>Xoserve Change Fund</c:v>
                </c:pt>
                <c:pt idx="4">
                  <c:v>Market Trials</c:v>
                </c:pt>
              </c:strCache>
            </c:strRef>
          </c:cat>
          <c:val>
            <c:numRef>
              <c:f>'BP21-22 Direct'!$F$3:$F$7</c:f>
              <c:numCache>
                <c:formatCode>"£"#,##0</c:formatCode>
                <c:ptCount val="5"/>
                <c:pt idx="0">
                  <c:v>140000</c:v>
                </c:pt>
                <c:pt idx="1">
                  <c:v>27031.201729996912</c:v>
                </c:pt>
                <c:pt idx="2">
                  <c:v>5406.240345999382</c:v>
                </c:pt>
                <c:pt idx="3">
                  <c:v>10812.480691998764</c:v>
                </c:pt>
                <c:pt idx="4">
                  <c:v>10812.480691998764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2-41DC-AE82-965C54E8F61D}"/>
            </c:ext>
          </c:extLst>
        </c:ser>
        <c:ser>
          <c:idx val="1"/>
          <c:order val="1"/>
          <c:tx>
            <c:strRef>
              <c:f>'BP21-22 Direct'!$G$2</c:f>
              <c:strCache>
                <c:ptCount val="1"/>
                <c:pt idx="0">
                  <c:v>Spend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'BP21-22 Direct'!$A$3:$A$7</c:f>
              <c:strCache>
                <c:ptCount val="5"/>
                <c:pt idx="0">
                  <c:v>Change Budget</c:v>
                </c:pt>
                <c:pt idx="1">
                  <c:v>Split of Contingency</c:v>
                </c:pt>
                <c:pt idx="2">
                  <c:v>PAC Funding</c:v>
                </c:pt>
                <c:pt idx="3">
                  <c:v>Xoserve Change Fund</c:v>
                </c:pt>
                <c:pt idx="4">
                  <c:v>Market Trials</c:v>
                </c:pt>
              </c:strCache>
            </c:strRef>
          </c:cat>
          <c:val>
            <c:numRef>
              <c:f>'BP21-22 Direct'!$G$3:$G$7</c:f>
              <c:numCache>
                <c:formatCode>"£"#,##0</c:formatCode>
                <c:ptCount val="5"/>
                <c:pt idx="0">
                  <c:v>19000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2-41DC-AE82-965C54E8F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761376"/>
        <c:axId val="1569039760"/>
      </c:barChart>
      <c:catAx>
        <c:axId val="14757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039760"/>
        <c:crosses val="autoZero"/>
        <c:auto val="1"/>
        <c:lblAlgn val="ctr"/>
        <c:lblOffset val="100"/>
        <c:noMultiLvlLbl val="0"/>
      </c:catAx>
      <c:valAx>
        <c:axId val="156903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57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02049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/>
                <a:cs typeface="Arial"/>
              </a:rPr>
              <a:t>2.1 – DSC Change Budget 20/21 (Financial Year To Date) &amp; 21/22</a:t>
            </a:r>
          </a:p>
        </p:txBody>
      </p:sp>
    </p:spTree>
    <p:extLst>
      <p:ext uri="{BB962C8B-B14F-4D97-AF65-F5344CB8AC3E}">
        <p14:creationId xmlns:p14="http://schemas.microsoft.com/office/powerpoint/2010/main" val="365374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820472" cy="416011"/>
          </a:xfrm>
        </p:spPr>
        <p:txBody>
          <a:bodyPr>
            <a:noAutofit/>
          </a:bodyPr>
          <a:lstStyle/>
          <a:p>
            <a:r>
              <a:rPr lang="en-GB" sz="2000" dirty="0"/>
              <a:t>Budget v Spend BP20/21 Financial Year To Date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57519" y="987574"/>
            <a:ext cx="8424936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E83A2-9D91-4DDD-889E-8991F40921D8}"/>
              </a:ext>
            </a:extLst>
          </p:cNvPr>
          <p:cNvSpPr txBox="1"/>
          <p:nvPr/>
        </p:nvSpPr>
        <p:spPr>
          <a:xfrm>
            <a:off x="7170941" y="840050"/>
            <a:ext cx="1940487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b="1" dirty="0"/>
              <a:t>Total available funds have decreased by £78k</a:t>
            </a:r>
            <a:r>
              <a:rPr lang="en-GB" sz="1050" dirty="0"/>
              <a:t> as a result of multiple changes moving through the lifecycle (see 2</a:t>
            </a:r>
            <a:r>
              <a:rPr lang="en-GB" sz="1050" baseline="30000" dirty="0"/>
              <a:t>nd</a:t>
            </a:r>
            <a:r>
              <a:rPr lang="en-GB" sz="1050" dirty="0"/>
              <a:t> tab in embedded s/s for details)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/>
              <a:t>Position as of Jan-21</a:t>
            </a:r>
          </a:p>
          <a:p>
            <a:endParaRPr lang="en-GB" sz="105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1ECA0C0-4FFB-4C80-B599-6632AD24CA9F}"/>
              </a:ext>
              <a:ext uri="{147F2762-F138-4A5C-976F-8EAC2B608ADB}">
                <a16:predDERef xmlns:a16="http://schemas.microsoft.com/office/drawing/2014/main" pred="{81539D07-D235-46B0-96A4-675396BB1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574598"/>
              </p:ext>
            </p:extLst>
          </p:nvPr>
        </p:nvGraphicFramePr>
        <p:xfrm>
          <a:off x="242084" y="2938347"/>
          <a:ext cx="6850196" cy="203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8FB028-79DF-45ED-B33C-94FC73389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960251"/>
              </p:ext>
            </p:extLst>
          </p:nvPr>
        </p:nvGraphicFramePr>
        <p:xfrm>
          <a:off x="179512" y="769483"/>
          <a:ext cx="3377325" cy="182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8D83495-7D21-472D-AD79-F492C32EB9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292027"/>
              </p:ext>
            </p:extLst>
          </p:nvPr>
        </p:nvGraphicFramePr>
        <p:xfrm>
          <a:off x="3635896" y="769483"/>
          <a:ext cx="3456384" cy="186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7A11DC-BBCC-411C-8DFF-6196F184A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16444"/>
              </p:ext>
            </p:extLst>
          </p:nvPr>
        </p:nvGraphicFramePr>
        <p:xfrm>
          <a:off x="7380312" y="2959672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showAsIcon="1" r:id="rId6" imgW="914400" imgH="806400" progId="Excel.Sheet.12">
                  <p:embed/>
                </p:oleObj>
              </mc:Choice>
              <mc:Fallback>
                <p:oleObj name="Worksheet" showAsIcon="1" r:id="rId6" imgW="914400" imgH="80640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B7A11DC-BBCC-411C-8DFF-6196F184AE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0312" y="2959672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216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20" y="123478"/>
            <a:ext cx="8820472" cy="416011"/>
          </a:xfrm>
        </p:spPr>
        <p:txBody>
          <a:bodyPr>
            <a:noAutofit/>
          </a:bodyPr>
          <a:lstStyle/>
          <a:p>
            <a:r>
              <a:rPr lang="en-GB" sz="2000" dirty="0"/>
              <a:t>Budget v Forecasted Spend BP21/22 (as of Feb-21)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AA28BD-B8C5-4E96-8C38-5F323401D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341737"/>
              </p:ext>
            </p:extLst>
          </p:nvPr>
        </p:nvGraphicFramePr>
        <p:xfrm>
          <a:off x="323528" y="915566"/>
          <a:ext cx="855130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1369074-6510-4752-BD15-A13D17ABF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91968"/>
              </p:ext>
            </p:extLst>
          </p:nvPr>
        </p:nvGraphicFramePr>
        <p:xfrm>
          <a:off x="7960434" y="699542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showAsIcon="1" r:id="rId4" imgW="914400" imgH="806400" progId="Excel.Sheet.12">
                  <p:embed/>
                </p:oleObj>
              </mc:Choice>
              <mc:Fallback>
                <p:oleObj name="Worksheet" showAsIcon="1" r:id="rId4" imgW="914400" imgH="806400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1369074-6510-4752-BD15-A13D17ABF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0434" y="699542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49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20" y="123478"/>
            <a:ext cx="8820472" cy="416011"/>
          </a:xfrm>
        </p:spPr>
        <p:txBody>
          <a:bodyPr>
            <a:noAutofit/>
          </a:bodyPr>
          <a:lstStyle/>
          <a:p>
            <a:r>
              <a:rPr lang="en-GB" sz="2000" dirty="0"/>
              <a:t>Budget v Forecasted Spend BP21/22 Per Constituency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08996C-2012-41AD-82D4-8A08226A9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150393"/>
              </p:ext>
            </p:extLst>
          </p:nvPr>
        </p:nvGraphicFramePr>
        <p:xfrm>
          <a:off x="131820" y="672931"/>
          <a:ext cx="4224156" cy="217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B85AF2-F91E-476C-B37B-AF2BFEBDF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81165"/>
              </p:ext>
            </p:extLst>
          </p:nvPr>
        </p:nvGraphicFramePr>
        <p:xfrm>
          <a:off x="4716016" y="627534"/>
          <a:ext cx="41715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AE3CA3-0D3D-469F-BE5F-9A4E4E859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610383"/>
              </p:ext>
            </p:extLst>
          </p:nvPr>
        </p:nvGraphicFramePr>
        <p:xfrm>
          <a:off x="4932040" y="2921216"/>
          <a:ext cx="4086200" cy="217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CC8ED9-BED7-47A6-A5FA-9CE13416A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122132"/>
              </p:ext>
            </p:extLst>
          </p:nvPr>
        </p:nvGraphicFramePr>
        <p:xfrm>
          <a:off x="251520" y="2889837"/>
          <a:ext cx="4199957" cy="204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4184828"/>
      </p:ext>
    </p:extLst>
  </p:cSld>
  <p:clrMapOvr>
    <a:masterClrMapping/>
  </p:clrMapOvr>
</p:sld>
</file>

<file path=ppt/theme/theme1.xml><?xml version="1.0" encoding="utf-8"?>
<a:theme xmlns:a="http://schemas.openxmlformats.org/drawingml/2006/main" name="FR3 Comms Approach v1.0 221018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4A46900855F54F8B1B4A69CC14CF6B" ma:contentTypeVersion="5" ma:contentTypeDescription="Create a new document." ma:contentTypeScope="" ma:versionID="f395a190287002935880076d131e6e39">
  <xsd:schema xmlns:xsd="http://www.w3.org/2001/XMLSchema" xmlns:xs="http://www.w3.org/2001/XMLSchema" xmlns:p="http://schemas.microsoft.com/office/2006/metadata/properties" xmlns:ns2="11f1cc19-a6a2-4477-822b-8358f9edc374" xmlns:ns3="103fba77-31dd-4780-83f9-c54f26c3a260" targetNamespace="http://schemas.microsoft.com/office/2006/metadata/properties" ma:root="true" ma:fieldsID="21adb8fda84ee351d0b414ae2a561507" ns2:_="" ns3:_="">
    <xsd:import namespace="11f1cc19-a6a2-4477-822b-8358f9edc374"/>
    <xsd:import namespace="103fba77-31dd-4780-83f9-c54f26c3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1cc19-a6a2-4477-822b-8358f9edc3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fba77-31dd-4780-83f9-c54f26c3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1B2E31-4703-4F4D-BB47-74A8364BAC36}">
  <ds:schemaRefs>
    <ds:schemaRef ds:uri="http://schemas.microsoft.com/office/2006/documentManagement/types"/>
    <ds:schemaRef ds:uri="http://www.w3.org/XML/1998/namespace"/>
    <ds:schemaRef ds:uri="b554553c-748b-4189-a5a3-c522c630a41e"/>
    <ds:schemaRef ds:uri="http://schemas.microsoft.com/office/2006/metadata/properties"/>
    <ds:schemaRef ds:uri="http://purl.org/dc/dcmitype/"/>
    <ds:schemaRef ds:uri="http://purl.org/dc/elements/1.1/"/>
    <ds:schemaRef ds:uri="b50a422f-301f-4fa5-bbd4-d22046ec3c52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B62B4B-5162-4999-BB2E-D177C678BFE3}"/>
</file>

<file path=customXml/itemProps3.xml><?xml version="1.0" encoding="utf-8"?>
<ds:datastoreItem xmlns:ds="http://schemas.openxmlformats.org/officeDocument/2006/customXml" ds:itemID="{A0DEEE7B-1543-4EFF-B3C1-AFC857C3E5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FR3 Comms Approach v1.0 221018</Template>
  <TotalTime>18389</TotalTime>
  <Words>119</Words>
  <Application>Microsoft Office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FR3 Comms Approach v1.0 221018</vt:lpstr>
      <vt:lpstr>Microsoft Excel Worksheet</vt:lpstr>
      <vt:lpstr>Worksheet</vt:lpstr>
      <vt:lpstr>2.1 – DSC Change Budget 20/21 (Financial Year To Date) &amp; 21/22</vt:lpstr>
      <vt:lpstr>Budget v Spend BP20/21 Financial Year To Date</vt:lpstr>
      <vt:lpstr>Budget v Forecasted Spend BP21/22 (as of Feb-21)</vt:lpstr>
      <vt:lpstr>Budget v Forecasted Spend BP21/22 Per Constituency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Link Release 3  Communications Approach v1.0</dc:title>
  <dc:creator>National Grid</dc:creator>
  <cp:lastModifiedBy>James Rigby</cp:lastModifiedBy>
  <cp:revision>108</cp:revision>
  <cp:lastPrinted>2020-09-03T10:38:05Z</cp:lastPrinted>
  <dcterms:created xsi:type="dcterms:W3CDTF">2018-10-22T13:17:46Z</dcterms:created>
  <dcterms:modified xsi:type="dcterms:W3CDTF">2021-01-29T11:58:18Z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0x010100BE4A46900855F54F8B1B4A69CC14CF6B</vt:lpwstr>
  </property>
</Properties>
</file>