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4" r:id="rId4"/>
    <p:sldMasterId id="2147484063" r:id="rId5"/>
    <p:sldMasterId id="2147484139" r:id="rId6"/>
    <p:sldMasterId id="2147484155" r:id="rId7"/>
  </p:sldMasterIdLst>
  <p:notesMasterIdLst>
    <p:notesMasterId r:id="rId19"/>
  </p:notesMasterIdLst>
  <p:handoutMasterIdLst>
    <p:handoutMasterId r:id="rId20"/>
  </p:handoutMasterIdLst>
  <p:sldIdLst>
    <p:sldId id="352" r:id="rId8"/>
    <p:sldId id="829" r:id="rId9"/>
    <p:sldId id="787" r:id="rId10"/>
    <p:sldId id="826" r:id="rId11"/>
    <p:sldId id="775" r:id="rId12"/>
    <p:sldId id="791" r:id="rId13"/>
    <p:sldId id="794" r:id="rId14"/>
    <p:sldId id="1988" r:id="rId15"/>
    <p:sldId id="831" r:id="rId16"/>
    <p:sldId id="830" r:id="rId17"/>
    <p:sldId id="1990" r:id="rId18"/>
  </p:sldIdLst>
  <p:sldSz cx="9144000" cy="5143500" type="screen16x9"/>
  <p:notesSz cx="6724650" cy="9774238"/>
  <p:defaultTextStyle>
    <a:defPPr>
      <a:defRPr lang="en-US"/>
    </a:defPPr>
    <a:lvl1pPr algn="l" defTabSz="457166" rtl="0" fontAlgn="base">
      <a:spcBef>
        <a:spcPct val="0"/>
      </a:spcBef>
      <a:spcAft>
        <a:spcPct val="0"/>
      </a:spcAft>
      <a:defRPr kern="1200">
        <a:solidFill>
          <a:schemeClr val="tx1"/>
        </a:solidFill>
        <a:latin typeface="Arial" charset="0"/>
        <a:ea typeface="ＭＳ Ｐゴシック" pitchFamily="34" charset="-128"/>
        <a:cs typeface="+mn-cs"/>
      </a:defRPr>
    </a:lvl1pPr>
    <a:lvl2pPr marL="457166" algn="l" defTabSz="457166" rtl="0" fontAlgn="base">
      <a:spcBef>
        <a:spcPct val="0"/>
      </a:spcBef>
      <a:spcAft>
        <a:spcPct val="0"/>
      </a:spcAft>
      <a:defRPr kern="1200">
        <a:solidFill>
          <a:schemeClr val="tx1"/>
        </a:solidFill>
        <a:latin typeface="Arial" charset="0"/>
        <a:ea typeface="ＭＳ Ｐゴシック" pitchFamily="34" charset="-128"/>
        <a:cs typeface="+mn-cs"/>
      </a:defRPr>
    </a:lvl2pPr>
    <a:lvl3pPr marL="914333" algn="l" defTabSz="457166" rtl="0" fontAlgn="base">
      <a:spcBef>
        <a:spcPct val="0"/>
      </a:spcBef>
      <a:spcAft>
        <a:spcPct val="0"/>
      </a:spcAft>
      <a:defRPr kern="1200">
        <a:solidFill>
          <a:schemeClr val="tx1"/>
        </a:solidFill>
        <a:latin typeface="Arial" charset="0"/>
        <a:ea typeface="ＭＳ Ｐゴシック" pitchFamily="34" charset="-128"/>
        <a:cs typeface="+mn-cs"/>
      </a:defRPr>
    </a:lvl3pPr>
    <a:lvl4pPr marL="1371498" algn="l" defTabSz="457166" rtl="0" fontAlgn="base">
      <a:spcBef>
        <a:spcPct val="0"/>
      </a:spcBef>
      <a:spcAft>
        <a:spcPct val="0"/>
      </a:spcAft>
      <a:defRPr kern="1200">
        <a:solidFill>
          <a:schemeClr val="tx1"/>
        </a:solidFill>
        <a:latin typeface="Arial" charset="0"/>
        <a:ea typeface="ＭＳ Ｐゴシック" pitchFamily="34" charset="-128"/>
        <a:cs typeface="+mn-cs"/>
      </a:defRPr>
    </a:lvl4pPr>
    <a:lvl5pPr marL="1828664" algn="l" defTabSz="457166" rtl="0" fontAlgn="base">
      <a:spcBef>
        <a:spcPct val="0"/>
      </a:spcBef>
      <a:spcAft>
        <a:spcPct val="0"/>
      </a:spcAft>
      <a:defRPr kern="1200">
        <a:solidFill>
          <a:schemeClr val="tx1"/>
        </a:solidFill>
        <a:latin typeface="Arial" charset="0"/>
        <a:ea typeface="ＭＳ Ｐゴシック" pitchFamily="34" charset="-128"/>
        <a:cs typeface="+mn-cs"/>
      </a:defRPr>
    </a:lvl5pPr>
    <a:lvl6pPr marL="2285829" algn="l" defTabSz="914333" rtl="0" eaLnBrk="1" latinLnBrk="0" hangingPunct="1">
      <a:defRPr kern="1200">
        <a:solidFill>
          <a:schemeClr val="tx1"/>
        </a:solidFill>
        <a:latin typeface="Arial" charset="0"/>
        <a:ea typeface="ＭＳ Ｐゴシック" pitchFamily="34" charset="-128"/>
        <a:cs typeface="+mn-cs"/>
      </a:defRPr>
    </a:lvl6pPr>
    <a:lvl7pPr marL="2742995" algn="l" defTabSz="914333" rtl="0" eaLnBrk="1" latinLnBrk="0" hangingPunct="1">
      <a:defRPr kern="1200">
        <a:solidFill>
          <a:schemeClr val="tx1"/>
        </a:solidFill>
        <a:latin typeface="Arial" charset="0"/>
        <a:ea typeface="ＭＳ Ｐゴシック" pitchFamily="34" charset="-128"/>
        <a:cs typeface="+mn-cs"/>
      </a:defRPr>
    </a:lvl7pPr>
    <a:lvl8pPr marL="3200160" algn="l" defTabSz="914333" rtl="0" eaLnBrk="1" latinLnBrk="0" hangingPunct="1">
      <a:defRPr kern="1200">
        <a:solidFill>
          <a:schemeClr val="tx1"/>
        </a:solidFill>
        <a:latin typeface="Arial" charset="0"/>
        <a:ea typeface="ＭＳ Ｐゴシック" pitchFamily="34" charset="-128"/>
        <a:cs typeface="+mn-cs"/>
      </a:defRPr>
    </a:lvl8pPr>
    <a:lvl9pPr marL="3657326" algn="l" defTabSz="914333"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061" userDrawn="1">
          <p15:clr>
            <a:srgbClr val="A4A3A4"/>
          </p15:clr>
        </p15:guide>
        <p15:guide id="2" pos="2095" userDrawn="1">
          <p15:clr>
            <a:srgbClr val="A4A3A4"/>
          </p15:clr>
        </p15:guide>
        <p15:guide id="3" orient="horz" pos="3325" userDrawn="1">
          <p15:clr>
            <a:srgbClr val="A4A3A4"/>
          </p15:clr>
        </p15:guide>
        <p15:guide id="4" pos="207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Krupa" initials="EK" lastIdx="1" clrIdx="0"/>
  <p:cmAuthor id="2" name="Laing, Stephen" initials="LS" lastIdx="1" clrIdx="1">
    <p:extLst>
      <p:ext uri="{19B8F6BF-5375-455C-9EA6-DF929625EA0E}">
        <p15:presenceInfo xmlns:p15="http://schemas.microsoft.com/office/powerpoint/2012/main" userId="S-1-5-21-4145888014-839675345-3125187760-16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6A412"/>
    <a:srgbClr val="FFCC00"/>
    <a:srgbClr val="E8EAF1"/>
    <a:srgbClr val="F09F0E"/>
    <a:srgbClr val="CED1E1"/>
    <a:srgbClr val="CED1E2"/>
    <a:srgbClr val="3E5AA8"/>
    <a:srgbClr val="D2232A"/>
    <a:srgbClr val="0070C0"/>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A1ACEB-3BAE-47E8-A2B0-FD5DA0E49CA0}" v="32" dt="2021-02-05T15:59:19.6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331" autoAdjust="0"/>
    <p:restoredTop sz="94796" autoAdjust="0"/>
  </p:normalViewPr>
  <p:slideViewPr>
    <p:cSldViewPr snapToGrid="0">
      <p:cViewPr>
        <p:scale>
          <a:sx n="87" d="100"/>
          <a:sy n="87" d="100"/>
        </p:scale>
        <p:origin x="536" y="100"/>
      </p:cViewPr>
      <p:guideLst>
        <p:guide orient="horz" pos="162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061"/>
        <p:guide pos="2095"/>
        <p:guide orient="horz" pos="3325"/>
        <p:guide pos="207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a J Lyndon" userId="fefd1f69-c297-4970-add2-0b667d1abc1f" providerId="ADAL" clId="{E4A1ACEB-3BAE-47E8-A2B0-FD5DA0E49CA0}"/>
    <pc:docChg chg="addSld delSld modSld sldOrd">
      <pc:chgData name="Emma J Lyndon" userId="fefd1f69-c297-4970-add2-0b667d1abc1f" providerId="ADAL" clId="{E4A1ACEB-3BAE-47E8-A2B0-FD5DA0E49CA0}" dt="2021-02-05T15:59:19.614" v="31"/>
      <pc:docMkLst>
        <pc:docMk/>
      </pc:docMkLst>
      <pc:sldChg chg="modSp">
        <pc:chgData name="Emma J Lyndon" userId="fefd1f69-c297-4970-add2-0b667d1abc1f" providerId="ADAL" clId="{E4A1ACEB-3BAE-47E8-A2B0-FD5DA0E49CA0}" dt="2021-01-29T09:35:49.739" v="17" actId="20577"/>
        <pc:sldMkLst>
          <pc:docMk/>
          <pc:sldMk cId="3324695576" sldId="352"/>
        </pc:sldMkLst>
        <pc:spChg chg="mod">
          <ac:chgData name="Emma J Lyndon" userId="fefd1f69-c297-4970-add2-0b667d1abc1f" providerId="ADAL" clId="{E4A1ACEB-3BAE-47E8-A2B0-FD5DA0E49CA0}" dt="2021-01-29T09:35:49.739" v="17" actId="20577"/>
          <ac:spMkLst>
            <pc:docMk/>
            <pc:sldMk cId="3324695576" sldId="352"/>
            <ac:spMk id="5" creationId="{00000000-0000-0000-0000-000000000000}"/>
          </ac:spMkLst>
        </pc:spChg>
      </pc:sldChg>
      <pc:sldChg chg="modSp">
        <pc:chgData name="Emma J Lyndon" userId="fefd1f69-c297-4970-add2-0b667d1abc1f" providerId="ADAL" clId="{E4A1ACEB-3BAE-47E8-A2B0-FD5DA0E49CA0}" dt="2021-01-29T09:33:56.447" v="0" actId="20577"/>
        <pc:sldMkLst>
          <pc:docMk/>
          <pc:sldMk cId="326600112" sldId="829"/>
        </pc:sldMkLst>
        <pc:graphicFrameChg chg="modGraphic">
          <ac:chgData name="Emma J Lyndon" userId="fefd1f69-c297-4970-add2-0b667d1abc1f" providerId="ADAL" clId="{E4A1ACEB-3BAE-47E8-A2B0-FD5DA0E49CA0}" dt="2021-01-29T09:33:56.447" v="0" actId="20577"/>
          <ac:graphicFrameMkLst>
            <pc:docMk/>
            <pc:sldMk cId="326600112" sldId="829"/>
            <ac:graphicFrameMk id="4" creationId="{00000000-0000-0000-0000-000000000000}"/>
          </ac:graphicFrameMkLst>
        </pc:graphicFrameChg>
      </pc:sldChg>
      <pc:sldChg chg="add del">
        <pc:chgData name="Emma J Lyndon" userId="fefd1f69-c297-4970-add2-0b667d1abc1f" providerId="ADAL" clId="{E4A1ACEB-3BAE-47E8-A2B0-FD5DA0E49CA0}" dt="2021-02-05T15:59:10.605" v="30" actId="2696"/>
        <pc:sldMkLst>
          <pc:docMk/>
          <pc:sldMk cId="2793137137" sldId="1989"/>
        </pc:sldMkLst>
      </pc:sldChg>
      <pc:sldChg chg="addSp modSp add mod ord">
        <pc:chgData name="Emma J Lyndon" userId="fefd1f69-c297-4970-add2-0b667d1abc1f" providerId="ADAL" clId="{E4A1ACEB-3BAE-47E8-A2B0-FD5DA0E49CA0}" dt="2021-02-05T15:59:19.614" v="31"/>
        <pc:sldMkLst>
          <pc:docMk/>
          <pc:sldMk cId="4154424742" sldId="1990"/>
        </pc:sldMkLst>
        <pc:graphicFrameChg chg="add mod">
          <ac:chgData name="Emma J Lyndon" userId="fefd1f69-c297-4970-add2-0b667d1abc1f" providerId="ADAL" clId="{E4A1ACEB-3BAE-47E8-A2B0-FD5DA0E49CA0}" dt="2021-02-05T15:59:04.747" v="29" actId="14100"/>
          <ac:graphicFrameMkLst>
            <pc:docMk/>
            <pc:sldMk cId="4154424742" sldId="1990"/>
            <ac:graphicFrameMk id="2" creationId="{C008C7B0-07F5-469F-AAE5-55D1DA30C23D}"/>
          </ac:graphicFrameMkLst>
        </pc:graphicFrame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file:///C:\Users\Emma.J.Lyndon\AppData\Local\Microsoft\Windows\INetCache\Content.Outlook\RCXW6Q4S\Funding%20Jan2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8500411329180855E-2"/>
          <c:y val="3.7101151829705498E-2"/>
          <c:w val="0.89584010439250938"/>
          <c:h val="0.82607619767779539"/>
        </c:manualLayout>
      </c:layout>
      <c:lineChart>
        <c:grouping val="standard"/>
        <c:varyColors val="0"/>
        <c:ser>
          <c:idx val="1"/>
          <c:order val="0"/>
          <c:tx>
            <c:strRef>
              <c:f>'Out - Funding'!$D$33</c:f>
              <c:strCache>
                <c:ptCount val="1"/>
                <c:pt idx="0">
                  <c:v> Monthly FORECAST (Cumulative) </c:v>
                </c:pt>
              </c:strCache>
            </c:strRef>
          </c:tx>
          <c:spPr>
            <a:ln>
              <a:solidFill>
                <a:srgbClr val="7030A0"/>
              </a:solidFill>
            </a:ln>
          </c:spPr>
          <c:marker>
            <c:symbol val="none"/>
          </c:marker>
          <c:cat>
            <c:numRef>
              <c:f>'Out - Funding'!$A$34:$A$69</c:f>
              <c:numCache>
                <c:formatCode>mmm\-yy</c:formatCode>
                <c:ptCount val="36"/>
                <c:pt idx="0">
                  <c:v>43585</c:v>
                </c:pt>
                <c:pt idx="1">
                  <c:v>43616</c:v>
                </c:pt>
                <c:pt idx="2">
                  <c:v>43646</c:v>
                </c:pt>
                <c:pt idx="3">
                  <c:v>43677</c:v>
                </c:pt>
                <c:pt idx="4">
                  <c:v>43708</c:v>
                </c:pt>
                <c:pt idx="5">
                  <c:v>43738</c:v>
                </c:pt>
                <c:pt idx="6">
                  <c:v>43769</c:v>
                </c:pt>
                <c:pt idx="7">
                  <c:v>43799</c:v>
                </c:pt>
                <c:pt idx="8">
                  <c:v>43830</c:v>
                </c:pt>
                <c:pt idx="9">
                  <c:v>43861</c:v>
                </c:pt>
                <c:pt idx="10">
                  <c:v>43890</c:v>
                </c:pt>
                <c:pt idx="11">
                  <c:v>43921</c:v>
                </c:pt>
                <c:pt idx="12">
                  <c:v>43951</c:v>
                </c:pt>
                <c:pt idx="13">
                  <c:v>43982</c:v>
                </c:pt>
                <c:pt idx="14">
                  <c:v>44012</c:v>
                </c:pt>
                <c:pt idx="15">
                  <c:v>44043</c:v>
                </c:pt>
                <c:pt idx="16">
                  <c:v>44074</c:v>
                </c:pt>
                <c:pt idx="17">
                  <c:v>44104</c:v>
                </c:pt>
                <c:pt idx="18">
                  <c:v>44135</c:v>
                </c:pt>
                <c:pt idx="19">
                  <c:v>44165</c:v>
                </c:pt>
                <c:pt idx="20">
                  <c:v>44196</c:v>
                </c:pt>
                <c:pt idx="21">
                  <c:v>44227</c:v>
                </c:pt>
                <c:pt idx="22">
                  <c:v>44255</c:v>
                </c:pt>
                <c:pt idx="23">
                  <c:v>44286</c:v>
                </c:pt>
                <c:pt idx="24">
                  <c:v>44316</c:v>
                </c:pt>
                <c:pt idx="25">
                  <c:v>44347</c:v>
                </c:pt>
                <c:pt idx="26">
                  <c:v>44377</c:v>
                </c:pt>
                <c:pt idx="27">
                  <c:v>44408</c:v>
                </c:pt>
                <c:pt idx="28">
                  <c:v>44439</c:v>
                </c:pt>
                <c:pt idx="29">
                  <c:v>44469</c:v>
                </c:pt>
                <c:pt idx="30">
                  <c:v>44500</c:v>
                </c:pt>
                <c:pt idx="31">
                  <c:v>44530</c:v>
                </c:pt>
                <c:pt idx="32">
                  <c:v>44561</c:v>
                </c:pt>
                <c:pt idx="33">
                  <c:v>44592</c:v>
                </c:pt>
                <c:pt idx="34">
                  <c:v>44620</c:v>
                </c:pt>
                <c:pt idx="35">
                  <c:v>44651</c:v>
                </c:pt>
              </c:numCache>
            </c:numRef>
          </c:cat>
          <c:val>
            <c:numRef>
              <c:f>'Out - Funding'!$D$34:$D$69</c:f>
              <c:numCache>
                <c:formatCode>"£"#,##0</c:formatCode>
                <c:ptCount val="36"/>
                <c:pt idx="0">
                  <c:v>363976.72</c:v>
                </c:pt>
                <c:pt idx="1">
                  <c:v>683029.77649999992</c:v>
                </c:pt>
                <c:pt idx="2">
                  <c:v>1009036.4989999998</c:v>
                </c:pt>
                <c:pt idx="3">
                  <c:v>1468927.8936666665</c:v>
                </c:pt>
                <c:pt idx="4">
                  <c:v>1881004.6076666664</c:v>
                </c:pt>
                <c:pt idx="5">
                  <c:v>2628016.3189999997</c:v>
                </c:pt>
                <c:pt idx="6">
                  <c:v>3342083.1863333331</c:v>
                </c:pt>
                <c:pt idx="7">
                  <c:v>4458203.0079999994</c:v>
                </c:pt>
                <c:pt idx="8">
                  <c:v>5354404.1686666664</c:v>
                </c:pt>
                <c:pt idx="9">
                  <c:v>6043381.8373333327</c:v>
                </c:pt>
                <c:pt idx="10">
                  <c:v>7142886.0309666656</c:v>
                </c:pt>
                <c:pt idx="11">
                  <c:v>8975402.7506666668</c:v>
                </c:pt>
                <c:pt idx="12">
                  <c:v>10111305.124</c:v>
                </c:pt>
                <c:pt idx="13">
                  <c:v>11388987.072333332</c:v>
                </c:pt>
                <c:pt idx="14">
                  <c:v>13038342.615666665</c:v>
                </c:pt>
                <c:pt idx="15">
                  <c:v>14439812.028999999</c:v>
                </c:pt>
                <c:pt idx="16">
                  <c:v>15882176.817333333</c:v>
                </c:pt>
                <c:pt idx="17">
                  <c:v>17060919.883333333</c:v>
                </c:pt>
                <c:pt idx="18">
                  <c:v>18317773.529696971</c:v>
                </c:pt>
                <c:pt idx="19">
                  <c:v>18994939.193030305</c:v>
                </c:pt>
                <c:pt idx="20">
                  <c:v>19993804.686363637</c:v>
                </c:pt>
                <c:pt idx="21">
                  <c:v>21098614.883625541</c:v>
                </c:pt>
                <c:pt idx="22">
                  <c:v>21953716.866387445</c:v>
                </c:pt>
                <c:pt idx="23">
                  <c:v>23995788.693054114</c:v>
                </c:pt>
                <c:pt idx="24">
                  <c:v>25204482.343054112</c:v>
                </c:pt>
                <c:pt idx="25">
                  <c:v>26720109.206387445</c:v>
                </c:pt>
                <c:pt idx="26">
                  <c:v>27915570.729720779</c:v>
                </c:pt>
                <c:pt idx="27">
                  <c:v>29231825.053054113</c:v>
                </c:pt>
                <c:pt idx="28">
                  <c:v>30435232.576387446</c:v>
                </c:pt>
                <c:pt idx="29">
                  <c:v>31287710.09972078</c:v>
                </c:pt>
                <c:pt idx="30">
                  <c:v>32233524.153054114</c:v>
                </c:pt>
                <c:pt idx="31">
                  <c:v>33491946.946387447</c:v>
                </c:pt>
                <c:pt idx="32">
                  <c:v>34407490.999720782</c:v>
                </c:pt>
                <c:pt idx="33">
                  <c:v>35236351.886387452</c:v>
                </c:pt>
                <c:pt idx="34">
                  <c:v>36197417.773054123</c:v>
                </c:pt>
                <c:pt idx="35">
                  <c:v>37157990.659720793</c:v>
                </c:pt>
              </c:numCache>
            </c:numRef>
          </c:val>
          <c:smooth val="0"/>
          <c:extLst>
            <c:ext xmlns:c16="http://schemas.microsoft.com/office/drawing/2014/chart" uri="{C3380CC4-5D6E-409C-BE32-E72D297353CC}">
              <c16:uniqueId val="{00000000-1DB7-414A-99CD-8ED33F3483AB}"/>
            </c:ext>
          </c:extLst>
        </c:ser>
        <c:ser>
          <c:idx val="2"/>
          <c:order val="1"/>
          <c:tx>
            <c:strRef>
              <c:f>'Out - Funding'!$E$33</c:f>
              <c:strCache>
                <c:ptCount val="1"/>
                <c:pt idx="0">
                  <c:v> Monthly BUDGET (Cumulative) </c:v>
                </c:pt>
              </c:strCache>
            </c:strRef>
          </c:tx>
          <c:spPr>
            <a:ln>
              <a:solidFill>
                <a:schemeClr val="accent1"/>
              </a:solidFill>
              <a:prstDash val="sysDot"/>
            </a:ln>
          </c:spPr>
          <c:marker>
            <c:symbol val="none"/>
          </c:marker>
          <c:cat>
            <c:numRef>
              <c:f>'Out - Funding'!$A$34:$A$69</c:f>
              <c:numCache>
                <c:formatCode>mmm\-yy</c:formatCode>
                <c:ptCount val="36"/>
                <c:pt idx="0">
                  <c:v>43585</c:v>
                </c:pt>
                <c:pt idx="1">
                  <c:v>43616</c:v>
                </c:pt>
                <c:pt idx="2">
                  <c:v>43646</c:v>
                </c:pt>
                <c:pt idx="3">
                  <c:v>43677</c:v>
                </c:pt>
                <c:pt idx="4">
                  <c:v>43708</c:v>
                </c:pt>
                <c:pt idx="5">
                  <c:v>43738</c:v>
                </c:pt>
                <c:pt idx="6">
                  <c:v>43769</c:v>
                </c:pt>
                <c:pt idx="7">
                  <c:v>43799</c:v>
                </c:pt>
                <c:pt idx="8">
                  <c:v>43830</c:v>
                </c:pt>
                <c:pt idx="9">
                  <c:v>43861</c:v>
                </c:pt>
                <c:pt idx="10">
                  <c:v>43890</c:v>
                </c:pt>
                <c:pt idx="11">
                  <c:v>43921</c:v>
                </c:pt>
                <c:pt idx="12">
                  <c:v>43951</c:v>
                </c:pt>
                <c:pt idx="13">
                  <c:v>43982</c:v>
                </c:pt>
                <c:pt idx="14">
                  <c:v>44012</c:v>
                </c:pt>
                <c:pt idx="15">
                  <c:v>44043</c:v>
                </c:pt>
                <c:pt idx="16">
                  <c:v>44074</c:v>
                </c:pt>
                <c:pt idx="17">
                  <c:v>44104</c:v>
                </c:pt>
                <c:pt idx="18">
                  <c:v>44135</c:v>
                </c:pt>
                <c:pt idx="19">
                  <c:v>44165</c:v>
                </c:pt>
                <c:pt idx="20">
                  <c:v>44196</c:v>
                </c:pt>
                <c:pt idx="21">
                  <c:v>44227</c:v>
                </c:pt>
                <c:pt idx="22">
                  <c:v>44255</c:v>
                </c:pt>
                <c:pt idx="23">
                  <c:v>44286</c:v>
                </c:pt>
                <c:pt idx="24">
                  <c:v>44316</c:v>
                </c:pt>
                <c:pt idx="25">
                  <c:v>44347</c:v>
                </c:pt>
                <c:pt idx="26">
                  <c:v>44377</c:v>
                </c:pt>
                <c:pt idx="27">
                  <c:v>44408</c:v>
                </c:pt>
                <c:pt idx="28">
                  <c:v>44439</c:v>
                </c:pt>
                <c:pt idx="29">
                  <c:v>44469</c:v>
                </c:pt>
                <c:pt idx="30">
                  <c:v>44500</c:v>
                </c:pt>
                <c:pt idx="31">
                  <c:v>44530</c:v>
                </c:pt>
                <c:pt idx="32">
                  <c:v>44561</c:v>
                </c:pt>
                <c:pt idx="33">
                  <c:v>44592</c:v>
                </c:pt>
                <c:pt idx="34">
                  <c:v>44620</c:v>
                </c:pt>
                <c:pt idx="35">
                  <c:v>44651</c:v>
                </c:pt>
              </c:numCache>
            </c:numRef>
          </c:cat>
          <c:val>
            <c:numRef>
              <c:f>'Out - Funding'!$E$34:$E$69</c:f>
              <c:numCache>
                <c:formatCode>"£"#,##0</c:formatCode>
                <c:ptCount val="36"/>
                <c:pt idx="0">
                  <c:v>489844.68000000011</c:v>
                </c:pt>
                <c:pt idx="1">
                  <c:v>1174749.2</c:v>
                </c:pt>
                <c:pt idx="2">
                  <c:v>1918322.3099999996</c:v>
                </c:pt>
                <c:pt idx="3">
                  <c:v>2859329.2599999988</c:v>
                </c:pt>
                <c:pt idx="4">
                  <c:v>3600336.2099999986</c:v>
                </c:pt>
                <c:pt idx="5">
                  <c:v>4373413.7099999981</c:v>
                </c:pt>
                <c:pt idx="6">
                  <c:v>5301107.7099999972</c:v>
                </c:pt>
                <c:pt idx="7">
                  <c:v>6054522.3599999975</c:v>
                </c:pt>
                <c:pt idx="8">
                  <c:v>6844783.4099999974</c:v>
                </c:pt>
                <c:pt idx="9">
                  <c:v>7587690.8599999975</c:v>
                </c:pt>
                <c:pt idx="10">
                  <c:v>8469886.8099999968</c:v>
                </c:pt>
                <c:pt idx="11">
                  <c:v>10016454.159999996</c:v>
                </c:pt>
                <c:pt idx="12">
                  <c:v>10772088.889999997</c:v>
                </c:pt>
                <c:pt idx="13">
                  <c:v>11466104.099999996</c:v>
                </c:pt>
                <c:pt idx="14">
                  <c:v>12171330.709999995</c:v>
                </c:pt>
                <c:pt idx="15">
                  <c:v>14216755.300000004</c:v>
                </c:pt>
                <c:pt idx="16">
                  <c:v>15951497.880000005</c:v>
                </c:pt>
                <c:pt idx="17">
                  <c:v>17098244.840000004</c:v>
                </c:pt>
                <c:pt idx="18">
                  <c:v>18223938.970000003</c:v>
                </c:pt>
                <c:pt idx="19">
                  <c:v>19242195.570000004</c:v>
                </c:pt>
                <c:pt idx="20">
                  <c:v>20253660.210000005</c:v>
                </c:pt>
                <c:pt idx="21">
                  <c:v>21199102.250000004</c:v>
                </c:pt>
                <c:pt idx="22">
                  <c:v>22074558.180000003</c:v>
                </c:pt>
                <c:pt idx="23">
                  <c:v>23123177.560000002</c:v>
                </c:pt>
                <c:pt idx="24">
                  <c:v>25204482.343054112</c:v>
                </c:pt>
                <c:pt idx="25">
                  <c:v>26720109.206387445</c:v>
                </c:pt>
                <c:pt idx="26">
                  <c:v>27915570.729720779</c:v>
                </c:pt>
                <c:pt idx="27">
                  <c:v>29231825.053054113</c:v>
                </c:pt>
                <c:pt idx="28">
                  <c:v>30435232.576387446</c:v>
                </c:pt>
                <c:pt idx="29">
                  <c:v>31287710.09972078</c:v>
                </c:pt>
                <c:pt idx="30">
                  <c:v>32233524.153054114</c:v>
                </c:pt>
                <c:pt idx="31">
                  <c:v>33491946.946387447</c:v>
                </c:pt>
                <c:pt idx="32">
                  <c:v>34407490.999720782</c:v>
                </c:pt>
                <c:pt idx="33">
                  <c:v>35236351.886387452</c:v>
                </c:pt>
                <c:pt idx="34">
                  <c:v>36197417.773054123</c:v>
                </c:pt>
                <c:pt idx="35">
                  <c:v>37157990.659720793</c:v>
                </c:pt>
              </c:numCache>
            </c:numRef>
          </c:val>
          <c:smooth val="0"/>
          <c:extLst>
            <c:ext xmlns:c16="http://schemas.microsoft.com/office/drawing/2014/chart" uri="{C3380CC4-5D6E-409C-BE32-E72D297353CC}">
              <c16:uniqueId val="{00000001-1DB7-414A-99CD-8ED33F3483AB}"/>
            </c:ext>
          </c:extLst>
        </c:ser>
        <c:ser>
          <c:idx val="3"/>
          <c:order val="2"/>
          <c:tx>
            <c:strRef>
              <c:f>'Out - Funding'!$F$33</c:f>
              <c:strCache>
                <c:ptCount val="1"/>
                <c:pt idx="0">
                  <c:v> Monthly ACTUALS (Cumulative) </c:v>
                </c:pt>
              </c:strCache>
            </c:strRef>
          </c:tx>
          <c:spPr>
            <a:ln>
              <a:solidFill>
                <a:schemeClr val="accent1"/>
              </a:solidFill>
            </a:ln>
          </c:spPr>
          <c:marker>
            <c:symbol val="none"/>
          </c:marker>
          <c:cat>
            <c:numRef>
              <c:f>'Out - Funding'!$A$34:$A$69</c:f>
              <c:numCache>
                <c:formatCode>mmm\-yy</c:formatCode>
                <c:ptCount val="36"/>
                <c:pt idx="0">
                  <c:v>43585</c:v>
                </c:pt>
                <c:pt idx="1">
                  <c:v>43616</c:v>
                </c:pt>
                <c:pt idx="2">
                  <c:v>43646</c:v>
                </c:pt>
                <c:pt idx="3">
                  <c:v>43677</c:v>
                </c:pt>
                <c:pt idx="4">
                  <c:v>43708</c:v>
                </c:pt>
                <c:pt idx="5">
                  <c:v>43738</c:v>
                </c:pt>
                <c:pt idx="6">
                  <c:v>43769</c:v>
                </c:pt>
                <c:pt idx="7">
                  <c:v>43799</c:v>
                </c:pt>
                <c:pt idx="8">
                  <c:v>43830</c:v>
                </c:pt>
                <c:pt idx="9">
                  <c:v>43861</c:v>
                </c:pt>
                <c:pt idx="10">
                  <c:v>43890</c:v>
                </c:pt>
                <c:pt idx="11">
                  <c:v>43921</c:v>
                </c:pt>
                <c:pt idx="12">
                  <c:v>43951</c:v>
                </c:pt>
                <c:pt idx="13">
                  <c:v>43982</c:v>
                </c:pt>
                <c:pt idx="14">
                  <c:v>44012</c:v>
                </c:pt>
                <c:pt idx="15">
                  <c:v>44043</c:v>
                </c:pt>
                <c:pt idx="16">
                  <c:v>44074</c:v>
                </c:pt>
                <c:pt idx="17">
                  <c:v>44104</c:v>
                </c:pt>
                <c:pt idx="18">
                  <c:v>44135</c:v>
                </c:pt>
                <c:pt idx="19">
                  <c:v>44165</c:v>
                </c:pt>
                <c:pt idx="20">
                  <c:v>44196</c:v>
                </c:pt>
                <c:pt idx="21">
                  <c:v>44227</c:v>
                </c:pt>
                <c:pt idx="22">
                  <c:v>44255</c:v>
                </c:pt>
                <c:pt idx="23">
                  <c:v>44286</c:v>
                </c:pt>
                <c:pt idx="24">
                  <c:v>44316</c:v>
                </c:pt>
                <c:pt idx="25">
                  <c:v>44347</c:v>
                </c:pt>
                <c:pt idx="26">
                  <c:v>44377</c:v>
                </c:pt>
                <c:pt idx="27">
                  <c:v>44408</c:v>
                </c:pt>
                <c:pt idx="28">
                  <c:v>44439</c:v>
                </c:pt>
                <c:pt idx="29">
                  <c:v>44469</c:v>
                </c:pt>
                <c:pt idx="30">
                  <c:v>44500</c:v>
                </c:pt>
                <c:pt idx="31">
                  <c:v>44530</c:v>
                </c:pt>
                <c:pt idx="32">
                  <c:v>44561</c:v>
                </c:pt>
                <c:pt idx="33">
                  <c:v>44592</c:v>
                </c:pt>
                <c:pt idx="34">
                  <c:v>44620</c:v>
                </c:pt>
                <c:pt idx="35">
                  <c:v>44651</c:v>
                </c:pt>
              </c:numCache>
            </c:numRef>
          </c:cat>
          <c:val>
            <c:numRef>
              <c:f>'Out - Funding'!$F$34:$F$69</c:f>
              <c:numCache>
                <c:formatCode>"£"#,##0</c:formatCode>
                <c:ptCount val="36"/>
                <c:pt idx="0">
                  <c:v>228433.91999999998</c:v>
                </c:pt>
                <c:pt idx="1">
                  <c:v>548079.87999999989</c:v>
                </c:pt>
                <c:pt idx="2">
                  <c:v>1260281.7199999997</c:v>
                </c:pt>
                <c:pt idx="3">
                  <c:v>2160027.9299999997</c:v>
                </c:pt>
                <c:pt idx="4">
                  <c:v>2928145.5399999996</c:v>
                </c:pt>
                <c:pt idx="5">
                  <c:v>3938750.3</c:v>
                </c:pt>
                <c:pt idx="6">
                  <c:v>4855898.3849999998</c:v>
                </c:pt>
                <c:pt idx="7">
                  <c:v>5889989.0299999993</c:v>
                </c:pt>
                <c:pt idx="8">
                  <c:v>6410840.6999999993</c:v>
                </c:pt>
                <c:pt idx="9">
                  <c:v>6911519.1149999993</c:v>
                </c:pt>
                <c:pt idx="10">
                  <c:v>7785494.9449999994</c:v>
                </c:pt>
                <c:pt idx="11">
                  <c:v>8810593.4299999997</c:v>
                </c:pt>
                <c:pt idx="12">
                  <c:v>9969351.2400000002</c:v>
                </c:pt>
                <c:pt idx="13">
                  <c:v>11012414.495000001</c:v>
                </c:pt>
                <c:pt idx="14">
                  <c:v>13032728.295000002</c:v>
                </c:pt>
                <c:pt idx="15">
                  <c:v>14595347.525000002</c:v>
                </c:pt>
                <c:pt idx="16">
                  <c:v>16039780.755000003</c:v>
                </c:pt>
                <c:pt idx="17">
                  <c:v>16876714.628333338</c:v>
                </c:pt>
                <c:pt idx="18">
                  <c:v>18171730.138333339</c:v>
                </c:pt>
                <c:pt idx="19">
                  <c:v>18895026.338333338</c:v>
                </c:pt>
                <c:pt idx="20">
                  <c:v>20150164.608333338</c:v>
                </c:pt>
              </c:numCache>
            </c:numRef>
          </c:val>
          <c:smooth val="0"/>
          <c:extLst>
            <c:ext xmlns:c16="http://schemas.microsoft.com/office/drawing/2014/chart" uri="{C3380CC4-5D6E-409C-BE32-E72D297353CC}">
              <c16:uniqueId val="{00000002-1DB7-414A-99CD-8ED33F3483AB}"/>
            </c:ext>
          </c:extLst>
        </c:ser>
        <c:ser>
          <c:idx val="0"/>
          <c:order val="3"/>
          <c:tx>
            <c:strRef>
              <c:f>'Out - Funding'!$G$33</c:f>
              <c:strCache>
                <c:ptCount val="1"/>
                <c:pt idx="0">
                  <c:v>Total Approved Budget</c:v>
                </c:pt>
              </c:strCache>
            </c:strRef>
          </c:tx>
          <c:spPr>
            <a:ln>
              <a:solidFill>
                <a:schemeClr val="accent3">
                  <a:lumMod val="50000"/>
                </a:schemeClr>
              </a:solidFill>
            </a:ln>
          </c:spPr>
          <c:marker>
            <c:symbol val="none"/>
          </c:marker>
          <c:cat>
            <c:numRef>
              <c:f>'Out - Funding'!$A$34:$A$69</c:f>
              <c:numCache>
                <c:formatCode>mmm\-yy</c:formatCode>
                <c:ptCount val="36"/>
                <c:pt idx="0">
                  <c:v>43585</c:v>
                </c:pt>
                <c:pt idx="1">
                  <c:v>43616</c:v>
                </c:pt>
                <c:pt idx="2">
                  <c:v>43646</c:v>
                </c:pt>
                <c:pt idx="3">
                  <c:v>43677</c:v>
                </c:pt>
                <c:pt idx="4">
                  <c:v>43708</c:v>
                </c:pt>
                <c:pt idx="5">
                  <c:v>43738</c:v>
                </c:pt>
                <c:pt idx="6">
                  <c:v>43769</c:v>
                </c:pt>
                <c:pt idx="7">
                  <c:v>43799</c:v>
                </c:pt>
                <c:pt idx="8">
                  <c:v>43830</c:v>
                </c:pt>
                <c:pt idx="9">
                  <c:v>43861</c:v>
                </c:pt>
                <c:pt idx="10">
                  <c:v>43890</c:v>
                </c:pt>
                <c:pt idx="11">
                  <c:v>43921</c:v>
                </c:pt>
                <c:pt idx="12">
                  <c:v>43951</c:v>
                </c:pt>
                <c:pt idx="13">
                  <c:v>43982</c:v>
                </c:pt>
                <c:pt idx="14">
                  <c:v>44012</c:v>
                </c:pt>
                <c:pt idx="15">
                  <c:v>44043</c:v>
                </c:pt>
                <c:pt idx="16">
                  <c:v>44074</c:v>
                </c:pt>
                <c:pt idx="17">
                  <c:v>44104</c:v>
                </c:pt>
                <c:pt idx="18">
                  <c:v>44135</c:v>
                </c:pt>
                <c:pt idx="19">
                  <c:v>44165</c:v>
                </c:pt>
                <c:pt idx="20">
                  <c:v>44196</c:v>
                </c:pt>
                <c:pt idx="21">
                  <c:v>44227</c:v>
                </c:pt>
                <c:pt idx="22">
                  <c:v>44255</c:v>
                </c:pt>
                <c:pt idx="23">
                  <c:v>44286</c:v>
                </c:pt>
                <c:pt idx="24">
                  <c:v>44316</c:v>
                </c:pt>
                <c:pt idx="25">
                  <c:v>44347</c:v>
                </c:pt>
                <c:pt idx="26">
                  <c:v>44377</c:v>
                </c:pt>
                <c:pt idx="27">
                  <c:v>44408</c:v>
                </c:pt>
                <c:pt idx="28">
                  <c:v>44439</c:v>
                </c:pt>
                <c:pt idx="29">
                  <c:v>44469</c:v>
                </c:pt>
                <c:pt idx="30">
                  <c:v>44500</c:v>
                </c:pt>
                <c:pt idx="31">
                  <c:v>44530</c:v>
                </c:pt>
                <c:pt idx="32">
                  <c:v>44561</c:v>
                </c:pt>
                <c:pt idx="33">
                  <c:v>44592</c:v>
                </c:pt>
                <c:pt idx="34">
                  <c:v>44620</c:v>
                </c:pt>
                <c:pt idx="35">
                  <c:v>44651</c:v>
                </c:pt>
              </c:numCache>
            </c:numRef>
          </c:cat>
          <c:val>
            <c:numRef>
              <c:f>'Out - Funding'!$G$34:$G$69</c:f>
              <c:numCache>
                <c:formatCode>"£"#,##0</c:formatCode>
                <c:ptCount val="36"/>
                <c:pt idx="0">
                  <c:v>34900000</c:v>
                </c:pt>
                <c:pt idx="1">
                  <c:v>34900000</c:v>
                </c:pt>
                <c:pt idx="2">
                  <c:v>34900000</c:v>
                </c:pt>
                <c:pt idx="3">
                  <c:v>34900000</c:v>
                </c:pt>
                <c:pt idx="4">
                  <c:v>34900000</c:v>
                </c:pt>
                <c:pt idx="5">
                  <c:v>34900000</c:v>
                </c:pt>
                <c:pt idx="6">
                  <c:v>34900000</c:v>
                </c:pt>
                <c:pt idx="7">
                  <c:v>34900000</c:v>
                </c:pt>
                <c:pt idx="8">
                  <c:v>34900000</c:v>
                </c:pt>
                <c:pt idx="9">
                  <c:v>34900000</c:v>
                </c:pt>
                <c:pt idx="10">
                  <c:v>34900000</c:v>
                </c:pt>
                <c:pt idx="11">
                  <c:v>34900000</c:v>
                </c:pt>
                <c:pt idx="12">
                  <c:v>34900000</c:v>
                </c:pt>
                <c:pt idx="13">
                  <c:v>34900000</c:v>
                </c:pt>
                <c:pt idx="14">
                  <c:v>34900000</c:v>
                </c:pt>
                <c:pt idx="15">
                  <c:v>34900000</c:v>
                </c:pt>
                <c:pt idx="16">
                  <c:v>34900000</c:v>
                </c:pt>
                <c:pt idx="17">
                  <c:v>34900000</c:v>
                </c:pt>
                <c:pt idx="18">
                  <c:v>34900000</c:v>
                </c:pt>
                <c:pt idx="19">
                  <c:v>34900000</c:v>
                </c:pt>
                <c:pt idx="20">
                  <c:v>34900000</c:v>
                </c:pt>
                <c:pt idx="21">
                  <c:v>34900000</c:v>
                </c:pt>
                <c:pt idx="22">
                  <c:v>34900000</c:v>
                </c:pt>
                <c:pt idx="23">
                  <c:v>34900000</c:v>
                </c:pt>
                <c:pt idx="24">
                  <c:v>34900000</c:v>
                </c:pt>
                <c:pt idx="25">
                  <c:v>34900000</c:v>
                </c:pt>
                <c:pt idx="26">
                  <c:v>34900000</c:v>
                </c:pt>
                <c:pt idx="27">
                  <c:v>34900000</c:v>
                </c:pt>
                <c:pt idx="28">
                  <c:v>34900000</c:v>
                </c:pt>
                <c:pt idx="29">
                  <c:v>34900000</c:v>
                </c:pt>
                <c:pt idx="30">
                  <c:v>34900000</c:v>
                </c:pt>
                <c:pt idx="31">
                  <c:v>34900000</c:v>
                </c:pt>
                <c:pt idx="32">
                  <c:v>34900000</c:v>
                </c:pt>
                <c:pt idx="33">
                  <c:v>34900000</c:v>
                </c:pt>
                <c:pt idx="34">
                  <c:v>34900000</c:v>
                </c:pt>
                <c:pt idx="35">
                  <c:v>34900000</c:v>
                </c:pt>
              </c:numCache>
            </c:numRef>
          </c:val>
          <c:smooth val="0"/>
          <c:extLst>
            <c:ext xmlns:c16="http://schemas.microsoft.com/office/drawing/2014/chart" uri="{C3380CC4-5D6E-409C-BE32-E72D297353CC}">
              <c16:uniqueId val="{00000003-1DB7-414A-99CD-8ED33F3483AB}"/>
            </c:ext>
          </c:extLst>
        </c:ser>
        <c:dLbls>
          <c:showLegendKey val="0"/>
          <c:showVal val="0"/>
          <c:showCatName val="0"/>
          <c:showSerName val="0"/>
          <c:showPercent val="0"/>
          <c:showBubbleSize val="0"/>
        </c:dLbls>
        <c:smooth val="0"/>
        <c:axId val="272414592"/>
        <c:axId val="272416128"/>
      </c:lineChart>
      <c:dateAx>
        <c:axId val="272414592"/>
        <c:scaling>
          <c:orientation val="minMax"/>
        </c:scaling>
        <c:delete val="0"/>
        <c:axPos val="b"/>
        <c:numFmt formatCode="mmm\-yy" sourceLinked="1"/>
        <c:majorTickMark val="out"/>
        <c:minorTickMark val="none"/>
        <c:tickLblPos val="nextTo"/>
        <c:crossAx val="272416128"/>
        <c:crosses val="autoZero"/>
        <c:auto val="1"/>
        <c:lblOffset val="100"/>
        <c:baseTimeUnit val="months"/>
      </c:dateAx>
      <c:valAx>
        <c:axId val="272416128"/>
        <c:scaling>
          <c:orientation val="minMax"/>
        </c:scaling>
        <c:delete val="0"/>
        <c:axPos val="l"/>
        <c:majorGridlines>
          <c:spPr>
            <a:ln>
              <a:solidFill>
                <a:schemeClr val="bg1">
                  <a:lumMod val="75000"/>
                </a:schemeClr>
              </a:solidFill>
            </a:ln>
          </c:spPr>
        </c:majorGridlines>
        <c:numFmt formatCode="&quot;£&quot;#,##0" sourceLinked="1"/>
        <c:majorTickMark val="out"/>
        <c:minorTickMark val="none"/>
        <c:tickLblPos val="nextTo"/>
        <c:crossAx val="272414592"/>
        <c:crosses val="autoZero"/>
        <c:crossBetween val="between"/>
      </c:valAx>
    </c:plotArea>
    <c:legend>
      <c:legendPos val="r"/>
      <c:layout>
        <c:manualLayout>
          <c:xMode val="edge"/>
          <c:yMode val="edge"/>
          <c:x val="0.7695069978871627"/>
          <c:y val="0.32533865398696277"/>
          <c:w val="0.22100221007233886"/>
          <c:h val="0.28698732572159613"/>
        </c:manualLayout>
      </c:layout>
      <c:overlay val="0"/>
      <c:spPr>
        <a:solidFill>
          <a:schemeClr val="bg1"/>
        </a:solidFill>
      </c:spPr>
      <c:txPr>
        <a:bodyPr/>
        <a:lstStyle/>
        <a:p>
          <a:pPr>
            <a:defRPr sz="1050"/>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9" y="2"/>
            <a:ext cx="2858073" cy="52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9403" tIns="44705" rIns="89403" bIns="44705" numCol="1" anchor="t" anchorCtr="0" compatLnSpc="1">
            <a:prstTxWarp prst="textNoShape">
              <a:avLst/>
            </a:prstTxWarp>
          </a:bodyPr>
          <a:lstStyle>
            <a:lvl1pPr eaLnBrk="0" hangingPunct="0">
              <a:defRPr sz="1200">
                <a:latin typeface="Arial" charset="0"/>
                <a:ea typeface="ＭＳ Ｐゴシック" charset="0"/>
                <a:cs typeface="ＭＳ Ｐゴシック" charset="0"/>
              </a:defRPr>
            </a:lvl1pPr>
          </a:lstStyle>
          <a:p>
            <a:pPr>
              <a:defRPr/>
            </a:pPr>
            <a:endParaRPr lang="en-GB"/>
          </a:p>
        </p:txBody>
      </p:sp>
      <p:sp>
        <p:nvSpPr>
          <p:cNvPr id="65539" name="Rectangle 3"/>
          <p:cNvSpPr>
            <a:spLocks noGrp="1" noChangeArrowheads="1"/>
          </p:cNvSpPr>
          <p:nvPr>
            <p:ph type="dt" sz="quarter" idx="1"/>
          </p:nvPr>
        </p:nvSpPr>
        <p:spPr bwMode="auto">
          <a:xfrm>
            <a:off x="3734281" y="2"/>
            <a:ext cx="2858073" cy="52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9403" tIns="44705" rIns="89403" bIns="44705" numCol="1" anchor="t" anchorCtr="0" compatLnSpc="1">
            <a:prstTxWarp prst="textNoShape">
              <a:avLst/>
            </a:prstTxWarp>
          </a:bodyPr>
          <a:lstStyle>
            <a:lvl1pPr algn="r" eaLnBrk="0" hangingPunct="0">
              <a:defRPr sz="1200">
                <a:latin typeface="Arial" pitchFamily="34" charset="0"/>
              </a:defRPr>
            </a:lvl1pPr>
          </a:lstStyle>
          <a:p>
            <a:pPr>
              <a:defRPr/>
            </a:pPr>
            <a:fld id="{35915AD2-10A0-4F07-9C90-55F5737F54B9}" type="datetime1">
              <a:rPr lang="en-GB"/>
              <a:pPr>
                <a:defRPr/>
              </a:pPr>
              <a:t>05/02/2021</a:t>
            </a:fld>
            <a:endParaRPr lang="en-GB"/>
          </a:p>
        </p:txBody>
      </p:sp>
      <p:sp>
        <p:nvSpPr>
          <p:cNvPr id="65540" name="Rectangle 4"/>
          <p:cNvSpPr>
            <a:spLocks noGrp="1" noChangeArrowheads="1"/>
          </p:cNvSpPr>
          <p:nvPr>
            <p:ph type="ftr" sz="quarter" idx="2"/>
          </p:nvPr>
        </p:nvSpPr>
        <p:spPr bwMode="auto">
          <a:xfrm>
            <a:off x="9" y="10024886"/>
            <a:ext cx="2858073" cy="52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9403" tIns="44705" rIns="89403" bIns="44705" numCol="1" anchor="b" anchorCtr="0" compatLnSpc="1">
            <a:prstTxWarp prst="textNoShape">
              <a:avLst/>
            </a:prstTxWarp>
          </a:bodyPr>
          <a:lstStyle>
            <a:lvl1pPr eaLnBrk="0" hangingPunct="0">
              <a:defRPr sz="1200">
                <a:latin typeface="Arial" charset="0"/>
                <a:ea typeface="ＭＳ Ｐゴシック" charset="0"/>
                <a:cs typeface="ＭＳ Ｐゴシック" charset="0"/>
              </a:defRPr>
            </a:lvl1pPr>
          </a:lstStyle>
          <a:p>
            <a:pPr>
              <a:defRPr/>
            </a:pPr>
            <a:endParaRPr lang="en-GB"/>
          </a:p>
        </p:txBody>
      </p:sp>
      <p:sp>
        <p:nvSpPr>
          <p:cNvPr id="65541" name="Rectangle 5"/>
          <p:cNvSpPr>
            <a:spLocks noGrp="1" noChangeArrowheads="1"/>
          </p:cNvSpPr>
          <p:nvPr>
            <p:ph type="sldNum" sz="quarter" idx="3"/>
          </p:nvPr>
        </p:nvSpPr>
        <p:spPr bwMode="auto">
          <a:xfrm>
            <a:off x="3734281" y="10024886"/>
            <a:ext cx="2858073" cy="52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9403" tIns="44705" rIns="89403" bIns="44705" numCol="1" anchor="b" anchorCtr="0" compatLnSpc="1">
            <a:prstTxWarp prst="textNoShape">
              <a:avLst/>
            </a:prstTxWarp>
          </a:bodyPr>
          <a:lstStyle>
            <a:lvl1pPr algn="r" eaLnBrk="0" hangingPunct="0">
              <a:defRPr sz="1200">
                <a:latin typeface="Arial" pitchFamily="34" charset="0"/>
              </a:defRPr>
            </a:lvl1pPr>
          </a:lstStyle>
          <a:p>
            <a:pPr>
              <a:defRPr/>
            </a:pPr>
            <a:fld id="{9B2C83C7-81E3-4FFC-ABB8-6C2E0AC39E1C}" type="slidenum">
              <a:rPr lang="en-GB"/>
              <a:pPr>
                <a:defRPr/>
              </a:pPr>
              <a:t>‹#›</a:t>
            </a:fld>
            <a:endParaRPr lang="en-GB"/>
          </a:p>
        </p:txBody>
      </p:sp>
    </p:spTree>
    <p:extLst>
      <p:ext uri="{BB962C8B-B14F-4D97-AF65-F5344CB8AC3E}">
        <p14:creationId xmlns:p14="http://schemas.microsoft.com/office/powerpoint/2010/main" val="15953980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0" y="10"/>
            <a:ext cx="2857977" cy="527741"/>
          </a:xfrm>
          <a:prstGeom prst="rect">
            <a:avLst/>
          </a:prstGeom>
        </p:spPr>
        <p:txBody>
          <a:bodyPr vert="horz" lIns="90085" tIns="45037" rIns="90085" bIns="45037" rtlCol="0"/>
          <a:lstStyle>
            <a:lvl1pPr algn="l">
              <a:defRPr sz="1200"/>
            </a:lvl1pPr>
          </a:lstStyle>
          <a:p>
            <a:endParaRPr lang="en-GB"/>
          </a:p>
        </p:txBody>
      </p:sp>
      <p:sp>
        <p:nvSpPr>
          <p:cNvPr id="3" name="Date Placeholder 2"/>
          <p:cNvSpPr>
            <a:spLocks noGrp="1"/>
          </p:cNvSpPr>
          <p:nvPr>
            <p:ph type="dt" idx="1"/>
          </p:nvPr>
        </p:nvSpPr>
        <p:spPr>
          <a:xfrm>
            <a:off x="3734370" y="10"/>
            <a:ext cx="2857977" cy="527741"/>
          </a:xfrm>
          <a:prstGeom prst="rect">
            <a:avLst/>
          </a:prstGeom>
        </p:spPr>
        <p:txBody>
          <a:bodyPr vert="horz" lIns="90085" tIns="45037" rIns="90085" bIns="45037" rtlCol="0"/>
          <a:lstStyle>
            <a:lvl1pPr algn="r">
              <a:defRPr sz="1200"/>
            </a:lvl1pPr>
          </a:lstStyle>
          <a:p>
            <a:fld id="{4F0B033A-D7A2-4873-87D3-52E71CC76346}" type="datetimeFigureOut">
              <a:rPr lang="en-GB" smtClean="0"/>
              <a:t>05/02/2021</a:t>
            </a:fld>
            <a:endParaRPr lang="en-GB"/>
          </a:p>
        </p:txBody>
      </p:sp>
      <p:sp>
        <p:nvSpPr>
          <p:cNvPr id="4" name="Slide Image Placeholder 3"/>
          <p:cNvSpPr>
            <a:spLocks noGrp="1" noRot="1" noChangeAspect="1"/>
          </p:cNvSpPr>
          <p:nvPr>
            <p:ph type="sldImg" idx="2"/>
          </p:nvPr>
        </p:nvSpPr>
        <p:spPr>
          <a:xfrm>
            <a:off x="-215900" y="792163"/>
            <a:ext cx="7037388" cy="3957637"/>
          </a:xfrm>
          <a:prstGeom prst="rect">
            <a:avLst/>
          </a:prstGeom>
          <a:noFill/>
          <a:ln w="12700">
            <a:solidFill>
              <a:prstClr val="black"/>
            </a:solidFill>
          </a:ln>
        </p:spPr>
        <p:txBody>
          <a:bodyPr vert="horz" lIns="90085" tIns="45037" rIns="90085" bIns="45037" rtlCol="0" anchor="ctr"/>
          <a:lstStyle/>
          <a:p>
            <a:endParaRPr lang="en-GB"/>
          </a:p>
        </p:txBody>
      </p:sp>
      <p:sp>
        <p:nvSpPr>
          <p:cNvPr id="5" name="Notes Placeholder 4"/>
          <p:cNvSpPr>
            <a:spLocks noGrp="1"/>
          </p:cNvSpPr>
          <p:nvPr>
            <p:ph type="body" sz="quarter" idx="3"/>
          </p:nvPr>
        </p:nvSpPr>
        <p:spPr>
          <a:xfrm>
            <a:off x="660012" y="5014389"/>
            <a:ext cx="5273869" cy="4749668"/>
          </a:xfrm>
          <a:prstGeom prst="rect">
            <a:avLst/>
          </a:prstGeom>
        </p:spPr>
        <p:txBody>
          <a:bodyPr vert="horz" lIns="90085" tIns="45037" rIns="90085" bIns="4503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0" y="10025393"/>
            <a:ext cx="2857977" cy="527741"/>
          </a:xfrm>
          <a:prstGeom prst="rect">
            <a:avLst/>
          </a:prstGeom>
        </p:spPr>
        <p:txBody>
          <a:bodyPr vert="horz" lIns="90085" tIns="45037" rIns="90085" bIns="45037" rtlCol="0" anchor="b"/>
          <a:lstStyle>
            <a:lvl1pPr algn="l">
              <a:defRPr sz="1200"/>
            </a:lvl1pPr>
          </a:lstStyle>
          <a:p>
            <a:endParaRPr lang="en-GB"/>
          </a:p>
        </p:txBody>
      </p:sp>
      <p:sp>
        <p:nvSpPr>
          <p:cNvPr id="7" name="Slide Number Placeholder 6"/>
          <p:cNvSpPr>
            <a:spLocks noGrp="1"/>
          </p:cNvSpPr>
          <p:nvPr>
            <p:ph type="sldNum" sz="quarter" idx="5"/>
          </p:nvPr>
        </p:nvSpPr>
        <p:spPr>
          <a:xfrm>
            <a:off x="3734370" y="10025393"/>
            <a:ext cx="2857977" cy="527741"/>
          </a:xfrm>
          <a:prstGeom prst="rect">
            <a:avLst/>
          </a:prstGeom>
        </p:spPr>
        <p:txBody>
          <a:bodyPr vert="horz" lIns="90085" tIns="45037" rIns="90085" bIns="45037" rtlCol="0" anchor="b"/>
          <a:lstStyle>
            <a:lvl1pPr algn="r">
              <a:defRPr sz="1200"/>
            </a:lvl1pPr>
          </a:lstStyle>
          <a:p>
            <a:fld id="{CBAFCE3B-317D-4AE0-BC7F-8267412B7C4C}" type="slidenum">
              <a:rPr lang="en-GB" smtClean="0"/>
              <a:t>‹#›</a:t>
            </a:fld>
            <a:endParaRPr lang="en-GB"/>
          </a:p>
        </p:txBody>
      </p:sp>
    </p:spTree>
    <p:extLst>
      <p:ext uri="{BB962C8B-B14F-4D97-AF65-F5344CB8AC3E}">
        <p14:creationId xmlns:p14="http://schemas.microsoft.com/office/powerpoint/2010/main" val="2891876015"/>
      </p:ext>
    </p:extLst>
  </p:cSld>
  <p:clrMap bg1="lt1" tx1="dk1" bg2="lt2" tx2="dk2" accent1="accent1" accent2="accent2" accent3="accent3" accent4="accent4" accent5="accent5" accent6="accent6" hlink="hlink" folHlink="folHlink"/>
  <p:hf hdr="0" ftr="0" dt="0"/>
  <p:notesStyle>
    <a:lvl1pPr marL="0" algn="l" defTabSz="914333" rtl="0" eaLnBrk="1" latinLnBrk="0" hangingPunct="1">
      <a:defRPr sz="1200" kern="1200">
        <a:solidFill>
          <a:schemeClr val="tx1"/>
        </a:solidFill>
        <a:latin typeface="+mn-lt"/>
        <a:ea typeface="+mn-ea"/>
        <a:cs typeface="+mn-cs"/>
      </a:defRPr>
    </a:lvl1pPr>
    <a:lvl2pPr marL="457166" algn="l" defTabSz="914333" rtl="0" eaLnBrk="1" latinLnBrk="0" hangingPunct="1">
      <a:defRPr sz="1200" kern="1200">
        <a:solidFill>
          <a:schemeClr val="tx1"/>
        </a:solidFill>
        <a:latin typeface="+mn-lt"/>
        <a:ea typeface="+mn-ea"/>
        <a:cs typeface="+mn-cs"/>
      </a:defRPr>
    </a:lvl2pPr>
    <a:lvl3pPr marL="914333" algn="l" defTabSz="914333" rtl="0" eaLnBrk="1" latinLnBrk="0" hangingPunct="1">
      <a:defRPr sz="1200" kern="1200">
        <a:solidFill>
          <a:schemeClr val="tx1"/>
        </a:solidFill>
        <a:latin typeface="+mn-lt"/>
        <a:ea typeface="+mn-ea"/>
        <a:cs typeface="+mn-cs"/>
      </a:defRPr>
    </a:lvl3pPr>
    <a:lvl4pPr marL="1371498" algn="l" defTabSz="914333" rtl="0" eaLnBrk="1" latinLnBrk="0" hangingPunct="1">
      <a:defRPr sz="1200" kern="1200">
        <a:solidFill>
          <a:schemeClr val="tx1"/>
        </a:solidFill>
        <a:latin typeface="+mn-lt"/>
        <a:ea typeface="+mn-ea"/>
        <a:cs typeface="+mn-cs"/>
      </a:defRPr>
    </a:lvl4pPr>
    <a:lvl5pPr marL="1828664" algn="l" defTabSz="914333" rtl="0" eaLnBrk="1" latinLnBrk="0" hangingPunct="1">
      <a:defRPr sz="1200" kern="1200">
        <a:solidFill>
          <a:schemeClr val="tx1"/>
        </a:solidFill>
        <a:latin typeface="+mn-lt"/>
        <a:ea typeface="+mn-ea"/>
        <a:cs typeface="+mn-cs"/>
      </a:defRPr>
    </a:lvl5pPr>
    <a:lvl6pPr marL="2285829" algn="l" defTabSz="914333" rtl="0" eaLnBrk="1" latinLnBrk="0" hangingPunct="1">
      <a:defRPr sz="1200" kern="1200">
        <a:solidFill>
          <a:schemeClr val="tx1"/>
        </a:solidFill>
        <a:latin typeface="+mn-lt"/>
        <a:ea typeface="+mn-ea"/>
        <a:cs typeface="+mn-cs"/>
      </a:defRPr>
    </a:lvl6pPr>
    <a:lvl7pPr marL="2742995" algn="l" defTabSz="914333" rtl="0" eaLnBrk="1" latinLnBrk="0" hangingPunct="1">
      <a:defRPr sz="1200" kern="1200">
        <a:solidFill>
          <a:schemeClr val="tx1"/>
        </a:solidFill>
        <a:latin typeface="+mn-lt"/>
        <a:ea typeface="+mn-ea"/>
        <a:cs typeface="+mn-cs"/>
      </a:defRPr>
    </a:lvl7pPr>
    <a:lvl8pPr marL="3200160" algn="l" defTabSz="914333" rtl="0" eaLnBrk="1" latinLnBrk="0" hangingPunct="1">
      <a:defRPr sz="1200" kern="1200">
        <a:solidFill>
          <a:schemeClr val="tx1"/>
        </a:solidFill>
        <a:latin typeface="+mn-lt"/>
        <a:ea typeface="+mn-ea"/>
        <a:cs typeface="+mn-cs"/>
      </a:defRPr>
    </a:lvl8pPr>
    <a:lvl9pPr marL="3657326" algn="l" defTabSz="91433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BAFCE3B-317D-4AE0-BC7F-8267412B7C4C}" type="slidenum">
              <a:rPr lang="en-GB" smtClean="0"/>
              <a:t>1</a:t>
            </a:fld>
            <a:endParaRPr lang="en-GB"/>
          </a:p>
        </p:txBody>
      </p:sp>
    </p:spTree>
    <p:extLst>
      <p:ext uri="{BB962C8B-B14F-4D97-AF65-F5344CB8AC3E}">
        <p14:creationId xmlns:p14="http://schemas.microsoft.com/office/powerpoint/2010/main" val="2643206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763" y="798513"/>
            <a:ext cx="7113588" cy="40005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44" rtl="0" eaLnBrk="1" fontAlgn="base" latinLnBrk="0" hangingPunct="1">
              <a:lnSpc>
                <a:spcPct val="100000"/>
              </a:lnSpc>
              <a:spcBef>
                <a:spcPct val="0"/>
              </a:spcBef>
              <a:spcAft>
                <a:spcPct val="0"/>
              </a:spcAft>
              <a:buClrTx/>
              <a:buSzTx/>
              <a:buFontTx/>
              <a:buNone/>
              <a:tabLst/>
              <a:defRPr/>
            </a:pPr>
            <a:fld id="{2A2357B9-A31F-4FC7-A38A-70DF36F645F3}" type="slidenum">
              <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pPr marL="0" marR="0" lvl="0" indent="0" algn="r" defTabSz="457144" rtl="0" eaLnBrk="1" fontAlgn="base" latinLnBrk="0" hangingPunct="1">
                <a:lnSpc>
                  <a:spcPct val="100000"/>
                </a:lnSpc>
                <a:spcBef>
                  <a:spcPct val="0"/>
                </a:spcBef>
                <a:spcAft>
                  <a:spcPct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705420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52864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576244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8113423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6389" name="Rectangle 5"/>
          <p:cNvSpPr>
            <a:spLocks noGrp="1" noChangeArrowheads="1"/>
          </p:cNvSpPr>
          <p:nvPr>
            <p:ph type="ctrTitle" sz="quarter"/>
          </p:nvPr>
        </p:nvSpPr>
        <p:spPr>
          <a:xfrm>
            <a:off x="0" y="3166374"/>
            <a:ext cx="9144000" cy="971550"/>
          </a:xfrm>
          <a:extLst>
            <a:ext uri="{909E8E84-426E-40DD-AFC4-6F175D3DCCD1}">
              <a14:hiddenFill xmlns:a14="http://schemas.microsoft.com/office/drawing/2010/main">
                <a:solidFill>
                  <a:schemeClr val="accent1"/>
                </a:solidFill>
              </a14:hiddenFill>
            </a:ext>
          </a:extLst>
        </p:spPr>
        <p:txBody>
          <a:bodyPr anchor="t"/>
          <a:lstStyle>
            <a:lvl1pPr algn="ctr">
              <a:defRPr sz="4000">
                <a:solidFill>
                  <a:schemeClr val="accent2"/>
                </a:solidFill>
                <a:effectLst/>
              </a:defRPr>
            </a:lvl1pPr>
          </a:lstStyle>
          <a:p>
            <a:pPr lvl="0"/>
            <a:r>
              <a:rPr lang="en-GB" noProof="0"/>
              <a:t>Click to edit Master title style</a:t>
            </a:r>
          </a:p>
        </p:txBody>
      </p:sp>
      <p:sp>
        <p:nvSpPr>
          <p:cNvPr id="16390" name="Rectangle 6"/>
          <p:cNvSpPr>
            <a:spLocks noGrp="1" noChangeArrowheads="1"/>
          </p:cNvSpPr>
          <p:nvPr>
            <p:ph type="subTitle" sz="quarter" idx="1"/>
          </p:nvPr>
        </p:nvSpPr>
        <p:spPr>
          <a:xfrm>
            <a:off x="0" y="3759882"/>
            <a:ext cx="9144000" cy="956574"/>
          </a:xfrm>
          <a:extLst>
            <a:ext uri="{91240B29-F687-4F45-9708-019B960494DF}">
              <a14:hiddenLine xmlns:a14="http://schemas.microsoft.com/office/drawing/2010/main" w="9525">
                <a:solidFill>
                  <a:schemeClr val="tx1"/>
                </a:solidFill>
                <a:miter lim="800000"/>
                <a:headEnd/>
                <a:tailEnd/>
              </a14:hiddenLine>
            </a:ext>
          </a:extLst>
        </p:spPr>
        <p:txBody>
          <a:bodyPr/>
          <a:lstStyle>
            <a:lvl1pPr marL="0" indent="0" algn="ctr">
              <a:buFont typeface="Wingdings" pitchFamily="2" charset="2"/>
              <a:buNone/>
              <a:defRPr sz="3200">
                <a:solidFill>
                  <a:srgbClr val="CCCCFF"/>
                </a:solidFill>
                <a:effectLst/>
              </a:defRPr>
            </a:lvl1pPr>
          </a:lstStyle>
          <a:p>
            <a:pPr lvl="0"/>
            <a:r>
              <a:rPr lang="en-GB" noProof="0"/>
              <a:t>Click to edit Master subtitle style</a:t>
            </a:r>
          </a:p>
        </p:txBody>
      </p:sp>
      <p:sp>
        <p:nvSpPr>
          <p:cNvPr id="4" name="Rectangle 15"/>
          <p:cNvSpPr>
            <a:spLocks noGrp="1" noChangeArrowheads="1"/>
          </p:cNvSpPr>
          <p:nvPr>
            <p:ph type="ftr" sz="quarter" idx="10"/>
          </p:nvPr>
        </p:nvSpPr>
        <p:spPr/>
        <p:txBody>
          <a:bodyPr/>
          <a:lstStyle>
            <a:lvl1pPr>
              <a:defRPr/>
            </a:lvl1pPr>
          </a:lstStyle>
          <a:p>
            <a:pPr>
              <a:defRPr/>
            </a:pPr>
            <a:fld id="{E502D9C5-17AE-4038-9F2D-B14BAC7D8A12}" type="slidenum">
              <a:rPr lang="en-GB"/>
              <a:pPr>
                <a:defRPr/>
              </a:pPr>
              <a:t>‹#›</a:t>
            </a:fld>
            <a:endParaRPr lang="en-GB"/>
          </a:p>
        </p:txBody>
      </p:sp>
      <p:sp>
        <p:nvSpPr>
          <p:cNvPr id="5" name="Rectangle 21"/>
          <p:cNvSpPr>
            <a:spLocks noGrp="1" noChangeArrowheads="1"/>
          </p:cNvSpPr>
          <p:nvPr>
            <p:ph type="dt" sz="quarter" idx="11"/>
          </p:nvPr>
        </p:nvSpPr>
        <p:spPr/>
        <p:txBody>
          <a:bodyPr/>
          <a:lstStyle>
            <a:lvl1pPr>
              <a:defRPr/>
            </a:lvl1pPr>
          </a:lstStyle>
          <a:p>
            <a:pPr>
              <a:defRPr/>
            </a:pPr>
            <a:endParaRPr lang="en-GB"/>
          </a:p>
        </p:txBody>
      </p:sp>
    </p:spTree>
    <p:extLst>
      <p:ext uri="{BB962C8B-B14F-4D97-AF65-F5344CB8AC3E}">
        <p14:creationId xmlns:p14="http://schemas.microsoft.com/office/powerpoint/2010/main" val="1391867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0507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13131537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GB"/>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1608086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389" name="Rectangle 5"/>
          <p:cNvSpPr>
            <a:spLocks noGrp="1" noChangeArrowheads="1"/>
          </p:cNvSpPr>
          <p:nvPr>
            <p:ph type="ctrTitle" sz="quarter"/>
          </p:nvPr>
        </p:nvSpPr>
        <p:spPr>
          <a:xfrm>
            <a:off x="0" y="3166374"/>
            <a:ext cx="9144000" cy="971550"/>
          </a:xfrm>
          <a:extLst>
            <a:ext uri="{909E8E84-426E-40DD-AFC4-6F175D3DCCD1}">
              <a14:hiddenFill xmlns:a14="http://schemas.microsoft.com/office/drawing/2010/main">
                <a:solidFill>
                  <a:schemeClr val="accent1"/>
                </a:solidFill>
              </a14:hiddenFill>
            </a:ext>
          </a:extLst>
        </p:spPr>
        <p:txBody>
          <a:bodyPr anchor="t"/>
          <a:lstStyle>
            <a:lvl1pPr algn="ctr">
              <a:defRPr sz="4000">
                <a:solidFill>
                  <a:schemeClr val="accent2"/>
                </a:solidFill>
                <a:effectLst/>
              </a:defRPr>
            </a:lvl1pPr>
          </a:lstStyle>
          <a:p>
            <a:pPr lvl="0"/>
            <a:r>
              <a:rPr lang="en-GB" noProof="0"/>
              <a:t>Click to edit Master title style</a:t>
            </a:r>
          </a:p>
        </p:txBody>
      </p:sp>
      <p:sp>
        <p:nvSpPr>
          <p:cNvPr id="16390" name="Rectangle 6"/>
          <p:cNvSpPr>
            <a:spLocks noGrp="1" noChangeArrowheads="1"/>
          </p:cNvSpPr>
          <p:nvPr>
            <p:ph type="subTitle" sz="quarter" idx="1"/>
          </p:nvPr>
        </p:nvSpPr>
        <p:spPr>
          <a:xfrm>
            <a:off x="0" y="3759882"/>
            <a:ext cx="9144000" cy="956574"/>
          </a:xfrm>
          <a:extLst>
            <a:ext uri="{91240B29-F687-4F45-9708-019B960494DF}">
              <a14:hiddenLine xmlns:a14="http://schemas.microsoft.com/office/drawing/2010/main" w="9525">
                <a:solidFill>
                  <a:schemeClr val="tx1"/>
                </a:solidFill>
                <a:miter lim="800000"/>
                <a:headEnd/>
                <a:tailEnd/>
              </a14:hiddenLine>
            </a:ext>
          </a:extLst>
        </p:spPr>
        <p:txBody>
          <a:bodyPr/>
          <a:lstStyle>
            <a:lvl1pPr marL="0" indent="0" algn="ctr">
              <a:buFont typeface="Wingdings" pitchFamily="2" charset="2"/>
              <a:buNone/>
              <a:defRPr sz="3200">
                <a:solidFill>
                  <a:srgbClr val="CCCCFF"/>
                </a:solidFill>
                <a:effectLst/>
              </a:defRPr>
            </a:lvl1pPr>
          </a:lstStyle>
          <a:p>
            <a:pPr lvl="0"/>
            <a:r>
              <a:rPr lang="en-GB" noProof="0"/>
              <a:t>Click to edit Master subtitle style</a:t>
            </a:r>
          </a:p>
        </p:txBody>
      </p:sp>
      <p:sp>
        <p:nvSpPr>
          <p:cNvPr id="4" name="Rectangle 15"/>
          <p:cNvSpPr>
            <a:spLocks noGrp="1" noChangeArrowheads="1"/>
          </p:cNvSpPr>
          <p:nvPr>
            <p:ph type="ftr" sz="quarter" idx="10"/>
          </p:nvPr>
        </p:nvSpPr>
        <p:spPr/>
        <p:txBody>
          <a:bodyPr/>
          <a:lstStyle>
            <a:lvl1pPr>
              <a:defRPr/>
            </a:lvl1pPr>
          </a:lstStyle>
          <a:p>
            <a:pPr>
              <a:defRPr/>
            </a:pPr>
            <a:fld id="{E502D9C5-17AE-4038-9F2D-B14BAC7D8A12}" type="slidenum">
              <a:rPr lang="en-GB"/>
              <a:pPr>
                <a:defRPr/>
              </a:pPr>
              <a:t>‹#›</a:t>
            </a:fld>
            <a:endParaRPr lang="en-GB"/>
          </a:p>
        </p:txBody>
      </p:sp>
      <p:sp>
        <p:nvSpPr>
          <p:cNvPr id="5" name="Rectangle 21"/>
          <p:cNvSpPr>
            <a:spLocks noGrp="1" noChangeArrowheads="1"/>
          </p:cNvSpPr>
          <p:nvPr>
            <p:ph type="dt" sz="quarter" idx="11"/>
          </p:nvPr>
        </p:nvSpPr>
        <p:spPr/>
        <p:txBody>
          <a:bodyPr/>
          <a:lstStyle>
            <a:lvl1pPr>
              <a:defRPr/>
            </a:lvl1pPr>
          </a:lstStyle>
          <a:p>
            <a:pPr>
              <a:defRPr/>
            </a:pPr>
            <a:endParaRPr lang="en-GB"/>
          </a:p>
        </p:txBody>
      </p:sp>
    </p:spTree>
    <p:extLst>
      <p:ext uri="{BB962C8B-B14F-4D97-AF65-F5344CB8AC3E}">
        <p14:creationId xmlns:p14="http://schemas.microsoft.com/office/powerpoint/2010/main" val="22783544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Subtitle Slide">
    <p:spTree>
      <p:nvGrpSpPr>
        <p:cNvPr id="1" name=""/>
        <p:cNvGrpSpPr/>
        <p:nvPr/>
      </p:nvGrpSpPr>
      <p:grpSpPr>
        <a:xfrm>
          <a:off x="0" y="0"/>
          <a:ext cx="0" cy="0"/>
          <a:chOff x="0" y="0"/>
          <a:chExt cx="0" cy="0"/>
        </a:xfrm>
      </p:grpSpPr>
      <p:sp>
        <p:nvSpPr>
          <p:cNvPr id="102406" name="Rectangle 6"/>
          <p:cNvSpPr>
            <a:spLocks noGrp="1" noChangeArrowheads="1"/>
          </p:cNvSpPr>
          <p:nvPr>
            <p:ph type="ctrTitle" sz="quarter"/>
          </p:nvPr>
        </p:nvSpPr>
        <p:spPr>
          <a:xfrm>
            <a:off x="684213" y="1870045"/>
            <a:ext cx="7772400" cy="670322"/>
          </a:xfrm>
        </p:spPr>
        <p:txBody>
          <a:bodyPr/>
          <a:lstStyle>
            <a:lvl1pPr algn="ctr">
              <a:defRPr sz="3600">
                <a:solidFill>
                  <a:srgbClr val="68AEE0"/>
                </a:solidFill>
              </a:defRPr>
            </a:lvl1pPr>
          </a:lstStyle>
          <a:p>
            <a:pPr lvl="0"/>
            <a:r>
              <a:rPr lang="en-GB" noProof="0"/>
              <a:t>Click to edit Master title style</a:t>
            </a:r>
          </a:p>
        </p:txBody>
      </p:sp>
      <p:sp>
        <p:nvSpPr>
          <p:cNvPr id="102407" name="Rectangle 7"/>
          <p:cNvSpPr>
            <a:spLocks noGrp="1" noChangeArrowheads="1"/>
          </p:cNvSpPr>
          <p:nvPr>
            <p:ph type="subTitle" sz="quarter" idx="1"/>
          </p:nvPr>
        </p:nvSpPr>
        <p:spPr>
          <a:xfrm>
            <a:off x="1411560" y="2517745"/>
            <a:ext cx="6400800" cy="594122"/>
          </a:xfrm>
        </p:spPr>
        <p:txBody>
          <a:bodyPr/>
          <a:lstStyle>
            <a:lvl1pPr marL="0" indent="0" algn="ctr">
              <a:buFontTx/>
              <a:buNone/>
              <a:defRPr/>
            </a:lvl1pPr>
          </a:lstStyle>
          <a:p>
            <a:pPr lvl="0"/>
            <a:r>
              <a:rPr lang="en-GB" noProof="0"/>
              <a:t>Click to edit Master subtitle style</a:t>
            </a:r>
          </a:p>
        </p:txBody>
      </p:sp>
      <p:sp>
        <p:nvSpPr>
          <p:cNvPr id="4" name="Rectangle 15"/>
          <p:cNvSpPr>
            <a:spLocks noGrp="1" noChangeArrowheads="1"/>
          </p:cNvSpPr>
          <p:nvPr>
            <p:ph type="ftr" sz="quarter" idx="10"/>
          </p:nvPr>
        </p:nvSpPr>
        <p:spPr>
          <a:ln/>
        </p:spPr>
        <p:txBody>
          <a:bodyPr/>
          <a:lstStyle>
            <a:lvl1pPr>
              <a:defRPr/>
            </a:lvl1pPr>
          </a:lstStyle>
          <a:p>
            <a:pPr>
              <a:defRPr/>
            </a:pPr>
            <a:fld id="{10AA87E4-1071-4181-ADC0-8B22760010CB}" type="slidenum">
              <a:rPr lang="en-GB"/>
              <a:pPr>
                <a:defRPr/>
              </a:pPr>
              <a:t>‹#›</a:t>
            </a:fld>
            <a:endParaRPr lang="en-GB"/>
          </a:p>
        </p:txBody>
      </p:sp>
      <p:sp>
        <p:nvSpPr>
          <p:cNvPr id="5" name="Rectangle 21"/>
          <p:cNvSpPr>
            <a:spLocks noGrp="1" noChangeArrowheads="1"/>
          </p:cNvSpPr>
          <p:nvPr>
            <p:ph type="dt"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11933723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asic Slide">
    <p:spTree>
      <p:nvGrpSpPr>
        <p:cNvPr id="1" name=""/>
        <p:cNvGrpSpPr/>
        <p:nvPr/>
      </p:nvGrpSpPr>
      <p:grpSpPr>
        <a:xfrm>
          <a:off x="0" y="0"/>
          <a:ext cx="0" cy="0"/>
          <a:chOff x="0" y="0"/>
          <a:chExt cx="0" cy="0"/>
        </a:xfrm>
      </p:grpSpPr>
      <p:sp>
        <p:nvSpPr>
          <p:cNvPr id="2" name="Title 1"/>
          <p:cNvSpPr>
            <a:spLocks noGrp="1"/>
          </p:cNvSpPr>
          <p:nvPr>
            <p:ph type="title"/>
          </p:nvPr>
        </p:nvSpPr>
        <p:spPr>
          <a:xfrm>
            <a:off x="225425" y="0"/>
            <a:ext cx="8688388" cy="555526"/>
          </a:xfrm>
        </p:spPr>
        <p:txBody>
          <a:bodyPr/>
          <a:lstStyle>
            <a:lvl1pPr algn="l">
              <a:defRPr sz="3000">
                <a:solidFill>
                  <a:srgbClr val="1D3E61"/>
                </a:solidFill>
              </a:defRPr>
            </a:lvl1pPr>
          </a:lstStyle>
          <a:p>
            <a:r>
              <a:rPr lang="en-US"/>
              <a:t>Click to edit Master title style</a:t>
            </a:r>
            <a:endParaRPr lang="en-GB"/>
          </a:p>
        </p:txBody>
      </p:sp>
      <p:sp>
        <p:nvSpPr>
          <p:cNvPr id="6" name="Rectangle 5"/>
          <p:cNvSpPr/>
          <p:nvPr userDrawn="1"/>
        </p:nvSpPr>
        <p:spPr bwMode="auto">
          <a:xfrm>
            <a:off x="0" y="3579862"/>
            <a:ext cx="9144000" cy="1563638"/>
          </a:xfrm>
          <a:prstGeom prst="rect">
            <a:avLst/>
          </a:prstGeom>
          <a:solidFill>
            <a:srgbClr val="FFFFFF"/>
          </a:solidFill>
          <a:ln w="9525" cap="flat" cmpd="sng" algn="ctr">
            <a:noFill/>
            <a:prstDash val="solid"/>
            <a:round/>
            <a:headEnd type="none" w="med" len="med"/>
            <a:tailEnd type="none" w="med" len="med"/>
          </a:ln>
          <a:effec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1023104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56"/>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22796734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680137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2010532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0212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ubtitle Slide">
    <p:spTree>
      <p:nvGrpSpPr>
        <p:cNvPr id="1" name=""/>
        <p:cNvGrpSpPr/>
        <p:nvPr/>
      </p:nvGrpSpPr>
      <p:grpSpPr>
        <a:xfrm>
          <a:off x="0" y="0"/>
          <a:ext cx="0" cy="0"/>
          <a:chOff x="0" y="0"/>
          <a:chExt cx="0" cy="0"/>
        </a:xfrm>
      </p:grpSpPr>
      <p:sp>
        <p:nvSpPr>
          <p:cNvPr id="102406" name="Rectangle 6"/>
          <p:cNvSpPr>
            <a:spLocks noGrp="1" noChangeArrowheads="1"/>
          </p:cNvSpPr>
          <p:nvPr>
            <p:ph type="ctrTitle" sz="quarter"/>
          </p:nvPr>
        </p:nvSpPr>
        <p:spPr>
          <a:xfrm>
            <a:off x="684213" y="1870045"/>
            <a:ext cx="7772400" cy="670322"/>
          </a:xfrm>
        </p:spPr>
        <p:txBody>
          <a:bodyPr/>
          <a:lstStyle>
            <a:lvl1pPr algn="ctr">
              <a:defRPr sz="3600">
                <a:solidFill>
                  <a:srgbClr val="68AEE0"/>
                </a:solidFill>
              </a:defRPr>
            </a:lvl1pPr>
          </a:lstStyle>
          <a:p>
            <a:pPr lvl="0"/>
            <a:r>
              <a:rPr lang="en-GB" noProof="0"/>
              <a:t>Click to edit Master title style</a:t>
            </a:r>
          </a:p>
        </p:txBody>
      </p:sp>
      <p:sp>
        <p:nvSpPr>
          <p:cNvPr id="102407" name="Rectangle 7"/>
          <p:cNvSpPr>
            <a:spLocks noGrp="1" noChangeArrowheads="1"/>
          </p:cNvSpPr>
          <p:nvPr>
            <p:ph type="subTitle" sz="quarter" idx="1"/>
          </p:nvPr>
        </p:nvSpPr>
        <p:spPr>
          <a:xfrm>
            <a:off x="1411560" y="2517745"/>
            <a:ext cx="6400800" cy="594122"/>
          </a:xfrm>
        </p:spPr>
        <p:txBody>
          <a:bodyPr/>
          <a:lstStyle>
            <a:lvl1pPr marL="0" indent="0" algn="ctr">
              <a:buFontTx/>
              <a:buNone/>
              <a:defRPr/>
            </a:lvl1pPr>
          </a:lstStyle>
          <a:p>
            <a:pPr lvl="0"/>
            <a:r>
              <a:rPr lang="en-GB" noProof="0"/>
              <a:t>Click to edit Master subtitle style</a:t>
            </a:r>
          </a:p>
        </p:txBody>
      </p:sp>
      <p:sp>
        <p:nvSpPr>
          <p:cNvPr id="4" name="Rectangle 15"/>
          <p:cNvSpPr>
            <a:spLocks noGrp="1" noChangeArrowheads="1"/>
          </p:cNvSpPr>
          <p:nvPr>
            <p:ph type="ftr" sz="quarter" idx="10"/>
          </p:nvPr>
        </p:nvSpPr>
        <p:spPr>
          <a:ln/>
        </p:spPr>
        <p:txBody>
          <a:bodyPr/>
          <a:lstStyle>
            <a:lvl1pPr>
              <a:defRPr/>
            </a:lvl1pPr>
          </a:lstStyle>
          <a:p>
            <a:pPr>
              <a:defRPr/>
            </a:pPr>
            <a:fld id="{10AA87E4-1071-4181-ADC0-8B22760010CB}" type="slidenum">
              <a:rPr lang="en-GB"/>
              <a:pPr>
                <a:defRPr/>
              </a:pPr>
              <a:t>‹#›</a:t>
            </a:fld>
            <a:endParaRPr lang="en-GB"/>
          </a:p>
        </p:txBody>
      </p:sp>
      <p:sp>
        <p:nvSpPr>
          <p:cNvPr id="5" name="Rectangle 21"/>
          <p:cNvSpPr>
            <a:spLocks noGrp="1" noChangeArrowheads="1"/>
          </p:cNvSpPr>
          <p:nvPr>
            <p:ph type="dt"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18551000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40104064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0949808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8833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825"/>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456079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4025540"/>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8608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Basic Slide">
    <p:spTree>
      <p:nvGrpSpPr>
        <p:cNvPr id="1" name=""/>
        <p:cNvGrpSpPr/>
        <p:nvPr/>
      </p:nvGrpSpPr>
      <p:grpSpPr>
        <a:xfrm>
          <a:off x="0" y="0"/>
          <a:ext cx="0" cy="0"/>
          <a:chOff x="0" y="0"/>
          <a:chExt cx="0" cy="0"/>
        </a:xfrm>
      </p:grpSpPr>
      <p:sp>
        <p:nvSpPr>
          <p:cNvPr id="2" name="Title 1"/>
          <p:cNvSpPr>
            <a:spLocks noGrp="1"/>
          </p:cNvSpPr>
          <p:nvPr>
            <p:ph type="title"/>
          </p:nvPr>
        </p:nvSpPr>
        <p:spPr>
          <a:xfrm>
            <a:off x="225426" y="-42360"/>
            <a:ext cx="8688388" cy="723900"/>
          </a:xfrm>
        </p:spPr>
        <p:txBody>
          <a:bodyPr/>
          <a:lstStyle>
            <a:lvl1pPr algn="l">
              <a:defRPr sz="3000">
                <a:solidFill>
                  <a:srgbClr val="1D3E61"/>
                </a:solidFill>
              </a:defRPr>
            </a:lvl1pPr>
          </a:lstStyle>
          <a:p>
            <a:r>
              <a:rPr lang="en-US"/>
              <a:t>Click to edit Master title style</a:t>
            </a:r>
            <a:endParaRPr lang="en-GB"/>
          </a:p>
        </p:txBody>
      </p:sp>
      <p:sp>
        <p:nvSpPr>
          <p:cNvPr id="3" name="Content Placeholder 2"/>
          <p:cNvSpPr>
            <a:spLocks noGrp="1"/>
          </p:cNvSpPr>
          <p:nvPr>
            <p:ph idx="1"/>
          </p:nvPr>
        </p:nvSpPr>
        <p:spPr>
          <a:xfrm>
            <a:off x="228600" y="681540"/>
            <a:ext cx="8686800" cy="34563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5"/>
          <p:cNvSpPr>
            <a:spLocks noGrp="1" noChangeArrowheads="1"/>
          </p:cNvSpPr>
          <p:nvPr>
            <p:ph type="ftr" sz="quarter" idx="10"/>
          </p:nvPr>
        </p:nvSpPr>
        <p:spPr>
          <a:ln/>
        </p:spPr>
        <p:txBody>
          <a:bodyPr/>
          <a:lstStyle>
            <a:lvl1pPr>
              <a:defRPr/>
            </a:lvl1pPr>
          </a:lstStyle>
          <a:p>
            <a:pPr>
              <a:defRPr/>
            </a:pPr>
            <a:fld id="{D86480B0-6847-4D27-B3EC-F99462D2DA11}" type="slidenum">
              <a:rPr lang="en-GB"/>
              <a:pPr>
                <a:defRPr/>
              </a:pPr>
              <a:t>‹#›</a:t>
            </a:fld>
            <a:endParaRPr lang="en-GB"/>
          </a:p>
        </p:txBody>
      </p:sp>
      <p:sp>
        <p:nvSpPr>
          <p:cNvPr id="5" name="Rectangle 21"/>
          <p:cNvSpPr>
            <a:spLocks noGrp="1" noChangeArrowheads="1"/>
          </p:cNvSpPr>
          <p:nvPr>
            <p:ph type="dt"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877898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130629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60342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39889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81029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p:cNvSpPr>
            <a:spLocks noGrp="1"/>
          </p:cNvSpPr>
          <p:nvPr>
            <p:ph type="title"/>
          </p:nvPr>
        </p:nvSpPr>
        <p:spPr>
          <a:xfrm>
            <a:off x="457200" y="123478"/>
            <a:ext cx="8229600" cy="637580"/>
          </a:xfrm>
          <a:prstGeom prst="rect">
            <a:avLst/>
          </a:prstGeom>
        </p:spPr>
        <p:txBody>
          <a:bodyPr vert="horz" lIns="91438" tIns="45719" rIns="91438" bIns="45719" rtlCol="0" anchor="ctr">
            <a:normAutofit/>
          </a:bodyPr>
          <a:lstStyle/>
          <a:p>
            <a:r>
              <a:rPr lang="en-US"/>
              <a:t>Click to edit Master title style</a:t>
            </a:r>
            <a:endParaRPr lang="en-GB"/>
          </a:p>
        </p:txBody>
      </p:sp>
    </p:spTree>
    <p:extLst>
      <p:ext uri="{BB962C8B-B14F-4D97-AF65-F5344CB8AC3E}">
        <p14:creationId xmlns:p14="http://schemas.microsoft.com/office/powerpoint/2010/main" val="3210974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9111447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image" Target="../media/image3.png"/><Relationship Id="rId5" Type="http://schemas.openxmlformats.org/officeDocument/2006/relationships/slideLayout" Target="../slideLayouts/slideLayout8.xml"/><Relationship Id="rId10"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image" Target="../media/image3.png"/><Relationship Id="rId5" Type="http://schemas.openxmlformats.org/officeDocument/2006/relationships/slideLayout" Target="../slideLayouts/slideLayout20.xml"/><Relationship Id="rId10" Type="http://schemas.openxmlformats.org/officeDocument/2006/relationships/theme" Target="../theme/theme4.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lum/>
          </a:blip>
          <a:srcRect/>
          <a:stretch>
            <a:fillRect/>
          </a:stretch>
        </a:blip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p:nvPr>
        </p:nvSpPr>
        <p:spPr bwMode="auto">
          <a:xfrm>
            <a:off x="225426" y="-42863"/>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1027" name="Rectangle 9"/>
          <p:cNvSpPr>
            <a:spLocks noGrp="1" noChangeArrowheads="1"/>
          </p:cNvSpPr>
          <p:nvPr>
            <p:ph type="body" idx="1"/>
          </p:nvPr>
        </p:nvSpPr>
        <p:spPr bwMode="auto">
          <a:xfrm>
            <a:off x="228600" y="681040"/>
            <a:ext cx="8686800" cy="3402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375" name="Rectangle 15"/>
          <p:cNvSpPr>
            <a:spLocks noGrp="1" noChangeArrowheads="1"/>
          </p:cNvSpPr>
          <p:nvPr>
            <p:ph type="ftr" sz="quarter" idx="3"/>
          </p:nvPr>
        </p:nvSpPr>
        <p:spPr bwMode="auto">
          <a:xfrm>
            <a:off x="2565404" y="4443961"/>
            <a:ext cx="4200525" cy="13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69" tIns="46035" rIns="92069" bIns="46035" numCol="1" anchor="ctr" anchorCtr="0" compatLnSpc="1">
            <a:prstTxWarp prst="textNoShape">
              <a:avLst/>
            </a:prstTxWarp>
          </a:bodyPr>
          <a:lstStyle>
            <a:lvl1pPr algn="ctr">
              <a:defRPr sz="1400">
                <a:solidFill>
                  <a:srgbClr val="1D3E61"/>
                </a:solidFill>
              </a:defRPr>
            </a:lvl1pPr>
          </a:lstStyle>
          <a:p>
            <a:pPr>
              <a:defRPr/>
            </a:pPr>
            <a:fld id="{AF429D2F-F2C8-4089-BC92-4AD68084899C}" type="slidenum">
              <a:rPr lang="en-GB"/>
              <a:pPr>
                <a:defRPr/>
              </a:pPr>
              <a:t>‹#›</a:t>
            </a:fld>
            <a:endParaRPr lang="en-GB"/>
          </a:p>
        </p:txBody>
      </p:sp>
      <p:sp>
        <p:nvSpPr>
          <p:cNvPr id="15381" name="Rectangle 21"/>
          <p:cNvSpPr>
            <a:spLocks noGrp="1" noChangeArrowheads="1"/>
          </p:cNvSpPr>
          <p:nvPr>
            <p:ph type="dt" sz="quarter" idx="2"/>
          </p:nvPr>
        </p:nvSpPr>
        <p:spPr bwMode="auto">
          <a:xfrm>
            <a:off x="1331913" y="4675585"/>
            <a:ext cx="762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a:defRPr sz="800"/>
            </a:lvl1pPr>
          </a:lstStyle>
          <a:p>
            <a:pPr>
              <a:defRPr/>
            </a:pPr>
            <a:endParaRPr lang="en-GB"/>
          </a:p>
        </p:txBody>
      </p:sp>
    </p:spTree>
  </p:cSld>
  <p:clrMap bg1="lt1" tx1="dk1" bg2="lt2" tx2="dk2" accent1="accent1" accent2="accent2" accent3="accent3" accent4="accent4" accent5="accent5" accent6="accent6" hlink="hlink" folHlink="folHlink"/>
  <p:sldLayoutIdLst>
    <p:sldLayoutId id="2147484062" r:id="rId1"/>
    <p:sldLayoutId id="2147484060" r:id="rId2"/>
    <p:sldLayoutId id="2147484061" r:id="rId3"/>
  </p:sldLayoutIdLst>
  <p:hf hdr="0" ftr="0" dt="0"/>
  <p:txStyles>
    <p:title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166" algn="ctr" rtl="0" fontAlgn="base">
        <a:spcBef>
          <a:spcPct val="0"/>
        </a:spcBef>
        <a:spcAft>
          <a:spcPct val="0"/>
        </a:spcAft>
        <a:defRPr sz="2800" b="1">
          <a:solidFill>
            <a:schemeClr val="tx1"/>
          </a:solidFill>
          <a:latin typeface="Arial" charset="0"/>
        </a:defRPr>
      </a:lvl6pPr>
      <a:lvl7pPr marL="914333" algn="ctr" rtl="0" fontAlgn="base">
        <a:spcBef>
          <a:spcPct val="0"/>
        </a:spcBef>
        <a:spcAft>
          <a:spcPct val="0"/>
        </a:spcAft>
        <a:defRPr sz="2800" b="1">
          <a:solidFill>
            <a:schemeClr val="tx1"/>
          </a:solidFill>
          <a:latin typeface="Arial" charset="0"/>
        </a:defRPr>
      </a:lvl7pPr>
      <a:lvl8pPr marL="1371498" algn="ctr" rtl="0" fontAlgn="base">
        <a:spcBef>
          <a:spcPct val="0"/>
        </a:spcBef>
        <a:spcAft>
          <a:spcPct val="0"/>
        </a:spcAft>
        <a:defRPr sz="2800" b="1">
          <a:solidFill>
            <a:schemeClr val="tx1"/>
          </a:solidFill>
          <a:latin typeface="Arial" charset="0"/>
        </a:defRPr>
      </a:lvl8pPr>
      <a:lvl9pPr marL="1828664" algn="ctr" rtl="0" fontAlgn="base">
        <a:spcBef>
          <a:spcPct val="0"/>
        </a:spcBef>
        <a:spcAft>
          <a:spcPct val="0"/>
        </a:spcAft>
        <a:defRPr sz="2800" b="1">
          <a:solidFill>
            <a:schemeClr val="tx1"/>
          </a:solidFill>
          <a:latin typeface="Arial" charset="0"/>
        </a:defRPr>
      </a:lvl9pPr>
    </p:titleStyle>
    <p:bodyStyle>
      <a:lvl1pPr marL="342875" indent="-342875"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895" indent="-285729"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2915" indent="-228582"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080" indent="-228582"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246" indent="-228582"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411" indent="-228582"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578" indent="-228582"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8744" indent="-228582"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5909" indent="-228582" algn="l" rtl="0" fontAlgn="base">
        <a:spcBef>
          <a:spcPct val="20000"/>
        </a:spcBef>
        <a:spcAft>
          <a:spcPct val="0"/>
        </a:spcAft>
        <a:buClr>
          <a:srgbClr val="0062C8"/>
        </a:buClr>
        <a:buFont typeface="Wingdings" pitchFamily="2" charset="2"/>
        <a:buChar char="§"/>
        <a:defRPr sz="1600">
          <a:solidFill>
            <a:schemeClr val="tx1"/>
          </a:solidFill>
          <a:latin typeface="+mn-lt"/>
        </a:defRPr>
      </a:lvl9pPr>
    </p:bodyStyle>
    <p:other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637580"/>
          </a:xfrm>
          <a:prstGeom prst="rect">
            <a:avLst/>
          </a:prstGeom>
        </p:spPr>
        <p:txBody>
          <a:bodyPr vert="horz" lIns="91438" tIns="45719" rIns="91438" bIns="45719"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059582"/>
            <a:ext cx="8229600" cy="3672408"/>
          </a:xfrm>
          <a:prstGeom prst="rect">
            <a:avLst/>
          </a:prstGeom>
        </p:spPr>
        <p:txBody>
          <a:bodyPr vert="horz" lIns="91438" tIns="45719" rIns="91438" bIns="457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97493272"/>
      </p:ext>
    </p:extLst>
  </p:cSld>
  <p:clrMap bg1="lt1" tx1="dk1" bg2="lt2" tx2="dk2" accent1="accent1" accent2="accent2" accent3="accent3" accent4="accent4" accent5="accent5" accent6="accent6" hlink="hlink" folHlink="folHlink"/>
  <p:sldLayoutIdLst>
    <p:sldLayoutId id="2147484064" r:id="rId1"/>
    <p:sldLayoutId id="2147484065" r:id="rId2"/>
    <p:sldLayoutId id="2147484066" r:id="rId3"/>
    <p:sldLayoutId id="2147484067" r:id="rId4"/>
    <p:sldLayoutId id="2147484068" r:id="rId5"/>
    <p:sldLayoutId id="2147484069" r:id="rId6"/>
    <p:sldLayoutId id="2147484070" r:id="rId7"/>
    <p:sldLayoutId id="2147484071" r:id="rId8"/>
    <p:sldLayoutId id="2147484072" r:id="rId9"/>
  </p:sldLayoutIdLst>
  <p:txStyles>
    <p:titleStyle>
      <a:lvl1pPr algn="ctr" defTabSz="914378"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p:titleStyle>
    <p:bodyStyle>
      <a:lvl1pPr marL="342892" indent="-342892" algn="l" defTabSz="914378"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31" indent="-285743" algn="l" defTabSz="914378"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972" indent="-228594" algn="l" defTabSz="914378"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160" indent="-228594" algn="l" defTabSz="914378"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348" indent="-228594" algn="l" defTabSz="914378"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lum/>
          </a:blip>
          <a:srcRect/>
          <a:stretch>
            <a:fillRect/>
          </a:stretch>
        </a:blip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p:nvPr>
        </p:nvSpPr>
        <p:spPr bwMode="auto">
          <a:xfrm>
            <a:off x="225425" y="-42863"/>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1027" name="Rectangle 9"/>
          <p:cNvSpPr>
            <a:spLocks noGrp="1" noChangeArrowheads="1"/>
          </p:cNvSpPr>
          <p:nvPr>
            <p:ph type="body" idx="1"/>
          </p:nvPr>
        </p:nvSpPr>
        <p:spPr bwMode="auto">
          <a:xfrm>
            <a:off x="228600" y="681040"/>
            <a:ext cx="8686800" cy="3402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375" name="Rectangle 15"/>
          <p:cNvSpPr>
            <a:spLocks noGrp="1" noChangeArrowheads="1"/>
          </p:cNvSpPr>
          <p:nvPr>
            <p:ph type="ftr" sz="quarter" idx="3"/>
          </p:nvPr>
        </p:nvSpPr>
        <p:spPr bwMode="auto">
          <a:xfrm>
            <a:off x="2565408" y="4731581"/>
            <a:ext cx="4200525" cy="13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a:defRPr sz="1400">
                <a:solidFill>
                  <a:srgbClr val="1D3E61"/>
                </a:solidFill>
              </a:defRPr>
            </a:lvl1pPr>
          </a:lstStyle>
          <a:p>
            <a:pPr>
              <a:defRPr/>
            </a:pPr>
            <a:fld id="{AF429D2F-F2C8-4089-BC92-4AD68084899C}" type="slidenum">
              <a:rPr lang="en-GB"/>
              <a:pPr>
                <a:defRPr/>
              </a:pPr>
              <a:t>‹#›</a:t>
            </a:fld>
            <a:endParaRPr lang="en-GB"/>
          </a:p>
        </p:txBody>
      </p:sp>
      <p:sp>
        <p:nvSpPr>
          <p:cNvPr id="15381" name="Rectangle 21"/>
          <p:cNvSpPr>
            <a:spLocks noGrp="1" noChangeArrowheads="1"/>
          </p:cNvSpPr>
          <p:nvPr>
            <p:ph type="dt" sz="quarter" idx="2"/>
          </p:nvPr>
        </p:nvSpPr>
        <p:spPr bwMode="auto">
          <a:xfrm>
            <a:off x="1331913" y="4675585"/>
            <a:ext cx="762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a:defRPr sz="800"/>
            </a:lvl1pPr>
          </a:lstStyle>
          <a:p>
            <a:pPr>
              <a:defRPr/>
            </a:pPr>
            <a:endParaRPr lang="en-GB"/>
          </a:p>
        </p:txBody>
      </p:sp>
    </p:spTree>
    <p:extLst>
      <p:ext uri="{BB962C8B-B14F-4D97-AF65-F5344CB8AC3E}">
        <p14:creationId xmlns:p14="http://schemas.microsoft.com/office/powerpoint/2010/main" val="1893693442"/>
      </p:ext>
    </p:extLst>
  </p:cSld>
  <p:clrMap bg1="lt1" tx1="dk1" bg2="lt2" tx2="dk2" accent1="accent1" accent2="accent2" accent3="accent3" accent4="accent4" accent5="accent5" accent6="accent6" hlink="hlink" folHlink="folHlink"/>
  <p:sldLayoutIdLst>
    <p:sldLayoutId id="2147484140" r:id="rId1"/>
    <p:sldLayoutId id="2147484141" r:id="rId2"/>
    <p:sldLayoutId id="2147484142" r:id="rId3"/>
  </p:sldLayoutIdLst>
  <p:txStyles>
    <p:title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p:titleStyle>
    <p:bodyStyle>
      <a:lvl1pPr marL="342900" indent="-342900"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950" indent="-285750"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3000" indent="-228600"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2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4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6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059582"/>
            <a:ext cx="8229600" cy="3672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54481090"/>
      </p:ext>
    </p:extLst>
  </p:cSld>
  <p:clrMap bg1="lt1" tx1="dk1" bg2="lt2" tx2="dk2" accent1="accent1" accent2="accent2" accent3="accent3" accent4="accent4" accent5="accent5" accent6="accent6" hlink="hlink" folHlink="folHlink"/>
  <p:sldLayoutIdLst>
    <p:sldLayoutId id="2147484156" r:id="rId1"/>
    <p:sldLayoutId id="2147484157" r:id="rId2"/>
    <p:sldLayoutId id="2147484158" r:id="rId3"/>
    <p:sldLayoutId id="2147484159" r:id="rId4"/>
    <p:sldLayoutId id="2147484160" r:id="rId5"/>
    <p:sldLayoutId id="2147484161" r:id="rId6"/>
    <p:sldLayoutId id="2147484162" r:id="rId7"/>
    <p:sldLayoutId id="2147484163" r:id="rId8"/>
    <p:sldLayoutId id="2147484164" r:id="rId9"/>
  </p:sldLayoutIdLst>
  <p:txStyles>
    <p:title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620680"/>
            <a:ext cx="7772400" cy="1102519"/>
          </a:xfrm>
        </p:spPr>
        <p:txBody>
          <a:bodyPr/>
          <a:lstStyle/>
          <a:p>
            <a:r>
              <a:rPr lang="en-GB" dirty="0"/>
              <a:t>CSSC Programme Dashboard</a:t>
            </a:r>
          </a:p>
        </p:txBody>
      </p:sp>
      <p:sp>
        <p:nvSpPr>
          <p:cNvPr id="5" name="Subtitle 4"/>
          <p:cNvSpPr>
            <a:spLocks noGrp="1"/>
          </p:cNvSpPr>
          <p:nvPr>
            <p:ph type="subTitle" idx="1"/>
          </p:nvPr>
        </p:nvSpPr>
        <p:spPr>
          <a:xfrm>
            <a:off x="1371600" y="3266016"/>
            <a:ext cx="6400800" cy="1314450"/>
          </a:xfrm>
        </p:spPr>
        <p:txBody>
          <a:bodyPr vert="horz" lIns="91438" tIns="45719" rIns="91438" bIns="45719" rtlCol="0" anchor="t">
            <a:normAutofit fontScale="92500" lnSpcReduction="10000"/>
          </a:bodyPr>
          <a:lstStyle/>
          <a:p>
            <a:endParaRPr lang="en-GB" dirty="0"/>
          </a:p>
          <a:p>
            <a:endParaRPr lang="en-GB" dirty="0"/>
          </a:p>
          <a:p>
            <a:r>
              <a:rPr lang="en-GB">
                <a:latin typeface="Arial"/>
                <a:cs typeface="Arial"/>
              </a:rPr>
              <a:t>February </a:t>
            </a:r>
            <a:r>
              <a:rPr lang="en-GB" dirty="0">
                <a:latin typeface="Arial"/>
                <a:cs typeface="Arial"/>
              </a:rPr>
              <a:t>2021</a:t>
            </a:r>
          </a:p>
        </p:txBody>
      </p:sp>
      <p:pic>
        <p:nvPicPr>
          <p:cNvPr id="6" name="Picture 5">
            <a:extLst>
              <a:ext uri="{FF2B5EF4-FFF2-40B4-BE49-F238E27FC236}">
                <a16:creationId xmlns:a16="http://schemas.microsoft.com/office/drawing/2014/main" id="{7DF39F5C-5B21-482F-B3CB-006BEF34AF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2797" y="2511295"/>
            <a:ext cx="1438406" cy="1438406"/>
          </a:xfrm>
          <a:prstGeom prst="rect">
            <a:avLst/>
          </a:prstGeom>
        </p:spPr>
      </p:pic>
    </p:spTree>
    <p:extLst>
      <p:ext uri="{BB962C8B-B14F-4D97-AF65-F5344CB8AC3E}">
        <p14:creationId xmlns:p14="http://schemas.microsoft.com/office/powerpoint/2010/main" val="3324695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182076" y="-206850"/>
            <a:ext cx="8651961" cy="803196"/>
          </a:xfrm>
        </p:spPr>
        <p:txBody>
          <a:bodyPr vert="horz" lIns="91438" tIns="45719" rIns="91438" bIns="45719" rtlCol="0" anchor="ctr">
            <a:noAutofit/>
          </a:bodyPr>
          <a:lstStyle/>
          <a:p>
            <a:pPr algn="ctr" defTabSz="914378"/>
            <a:r>
              <a:rPr lang="en-GB" sz="2000" b="1" dirty="0">
                <a:solidFill>
                  <a:srgbClr val="3E5AA8"/>
                </a:solidFill>
                <a:latin typeface="Arial"/>
                <a:cs typeface="Arial"/>
              </a:rPr>
              <a:t>Switching Programme CR Position – CRs not impacting </a:t>
            </a:r>
            <a:r>
              <a:rPr lang="en-GB" sz="2000" b="1" dirty="0" err="1">
                <a:solidFill>
                  <a:srgbClr val="3E5AA8"/>
                </a:solidFill>
                <a:latin typeface="Arial"/>
                <a:cs typeface="Arial"/>
              </a:rPr>
              <a:t>Xoserve</a:t>
            </a:r>
            <a:r>
              <a:rPr lang="en-GB" sz="2000" b="1" dirty="0">
                <a:solidFill>
                  <a:srgbClr val="3E5AA8"/>
                </a:solidFill>
                <a:latin typeface="Arial"/>
                <a:cs typeface="Arial"/>
              </a:rPr>
              <a:t> </a:t>
            </a: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extLst/>
          </p:nvPr>
        </p:nvGraphicFramePr>
        <p:xfrm>
          <a:off x="421545" y="358348"/>
          <a:ext cx="8412492" cy="4549454"/>
        </p:xfrm>
        <a:graphic>
          <a:graphicData uri="http://schemas.openxmlformats.org/drawingml/2006/table">
            <a:tbl>
              <a:tblPr firstRow="1" bandRow="1">
                <a:tableStyleId>{5C22544A-7EE6-4342-B048-85BDC9FD1C3A}</a:tableStyleId>
              </a:tblPr>
              <a:tblGrid>
                <a:gridCol w="4610683">
                  <a:extLst>
                    <a:ext uri="{9D8B030D-6E8A-4147-A177-3AD203B41FA5}">
                      <a16:colId xmlns:a16="http://schemas.microsoft.com/office/drawing/2014/main" val="997061046"/>
                    </a:ext>
                  </a:extLst>
                </a:gridCol>
                <a:gridCol w="587396">
                  <a:extLst>
                    <a:ext uri="{9D8B030D-6E8A-4147-A177-3AD203B41FA5}">
                      <a16:colId xmlns:a16="http://schemas.microsoft.com/office/drawing/2014/main" val="2723771934"/>
                    </a:ext>
                  </a:extLst>
                </a:gridCol>
                <a:gridCol w="861551">
                  <a:extLst>
                    <a:ext uri="{9D8B030D-6E8A-4147-A177-3AD203B41FA5}">
                      <a16:colId xmlns:a16="http://schemas.microsoft.com/office/drawing/2014/main" val="3830117845"/>
                    </a:ext>
                  </a:extLst>
                </a:gridCol>
                <a:gridCol w="670363">
                  <a:extLst>
                    <a:ext uri="{9D8B030D-6E8A-4147-A177-3AD203B41FA5}">
                      <a16:colId xmlns:a16="http://schemas.microsoft.com/office/drawing/2014/main" val="194189712"/>
                    </a:ext>
                  </a:extLst>
                </a:gridCol>
                <a:gridCol w="1682499">
                  <a:extLst>
                    <a:ext uri="{9D8B030D-6E8A-4147-A177-3AD203B41FA5}">
                      <a16:colId xmlns:a16="http://schemas.microsoft.com/office/drawing/2014/main" val="3065248341"/>
                    </a:ext>
                  </a:extLst>
                </a:gridCol>
              </a:tblGrid>
              <a:tr h="197215">
                <a:tc>
                  <a:txBody>
                    <a:bodyPr/>
                    <a:lstStyle/>
                    <a:p>
                      <a:pPr algn="ctr" rtl="0" fontAlgn="ctr"/>
                      <a:r>
                        <a:rPr lang="en-GB" sz="700" b="1" i="0" u="none" strike="noStrike" dirty="0">
                          <a:solidFill>
                            <a:srgbClr val="FFFFFF"/>
                          </a:solidFill>
                          <a:effectLst/>
                          <a:latin typeface="Arial" panose="020B0604020202020204" pitchFamily="34" charset="0"/>
                          <a:cs typeface="Arial" panose="020B0604020202020204" pitchFamily="34" charset="0"/>
                        </a:rPr>
                        <a:t>CR Name</a:t>
                      </a:r>
                    </a:p>
                  </a:txBody>
                  <a:tcPr marL="4763" marR="4763" marT="4763" marB="0" anchor="ctr"/>
                </a:tc>
                <a:tc>
                  <a:txBody>
                    <a:bodyPr/>
                    <a:lstStyle/>
                    <a:p>
                      <a:pPr algn="ctr" rtl="0" fontAlgn="ctr"/>
                      <a:r>
                        <a:rPr lang="en-GB" sz="700" b="1" i="0" u="none" strike="noStrike">
                          <a:solidFill>
                            <a:srgbClr val="FFFFFF"/>
                          </a:solidFill>
                          <a:effectLst/>
                          <a:latin typeface="Arial" panose="020B0604020202020204" pitchFamily="34" charset="0"/>
                          <a:cs typeface="Arial" panose="020B0604020202020204" pitchFamily="34" charset="0"/>
                        </a:rPr>
                        <a:t>CR Ref</a:t>
                      </a:r>
                    </a:p>
                  </a:txBody>
                  <a:tcPr marL="4763" marR="4763" marT="4763" marB="0" anchor="ctr"/>
                </a:tc>
                <a:tc>
                  <a:txBody>
                    <a:bodyPr/>
                    <a:lstStyle/>
                    <a:p>
                      <a:pPr algn="ctr" rtl="0" fontAlgn="ctr"/>
                      <a:r>
                        <a:rPr lang="en-US" sz="700" b="1" i="0" u="none" strike="noStrike" dirty="0">
                          <a:solidFill>
                            <a:srgbClr val="FFFFFF"/>
                          </a:solidFill>
                          <a:effectLst/>
                          <a:latin typeface="Arial" panose="020B0604020202020204" pitchFamily="34" charset="0"/>
                          <a:cs typeface="Arial" panose="020B0604020202020204" pitchFamily="34" charset="0"/>
                        </a:rPr>
                        <a:t>High Level Cost IA Cost</a:t>
                      </a:r>
                    </a:p>
                  </a:txBody>
                  <a:tcPr marL="4763" marR="4763" marT="4763" marB="0" anchor="ctr"/>
                </a:tc>
                <a:tc>
                  <a:txBody>
                    <a:bodyPr/>
                    <a:lstStyle/>
                    <a:p>
                      <a:pPr algn="ctr" rtl="0" fontAlgn="ctr"/>
                      <a:r>
                        <a:rPr lang="en-GB" sz="700" b="1" i="0" u="none" strike="noStrike">
                          <a:solidFill>
                            <a:srgbClr val="FFFFFF"/>
                          </a:solidFill>
                          <a:effectLst/>
                          <a:latin typeface="Arial" panose="020B0604020202020204" pitchFamily="34" charset="0"/>
                          <a:cs typeface="Arial" panose="020B0604020202020204" pitchFamily="34" charset="0"/>
                        </a:rPr>
                        <a:t>Date Raised</a:t>
                      </a:r>
                    </a:p>
                  </a:txBody>
                  <a:tcPr marL="4763" marR="4763" marT="4763" marB="0" anchor="ctr"/>
                </a:tc>
                <a:tc>
                  <a:txBody>
                    <a:bodyPr/>
                    <a:lstStyle/>
                    <a:p>
                      <a:pPr algn="ctr" rtl="0" fontAlgn="ctr"/>
                      <a:r>
                        <a:rPr lang="en-GB" sz="700" b="1" i="0" u="none" strike="noStrike" dirty="0">
                          <a:solidFill>
                            <a:srgbClr val="FFFFFF"/>
                          </a:solidFill>
                          <a:effectLst/>
                          <a:latin typeface="Arial" panose="020B0604020202020204" pitchFamily="34" charset="0"/>
                          <a:cs typeface="Arial" panose="020B0604020202020204" pitchFamily="34" charset="0"/>
                        </a:rPr>
                        <a:t>Status</a:t>
                      </a:r>
                    </a:p>
                  </a:txBody>
                  <a:tcPr marL="4763" marR="4763" marT="4763" marB="0" anchor="ctr"/>
                </a:tc>
                <a:extLst>
                  <a:ext uri="{0D108BD9-81ED-4DB2-BD59-A6C34878D82A}">
                    <a16:rowId xmlns:a16="http://schemas.microsoft.com/office/drawing/2014/main" val="4029148686"/>
                  </a:ext>
                </a:extLst>
              </a:tr>
              <a:tr h="111767">
                <a:tc>
                  <a:txBody>
                    <a:bodyPr/>
                    <a:lstStyle/>
                    <a:p>
                      <a:pPr algn="l" fontAlgn="t"/>
                      <a:r>
                        <a:rPr lang="it-IT" sz="700" b="0" i="0" u="none" strike="noStrike" dirty="0">
                          <a:solidFill>
                            <a:srgbClr val="000000"/>
                          </a:solidFill>
                          <a:effectLst/>
                          <a:latin typeface="Arial" panose="020B0604020202020204" pitchFamily="34" charset="0"/>
                          <a:cs typeface="Arial" panose="020B0604020202020204" pitchFamily="34" charset="0"/>
                        </a:rPr>
                        <a:t>Non_Mandatory_MPAS_Metered_Indicator_v0.4</a:t>
                      </a:r>
                    </a:p>
                  </a:txBody>
                  <a:tcPr marL="0" marR="0" marT="0" marB="0"/>
                </a:tc>
                <a:tc>
                  <a:txBody>
                    <a:bodyPr/>
                    <a:lstStyle/>
                    <a:p>
                      <a:pPr algn="l" fontAlgn="t"/>
                      <a:r>
                        <a:rPr lang="en-GB" sz="700" b="0" i="0" u="none" strike="noStrike" dirty="0">
                          <a:solidFill>
                            <a:srgbClr val="000000"/>
                          </a:solidFill>
                          <a:effectLst/>
                          <a:latin typeface="Arial" panose="020B0604020202020204" pitchFamily="34" charset="0"/>
                          <a:cs typeface="Arial" panose="020B0604020202020204" pitchFamily="34" charset="0"/>
                        </a:rPr>
                        <a:t>CR-D001</a:t>
                      </a:r>
                    </a:p>
                  </a:txBody>
                  <a:tcPr marL="0" marR="0" marT="0" marB="0"/>
                </a:tc>
                <a:tc>
                  <a:txBody>
                    <a:bodyPr/>
                    <a:lstStyle/>
                    <a:p>
                      <a:pPr algn="l" fontAlgn="t"/>
                      <a:r>
                        <a:rPr lang="en-GB" sz="700" b="0" i="0" u="none" strike="noStrike" dirty="0">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t"/>
                      <a:r>
                        <a:rPr lang="en-GB" sz="700" b="0" i="0" u="none" strike="noStrike" dirty="0">
                          <a:solidFill>
                            <a:srgbClr val="000000"/>
                          </a:solidFill>
                          <a:effectLst/>
                          <a:latin typeface="Arial" panose="020B0604020202020204" pitchFamily="34" charset="0"/>
                          <a:cs typeface="Arial" panose="020B0604020202020204" pitchFamily="34" charset="0"/>
                        </a:rPr>
                        <a:t>27/01/2020</a:t>
                      </a:r>
                    </a:p>
                  </a:txBody>
                  <a:tcPr marL="0" marR="0" marT="0" marB="0"/>
                </a:tc>
                <a:tc>
                  <a:txBody>
                    <a:bodyPr/>
                    <a:lstStyle/>
                    <a:p>
                      <a:pPr algn="ctr" fontAlgn="t"/>
                      <a:r>
                        <a:rPr lang="en-GB" sz="700" b="0" i="0" u="none" strike="noStrike" dirty="0">
                          <a:solidFill>
                            <a:srgbClr val="000000"/>
                          </a:solidFill>
                          <a:effectLst/>
                          <a:latin typeface="Arial" panose="020B0604020202020204" pitchFamily="34" charset="0"/>
                          <a:cs typeface="Arial" panose="020B0604020202020204" pitchFamily="34" charset="0"/>
                        </a:rPr>
                        <a:t>Complete - No </a:t>
                      </a:r>
                      <a:r>
                        <a:rPr lang="en-GB" sz="700" b="0" i="0" u="none" strike="noStrike" dirty="0" err="1">
                          <a:solidFill>
                            <a:srgbClr val="000000"/>
                          </a:solidFill>
                          <a:effectLst/>
                          <a:latin typeface="Arial" panose="020B0604020202020204" pitchFamily="34" charset="0"/>
                          <a:cs typeface="Arial" panose="020B0604020202020204" pitchFamily="34" charset="0"/>
                        </a:rPr>
                        <a:t>Xoserve</a:t>
                      </a:r>
                      <a:r>
                        <a:rPr lang="en-GB" sz="700" b="0" i="0" u="none" strike="noStrike" dirty="0">
                          <a:solidFill>
                            <a:srgbClr val="000000"/>
                          </a:solidFill>
                          <a:effectLst/>
                          <a:latin typeface="Arial" panose="020B0604020202020204" pitchFamily="34" charset="0"/>
                          <a:cs typeface="Arial" panose="020B0604020202020204" pitchFamily="34" charset="0"/>
                        </a:rPr>
                        <a:t> Impact</a:t>
                      </a:r>
                    </a:p>
                  </a:txBody>
                  <a:tcPr marL="0" marR="0" marT="0" marB="0"/>
                </a:tc>
                <a:extLst>
                  <a:ext uri="{0D108BD9-81ED-4DB2-BD59-A6C34878D82A}">
                    <a16:rowId xmlns:a16="http://schemas.microsoft.com/office/drawing/2014/main" val="751528655"/>
                  </a:ext>
                </a:extLst>
              </a:tr>
              <a:tr h="111767">
                <a:tc>
                  <a:txBody>
                    <a:bodyPr/>
                    <a:lstStyle/>
                    <a:p>
                      <a:pPr algn="l" fontAlgn="t"/>
                      <a:r>
                        <a:rPr lang="en-GB" sz="700" b="0" i="0" u="none" strike="noStrike" dirty="0">
                          <a:solidFill>
                            <a:srgbClr val="000000"/>
                          </a:solidFill>
                          <a:effectLst/>
                          <a:latin typeface="Arial" panose="020B0604020202020204" pitchFamily="34" charset="0"/>
                          <a:cs typeface="Arial" panose="020B0604020202020204" pitchFamily="34" charset="0"/>
                        </a:rPr>
                        <a:t>REC Manager Procurement Timelines</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CR-D003</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t"/>
                      <a:r>
                        <a:rPr lang="en-GB" sz="700" b="0" i="0" u="none" strike="noStrike" dirty="0">
                          <a:solidFill>
                            <a:srgbClr val="000000"/>
                          </a:solidFill>
                          <a:effectLst/>
                          <a:latin typeface="Arial" panose="020B0604020202020204" pitchFamily="34" charset="0"/>
                          <a:cs typeface="Arial" panose="020B0604020202020204" pitchFamily="34" charset="0"/>
                        </a:rPr>
                        <a:t>02/12/2019</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tc>
                <a:extLst>
                  <a:ext uri="{0D108BD9-81ED-4DB2-BD59-A6C34878D82A}">
                    <a16:rowId xmlns:a16="http://schemas.microsoft.com/office/drawing/2014/main" val="1660142257"/>
                  </a:ext>
                </a:extLst>
              </a:tr>
              <a:tr h="111767">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MPAS Related MPAN Disconnection</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CR-D004</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t"/>
                      <a:r>
                        <a:rPr lang="en-GB" sz="7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Withdrawn</a:t>
                      </a:r>
                    </a:p>
                  </a:txBody>
                  <a:tcPr marL="0" marR="0" marT="0" marB="0"/>
                </a:tc>
                <a:extLst>
                  <a:ext uri="{0D108BD9-81ED-4DB2-BD59-A6C34878D82A}">
                    <a16:rowId xmlns:a16="http://schemas.microsoft.com/office/drawing/2014/main" val="1935566418"/>
                  </a:ext>
                </a:extLst>
              </a:tr>
              <a:tr h="111767">
                <a:tc>
                  <a:txBody>
                    <a:bodyPr/>
                    <a:lstStyle/>
                    <a:p>
                      <a:pPr algn="l" fontAlgn="t"/>
                      <a:r>
                        <a:rPr lang="en-US" sz="700" b="0" i="0" u="none" strike="noStrike">
                          <a:solidFill>
                            <a:srgbClr val="000000"/>
                          </a:solidFill>
                          <a:effectLst/>
                          <a:latin typeface="Arial" panose="020B0604020202020204" pitchFamily="34" charset="0"/>
                          <a:cs typeface="Arial" panose="020B0604020202020204" pitchFamily="34" charset="0"/>
                        </a:rPr>
                        <a:t>Introduction of Validation Message to Logical Mode</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CR-D005</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£61,000.00</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25/11/2019</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Withdrawn</a:t>
                      </a:r>
                    </a:p>
                  </a:txBody>
                  <a:tcPr marL="0" marR="0" marT="0" marB="0"/>
                </a:tc>
                <a:extLst>
                  <a:ext uri="{0D108BD9-81ED-4DB2-BD59-A6C34878D82A}">
                    <a16:rowId xmlns:a16="http://schemas.microsoft.com/office/drawing/2014/main" val="502798800"/>
                  </a:ext>
                </a:extLst>
              </a:tr>
              <a:tr h="111767">
                <a:tc>
                  <a:txBody>
                    <a:bodyPr/>
                    <a:lstStyle/>
                    <a:p>
                      <a:pPr algn="l" fontAlgn="t"/>
                      <a:r>
                        <a:rPr lang="en-US" sz="700" b="0" i="0" u="none" strike="noStrike" dirty="0">
                          <a:solidFill>
                            <a:srgbClr val="000000"/>
                          </a:solidFill>
                          <a:effectLst/>
                          <a:latin typeface="Arial" panose="020B0604020202020204" pitchFamily="34" charset="0"/>
                          <a:cs typeface="Arial" panose="020B0604020202020204" pitchFamily="34" charset="0"/>
                        </a:rPr>
                        <a:t>Modification of Related MPAN Cleanse Checkpoint Milestones</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CR-D006</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27/11/2019</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tc>
                <a:extLst>
                  <a:ext uri="{0D108BD9-81ED-4DB2-BD59-A6C34878D82A}">
                    <a16:rowId xmlns:a16="http://schemas.microsoft.com/office/drawing/2014/main" val="342269300"/>
                  </a:ext>
                </a:extLst>
              </a:tr>
              <a:tr h="111767">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ABACUS Corrections and Re-alignments</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CR-D007</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04/12/2019</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tc>
                <a:extLst>
                  <a:ext uri="{0D108BD9-81ED-4DB2-BD59-A6C34878D82A}">
                    <a16:rowId xmlns:a16="http://schemas.microsoft.com/office/drawing/2014/main" val="1397724958"/>
                  </a:ext>
                </a:extLst>
              </a:tr>
              <a:tr h="111767">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ECOES REL API Webmethod</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CR-D009</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17/12/2019</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tc>
                <a:extLst>
                  <a:ext uri="{0D108BD9-81ED-4DB2-BD59-A6C34878D82A}">
                    <a16:rowId xmlns:a16="http://schemas.microsoft.com/office/drawing/2014/main" val="981331093"/>
                  </a:ext>
                </a:extLst>
              </a:tr>
              <a:tr h="111767">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CSSIA Uplift to Implement IG Recommendations</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CR-D010</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17/12/2019</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tc>
                <a:extLst>
                  <a:ext uri="{0D108BD9-81ED-4DB2-BD59-A6C34878D82A}">
                    <a16:rowId xmlns:a16="http://schemas.microsoft.com/office/drawing/2014/main" val="2929275229"/>
                  </a:ext>
                </a:extLst>
              </a:tr>
              <a:tr h="111767">
                <a:tc>
                  <a:txBody>
                    <a:bodyPr/>
                    <a:lstStyle/>
                    <a:p>
                      <a:pPr algn="l" fontAlgn="t"/>
                      <a:r>
                        <a:rPr lang="en-US" sz="700" b="0" i="0" u="none" strike="noStrike">
                          <a:solidFill>
                            <a:srgbClr val="000000"/>
                          </a:solidFill>
                          <a:effectLst/>
                          <a:latin typeface="Arial" panose="020B0604020202020204" pitchFamily="34" charset="0"/>
                          <a:cs typeface="Arial" panose="020B0604020202020204" pitchFamily="34" charset="0"/>
                        </a:rPr>
                        <a:t>Update 3 E2Es to align to CSSIA</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CR-D011</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10/06/2020</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tc>
                <a:extLst>
                  <a:ext uri="{0D108BD9-81ED-4DB2-BD59-A6C34878D82A}">
                    <a16:rowId xmlns:a16="http://schemas.microsoft.com/office/drawing/2014/main" val="1011124910"/>
                  </a:ext>
                </a:extLst>
              </a:tr>
              <a:tr h="111767">
                <a:tc>
                  <a:txBody>
                    <a:bodyPr/>
                    <a:lstStyle/>
                    <a:p>
                      <a:pPr algn="l" fontAlgn="t"/>
                      <a:r>
                        <a:rPr lang="en-US" sz="700" b="0" i="0" u="none" strike="noStrike">
                          <a:solidFill>
                            <a:srgbClr val="000000"/>
                          </a:solidFill>
                          <a:effectLst/>
                          <a:latin typeface="Arial" panose="020B0604020202020204" pitchFamily="34" charset="0"/>
                          <a:cs typeface="Arial" panose="020B0604020202020204" pitchFamily="34" charset="0"/>
                        </a:rPr>
                        <a:t>CSS_Physical_Interface_Design_Updates_mpxn_v0.2</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CR-D012</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30/01/2020</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tc>
                <a:extLst>
                  <a:ext uri="{0D108BD9-81ED-4DB2-BD59-A6C34878D82A}">
                    <a16:rowId xmlns:a16="http://schemas.microsoft.com/office/drawing/2014/main" val="2249112874"/>
                  </a:ext>
                </a:extLst>
              </a:tr>
              <a:tr h="111767">
                <a:tc>
                  <a:txBody>
                    <a:bodyPr/>
                    <a:lstStyle/>
                    <a:p>
                      <a:pPr algn="l" fontAlgn="t"/>
                      <a:r>
                        <a:rPr lang="en-US" sz="700" b="0" i="0" u="none" strike="noStrike">
                          <a:solidFill>
                            <a:srgbClr val="000000"/>
                          </a:solidFill>
                          <a:effectLst/>
                          <a:latin typeface="Arial" panose="020B0604020202020204" pitchFamily="34" charset="0"/>
                          <a:cs typeface="Arial" panose="020B0604020202020204" pitchFamily="34" charset="0"/>
                        </a:rPr>
                        <a:t>Messaging_Requirements_Revisions_REC_Code_Manager_and_CSS_v0.1 Clean</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CR-D013</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28/01/2020</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tc>
                <a:extLst>
                  <a:ext uri="{0D108BD9-81ED-4DB2-BD59-A6C34878D82A}">
                    <a16:rowId xmlns:a16="http://schemas.microsoft.com/office/drawing/2014/main" val="2478907313"/>
                  </a:ext>
                </a:extLst>
              </a:tr>
              <a:tr h="111767">
                <a:tc>
                  <a:txBody>
                    <a:bodyPr/>
                    <a:lstStyle/>
                    <a:p>
                      <a:pPr algn="l" fontAlgn="t"/>
                      <a:r>
                        <a:rPr lang="en-US" sz="700" b="0" i="0" u="none" strike="noStrike">
                          <a:solidFill>
                            <a:srgbClr val="000000"/>
                          </a:solidFill>
                          <a:effectLst/>
                          <a:latin typeface="Arial" panose="020B0604020202020204" pitchFamily="34" charset="0"/>
                          <a:cs typeface="Arial" panose="020B0604020202020204" pitchFamily="34" charset="0"/>
                        </a:rPr>
                        <a:t>Amendment_of_Xoserve_Consequential_Change_Milestone_Delivery_Dates_v0.2[DRAFT]</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CR-D015</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t"/>
                      <a:r>
                        <a:rPr lang="en-GB" sz="700" b="0" i="0" u="none" strike="noStrike" dirty="0">
                          <a:solidFill>
                            <a:srgbClr val="000000"/>
                          </a:solidFill>
                          <a:effectLst/>
                          <a:latin typeface="Arial" panose="020B0604020202020204" pitchFamily="34" charset="0"/>
                          <a:cs typeface="Arial" panose="020B0604020202020204" pitchFamily="34" charset="0"/>
                        </a:rPr>
                        <a:t>26/02/2020</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Withdrawn</a:t>
                      </a:r>
                    </a:p>
                  </a:txBody>
                  <a:tcPr marL="0" marR="0" marT="0" marB="0"/>
                </a:tc>
                <a:extLst>
                  <a:ext uri="{0D108BD9-81ED-4DB2-BD59-A6C34878D82A}">
                    <a16:rowId xmlns:a16="http://schemas.microsoft.com/office/drawing/2014/main" val="2400048739"/>
                  </a:ext>
                </a:extLst>
              </a:tr>
              <a:tr h="111767">
                <a:tc>
                  <a:txBody>
                    <a:bodyPr/>
                    <a:lstStyle/>
                    <a:p>
                      <a:pPr algn="l" fontAlgn="t"/>
                      <a:r>
                        <a:rPr lang="en-US" sz="700" b="0" i="0" u="none" strike="noStrike">
                          <a:solidFill>
                            <a:srgbClr val="000000"/>
                          </a:solidFill>
                          <a:effectLst/>
                          <a:latin typeface="Arial" panose="020B0604020202020204" pitchFamily="34" charset="0"/>
                          <a:cs typeface="Arial" panose="020B0604020202020204" pitchFamily="34" charset="0"/>
                        </a:rPr>
                        <a:t>CSS_Handling_of_MPAS_Business_Dates_v0.2[DRAFT]</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CR-D017</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£3,500.00</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20/07/2020</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tc>
                <a:extLst>
                  <a:ext uri="{0D108BD9-81ED-4DB2-BD59-A6C34878D82A}">
                    <a16:rowId xmlns:a16="http://schemas.microsoft.com/office/drawing/2014/main" val="712610449"/>
                  </a:ext>
                </a:extLst>
              </a:tr>
              <a:tr h="111767">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Confirmation_Responses_to_Outbound_Synchronisations_v0.2[DRAFT]</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CR-D018</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t"/>
                      <a:r>
                        <a:rPr lang="en-GB" sz="700" b="0" i="0" u="none" strike="noStrike" dirty="0">
                          <a:solidFill>
                            <a:srgbClr val="000000"/>
                          </a:solidFill>
                          <a:effectLst/>
                          <a:latin typeface="Arial" panose="020B0604020202020204" pitchFamily="34" charset="0"/>
                          <a:cs typeface="Arial" panose="020B0604020202020204" pitchFamily="34" charset="0"/>
                        </a:rPr>
                        <a:t>02/03/2020</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Withdrawn</a:t>
                      </a:r>
                    </a:p>
                  </a:txBody>
                  <a:tcPr marL="0" marR="0" marT="0" marB="0"/>
                </a:tc>
                <a:extLst>
                  <a:ext uri="{0D108BD9-81ED-4DB2-BD59-A6C34878D82A}">
                    <a16:rowId xmlns:a16="http://schemas.microsoft.com/office/drawing/2014/main" val="2220846771"/>
                  </a:ext>
                </a:extLst>
              </a:tr>
              <a:tr h="111767">
                <a:tc>
                  <a:txBody>
                    <a:bodyPr/>
                    <a:lstStyle/>
                    <a:p>
                      <a:pPr algn="l" fontAlgn="t"/>
                      <a:r>
                        <a:rPr lang="en-US" sz="700" b="0" i="0" u="none" strike="noStrike">
                          <a:solidFill>
                            <a:srgbClr val="000000"/>
                          </a:solidFill>
                          <a:effectLst/>
                          <a:latin typeface="Arial" panose="020B0604020202020204" pitchFamily="34" charset="0"/>
                          <a:cs typeface="Arial" panose="020B0604020202020204" pitchFamily="34" charset="0"/>
                        </a:rPr>
                        <a:t>Regulatory Workstream – Programme Milestones Refresh </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CR-D020</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16/03/2020</a:t>
                      </a:r>
                    </a:p>
                  </a:txBody>
                  <a:tcPr marL="0" marR="0" marT="0" marB="0"/>
                </a:tc>
                <a:tc>
                  <a:txBody>
                    <a:bodyPr/>
                    <a:lstStyle/>
                    <a:p>
                      <a:pPr algn="ctr" fontAlgn="t"/>
                      <a:r>
                        <a:rPr lang="en-GB" sz="700" b="0" i="0" u="none" strike="noStrike" dirty="0">
                          <a:solidFill>
                            <a:srgbClr val="000000"/>
                          </a:solidFill>
                          <a:effectLst/>
                          <a:latin typeface="Arial" panose="020B0604020202020204" pitchFamily="34" charset="0"/>
                          <a:cs typeface="Arial" panose="020B0604020202020204" pitchFamily="34" charset="0"/>
                        </a:rPr>
                        <a:t>Withdrawn</a:t>
                      </a:r>
                    </a:p>
                  </a:txBody>
                  <a:tcPr marL="0" marR="0" marT="0" marB="0"/>
                </a:tc>
                <a:extLst>
                  <a:ext uri="{0D108BD9-81ED-4DB2-BD59-A6C34878D82A}">
                    <a16:rowId xmlns:a16="http://schemas.microsoft.com/office/drawing/2014/main" val="1108681045"/>
                  </a:ext>
                </a:extLst>
              </a:tr>
              <a:tr h="111767">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Remove MPAS Interface</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CR-D021</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29/04/2020</a:t>
                      </a:r>
                    </a:p>
                  </a:txBody>
                  <a:tcPr marL="0" marR="0" marT="0" marB="0"/>
                </a:tc>
                <a:tc>
                  <a:txBody>
                    <a:bodyPr/>
                    <a:lstStyle/>
                    <a:p>
                      <a:pPr algn="ctr" fontAlgn="t"/>
                      <a:r>
                        <a:rPr lang="en-GB" sz="700" b="0" i="0" u="none" strike="noStrike" dirty="0">
                          <a:solidFill>
                            <a:srgbClr val="000000"/>
                          </a:solidFill>
                          <a:effectLst/>
                          <a:latin typeface="Arial" panose="020B0604020202020204" pitchFamily="34" charset="0"/>
                          <a:cs typeface="Arial" panose="020B0604020202020204" pitchFamily="34" charset="0"/>
                        </a:rPr>
                        <a:t>Withdrawn</a:t>
                      </a:r>
                    </a:p>
                  </a:txBody>
                  <a:tcPr marL="0" marR="0" marT="0" marB="0"/>
                </a:tc>
                <a:extLst>
                  <a:ext uri="{0D108BD9-81ED-4DB2-BD59-A6C34878D82A}">
                    <a16:rowId xmlns:a16="http://schemas.microsoft.com/office/drawing/2014/main" val="1119251928"/>
                  </a:ext>
                </a:extLst>
              </a:tr>
              <a:tr h="111767">
                <a:tc>
                  <a:txBody>
                    <a:bodyPr/>
                    <a:lstStyle/>
                    <a:p>
                      <a:pPr algn="l" fontAlgn="t"/>
                      <a:r>
                        <a:rPr lang="en-US" sz="700" b="0" i="0" u="none" strike="noStrike">
                          <a:solidFill>
                            <a:srgbClr val="000000"/>
                          </a:solidFill>
                          <a:effectLst/>
                          <a:latin typeface="Arial" panose="020B0604020202020204" pitchFamily="34" charset="0"/>
                          <a:cs typeface="Arial" panose="020B0604020202020204" pitchFamily="34" charset="0"/>
                        </a:rPr>
                        <a:t>DSP_Specific_ SIT_ Functional_Exit_Criteria</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CR-D023</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t"/>
                      <a:r>
                        <a:rPr lang="en-GB" sz="700" b="0" i="0" u="none" strike="noStrike" dirty="0">
                          <a:solidFill>
                            <a:srgbClr val="000000"/>
                          </a:solidFill>
                          <a:effectLst/>
                          <a:latin typeface="Arial" panose="020B0604020202020204" pitchFamily="34" charset="0"/>
                          <a:cs typeface="Arial" panose="020B0604020202020204" pitchFamily="34" charset="0"/>
                        </a:rPr>
                        <a:t>29/05/2020</a:t>
                      </a:r>
                    </a:p>
                  </a:txBody>
                  <a:tcPr marL="0" marR="0" marT="0" marB="0"/>
                </a:tc>
                <a:tc>
                  <a:txBody>
                    <a:bodyPr/>
                    <a:lstStyle/>
                    <a:p>
                      <a:pPr algn="ctr" fontAlgn="t"/>
                      <a:r>
                        <a:rPr lang="en-GB" sz="700" b="0" i="0" u="none" strike="noStrike" dirty="0">
                          <a:solidFill>
                            <a:srgbClr val="000000"/>
                          </a:solidFill>
                          <a:effectLst/>
                          <a:latin typeface="Arial" panose="020B0604020202020204" pitchFamily="34" charset="0"/>
                          <a:cs typeface="Arial" panose="020B0604020202020204" pitchFamily="34" charset="0"/>
                        </a:rPr>
                        <a:t>Complete - No </a:t>
                      </a:r>
                      <a:r>
                        <a:rPr lang="en-GB" sz="700" b="0" i="0" u="none" strike="noStrike" dirty="0" err="1">
                          <a:solidFill>
                            <a:srgbClr val="000000"/>
                          </a:solidFill>
                          <a:effectLst/>
                          <a:latin typeface="Arial" panose="020B0604020202020204" pitchFamily="34" charset="0"/>
                          <a:cs typeface="Arial" panose="020B0604020202020204" pitchFamily="34" charset="0"/>
                        </a:rPr>
                        <a:t>Xoserve</a:t>
                      </a:r>
                      <a:r>
                        <a:rPr lang="en-GB" sz="700" b="0" i="0" u="none" strike="noStrike" dirty="0">
                          <a:solidFill>
                            <a:srgbClr val="000000"/>
                          </a:solidFill>
                          <a:effectLst/>
                          <a:latin typeface="Arial" panose="020B0604020202020204" pitchFamily="34" charset="0"/>
                          <a:cs typeface="Arial" panose="020B0604020202020204" pitchFamily="34" charset="0"/>
                        </a:rPr>
                        <a:t> Impact</a:t>
                      </a:r>
                    </a:p>
                  </a:txBody>
                  <a:tcPr marL="0" marR="0" marT="0" marB="0"/>
                </a:tc>
                <a:extLst>
                  <a:ext uri="{0D108BD9-81ED-4DB2-BD59-A6C34878D82A}">
                    <a16:rowId xmlns:a16="http://schemas.microsoft.com/office/drawing/2014/main" val="3579055430"/>
                  </a:ext>
                </a:extLst>
              </a:tr>
              <a:tr h="133677">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Changes to support enhanced Solar arrangements</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CR-D025</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b"/>
                      <a:endParaRPr lang="en-GB" sz="7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Not Received</a:t>
                      </a:r>
                    </a:p>
                  </a:txBody>
                  <a:tcPr marL="0" marR="0" marT="0" marB="0" anchor="b"/>
                </a:tc>
                <a:extLst>
                  <a:ext uri="{0D108BD9-81ED-4DB2-BD59-A6C34878D82A}">
                    <a16:rowId xmlns:a16="http://schemas.microsoft.com/office/drawing/2014/main" val="3965349378"/>
                  </a:ext>
                </a:extLst>
              </a:tr>
              <a:tr h="111767">
                <a:tc>
                  <a:txBody>
                    <a:bodyPr/>
                    <a:lstStyle/>
                    <a:p>
                      <a:pPr algn="l" fontAlgn="b"/>
                      <a:r>
                        <a:rPr lang="en-US" sz="700" b="0" i="0" u="none" strike="noStrike">
                          <a:solidFill>
                            <a:srgbClr val="000000"/>
                          </a:solidFill>
                          <a:effectLst/>
                          <a:latin typeface="Arial" panose="020B0604020202020204" pitchFamily="34" charset="0"/>
                          <a:cs typeface="Arial" panose="020B0604020202020204" pitchFamily="34" charset="0"/>
                        </a:rPr>
                        <a:t>CSS Role-based access control (RBAC)</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CR-D031</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£48,530.00</a:t>
                      </a:r>
                    </a:p>
                  </a:txBody>
                  <a:tcPr marL="0" marR="0" marT="0" marB="0"/>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24/07/2020</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Withdrawn</a:t>
                      </a:r>
                    </a:p>
                  </a:txBody>
                  <a:tcPr marL="0" marR="0" marT="0" marB="0" anchor="b"/>
                </a:tc>
                <a:extLst>
                  <a:ext uri="{0D108BD9-81ED-4DB2-BD59-A6C34878D82A}">
                    <a16:rowId xmlns:a16="http://schemas.microsoft.com/office/drawing/2014/main" val="4019188766"/>
                  </a:ext>
                </a:extLst>
              </a:tr>
              <a:tr h="111767">
                <a:tc>
                  <a:txBody>
                    <a:bodyPr/>
                    <a:lstStyle/>
                    <a:p>
                      <a:pPr algn="l" fontAlgn="b"/>
                      <a:r>
                        <a:rPr lang="en-US" sz="700" b="0" i="0" u="none" strike="noStrike">
                          <a:solidFill>
                            <a:srgbClr val="000000"/>
                          </a:solidFill>
                          <a:effectLst/>
                          <a:latin typeface="Arial" panose="020B0604020202020204" pitchFamily="34" charset="0"/>
                          <a:cs typeface="Arial" panose="020B0604020202020204" pitchFamily="34" charset="0"/>
                        </a:rPr>
                        <a:t>A Quality Analysis Activity of the Data being used for the DMT Non-Functional Test Phase​​</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CR-D033</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b"/>
                      <a:r>
                        <a:rPr lang="en-GB" sz="7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Withdrawn</a:t>
                      </a:r>
                    </a:p>
                  </a:txBody>
                  <a:tcPr marL="0" marR="0" marT="0" marB="0" anchor="b"/>
                </a:tc>
                <a:extLst>
                  <a:ext uri="{0D108BD9-81ED-4DB2-BD59-A6C34878D82A}">
                    <a16:rowId xmlns:a16="http://schemas.microsoft.com/office/drawing/2014/main" val="954537531"/>
                  </a:ext>
                </a:extLst>
              </a:tr>
              <a:tr h="111767">
                <a:tc>
                  <a:txBody>
                    <a:bodyPr/>
                    <a:lstStyle/>
                    <a:p>
                      <a:pPr algn="l" fontAlgn="b"/>
                      <a:r>
                        <a:rPr lang="en-US" sz="700" b="0" i="0" u="none" strike="noStrike">
                          <a:solidFill>
                            <a:srgbClr val="000000"/>
                          </a:solidFill>
                          <a:effectLst/>
                          <a:latin typeface="Arial" panose="020B0604020202020204" pitchFamily="34" charset="0"/>
                          <a:cs typeface="Arial" panose="020B0604020202020204" pitchFamily="34" charset="0"/>
                        </a:rPr>
                        <a:t>CSS Change from UTC to Local Time </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CR-D035</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b"/>
                      <a:r>
                        <a:rPr lang="en-GB" sz="700" b="0" i="0" u="none" strike="noStrike" dirty="0">
                          <a:solidFill>
                            <a:srgbClr val="000000"/>
                          </a:solidFill>
                          <a:effectLst/>
                          <a:latin typeface="Arial" panose="020B0604020202020204" pitchFamily="34" charset="0"/>
                          <a:cs typeface="Arial" panose="020B0604020202020204" pitchFamily="34" charset="0"/>
                        </a:rPr>
                        <a:t>22/09/2020</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nchor="b"/>
                </a:tc>
                <a:extLst>
                  <a:ext uri="{0D108BD9-81ED-4DB2-BD59-A6C34878D82A}">
                    <a16:rowId xmlns:a16="http://schemas.microsoft.com/office/drawing/2014/main" val="84861247"/>
                  </a:ext>
                </a:extLst>
              </a:tr>
              <a:tr h="118385">
                <a:tc>
                  <a:txBody>
                    <a:bodyPr/>
                    <a:lstStyle/>
                    <a:p>
                      <a:pPr algn="l" fontAlgn="b"/>
                      <a:r>
                        <a:rPr lang="fr-FR" sz="700" b="0" i="0" u="none" strike="noStrike">
                          <a:solidFill>
                            <a:srgbClr val="000000"/>
                          </a:solidFill>
                          <a:effectLst/>
                          <a:latin typeface="Arial" panose="020B0604020202020204" pitchFamily="34" charset="0"/>
                          <a:cs typeface="Arial" panose="020B0604020202020204" pitchFamily="34" charset="0"/>
                        </a:rPr>
                        <a:t>Xoserve CR for DES AI Removal</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CR-D036</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24/09/2020</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nchor="b"/>
                </a:tc>
                <a:extLst>
                  <a:ext uri="{0D108BD9-81ED-4DB2-BD59-A6C34878D82A}">
                    <a16:rowId xmlns:a16="http://schemas.microsoft.com/office/drawing/2014/main" val="84717103"/>
                  </a:ext>
                </a:extLst>
              </a:tr>
              <a:tr h="111767">
                <a:tc>
                  <a:txBody>
                    <a:bodyPr/>
                    <a:lstStyle/>
                    <a:p>
                      <a:pPr algn="l" fontAlgn="b"/>
                      <a:r>
                        <a:rPr lang="en-US" sz="700" b="0" i="0" u="none" strike="noStrike">
                          <a:solidFill>
                            <a:srgbClr val="000000"/>
                          </a:solidFill>
                          <a:effectLst/>
                          <a:latin typeface="Arial" panose="020B0604020202020204" pitchFamily="34" charset="0"/>
                          <a:cs typeface="Arial" panose="020B0604020202020204" pitchFamily="34" charset="0"/>
                        </a:rPr>
                        <a:t>Provide_CSS_RegistrationID_to_LPs</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CR-D037</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06/10/2020</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nchor="b"/>
                </a:tc>
                <a:extLst>
                  <a:ext uri="{0D108BD9-81ED-4DB2-BD59-A6C34878D82A}">
                    <a16:rowId xmlns:a16="http://schemas.microsoft.com/office/drawing/2014/main" val="1584130255"/>
                  </a:ext>
                </a:extLst>
              </a:tr>
              <a:tr h="133645">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UEPT Tranche Regulatory Change</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CR-D040</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N/A</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nchor="b"/>
                </a:tc>
                <a:extLst>
                  <a:ext uri="{0D108BD9-81ED-4DB2-BD59-A6C34878D82A}">
                    <a16:rowId xmlns:a16="http://schemas.microsoft.com/office/drawing/2014/main" val="2508219123"/>
                  </a:ext>
                </a:extLst>
              </a:tr>
              <a:tr h="127949">
                <a:tc>
                  <a:txBody>
                    <a:bodyPr/>
                    <a:lstStyle/>
                    <a:p>
                      <a:pPr algn="l" fontAlgn="b"/>
                      <a:r>
                        <a:rPr lang="en-US" sz="700" b="0" i="0" u="none" strike="noStrike">
                          <a:solidFill>
                            <a:srgbClr val="000000"/>
                          </a:solidFill>
                          <a:effectLst/>
                          <a:latin typeface="Arial" panose="020B0604020202020204" pitchFamily="34" charset="0"/>
                          <a:cs typeface="Arial" panose="020B0604020202020204" pitchFamily="34" charset="0"/>
                        </a:rPr>
                        <a:t>NCT-0073 Functional Script Master Changes</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CR-D041</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25/09/2020</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nchor="b"/>
                </a:tc>
                <a:extLst>
                  <a:ext uri="{0D108BD9-81ED-4DB2-BD59-A6C34878D82A}">
                    <a16:rowId xmlns:a16="http://schemas.microsoft.com/office/drawing/2014/main" val="1749593762"/>
                  </a:ext>
                </a:extLst>
              </a:tr>
              <a:tr h="111767">
                <a:tc>
                  <a:txBody>
                    <a:bodyPr/>
                    <a:lstStyle/>
                    <a:p>
                      <a:pPr algn="l" fontAlgn="b"/>
                      <a:r>
                        <a:rPr lang="en-US" sz="700" b="0" i="0" u="none" strike="noStrike">
                          <a:solidFill>
                            <a:srgbClr val="000000"/>
                          </a:solidFill>
                          <a:effectLst/>
                          <a:latin typeface="Arial" panose="020B0604020202020204" pitchFamily="34" charset="0"/>
                          <a:cs typeface="Arial" panose="020B0604020202020204" pitchFamily="34" charset="0"/>
                        </a:rPr>
                        <a:t> Update to the End to End Testing Plan</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CR-D043</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05/10/2020</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nchor="b"/>
                </a:tc>
                <a:extLst>
                  <a:ext uri="{0D108BD9-81ED-4DB2-BD59-A6C34878D82A}">
                    <a16:rowId xmlns:a16="http://schemas.microsoft.com/office/drawing/2014/main" val="3371576077"/>
                  </a:ext>
                </a:extLst>
              </a:tr>
              <a:tr h="123521">
                <a:tc>
                  <a:txBody>
                    <a:bodyPr/>
                    <a:lstStyle/>
                    <a:p>
                      <a:pPr algn="l" fontAlgn="b"/>
                      <a:r>
                        <a:rPr lang="en-US" sz="700" b="0" i="0" u="none" strike="noStrike">
                          <a:solidFill>
                            <a:srgbClr val="000000"/>
                          </a:solidFill>
                          <a:effectLst/>
                          <a:latin typeface="Arial" panose="020B0604020202020204" pitchFamily="34" charset="0"/>
                          <a:cs typeface="Arial" panose="020B0604020202020204" pitchFamily="34" charset="0"/>
                        </a:rPr>
                        <a:t>Request For a New DMT Environment for DMT Live Rehearsal</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CR-D044</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b"/>
                      <a:r>
                        <a:rPr lang="en-GB" sz="700" b="0" i="0" u="none" strike="noStrike" dirty="0">
                          <a:solidFill>
                            <a:srgbClr val="000000"/>
                          </a:solidFill>
                          <a:effectLst/>
                          <a:latin typeface="Arial" panose="020B0604020202020204" pitchFamily="34" charset="0"/>
                          <a:cs typeface="Arial" panose="020B0604020202020204" pitchFamily="34" charset="0"/>
                        </a:rPr>
                        <a:t>23/10/2020</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nchor="b"/>
                </a:tc>
                <a:extLst>
                  <a:ext uri="{0D108BD9-81ED-4DB2-BD59-A6C34878D82A}">
                    <a16:rowId xmlns:a16="http://schemas.microsoft.com/office/drawing/2014/main" val="3865577480"/>
                  </a:ext>
                </a:extLst>
              </a:tr>
              <a:tr h="117610">
                <a:tc>
                  <a:txBody>
                    <a:bodyPr/>
                    <a:lstStyle/>
                    <a:p>
                      <a:pPr algn="l" fontAlgn="b"/>
                      <a:r>
                        <a:rPr lang="en-US" sz="700" b="0" i="0" u="none" strike="noStrike">
                          <a:solidFill>
                            <a:srgbClr val="000000"/>
                          </a:solidFill>
                          <a:effectLst/>
                          <a:latin typeface="Arial" panose="020B0604020202020204" pitchFamily="34" charset="0"/>
                          <a:cs typeface="Arial" panose="020B0604020202020204" pitchFamily="34" charset="0"/>
                        </a:rPr>
                        <a:t>NC-0079 Adding Post Load Integrity Check Document</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CR-D045</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b"/>
                      <a:r>
                        <a:rPr lang="en-GB" sz="700" b="0" i="0" u="none" strike="noStrike" dirty="0">
                          <a:solidFill>
                            <a:srgbClr val="000000"/>
                          </a:solidFill>
                          <a:effectLst/>
                          <a:latin typeface="Arial" panose="020B0604020202020204" pitchFamily="34" charset="0"/>
                          <a:cs typeface="Arial" panose="020B0604020202020204" pitchFamily="34" charset="0"/>
                        </a:rPr>
                        <a:t>09/11/2020</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nchor="b"/>
                </a:tc>
                <a:extLst>
                  <a:ext uri="{0D108BD9-81ED-4DB2-BD59-A6C34878D82A}">
                    <a16:rowId xmlns:a16="http://schemas.microsoft.com/office/drawing/2014/main" val="944098535"/>
                  </a:ext>
                </a:extLst>
              </a:tr>
              <a:tr h="111767">
                <a:tc>
                  <a:txBody>
                    <a:bodyPr/>
                    <a:lstStyle/>
                    <a:p>
                      <a:pPr algn="l" fontAlgn="b"/>
                      <a:r>
                        <a:rPr lang="en-US" sz="700" b="0" i="0" u="none" strike="noStrike">
                          <a:solidFill>
                            <a:srgbClr val="000000"/>
                          </a:solidFill>
                          <a:effectLst/>
                          <a:latin typeface="Arial" panose="020B0604020202020204" pitchFamily="34" charset="0"/>
                          <a:cs typeface="Arial" panose="020B0604020202020204" pitchFamily="34" charset="0"/>
                        </a:rPr>
                        <a:t>Uplift to the Code of Connection</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CR-0046</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09/11/2020</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nchor="b"/>
                </a:tc>
                <a:extLst>
                  <a:ext uri="{0D108BD9-81ED-4DB2-BD59-A6C34878D82A}">
                    <a16:rowId xmlns:a16="http://schemas.microsoft.com/office/drawing/2014/main" val="1751975691"/>
                  </a:ext>
                </a:extLst>
              </a:tr>
              <a:tr h="111767">
                <a:tc>
                  <a:txBody>
                    <a:bodyPr/>
                    <a:lstStyle/>
                    <a:p>
                      <a:pPr algn="l" fontAlgn="b"/>
                      <a:r>
                        <a:rPr lang="en-US" sz="700" b="0" i="0" u="none" strike="noStrike">
                          <a:solidFill>
                            <a:srgbClr val="000000"/>
                          </a:solidFill>
                          <a:effectLst/>
                          <a:latin typeface="Arial" panose="020B0604020202020204" pitchFamily="34" charset="0"/>
                          <a:cs typeface="Arial" panose="020B0604020202020204" pitchFamily="34" charset="0"/>
                        </a:rPr>
                        <a:t>Correctional Changes to MAD Log v2.0 &amp; POAP v2.0</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CR-D047</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13/11/2020</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nchor="b"/>
                </a:tc>
                <a:extLst>
                  <a:ext uri="{0D108BD9-81ED-4DB2-BD59-A6C34878D82A}">
                    <a16:rowId xmlns:a16="http://schemas.microsoft.com/office/drawing/2014/main" val="2701204438"/>
                  </a:ext>
                </a:extLst>
              </a:tr>
              <a:tr h="111767">
                <a:tc>
                  <a:txBody>
                    <a:bodyPr/>
                    <a:lstStyle/>
                    <a:p>
                      <a:pPr algn="l" fontAlgn="b"/>
                      <a:r>
                        <a:rPr lang="en-US" sz="700" b="0" i="0" u="none" strike="noStrike">
                          <a:solidFill>
                            <a:srgbClr val="000000"/>
                          </a:solidFill>
                          <a:effectLst/>
                          <a:latin typeface="Arial" panose="020B0604020202020204" pitchFamily="34" charset="0"/>
                          <a:cs typeface="Arial" panose="020B0604020202020204" pitchFamily="34" charset="0"/>
                        </a:rPr>
                        <a:t>Changes to Data Milestones in MAD Log v2.0 &amp; POAP v2.0</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CR-D048</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b"/>
                      <a:r>
                        <a:rPr lang="en-GB" sz="700" b="0" i="0" u="none" strike="noStrike" dirty="0">
                          <a:solidFill>
                            <a:srgbClr val="000000"/>
                          </a:solidFill>
                          <a:effectLst/>
                          <a:latin typeface="Arial" panose="020B0604020202020204" pitchFamily="34" charset="0"/>
                          <a:cs typeface="Arial" panose="020B0604020202020204" pitchFamily="34" charset="0"/>
                        </a:rPr>
                        <a:t>09/11/2020</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nchor="b"/>
                </a:tc>
                <a:extLst>
                  <a:ext uri="{0D108BD9-81ED-4DB2-BD59-A6C34878D82A}">
                    <a16:rowId xmlns:a16="http://schemas.microsoft.com/office/drawing/2014/main" val="2817240232"/>
                  </a:ext>
                </a:extLst>
              </a:tr>
              <a:tr h="111767">
                <a:tc>
                  <a:txBody>
                    <a:bodyPr/>
                    <a:lstStyle/>
                    <a:p>
                      <a:pPr algn="l" fontAlgn="b"/>
                      <a:r>
                        <a:rPr lang="en-US" sz="700" b="0" i="0" u="none" strike="noStrike">
                          <a:solidFill>
                            <a:srgbClr val="000000"/>
                          </a:solidFill>
                          <a:effectLst/>
                          <a:latin typeface="Arial" panose="020B0604020202020204" pitchFamily="34" charset="0"/>
                          <a:cs typeface="Arial" panose="020B0604020202020204" pitchFamily="34" charset="0"/>
                        </a:rPr>
                        <a:t>Consequential Changes to Testing Milestones in MAD Log </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CR-D049</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13/11/2020</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Withdrawn</a:t>
                      </a:r>
                    </a:p>
                  </a:txBody>
                  <a:tcPr marL="0" marR="0" marT="0" marB="0" anchor="b"/>
                </a:tc>
                <a:extLst>
                  <a:ext uri="{0D108BD9-81ED-4DB2-BD59-A6C34878D82A}">
                    <a16:rowId xmlns:a16="http://schemas.microsoft.com/office/drawing/2014/main" val="1531921918"/>
                  </a:ext>
                </a:extLst>
              </a:tr>
              <a:tr h="111767">
                <a:tc>
                  <a:txBody>
                    <a:bodyPr/>
                    <a:lstStyle/>
                    <a:p>
                      <a:pPr algn="l" fontAlgn="b"/>
                      <a:r>
                        <a:rPr lang="en-US" sz="700" b="0" i="0" u="none" strike="noStrike">
                          <a:solidFill>
                            <a:srgbClr val="000000"/>
                          </a:solidFill>
                          <a:effectLst/>
                          <a:latin typeface="Arial" panose="020B0604020202020204" pitchFamily="34" charset="0"/>
                          <a:cs typeface="Arial" panose="020B0604020202020204" pitchFamily="34" charset="0"/>
                        </a:rPr>
                        <a:t>CSS Environments for Faster Switching Enduring Service</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CR-D050</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 </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Withdrawn</a:t>
                      </a:r>
                    </a:p>
                  </a:txBody>
                  <a:tcPr marL="0" marR="0" marT="0" marB="0" anchor="b"/>
                </a:tc>
                <a:extLst>
                  <a:ext uri="{0D108BD9-81ED-4DB2-BD59-A6C34878D82A}">
                    <a16:rowId xmlns:a16="http://schemas.microsoft.com/office/drawing/2014/main" val="2107080113"/>
                  </a:ext>
                </a:extLst>
              </a:tr>
              <a:tr h="111767">
                <a:tc>
                  <a:txBody>
                    <a:bodyPr/>
                    <a:lstStyle/>
                    <a:p>
                      <a:pPr algn="l" fontAlgn="b"/>
                      <a:r>
                        <a:rPr lang="en-US" sz="700" b="0" i="0" u="none" strike="noStrike">
                          <a:solidFill>
                            <a:srgbClr val="000000"/>
                          </a:solidFill>
                          <a:effectLst/>
                          <a:latin typeface="Arial" panose="020B0604020202020204" pitchFamily="34" charset="0"/>
                          <a:cs typeface="Arial" panose="020B0604020202020204" pitchFamily="34" charset="0"/>
                        </a:rPr>
                        <a:t>Changes to Data Validation Rules</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CR-D051</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30/11/2020</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nchor="b"/>
                </a:tc>
                <a:extLst>
                  <a:ext uri="{0D108BD9-81ED-4DB2-BD59-A6C34878D82A}">
                    <a16:rowId xmlns:a16="http://schemas.microsoft.com/office/drawing/2014/main" val="2844569037"/>
                  </a:ext>
                </a:extLst>
              </a:tr>
              <a:tr h="111767">
                <a:tc>
                  <a:txBody>
                    <a:bodyPr/>
                    <a:lstStyle/>
                    <a:p>
                      <a:pPr algn="l" fontAlgn="b"/>
                      <a:r>
                        <a:rPr lang="en-US" sz="700" b="0" i="0" u="none" strike="noStrike">
                          <a:solidFill>
                            <a:srgbClr val="000000"/>
                          </a:solidFill>
                          <a:effectLst/>
                          <a:latin typeface="Arial" panose="020B0604020202020204" pitchFamily="34" charset="0"/>
                          <a:cs typeface="Arial" panose="020B0604020202020204" pitchFamily="34" charset="0"/>
                        </a:rPr>
                        <a:t>Additional and Further Correctional Changes to MAD Log v2.0</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CR-D052</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b"/>
                      <a:r>
                        <a:rPr lang="en-GB" sz="700" b="0" i="0" u="none" strike="noStrike" dirty="0">
                          <a:solidFill>
                            <a:srgbClr val="000000"/>
                          </a:solidFill>
                          <a:effectLst/>
                          <a:latin typeface="Arial" panose="020B0604020202020204" pitchFamily="34" charset="0"/>
                          <a:cs typeface="Arial" panose="020B0604020202020204" pitchFamily="34" charset="0"/>
                        </a:rPr>
                        <a:t>05/12/2020</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nchor="b"/>
                </a:tc>
                <a:extLst>
                  <a:ext uri="{0D108BD9-81ED-4DB2-BD59-A6C34878D82A}">
                    <a16:rowId xmlns:a16="http://schemas.microsoft.com/office/drawing/2014/main" val="2809587971"/>
                  </a:ext>
                </a:extLst>
              </a:tr>
              <a:tr h="111767">
                <a:tc>
                  <a:txBody>
                    <a:bodyPr/>
                    <a:lstStyle/>
                    <a:p>
                      <a:pPr algn="l" fontAlgn="b"/>
                      <a:r>
                        <a:rPr lang="en-US" sz="700" b="0" i="0" u="none" strike="noStrike">
                          <a:solidFill>
                            <a:srgbClr val="000000"/>
                          </a:solidFill>
                          <a:effectLst/>
                          <a:latin typeface="Arial" panose="020B0604020202020204" pitchFamily="34" charset="0"/>
                          <a:cs typeface="Arial" panose="020B0604020202020204" pitchFamily="34" charset="0"/>
                        </a:rPr>
                        <a:t> Additional Onward Dependencies for MAD Log </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CR-D053</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18/12/2020</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nchor="b"/>
                </a:tc>
                <a:extLst>
                  <a:ext uri="{0D108BD9-81ED-4DB2-BD59-A6C34878D82A}">
                    <a16:rowId xmlns:a16="http://schemas.microsoft.com/office/drawing/2014/main" val="766585764"/>
                  </a:ext>
                </a:extLst>
              </a:tr>
              <a:tr h="111767">
                <a:tc>
                  <a:txBody>
                    <a:bodyPr/>
                    <a:lstStyle/>
                    <a:p>
                      <a:pPr algn="l" fontAlgn="b"/>
                      <a:r>
                        <a:rPr lang="en-US" sz="700" b="0" i="0" u="none" strike="noStrike">
                          <a:solidFill>
                            <a:srgbClr val="000000"/>
                          </a:solidFill>
                          <a:effectLst/>
                          <a:latin typeface="Arial" panose="020B0604020202020204" pitchFamily="34" charset="0"/>
                          <a:cs typeface="Arial" panose="020B0604020202020204" pitchFamily="34" charset="0"/>
                        </a:rPr>
                        <a:t>Changing from GetOrganised to Landmark SFTP for SI receiving files</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CR-D054</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18/12/2020</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nchor="b"/>
                </a:tc>
                <a:extLst>
                  <a:ext uri="{0D108BD9-81ED-4DB2-BD59-A6C34878D82A}">
                    <a16:rowId xmlns:a16="http://schemas.microsoft.com/office/drawing/2014/main" val="330913272"/>
                  </a:ext>
                </a:extLst>
              </a:tr>
              <a:tr h="111767">
                <a:tc>
                  <a:txBody>
                    <a:bodyPr/>
                    <a:lstStyle/>
                    <a:p>
                      <a:pPr algn="l" fontAlgn="b"/>
                      <a:r>
                        <a:rPr lang="en-US" sz="700" b="0" i="0" u="none" strike="noStrike" dirty="0">
                          <a:solidFill>
                            <a:srgbClr val="000000"/>
                          </a:solidFill>
                          <a:effectLst/>
                          <a:latin typeface="Arial" panose="020B0604020202020204" pitchFamily="34" charset="0"/>
                          <a:cs typeface="Arial" panose="020B0604020202020204" pitchFamily="34" charset="0"/>
                        </a:rPr>
                        <a:t>Amendments to the Data Cleansing Catalogue</a:t>
                      </a:r>
                    </a:p>
                  </a:txBody>
                  <a:tcPr marL="0" marR="0" marT="0" marB="0" anchor="b"/>
                </a:tc>
                <a:tc>
                  <a:txBody>
                    <a:bodyPr/>
                    <a:lstStyle/>
                    <a:p>
                      <a:pPr algn="l" fontAlgn="b"/>
                      <a:r>
                        <a:rPr lang="en-GB" sz="700" b="0" i="0" u="none" strike="noStrike" dirty="0">
                          <a:solidFill>
                            <a:srgbClr val="000000"/>
                          </a:solidFill>
                          <a:effectLst/>
                          <a:latin typeface="Arial" panose="020B0604020202020204" pitchFamily="34" charset="0"/>
                          <a:cs typeface="Arial" panose="020B0604020202020204" pitchFamily="34" charset="0"/>
                        </a:rPr>
                        <a:t>CR-D055</a:t>
                      </a:r>
                    </a:p>
                  </a:txBody>
                  <a:tcPr marL="0" marR="0" marT="0" marB="0" anchor="b"/>
                </a:tc>
                <a:tc>
                  <a:txBody>
                    <a:bodyPr/>
                    <a:lstStyle/>
                    <a:p>
                      <a:pPr algn="l" fontAlgn="t"/>
                      <a:r>
                        <a:rPr lang="en-GB" sz="700" b="0" i="0" u="none" strike="noStrike" dirty="0">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b"/>
                      <a:r>
                        <a:rPr lang="en-GB" sz="700" b="0" i="0" u="none" strike="noStrike" dirty="0">
                          <a:solidFill>
                            <a:srgbClr val="000000"/>
                          </a:solidFill>
                          <a:effectLst/>
                          <a:latin typeface="Arial" panose="020B0604020202020204" pitchFamily="34" charset="0"/>
                          <a:cs typeface="Arial" panose="020B0604020202020204" pitchFamily="34" charset="0"/>
                        </a:rPr>
                        <a:t>18/12/2020</a:t>
                      </a:r>
                    </a:p>
                  </a:txBody>
                  <a:tcPr marL="0" marR="0" marT="0" marB="0" anchor="b"/>
                </a:tc>
                <a:tc>
                  <a:txBody>
                    <a:bodyPr/>
                    <a:lstStyle/>
                    <a:p>
                      <a:pPr algn="ctr" fontAlgn="b"/>
                      <a:r>
                        <a:rPr lang="en-GB" sz="700" b="0" i="0" u="none" strike="noStrike" dirty="0">
                          <a:solidFill>
                            <a:srgbClr val="000000"/>
                          </a:solidFill>
                          <a:effectLst/>
                          <a:latin typeface="Arial" panose="020B0604020202020204" pitchFamily="34" charset="0"/>
                          <a:cs typeface="Arial" panose="020B0604020202020204" pitchFamily="34" charset="0"/>
                        </a:rPr>
                        <a:t>Complete - No </a:t>
                      </a:r>
                      <a:r>
                        <a:rPr lang="en-GB" sz="700" b="0" i="0" u="none" strike="noStrike" dirty="0" err="1">
                          <a:solidFill>
                            <a:srgbClr val="000000"/>
                          </a:solidFill>
                          <a:effectLst/>
                          <a:latin typeface="Arial" panose="020B0604020202020204" pitchFamily="34" charset="0"/>
                          <a:cs typeface="Arial" panose="020B0604020202020204" pitchFamily="34" charset="0"/>
                        </a:rPr>
                        <a:t>Xoserve</a:t>
                      </a:r>
                      <a:r>
                        <a:rPr lang="en-GB" sz="700" b="0" i="0" u="none" strike="noStrike" dirty="0">
                          <a:solidFill>
                            <a:srgbClr val="000000"/>
                          </a:solidFill>
                          <a:effectLst/>
                          <a:latin typeface="Arial" panose="020B0604020202020204" pitchFamily="34" charset="0"/>
                          <a:cs typeface="Arial" panose="020B0604020202020204" pitchFamily="34" charset="0"/>
                        </a:rPr>
                        <a:t> Impact</a:t>
                      </a:r>
                    </a:p>
                  </a:txBody>
                  <a:tcPr marL="0" marR="0" marT="0" marB="0" anchor="b"/>
                </a:tc>
                <a:extLst>
                  <a:ext uri="{0D108BD9-81ED-4DB2-BD59-A6C34878D82A}">
                    <a16:rowId xmlns:a16="http://schemas.microsoft.com/office/drawing/2014/main" val="1852191556"/>
                  </a:ext>
                </a:extLst>
              </a:tr>
            </a:tbl>
          </a:graphicData>
        </a:graphic>
      </p:graphicFrame>
    </p:spTree>
    <p:extLst>
      <p:ext uri="{BB962C8B-B14F-4D97-AF65-F5344CB8AC3E}">
        <p14:creationId xmlns:p14="http://schemas.microsoft.com/office/powerpoint/2010/main" val="3659283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C008C7B0-07F5-469F-AAE5-55D1DA30C23D}"/>
              </a:ext>
            </a:extLst>
          </p:cNvPr>
          <p:cNvGraphicFramePr>
            <a:graphicFrameLocks/>
          </p:cNvGraphicFramePr>
          <p:nvPr>
            <p:extLst>
              <p:ext uri="{D42A27DB-BD31-4B8C-83A1-F6EECF244321}">
                <p14:modId xmlns:p14="http://schemas.microsoft.com/office/powerpoint/2010/main" val="3401785980"/>
              </p:ext>
            </p:extLst>
          </p:nvPr>
        </p:nvGraphicFramePr>
        <p:xfrm>
          <a:off x="248717" y="190195"/>
          <a:ext cx="8712403" cy="47183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54424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722182981"/>
              </p:ext>
            </p:extLst>
          </p:nvPr>
        </p:nvGraphicFramePr>
        <p:xfrm>
          <a:off x="108000" y="410091"/>
          <a:ext cx="9036000" cy="4013083"/>
        </p:xfrm>
        <a:graphic>
          <a:graphicData uri="http://schemas.openxmlformats.org/drawingml/2006/table">
            <a:tbl>
              <a:tblPr firstRow="1" bandRow="1">
                <a:tableStyleId>{5C22544A-7EE6-4342-B048-85BDC9FD1C3A}</a:tableStyleId>
              </a:tblPr>
              <a:tblGrid>
                <a:gridCol w="1692000">
                  <a:extLst>
                    <a:ext uri="{9D8B030D-6E8A-4147-A177-3AD203B41FA5}">
                      <a16:colId xmlns:a16="http://schemas.microsoft.com/office/drawing/2014/main" val="20000"/>
                    </a:ext>
                  </a:extLst>
                </a:gridCol>
                <a:gridCol w="612000">
                  <a:extLst>
                    <a:ext uri="{9D8B030D-6E8A-4147-A177-3AD203B41FA5}">
                      <a16:colId xmlns:a16="http://schemas.microsoft.com/office/drawing/2014/main" val="341303587"/>
                    </a:ext>
                  </a:extLst>
                </a:gridCol>
                <a:gridCol w="612000">
                  <a:extLst>
                    <a:ext uri="{9D8B030D-6E8A-4147-A177-3AD203B41FA5}">
                      <a16:colId xmlns:a16="http://schemas.microsoft.com/office/drawing/2014/main" val="3112880537"/>
                    </a:ext>
                  </a:extLst>
                </a:gridCol>
                <a:gridCol w="3060000">
                  <a:extLst>
                    <a:ext uri="{9D8B030D-6E8A-4147-A177-3AD203B41FA5}">
                      <a16:colId xmlns:a16="http://schemas.microsoft.com/office/drawing/2014/main" val="1619365689"/>
                    </a:ext>
                  </a:extLst>
                </a:gridCol>
                <a:gridCol w="3060000">
                  <a:extLst>
                    <a:ext uri="{9D8B030D-6E8A-4147-A177-3AD203B41FA5}">
                      <a16:colId xmlns:a16="http://schemas.microsoft.com/office/drawing/2014/main" val="1355656450"/>
                    </a:ext>
                  </a:extLst>
                </a:gridCol>
              </a:tblGrid>
              <a:tr h="359529">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1" kern="1200">
                          <a:solidFill>
                            <a:schemeClr val="bg1"/>
                          </a:solidFill>
                          <a:latin typeface="+mn-lt"/>
                          <a:ea typeface="+mn-ea"/>
                          <a:cs typeface="+mn-cs"/>
                        </a:rPr>
                        <a:t>Programme Health – RAG</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1" kern="1200">
                          <a:solidFill>
                            <a:schemeClr val="bg1"/>
                          </a:solidFill>
                          <a:latin typeface="+mn-lt"/>
                          <a:ea typeface="+mn-ea"/>
                          <a:cs typeface="+mn-cs"/>
                        </a:rPr>
                        <a:t>Return to Green Plan</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800" b="1" kern="1200" dirty="0">
                        <a:solidFill>
                          <a:schemeClr val="bg1"/>
                        </a:solidFill>
                        <a:latin typeface="+mn-lt"/>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1980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mn-lt"/>
                          <a:ea typeface="+mn-ea"/>
                          <a:cs typeface="+mn-cs"/>
                        </a:rPr>
                        <a:t>Overall Programme Status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a:ln>
                            <a:noFill/>
                          </a:ln>
                          <a:effectLst/>
                          <a:uLnTx/>
                          <a:uFillTx/>
                          <a:latin typeface="Arial"/>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gradFill>
                      <a:gsLst>
                        <a:gs pos="0">
                          <a:srgbClr val="FFC000"/>
                        </a:gs>
                        <a:gs pos="0">
                          <a:srgbClr val="FFC000"/>
                        </a:gs>
                        <a:gs pos="100000">
                          <a:srgbClr val="203864"/>
                        </a:gs>
                        <a:gs pos="66000">
                          <a:srgbClr val="92D050"/>
                        </a:gs>
                        <a:gs pos="81000">
                          <a:srgbClr val="92D050"/>
                        </a:gs>
                        <a:gs pos="100000">
                          <a:srgbClr val="92D050"/>
                        </a:gs>
                        <a:gs pos="58000">
                          <a:srgbClr val="92D050"/>
                        </a:gs>
                        <a:gs pos="99000">
                          <a:srgbClr val="92D050"/>
                        </a:gs>
                      </a:gsLst>
                      <a:lin ang="0" scaled="1"/>
                    </a:gradFill>
                  </a:tcPr>
                </a:tc>
                <a:tc rowSpan="4" grid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kern="1200" baseline="0" dirty="0">
                          <a:solidFill>
                            <a:schemeClr val="tx1"/>
                          </a:solidFill>
                          <a:latin typeface="+mn-lt"/>
                          <a:ea typeface="+mn-ea"/>
                          <a:cs typeface="Arial"/>
                        </a:rPr>
                        <a:t>The programme is now at Amber-Green </a:t>
                      </a:r>
                      <a:r>
                        <a:rPr lang="en-US" sz="900" b="0" kern="1200" baseline="0" dirty="0">
                          <a:solidFill>
                            <a:schemeClr val="tx1"/>
                          </a:solidFill>
                          <a:latin typeface="+mn-lt"/>
                          <a:ea typeface="+mn-ea"/>
                          <a:cs typeface="Arial"/>
                        </a:rPr>
                        <a:t>status. All external test phases and </a:t>
                      </a:r>
                      <a:r>
                        <a:rPr lang="en-US" sz="900" b="0" kern="1200" baseline="0" dirty="0" err="1">
                          <a:solidFill>
                            <a:schemeClr val="tx1"/>
                          </a:solidFill>
                          <a:latin typeface="+mn-lt"/>
                          <a:ea typeface="+mn-ea"/>
                          <a:cs typeface="Arial"/>
                        </a:rPr>
                        <a:t>Xoserve’s</a:t>
                      </a:r>
                      <a:r>
                        <a:rPr lang="en-US" sz="900" b="0" kern="1200" baseline="0" dirty="0">
                          <a:solidFill>
                            <a:schemeClr val="tx1"/>
                          </a:solidFill>
                          <a:latin typeface="+mn-lt"/>
                          <a:ea typeface="+mn-ea"/>
                          <a:cs typeface="Arial"/>
                        </a:rPr>
                        <a:t> internal deliveries continue to track to plan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b="0" kern="1200" baseline="0" dirty="0">
                        <a:solidFill>
                          <a:schemeClr val="tx1"/>
                        </a:solidFill>
                        <a:latin typeface="+mn-lt"/>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b="0" kern="1200" baseline="0" dirty="0">
                        <a:solidFill>
                          <a:schemeClr val="tx1"/>
                        </a:solidFill>
                        <a:latin typeface="+mn-lt"/>
                        <a:ea typeface="+mn-ea"/>
                        <a:cs typeface="Arial"/>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rowSpan="4" h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0" kern="1200" dirty="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00399763"/>
                  </a:ext>
                </a:extLst>
              </a:tr>
              <a:tr h="1980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mn-lt"/>
                          <a:ea typeface="+mn-ea"/>
                          <a:cs typeface="+mn-cs"/>
                        </a:rPr>
                        <a:t>Programme Plan</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mn-lt"/>
                          <a:ea typeface="+mn-ea"/>
                          <a:cs typeface="+mn-cs"/>
                        </a:rPr>
                        <a:t>Previous</a:t>
                      </a:r>
                      <a:endParaRPr kumimoji="0" lang="en-GB" sz="700" b="1" i="0" u="none" strike="noStrike" kern="1200" cap="none" spc="0" normalizeH="0" baseline="0" noProof="0" dirty="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gradFill>
                      <a:gsLst>
                        <a:gs pos="0">
                          <a:srgbClr val="FFC000"/>
                        </a:gs>
                        <a:gs pos="0">
                          <a:srgbClr val="FFC000"/>
                        </a:gs>
                        <a:gs pos="100000">
                          <a:srgbClr val="203864"/>
                        </a:gs>
                        <a:gs pos="66000">
                          <a:srgbClr val="92D050"/>
                        </a:gs>
                        <a:gs pos="81000">
                          <a:srgbClr val="92D050"/>
                        </a:gs>
                        <a:gs pos="100000">
                          <a:srgbClr val="92D050"/>
                        </a:gs>
                        <a:gs pos="58000">
                          <a:srgbClr val="92D050"/>
                        </a:gs>
                        <a:gs pos="99000">
                          <a:srgbClr val="92D050"/>
                        </a:gs>
                      </a:gsLst>
                      <a:lin ang="0" scaled="1"/>
                    </a:gra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94750769"/>
                  </a:ext>
                </a:extLst>
              </a:tr>
              <a:tr h="198076">
                <a:tc>
                  <a:txBody>
                    <a:bodyPr/>
                    <a:lstStyle/>
                    <a:p>
                      <a:pPr marL="0" marR="0" indent="0" algn="l" rtl="0" eaLnBrk="1" fontAlgn="auto" latinLnBrk="0" hangingPunct="1">
                        <a:lnSpc>
                          <a:spcPct val="100000"/>
                        </a:lnSpc>
                        <a:spcBef>
                          <a:spcPts val="0"/>
                        </a:spcBef>
                        <a:spcAft>
                          <a:spcPts val="0"/>
                        </a:spcAft>
                        <a:buFontTx/>
                        <a:buNone/>
                      </a:pPr>
                      <a:r>
                        <a:rPr lang="en-GB" sz="700" b="1" kern="1200">
                          <a:solidFill>
                            <a:schemeClr val="bg1"/>
                          </a:solidFill>
                          <a:latin typeface="+mn-lt"/>
                          <a:ea typeface="+mn-ea"/>
                          <a:cs typeface="+mn-cs"/>
                        </a:rPr>
                        <a:t>Risk Profile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a:ln>
                            <a:noFill/>
                          </a:ln>
                          <a:effectLst/>
                          <a:uLnTx/>
                          <a:uFillTx/>
                          <a:latin typeface="+mn-lt"/>
                          <a:ea typeface="+mn-ea"/>
                          <a:cs typeface="+mn-cs"/>
                        </a:rPr>
                        <a:t>Previous</a:t>
                      </a: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gradFill>
                      <a:gsLst>
                        <a:gs pos="0">
                          <a:srgbClr val="FFC000"/>
                        </a:gs>
                        <a:gs pos="0">
                          <a:srgbClr val="FFC000"/>
                        </a:gs>
                        <a:gs pos="100000">
                          <a:srgbClr val="203864"/>
                        </a:gs>
                        <a:gs pos="66000">
                          <a:srgbClr val="92D050"/>
                        </a:gs>
                        <a:gs pos="81000">
                          <a:srgbClr val="92D050"/>
                        </a:gs>
                        <a:gs pos="100000">
                          <a:srgbClr val="92D050"/>
                        </a:gs>
                        <a:gs pos="58000">
                          <a:srgbClr val="92D050"/>
                        </a:gs>
                        <a:gs pos="99000">
                          <a:srgbClr val="92D050"/>
                        </a:gs>
                      </a:gsLst>
                      <a:lin ang="0" scaled="1"/>
                    </a:gra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95151634"/>
                  </a:ext>
                </a:extLst>
              </a:tr>
              <a:tr h="577796">
                <a:tc>
                  <a:txBody>
                    <a:bodyPr/>
                    <a:lstStyle/>
                    <a:p>
                      <a:pPr marL="0" marR="0" indent="0" algn="l" rtl="0" eaLnBrk="1" fontAlgn="auto" latinLnBrk="0" hangingPunct="1">
                        <a:lnSpc>
                          <a:spcPct val="100000"/>
                        </a:lnSpc>
                        <a:spcBef>
                          <a:spcPts val="0"/>
                        </a:spcBef>
                        <a:spcAft>
                          <a:spcPts val="0"/>
                        </a:spcAft>
                        <a:buFontTx/>
                        <a:buNone/>
                      </a:pPr>
                      <a:r>
                        <a:rPr lang="en-GB" sz="700" b="1" kern="1200">
                          <a:solidFill>
                            <a:schemeClr val="bg1"/>
                          </a:solidFill>
                          <a:latin typeface="+mn-lt"/>
                          <a:ea typeface="+mn-ea"/>
                          <a:cs typeface="+mn-cs"/>
                        </a:rPr>
                        <a:t>Resources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a:ln>
                            <a:noFill/>
                          </a:ln>
                          <a:solidFill>
                            <a:schemeClr val="dk1"/>
                          </a:solidFill>
                          <a:effectLst/>
                          <a:uLnTx/>
                          <a:uFillTx/>
                          <a:latin typeface="+mn-lt"/>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627309390"/>
                  </a:ext>
                </a:extLst>
              </a:tr>
              <a:tr h="214970">
                <a:tc gridSpan="4">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a:solidFill>
                            <a:schemeClr val="bg1"/>
                          </a:solidFill>
                          <a:latin typeface="+mn-lt"/>
                          <a:ea typeface="+mn-ea"/>
                          <a:cs typeface="+mn-cs"/>
                        </a:rPr>
                        <a:t>Executive Summary</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1" kern="1200">
                        <a:solidFill>
                          <a:schemeClr val="bg1"/>
                        </a:solidFill>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chemeClr val="bg1"/>
                          </a:solidFill>
                          <a:latin typeface="+mn-lt"/>
                          <a:ea typeface="+mn-ea"/>
                          <a:cs typeface="+mn-cs"/>
                        </a:rPr>
                        <a:t>Upcoming Activities &amp; Milestones (Next Month)</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299314848"/>
                  </a:ext>
                </a:extLst>
              </a:tr>
              <a:tr h="2056448">
                <a:tc gridSpan="4">
                  <a:txBody>
                    <a:bodyPr/>
                    <a:lstStyle/>
                    <a:p>
                      <a:pPr marL="0" marR="0" lvl="0" indent="0" algn="l">
                        <a:lnSpc>
                          <a:spcPct val="100000"/>
                        </a:lnSpc>
                        <a:spcBef>
                          <a:spcPts val="0"/>
                        </a:spcBef>
                        <a:spcAft>
                          <a:spcPts val="0"/>
                        </a:spcAft>
                        <a:buFont typeface="Arial" panose="020B0604020202020204" pitchFamily="34" charset="0"/>
                        <a:buNone/>
                      </a:pPr>
                      <a:r>
                        <a:rPr lang="en-GB" sz="900" b="1" kern="1200" baseline="0" dirty="0">
                          <a:solidFill>
                            <a:schemeClr val="tx1"/>
                          </a:solidFill>
                          <a:latin typeface="+mn-lt"/>
                          <a:ea typeface="+mn-ea"/>
                          <a:cs typeface="Arial"/>
                        </a:rPr>
                        <a:t>Key Programme Updates</a:t>
                      </a:r>
                      <a:endParaRPr lang="en-US" sz="900" dirty="0">
                        <a:solidFill>
                          <a:schemeClr val="tx1"/>
                        </a:solidFill>
                      </a:endParaRPr>
                    </a:p>
                    <a:p>
                      <a:pPr marL="171450" marR="0" lvl="0" indent="-171450" algn="l" rtl="0" eaLnBrk="1" fontAlgn="auto" latinLnBrk="0" hangingPunct="1">
                        <a:lnSpc>
                          <a:spcPct val="100000"/>
                        </a:lnSpc>
                        <a:spcBef>
                          <a:spcPts val="0"/>
                        </a:spcBef>
                        <a:spcAft>
                          <a:spcPts val="0"/>
                        </a:spcAft>
                        <a:buFont typeface="Arial" panose="020B0604020202020204" pitchFamily="34" charset="0"/>
                        <a:buChar char="•"/>
                      </a:pPr>
                      <a:r>
                        <a:rPr lang="en-GB" sz="900" b="0" kern="1200" baseline="0" dirty="0">
                          <a:solidFill>
                            <a:schemeClr val="tx1"/>
                          </a:solidFill>
                          <a:latin typeface="+mn-lt"/>
                          <a:ea typeface="+mn-ea"/>
                          <a:cs typeface="Arial"/>
                        </a:rPr>
                        <a:t>To date, all </a:t>
                      </a:r>
                      <a:r>
                        <a:rPr lang="en-GB" sz="900" b="0" kern="1200" baseline="0" dirty="0" err="1">
                          <a:solidFill>
                            <a:schemeClr val="tx1"/>
                          </a:solidFill>
                          <a:latin typeface="+mn-lt"/>
                          <a:ea typeface="+mn-ea"/>
                          <a:cs typeface="Arial"/>
                        </a:rPr>
                        <a:t>Xoserve</a:t>
                      </a:r>
                      <a:r>
                        <a:rPr lang="en-GB" sz="900" b="0" kern="1200" baseline="0" dirty="0">
                          <a:solidFill>
                            <a:schemeClr val="tx1"/>
                          </a:solidFill>
                          <a:latin typeface="+mn-lt"/>
                          <a:ea typeface="+mn-ea"/>
                          <a:cs typeface="Arial"/>
                        </a:rPr>
                        <a:t> key internal and external milestones have been met</a:t>
                      </a:r>
                    </a:p>
                    <a:p>
                      <a:pPr marL="171450" lvl="0" indent="-171450">
                        <a:buFont typeface="Arial" panose="020B0604020202020204" pitchFamily="34" charset="0"/>
                        <a:buChar char="•"/>
                      </a:pPr>
                      <a:r>
                        <a:rPr lang="en-GB" sz="900" b="1" dirty="0"/>
                        <a:t>Programme Re-plan: </a:t>
                      </a:r>
                      <a:r>
                        <a:rPr lang="en-GB" sz="900" dirty="0"/>
                        <a:t>Following the </a:t>
                      </a:r>
                      <a:r>
                        <a:rPr lang="en-GB" sz="900" dirty="0" err="1"/>
                        <a:t>Ogem</a:t>
                      </a:r>
                      <a:r>
                        <a:rPr lang="en-GB" sz="900" dirty="0"/>
                        <a:t> programme re-baseline, caveated with the actions to mitigate concerns that </a:t>
                      </a:r>
                      <a:r>
                        <a:rPr lang="en-GB" sz="900" dirty="0" err="1"/>
                        <a:t>Xoserve</a:t>
                      </a:r>
                      <a:r>
                        <a:rPr lang="en-GB" sz="900" dirty="0"/>
                        <a:t> raised. Main actions have been closed, hence this not be reported on, going forward.</a:t>
                      </a:r>
                    </a:p>
                    <a:p>
                      <a:pPr marL="171450" lvl="0" indent="-171450">
                        <a:buFont typeface="Arial" panose="020B0604020202020204" pitchFamily="34" charset="0"/>
                        <a:buChar char="•"/>
                      </a:pPr>
                      <a:r>
                        <a:rPr lang="en-GB" sz="900" b="1" dirty="0"/>
                        <a:t>Costs: </a:t>
                      </a:r>
                      <a:r>
                        <a:rPr lang="en-GB" sz="900" b="0" dirty="0"/>
                        <a:t>Costs continue to be monitored closely</a:t>
                      </a:r>
                      <a:endParaRPr lang="en-GB" sz="900" b="1" dirty="0"/>
                    </a:p>
                    <a:p>
                      <a:pPr marL="171450" indent="-171450">
                        <a:buFont typeface="Arial" panose="020B0604020202020204" pitchFamily="34" charset="0"/>
                        <a:buChar char="•"/>
                      </a:pPr>
                      <a:r>
                        <a:rPr lang="en-GB" sz="900" b="1" dirty="0"/>
                        <a:t>Missing design changes </a:t>
                      </a:r>
                      <a:r>
                        <a:rPr lang="en-GB" sz="900" dirty="0"/>
                        <a:t> DCC and SI undertook a detailed review and have confirmed that all changes have either been included with physical interface design or is in-flight as a CR. This closes out our concern.</a:t>
                      </a:r>
                    </a:p>
                    <a:p>
                      <a:pPr marL="171450" indent="-171450">
                        <a:buFont typeface="Arial" panose="020B0604020202020204" pitchFamily="34" charset="0"/>
                        <a:buChar char="•"/>
                      </a:pPr>
                      <a:r>
                        <a:rPr lang="en-GB" sz="900" b="1" dirty="0"/>
                        <a:t>External SIT:</a:t>
                      </a:r>
                      <a:r>
                        <a:rPr lang="en-GB" sz="900" dirty="0"/>
                        <a:t> Testing is </a:t>
                      </a:r>
                      <a:r>
                        <a:rPr lang="en-GB" sz="900" dirty="0" err="1"/>
                        <a:t>continiung</a:t>
                      </a:r>
                      <a:r>
                        <a:rPr lang="en-GB" sz="900" dirty="0"/>
                        <a:t> to plan with regression and Witness Testing underway currently</a:t>
                      </a:r>
                    </a:p>
                    <a:p>
                      <a:pPr marL="171450" lvl="0" indent="-171450">
                        <a:buFont typeface="Arial" panose="020B0604020202020204" pitchFamily="34" charset="0"/>
                        <a:buChar char="•"/>
                      </a:pPr>
                      <a:r>
                        <a:rPr lang="en-GB" sz="900" b="1" dirty="0"/>
                        <a:t>External NFR SIT:</a:t>
                      </a:r>
                      <a:r>
                        <a:rPr lang="en-GB" sz="900" dirty="0"/>
                        <a:t> </a:t>
                      </a:r>
                      <a:r>
                        <a:rPr lang="en-GB" sz="900" b="0" kern="1200" dirty="0">
                          <a:solidFill>
                            <a:schemeClr val="tx1"/>
                          </a:solidFill>
                          <a:effectLst/>
                          <a:latin typeface="+mn-lt"/>
                          <a:ea typeface="+mn-ea"/>
                          <a:cs typeface="+mn-cs"/>
                        </a:rPr>
                        <a:t>Testing continues to plan with all Peak of Peak testing concluding successfully</a:t>
                      </a:r>
                    </a:p>
                    <a:p>
                      <a:pPr marL="171450" lvl="0" indent="-171450">
                        <a:buFont typeface="Arial" panose="020B0604020202020204" pitchFamily="34" charset="0"/>
                        <a:buChar char="•"/>
                      </a:pPr>
                      <a:r>
                        <a:rPr lang="en-GB" sz="900" b="1" kern="1200" baseline="0" dirty="0">
                          <a:solidFill>
                            <a:schemeClr val="tx1"/>
                          </a:solidFill>
                          <a:effectLst/>
                          <a:latin typeface="+mn-lt"/>
                          <a:ea typeface="+mn-ea"/>
                          <a:cs typeface="+mn-cs"/>
                        </a:rPr>
                        <a:t>Internal Testing: </a:t>
                      </a:r>
                      <a:r>
                        <a:rPr lang="en-GB" sz="900" b="0" kern="1200" baseline="0" dirty="0">
                          <a:solidFill>
                            <a:schemeClr val="tx1"/>
                          </a:solidFill>
                          <a:effectLst/>
                          <a:latin typeface="+mn-lt"/>
                          <a:ea typeface="+mn-ea"/>
                          <a:cs typeface="+mn-cs"/>
                        </a:rPr>
                        <a:t>UAT Assurance is currently ongoing with minimal defects being both via UAT testing &amp; UAT assurance carried out by our SMEs. SIT integration continues for Programme CR deliveries. Defect rate continues to be low.</a:t>
                      </a:r>
                      <a:endParaRPr lang="en-GB" sz="900" b="1" kern="1200" baseline="0" dirty="0">
                        <a:solidFill>
                          <a:schemeClr val="tx1"/>
                        </a:solidFill>
                        <a:latin typeface="+mn-lt"/>
                        <a:ea typeface="+mn-ea"/>
                        <a:cs typeface="Arial"/>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kern="1200" dirty="0">
                          <a:solidFill>
                            <a:schemeClr val="tx1"/>
                          </a:solidFill>
                          <a:effectLst/>
                          <a:latin typeface="+mn-lt"/>
                          <a:ea typeface="+mn-ea"/>
                          <a:cs typeface="+mn-cs"/>
                        </a:rPr>
                        <a:t>Transition: </a:t>
                      </a:r>
                      <a:r>
                        <a:rPr lang="en-GB" sz="900" b="0" kern="1200" dirty="0">
                          <a:solidFill>
                            <a:schemeClr val="tx1"/>
                          </a:solidFill>
                          <a:effectLst/>
                          <a:latin typeface="+mn-lt"/>
                          <a:ea typeface="+mn-ea"/>
                          <a:cs typeface="+mn-cs"/>
                        </a:rPr>
                        <a:t>Internal planning activities continue alongside engagement with the SI</a:t>
                      </a:r>
                    </a:p>
                    <a:p>
                      <a:pPr marL="171450" lvl="0" indent="-171450">
                        <a:buFont typeface="Arial" panose="020B0604020202020204" pitchFamily="34" charset="0"/>
                        <a:buChar char="•"/>
                      </a:pPr>
                      <a:r>
                        <a:rPr lang="en-GB" sz="900" b="1" dirty="0"/>
                        <a:t>Data Migration: </a:t>
                      </a:r>
                      <a:r>
                        <a:rPr lang="en-GB" sz="900" dirty="0"/>
                        <a:t>DM NF continues with the Programme. There is a potential of a slight delay (at the central level), however the SI are working to try and contain the delay as much as possible in order to protect the baselined completion dates. UEPT Data has been transferred to Landmark to plan and REL extract has commenced.</a:t>
                      </a: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pPr marL="171450" marR="0" lvl="0" indent="-171450" algn="l">
                        <a:lnSpc>
                          <a:spcPct val="100000"/>
                        </a:lnSpc>
                        <a:spcBef>
                          <a:spcPts val="0"/>
                        </a:spcBef>
                        <a:spcAft>
                          <a:spcPts val="0"/>
                        </a:spcAft>
                        <a:buFont typeface="Arial" panose="020B0604020202020204" pitchFamily="34" charset="0"/>
                        <a:buChar char="•"/>
                      </a:pPr>
                      <a:endParaRPr lang="en-GB" sz="800" b="0" i="0" u="none" strike="noStrike" kern="1200" noProof="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171450" marR="0" lvl="0" indent="-171450" algn="l">
                        <a:lnSpc>
                          <a:spcPct val="100000"/>
                        </a:lnSpc>
                        <a:spcBef>
                          <a:spcPts val="0"/>
                        </a:spcBef>
                        <a:spcAft>
                          <a:spcPts val="0"/>
                        </a:spcAft>
                        <a:buFont typeface="Arial" panose="020B0604020202020204" pitchFamily="34" charset="0"/>
                        <a:buChar char="•"/>
                      </a:pPr>
                      <a:r>
                        <a:rPr lang="en-GB" sz="1000" b="1" kern="1200" dirty="0">
                          <a:solidFill>
                            <a:schemeClr val="tx1"/>
                          </a:solidFill>
                          <a:effectLst/>
                          <a:latin typeface="+mn-lt"/>
                          <a:ea typeface="+mn-ea"/>
                          <a:cs typeface="+mn-cs"/>
                        </a:rPr>
                        <a:t>DMT NFR:</a:t>
                      </a:r>
                      <a:r>
                        <a:rPr lang="en-GB" sz="1000" b="0" kern="1200" dirty="0">
                          <a:solidFill>
                            <a:schemeClr val="tx1"/>
                          </a:solidFill>
                          <a:effectLst/>
                          <a:latin typeface="+mn-lt"/>
                          <a:ea typeface="+mn-ea"/>
                          <a:cs typeface="+mn-cs"/>
                        </a:rPr>
                        <a:t> Continue test execution</a:t>
                      </a:r>
                    </a:p>
                    <a:p>
                      <a:pPr marL="171450" marR="0" lvl="0" indent="-171450" algn="l">
                        <a:lnSpc>
                          <a:spcPct val="100000"/>
                        </a:lnSpc>
                        <a:spcBef>
                          <a:spcPts val="0"/>
                        </a:spcBef>
                        <a:spcAft>
                          <a:spcPts val="0"/>
                        </a:spcAft>
                        <a:buFont typeface="Arial" panose="020B0604020202020204" pitchFamily="34" charset="0"/>
                        <a:buChar char="•"/>
                      </a:pPr>
                      <a:r>
                        <a:rPr lang="en-GB" sz="1000" b="1" kern="1200" dirty="0">
                          <a:solidFill>
                            <a:schemeClr val="tx1"/>
                          </a:solidFill>
                          <a:effectLst/>
                          <a:latin typeface="+mn-lt"/>
                          <a:ea typeface="+mn-ea"/>
                          <a:cs typeface="+mn-cs"/>
                        </a:rPr>
                        <a:t>External SIT: </a:t>
                      </a:r>
                      <a:r>
                        <a:rPr lang="en-GB" sz="1000" b="0" kern="1200" dirty="0">
                          <a:solidFill>
                            <a:schemeClr val="tx1"/>
                          </a:solidFill>
                          <a:effectLst/>
                          <a:latin typeface="+mn-lt"/>
                          <a:ea typeface="+mn-ea"/>
                          <a:cs typeface="+mn-cs"/>
                        </a:rPr>
                        <a:t>Continue External SIT support</a:t>
                      </a:r>
                    </a:p>
                    <a:p>
                      <a:pPr marL="171450" marR="0" lvl="0" indent="-171450" algn="l">
                        <a:lnSpc>
                          <a:spcPct val="100000"/>
                        </a:lnSpc>
                        <a:spcBef>
                          <a:spcPts val="0"/>
                        </a:spcBef>
                        <a:spcAft>
                          <a:spcPts val="0"/>
                        </a:spcAft>
                        <a:buFont typeface="Arial" panose="020B0604020202020204" pitchFamily="34" charset="0"/>
                        <a:buChar char="•"/>
                      </a:pPr>
                      <a:r>
                        <a:rPr lang="en-GB" sz="1000" b="1" kern="1200" dirty="0">
                          <a:solidFill>
                            <a:schemeClr val="tx1"/>
                          </a:solidFill>
                          <a:effectLst/>
                          <a:latin typeface="+mn-lt"/>
                          <a:ea typeface="+mn-ea"/>
                          <a:cs typeface="+mn-cs"/>
                        </a:rPr>
                        <a:t>External NFR: </a:t>
                      </a:r>
                      <a:r>
                        <a:rPr lang="en-GB" sz="1000" b="0" kern="1200" dirty="0">
                          <a:solidFill>
                            <a:schemeClr val="tx1"/>
                          </a:solidFill>
                          <a:effectLst/>
                          <a:latin typeface="+mn-lt"/>
                          <a:ea typeface="+mn-ea"/>
                          <a:cs typeface="+mn-cs"/>
                        </a:rPr>
                        <a:t>Continue test execution </a:t>
                      </a:r>
                      <a:endParaRPr lang="en-GB" sz="1000" b="1" kern="1200" dirty="0">
                        <a:solidFill>
                          <a:schemeClr val="tx1"/>
                        </a:solidFill>
                        <a:effectLst/>
                        <a:latin typeface="+mn-lt"/>
                        <a:ea typeface="+mn-ea"/>
                        <a:cs typeface="+mn-cs"/>
                      </a:endParaRPr>
                    </a:p>
                    <a:p>
                      <a:pPr marL="171450" marR="0" lvl="0" indent="-171450" algn="l">
                        <a:lnSpc>
                          <a:spcPct val="100000"/>
                        </a:lnSpc>
                        <a:spcBef>
                          <a:spcPts val="0"/>
                        </a:spcBef>
                        <a:spcAft>
                          <a:spcPts val="0"/>
                        </a:spcAft>
                        <a:buFont typeface="Arial" panose="020B0604020202020204" pitchFamily="34" charset="0"/>
                        <a:buChar char="•"/>
                      </a:pPr>
                      <a:r>
                        <a:rPr lang="en-GB" sz="1000" b="1" kern="1200" dirty="0">
                          <a:solidFill>
                            <a:schemeClr val="tx1"/>
                          </a:solidFill>
                          <a:effectLst/>
                          <a:latin typeface="+mn-lt"/>
                          <a:ea typeface="+mn-ea"/>
                          <a:cs typeface="+mn-cs"/>
                        </a:rPr>
                        <a:t>Internal Test:</a:t>
                      </a:r>
                      <a:r>
                        <a:rPr lang="en-GB" sz="1000" b="0" kern="1200" dirty="0">
                          <a:solidFill>
                            <a:schemeClr val="tx1"/>
                          </a:solidFill>
                          <a:effectLst/>
                          <a:latin typeface="+mn-lt"/>
                          <a:ea typeface="+mn-ea"/>
                          <a:cs typeface="+mn-cs"/>
                        </a:rPr>
                        <a:t> Continue SIT &amp; UAT assurance </a:t>
                      </a:r>
                      <a:endParaRPr lang="en-GB" sz="1000" b="1"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1" kern="1200" dirty="0">
                          <a:solidFill>
                            <a:schemeClr val="tx1"/>
                          </a:solidFill>
                          <a:effectLst/>
                          <a:latin typeface="+mn-lt"/>
                          <a:ea typeface="+mn-ea"/>
                          <a:cs typeface="+mn-cs"/>
                        </a:rPr>
                        <a:t>DES</a:t>
                      </a:r>
                      <a:r>
                        <a:rPr lang="en-GB" sz="1000" b="0" kern="1200" dirty="0">
                          <a:solidFill>
                            <a:schemeClr val="tx1"/>
                          </a:solidFill>
                          <a:effectLst/>
                          <a:latin typeface="+mn-lt"/>
                          <a:ea typeface="+mn-ea"/>
                          <a:cs typeface="+mn-cs"/>
                        </a:rPr>
                        <a:t>:</a:t>
                      </a:r>
                      <a:r>
                        <a:rPr lang="en-GB" sz="1000" b="1" kern="1200" dirty="0">
                          <a:solidFill>
                            <a:schemeClr val="tx1"/>
                          </a:solidFill>
                          <a:effectLst/>
                          <a:latin typeface="+mn-lt"/>
                          <a:ea typeface="+mn-ea"/>
                          <a:cs typeface="+mn-cs"/>
                        </a:rPr>
                        <a:t>&amp; Secondary APIs</a:t>
                      </a:r>
                      <a:r>
                        <a:rPr lang="en-GB" sz="1000" kern="1200" dirty="0">
                          <a:solidFill>
                            <a:schemeClr val="tx1"/>
                          </a:solidFill>
                          <a:effectLst/>
                          <a:latin typeface="+mn-lt"/>
                          <a:ea typeface="+mn-ea"/>
                          <a:cs typeface="+mn-cs"/>
                        </a:rPr>
                        <a:t> Continue development and system test activities.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1" kern="1200" baseline="0" dirty="0">
                          <a:solidFill>
                            <a:schemeClr val="tx1"/>
                          </a:solidFill>
                          <a:effectLst/>
                          <a:latin typeface="+mn-lt"/>
                          <a:ea typeface="+mn-ea"/>
                          <a:cs typeface="+mn-cs"/>
                        </a:rPr>
                        <a:t>Transition:</a:t>
                      </a:r>
                      <a:r>
                        <a:rPr lang="en-GB" sz="1000" b="0" kern="1200" baseline="0" dirty="0">
                          <a:solidFill>
                            <a:schemeClr val="tx1"/>
                          </a:solidFill>
                          <a:effectLst/>
                          <a:latin typeface="+mn-lt"/>
                          <a:ea typeface="+mn-ea"/>
                          <a:cs typeface="+mn-cs"/>
                        </a:rPr>
                        <a:t> Continue Transition planning </a:t>
                      </a:r>
                    </a:p>
                    <a:p>
                      <a:pPr marL="171450" marR="0" lvl="0" indent="-171450" algn="l">
                        <a:lnSpc>
                          <a:spcPct val="100000"/>
                        </a:lnSpc>
                        <a:spcBef>
                          <a:spcPts val="0"/>
                        </a:spcBef>
                        <a:spcAft>
                          <a:spcPts val="0"/>
                        </a:spcAft>
                        <a:buFont typeface="Arial" panose="020B0604020202020204" pitchFamily="34" charset="0"/>
                        <a:buChar char="•"/>
                      </a:pPr>
                      <a:endParaRPr lang="en-GB" sz="650" b="0" kern="1200" baseline="0" dirty="0">
                        <a:solidFill>
                          <a:schemeClr val="tx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655516086"/>
                  </a:ext>
                </a:extLst>
              </a:tr>
            </a:tbl>
          </a:graphicData>
        </a:graphic>
      </p:graphicFrame>
      <p:sp>
        <p:nvSpPr>
          <p:cNvPr id="28" name="Title 1">
            <a:extLst>
              <a:ext uri="{FF2B5EF4-FFF2-40B4-BE49-F238E27FC236}">
                <a16:creationId xmlns:a16="http://schemas.microsoft.com/office/drawing/2014/main" id="{92070F57-5BF2-480D-AD38-A4FF278A71D4}"/>
              </a:ext>
            </a:extLst>
          </p:cNvPr>
          <p:cNvSpPr txBox="1">
            <a:spLocks/>
          </p:cNvSpPr>
          <p:nvPr/>
        </p:nvSpPr>
        <p:spPr>
          <a:xfrm>
            <a:off x="457200" y="36562"/>
            <a:ext cx="8229600" cy="504000"/>
          </a:xfrm>
          <a:prstGeom prst="rect">
            <a:avLst/>
          </a:prstGeom>
        </p:spPr>
        <p:txBody>
          <a:bodyP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a:ln>
                  <a:noFill/>
                </a:ln>
                <a:solidFill>
                  <a:srgbClr val="3E5AA8"/>
                </a:solidFill>
                <a:effectLst/>
                <a:uLnTx/>
                <a:uFillTx/>
                <a:latin typeface="Arial" panose="020B0604020202020204" pitchFamily="34" charset="0"/>
                <a:ea typeface="+mj-ea"/>
                <a:cs typeface="Arial" panose="020B0604020202020204" pitchFamily="34" charset="0"/>
              </a:rPr>
              <a:t>Programme Update</a:t>
            </a:r>
          </a:p>
        </p:txBody>
      </p:sp>
    </p:spTree>
    <p:extLst>
      <p:ext uri="{BB962C8B-B14F-4D97-AF65-F5344CB8AC3E}">
        <p14:creationId xmlns:p14="http://schemas.microsoft.com/office/powerpoint/2010/main" val="326600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19FB592-139D-4CB0-9645-9CA8D04940FF}"/>
              </a:ext>
            </a:extLst>
          </p:cNvPr>
          <p:cNvGraphicFramePr>
            <a:graphicFrameLocks noGrp="1"/>
          </p:cNvGraphicFramePr>
          <p:nvPr>
            <p:extLst>
              <p:ext uri="{D42A27DB-BD31-4B8C-83A1-F6EECF244321}">
                <p14:modId xmlns:p14="http://schemas.microsoft.com/office/powerpoint/2010/main" val="926165613"/>
              </p:ext>
            </p:extLst>
          </p:nvPr>
        </p:nvGraphicFramePr>
        <p:xfrm>
          <a:off x="0" y="446380"/>
          <a:ext cx="9125999" cy="4333445"/>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0000"/>
                    </a:ext>
                  </a:extLst>
                </a:gridCol>
                <a:gridCol w="574855">
                  <a:extLst>
                    <a:ext uri="{9D8B030D-6E8A-4147-A177-3AD203B41FA5}">
                      <a16:colId xmlns:a16="http://schemas.microsoft.com/office/drawing/2014/main" val="2467489139"/>
                    </a:ext>
                  </a:extLst>
                </a:gridCol>
                <a:gridCol w="910223">
                  <a:extLst>
                    <a:ext uri="{9D8B030D-6E8A-4147-A177-3AD203B41FA5}">
                      <a16:colId xmlns:a16="http://schemas.microsoft.com/office/drawing/2014/main" val="20001"/>
                    </a:ext>
                  </a:extLst>
                </a:gridCol>
                <a:gridCol w="7006576">
                  <a:extLst>
                    <a:ext uri="{9D8B030D-6E8A-4147-A177-3AD203B41FA5}">
                      <a16:colId xmlns:a16="http://schemas.microsoft.com/office/drawing/2014/main" val="20002"/>
                    </a:ext>
                  </a:extLst>
                </a:gridCol>
              </a:tblGrid>
              <a:tr h="734720">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Previous</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Current</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WORK</a:t>
                      </a:r>
                    </a:p>
                    <a:p>
                      <a:pPr algn="ctr"/>
                      <a:r>
                        <a:rPr lang="en-GB" sz="800"/>
                        <a:t>STREAM</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SUMMARY</a:t>
                      </a:r>
                    </a:p>
                  </a:txBody>
                  <a:tcPr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73226">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r>
                        <a:rPr lang="en-US" altLang="en-US" sz="1000" b="1" kern="1200" baseline="0" dirty="0">
                          <a:solidFill>
                            <a:schemeClr val="tx1"/>
                          </a:solidFill>
                          <a:latin typeface="+mn-lt"/>
                          <a:ea typeface="+mn-ea"/>
                          <a:cs typeface="+mn-cs"/>
                        </a:rPr>
                        <a:t>DES &amp; Secondary API</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r>
                        <a:rPr lang="en-GB" sz="1000" b="0" i="0" u="none" strike="noStrike" kern="1200" noProof="0" dirty="0"/>
                        <a:t>Overall green. Internal &amp; External SIT support in progress. Resource constraints have been highlighted and mitigation actions are in progress to manage delivery timelines.</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2743038979"/>
                  </a:ext>
                </a:extLst>
              </a:tr>
              <a:tr h="673226">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rtl="0" eaLnBrk="1" fontAlgn="auto" latinLnBrk="0" hangingPunct="1">
                        <a:lnSpc>
                          <a:spcPct val="100000"/>
                        </a:lnSpc>
                        <a:spcBef>
                          <a:spcPts val="0"/>
                        </a:spcBef>
                        <a:spcAft>
                          <a:spcPts val="0"/>
                        </a:spcAft>
                        <a:buFont typeface="Arial" panose="020B0604020202020204" pitchFamily="34" charset="0"/>
                        <a:buNone/>
                      </a:pPr>
                      <a:r>
                        <a:rPr lang="en-GB" sz="1000" b="1" kern="1200" baseline="0" noProof="0">
                          <a:solidFill>
                            <a:schemeClr val="tx1"/>
                          </a:solidFill>
                          <a:latin typeface="+mn-lt"/>
                          <a:ea typeface="+mn-ea"/>
                          <a:cs typeface="+mn-cs"/>
                        </a:rPr>
                        <a:t>Testing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Font typeface="Arial" panose="020B0604020202020204" pitchFamily="34" charset="0"/>
                        <a:buNone/>
                      </a:pPr>
                      <a:r>
                        <a:rPr lang="en-US" sz="1000" b="0" i="0" u="none" strike="noStrike" kern="1200" noProof="0" dirty="0">
                          <a:solidFill>
                            <a:schemeClr val="dk1"/>
                          </a:solidFill>
                          <a:effectLst/>
                          <a:latin typeface="+mn-lt"/>
                          <a:ea typeface="+mn-ea"/>
                          <a:cs typeface="+mn-cs"/>
                        </a:rPr>
                        <a:t>The overall status remains Green. </a:t>
                      </a:r>
                    </a:p>
                    <a:p>
                      <a:pPr marL="0" indent="0">
                        <a:buFont typeface="Arial" panose="020B0604020202020204" pitchFamily="34" charset="0"/>
                        <a:buNone/>
                      </a:pPr>
                      <a:r>
                        <a:rPr lang="en-GB" sz="1000" b="0" i="0" u="none" strike="noStrike" kern="1200" dirty="0">
                          <a:solidFill>
                            <a:schemeClr val="dk1"/>
                          </a:solidFill>
                          <a:effectLst/>
                          <a:latin typeface="+mn-lt"/>
                          <a:ea typeface="+mn-ea"/>
                          <a:cs typeface="+mn-cs"/>
                        </a:rPr>
                        <a:t>External SIT support in progress, no </a:t>
                      </a:r>
                      <a:r>
                        <a:rPr lang="en-GB" sz="1000" b="0" i="0" u="none" strike="noStrike" kern="1200" dirty="0" err="1">
                          <a:solidFill>
                            <a:schemeClr val="dk1"/>
                          </a:solidFill>
                          <a:effectLst/>
                          <a:latin typeface="+mn-lt"/>
                          <a:ea typeface="+mn-ea"/>
                          <a:cs typeface="+mn-cs"/>
                        </a:rPr>
                        <a:t>Xoserve</a:t>
                      </a:r>
                      <a:r>
                        <a:rPr lang="en-GB" sz="1000" b="0" i="0" u="none" strike="noStrike" kern="1200" dirty="0">
                          <a:solidFill>
                            <a:schemeClr val="dk1"/>
                          </a:solidFill>
                          <a:effectLst/>
                          <a:latin typeface="+mn-lt"/>
                          <a:ea typeface="+mn-ea"/>
                          <a:cs typeface="+mn-cs"/>
                        </a:rPr>
                        <a:t> defects are open at this point. </a:t>
                      </a:r>
                    </a:p>
                    <a:p>
                      <a:pPr marL="0" indent="0">
                        <a:buFont typeface="Arial" panose="020B0604020202020204" pitchFamily="34" charset="0"/>
                        <a:buNone/>
                      </a:pPr>
                      <a:r>
                        <a:rPr lang="en-GB" sz="1000" b="0" i="0" u="none" strike="noStrike" kern="1200" noProof="0" dirty="0">
                          <a:solidFill>
                            <a:schemeClr val="dk1"/>
                          </a:solidFill>
                          <a:effectLst/>
                          <a:latin typeface="+mn-lt"/>
                          <a:ea typeface="+mn-ea"/>
                          <a:cs typeface="+mn-cs"/>
                        </a:rPr>
                        <a:t>Planning underway for all upcoming test phases such as UEPT, E2E, OT </a:t>
                      </a:r>
                      <a:endParaRPr lang="en-US" sz="1000" b="0" i="0" u="none" strike="noStrike" kern="1200" noProof="0" dirty="0">
                        <a:solidFill>
                          <a:schemeClr val="dk1"/>
                        </a:solidFill>
                        <a:effectLst/>
                        <a:latin typeface="+mn-lt"/>
                        <a:ea typeface="+mn-ea"/>
                        <a:cs typeface="+mn-cs"/>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85468078"/>
                  </a:ext>
                </a:extLst>
              </a:tr>
              <a:tr h="596648">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1000" b="1">
                          <a:solidFill>
                            <a:schemeClr val="tx1"/>
                          </a:solidFill>
                          <a:latin typeface="+mn-lt"/>
                        </a:rPr>
                        <a:t>Service Management</a:t>
                      </a:r>
                      <a:endParaRPr kumimoji="0" lang="en-GB" sz="1000" b="1"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1000" kern="1200" baseline="0" dirty="0">
                          <a:solidFill>
                            <a:schemeClr val="tx1"/>
                          </a:solidFill>
                          <a:latin typeface="+mn-lt"/>
                          <a:ea typeface="+mn-ea"/>
                          <a:cs typeface="Arial" panose="020B0604020202020204" pitchFamily="34" charset="0"/>
                        </a:rPr>
                        <a:t>Following discussions with Ofgem and DCC via the Switching Programme Design Forum, </a:t>
                      </a:r>
                      <a:r>
                        <a:rPr lang="en-GB" sz="1000" kern="1200" baseline="0" dirty="0" err="1">
                          <a:solidFill>
                            <a:schemeClr val="tx1"/>
                          </a:solidFill>
                          <a:latin typeface="+mn-lt"/>
                          <a:ea typeface="+mn-ea"/>
                          <a:cs typeface="Arial" panose="020B0604020202020204" pitchFamily="34" charset="0"/>
                        </a:rPr>
                        <a:t>Xoserve</a:t>
                      </a:r>
                      <a:r>
                        <a:rPr lang="en-GB" sz="1000" kern="1200" baseline="0" dirty="0">
                          <a:solidFill>
                            <a:schemeClr val="tx1"/>
                          </a:solidFill>
                          <a:latin typeface="+mn-lt"/>
                          <a:ea typeface="+mn-ea"/>
                          <a:cs typeface="Arial" panose="020B0604020202020204" pitchFamily="34" charset="0"/>
                        </a:rPr>
                        <a:t> will be submitting feedback regarding Service Management SLAs by 29/01. Preparations also underway to submit our response to the Service Design assurance activity in February.</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99251782"/>
                  </a:ext>
                </a:extLst>
              </a:tr>
              <a:tr h="308562">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US" altLang="en-US" sz="1000" b="1" kern="1200" baseline="0">
                          <a:solidFill>
                            <a:schemeClr val="tx1"/>
                          </a:solidFill>
                          <a:latin typeface="+mn-lt"/>
                          <a:ea typeface="+mn-ea"/>
                          <a:cs typeface="Arial"/>
                        </a:rPr>
                        <a:t>Batch</a:t>
                      </a:r>
                      <a:endParaRPr kumimoji="0" lang="en-GB" sz="1000" b="1" i="0" u="none" strike="noStrike" kern="1200" cap="none" spc="0" normalizeH="0" baseline="0" noProof="0">
                        <a:ln>
                          <a:noFill/>
                        </a:ln>
                        <a:solidFill>
                          <a:prstClr val="black"/>
                        </a:solidFill>
                        <a:effectLst/>
                        <a:uLnTx/>
                        <a:uFillTx/>
                        <a:latin typeface="+mn-lt"/>
                        <a:ea typeface="+mn-ea"/>
                        <a:cs typeface="Aria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eaLnBrk="0" fontAlgn="auto" latinLnBrk="0" hangingPunct="0">
                        <a:lnSpc>
                          <a:spcPct val="100000"/>
                        </a:lnSpc>
                        <a:spcBef>
                          <a:spcPts val="85"/>
                        </a:spcBef>
                        <a:spcAft>
                          <a:spcPts val="85"/>
                        </a:spcAft>
                        <a:buFont typeface="Arial" panose="020B0604020202020204" pitchFamily="34" charset="0"/>
                        <a:buNone/>
                      </a:pPr>
                      <a:r>
                        <a:rPr lang="en-US" altLang="en-US" sz="1000" i="0" baseline="0" dirty="0">
                          <a:solidFill>
                            <a:schemeClr val="tx1"/>
                          </a:solidFill>
                          <a:latin typeface="+mn-lt"/>
                          <a:cs typeface="Arial"/>
                        </a:rPr>
                        <a:t>The overall status is green, with testing support underway. </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345169"/>
                  </a:ext>
                </a:extLst>
              </a:tr>
              <a:tr h="308562">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1000" b="1">
                          <a:solidFill>
                            <a:schemeClr val="tx1"/>
                          </a:solidFill>
                          <a:latin typeface="+mn-lt"/>
                        </a:rPr>
                        <a:t>Gemini</a:t>
                      </a:r>
                      <a:endParaRPr lang="en-US" sz="1000" b="1">
                        <a:solidFill>
                          <a:schemeClr val="tx1"/>
                        </a:solidFill>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0" marR="0" lvl="0" indent="0" algn="l" rtl="0" eaLnBrk="0" fontAlgn="auto" latinLnBrk="0" hangingPunct="0">
                        <a:lnSpc>
                          <a:spcPct val="100000"/>
                        </a:lnSpc>
                        <a:spcBef>
                          <a:spcPts val="85"/>
                        </a:spcBef>
                        <a:spcAft>
                          <a:spcPts val="85"/>
                        </a:spcAft>
                        <a:buFont typeface="Arial" panose="020B0604020202020204" pitchFamily="34" charset="0"/>
                        <a:buNone/>
                      </a:pPr>
                      <a:r>
                        <a:rPr lang="en-US" altLang="en-US" sz="1000" i="0" baseline="0" dirty="0">
                          <a:solidFill>
                            <a:schemeClr val="tx1"/>
                          </a:solidFill>
                          <a:latin typeface="+mn-lt"/>
                          <a:cs typeface="Arial"/>
                        </a:rPr>
                        <a:t>The overall status is green. Planning underway to undertake a connected Gas Day testing with UK Link. </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2060194420"/>
                  </a:ext>
                </a:extLst>
              </a:tr>
              <a:tr h="308562">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b="1" kern="1200" baseline="0" noProof="0">
                          <a:solidFill>
                            <a:schemeClr val="tx1"/>
                          </a:solidFill>
                          <a:latin typeface="+mn-lt"/>
                          <a:ea typeface="+mn-ea"/>
                          <a:cs typeface="+mn-cs"/>
                        </a:rPr>
                        <a:t>Reporting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784"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0" i="0" u="none" strike="noStrike" kern="1200" cap="none" spc="0" normalizeH="0" baseline="0" dirty="0">
                          <a:ln>
                            <a:noFill/>
                          </a:ln>
                          <a:solidFill>
                            <a:schemeClr val="tx1"/>
                          </a:solidFill>
                          <a:effectLst/>
                          <a:uLnTx/>
                          <a:uFillTx/>
                          <a:latin typeface="+mn-lt"/>
                          <a:ea typeface="+mn-ea"/>
                          <a:cs typeface="Arial" panose="020B0604020202020204" pitchFamily="34" charset="0"/>
                        </a:rPr>
                        <a:t>An internal CR will be raised to incorporate the impact of one newly identified report that will need changes. </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60238991"/>
                  </a:ext>
                </a:extLst>
              </a:tr>
              <a:tr h="729939">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r>
                        <a:rPr lang="en-US" altLang="en-US" sz="1000" b="1" kern="1200" baseline="0">
                          <a:solidFill>
                            <a:schemeClr val="tx1"/>
                          </a:solidFill>
                          <a:latin typeface="+mn-lt"/>
                          <a:ea typeface="+mn-ea"/>
                          <a:cs typeface="+mn-cs"/>
                        </a:rPr>
                        <a:t>UK Link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r>
                        <a:rPr lang="en-GB" sz="1000" b="0" i="0" u="none" strike="noStrike" kern="1200" dirty="0">
                          <a:solidFill>
                            <a:schemeClr val="dk1"/>
                          </a:solidFill>
                          <a:effectLst/>
                          <a:latin typeface="+mn-lt"/>
                          <a:ea typeface="+mn-ea"/>
                          <a:cs typeface="+mn-cs"/>
                        </a:rPr>
                        <a:t>Status continues to be Green with work underway to impact assess and deliver Switching Programme changes raised through the last few months whilst supporting test phases.</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2454093302"/>
                  </a:ext>
                </a:extLst>
              </a:tr>
            </a:tbl>
          </a:graphicData>
        </a:graphic>
      </p:graphicFrame>
      <p:sp>
        <p:nvSpPr>
          <p:cNvPr id="2" name="Title 1"/>
          <p:cNvSpPr>
            <a:spLocks noGrp="1"/>
          </p:cNvSpPr>
          <p:nvPr>
            <p:ph type="title"/>
          </p:nvPr>
        </p:nvSpPr>
        <p:spPr>
          <a:xfrm>
            <a:off x="457200" y="0"/>
            <a:ext cx="8229600" cy="559203"/>
          </a:xfrm>
        </p:spPr>
        <p:txBody>
          <a:bodyPr>
            <a:normAutofit/>
          </a:bodyPr>
          <a:lstStyle/>
          <a:p>
            <a:r>
              <a:rPr lang="en-GB" sz="2400" dirty="0"/>
              <a:t>Green Workstream Updates</a:t>
            </a:r>
          </a:p>
        </p:txBody>
      </p:sp>
    </p:spTree>
    <p:extLst>
      <p:ext uri="{BB962C8B-B14F-4D97-AF65-F5344CB8AC3E}">
        <p14:creationId xmlns:p14="http://schemas.microsoft.com/office/powerpoint/2010/main" val="3651932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19FB592-139D-4CB0-9645-9CA8D04940FF}"/>
              </a:ext>
            </a:extLst>
          </p:cNvPr>
          <p:cNvGraphicFramePr>
            <a:graphicFrameLocks noGrp="1"/>
          </p:cNvGraphicFramePr>
          <p:nvPr>
            <p:extLst>
              <p:ext uri="{D42A27DB-BD31-4B8C-83A1-F6EECF244321}">
                <p14:modId xmlns:p14="http://schemas.microsoft.com/office/powerpoint/2010/main" val="2456792772"/>
              </p:ext>
            </p:extLst>
          </p:nvPr>
        </p:nvGraphicFramePr>
        <p:xfrm>
          <a:off x="0" y="744083"/>
          <a:ext cx="9125999" cy="3079633"/>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0000"/>
                    </a:ext>
                  </a:extLst>
                </a:gridCol>
                <a:gridCol w="574855">
                  <a:extLst>
                    <a:ext uri="{9D8B030D-6E8A-4147-A177-3AD203B41FA5}">
                      <a16:colId xmlns:a16="http://schemas.microsoft.com/office/drawing/2014/main" val="2467489139"/>
                    </a:ext>
                  </a:extLst>
                </a:gridCol>
                <a:gridCol w="880857">
                  <a:extLst>
                    <a:ext uri="{9D8B030D-6E8A-4147-A177-3AD203B41FA5}">
                      <a16:colId xmlns:a16="http://schemas.microsoft.com/office/drawing/2014/main" val="20001"/>
                    </a:ext>
                  </a:extLst>
                </a:gridCol>
                <a:gridCol w="7035942">
                  <a:extLst>
                    <a:ext uri="{9D8B030D-6E8A-4147-A177-3AD203B41FA5}">
                      <a16:colId xmlns:a16="http://schemas.microsoft.com/office/drawing/2014/main" val="20002"/>
                    </a:ext>
                  </a:extLst>
                </a:gridCol>
              </a:tblGrid>
              <a:tr h="594664">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Previous</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Current</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dirty="0"/>
                        <a:t>WORK</a:t>
                      </a:r>
                    </a:p>
                    <a:p>
                      <a:pPr algn="ctr"/>
                      <a:r>
                        <a:rPr lang="en-GB" sz="800" dirty="0"/>
                        <a:t>STREAM</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dirty="0"/>
                        <a:t>SUMMARY</a:t>
                      </a:r>
                    </a:p>
                  </a:txBody>
                  <a:tcPr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28153">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dirty="0">
                          <a:solidFill>
                            <a:schemeClr val="tx1"/>
                          </a:solidFill>
                          <a:latin typeface="+mn-lt"/>
                          <a:ea typeface="+mn-ea"/>
                          <a:cs typeface="+mn-cs"/>
                        </a:rPr>
                        <a:t>REC</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0" marR="0" lvl="0" indent="0" algn="l" defTabSz="914296"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0" i="0" u="none" strike="noStrike" kern="1200" baseline="0" noProof="0" dirty="0">
                          <a:solidFill>
                            <a:schemeClr val="tx1"/>
                          </a:solidFill>
                          <a:latin typeface="+mn-lt"/>
                          <a:ea typeface="+mn-ea"/>
                          <a:cs typeface="+mn-cs"/>
                        </a:rPr>
                        <a:t>REC consultation continues with </a:t>
                      </a:r>
                      <a:r>
                        <a:rPr lang="en-GB" sz="1050" b="0" i="0" u="none" strike="noStrike" kern="1200" baseline="0" noProof="0" dirty="0" err="1">
                          <a:solidFill>
                            <a:schemeClr val="tx1"/>
                          </a:solidFill>
                          <a:latin typeface="+mn-lt"/>
                          <a:ea typeface="+mn-ea"/>
                          <a:cs typeface="+mn-cs"/>
                        </a:rPr>
                        <a:t>Xoserve</a:t>
                      </a:r>
                      <a:r>
                        <a:rPr lang="en-GB" sz="1050" b="0" i="0" u="none" strike="noStrike" kern="1200" baseline="0" noProof="0" dirty="0">
                          <a:solidFill>
                            <a:schemeClr val="tx1"/>
                          </a:solidFill>
                          <a:latin typeface="+mn-lt"/>
                          <a:ea typeface="+mn-ea"/>
                          <a:cs typeface="+mn-cs"/>
                        </a:rPr>
                        <a:t> actively engaged in relevant RDUG meetings as well as reviewing REC schedules</a:t>
                      </a:r>
                      <a:endParaRPr lang="en-US" sz="1050" b="0" i="0" u="none" strike="noStrike" kern="1200" baseline="0" noProof="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3716675911"/>
                  </a:ext>
                </a:extLst>
              </a:tr>
              <a:tr h="937510">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kern="1200" baseline="0" noProof="0" dirty="0">
                          <a:solidFill>
                            <a:schemeClr val="tx1"/>
                          </a:solidFill>
                          <a:latin typeface="+mn-lt"/>
                          <a:ea typeface="+mn-ea"/>
                          <a:cs typeface="+mn-cs"/>
                        </a:rPr>
                        <a:t>Data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kern="1200" baseline="0" noProof="0" dirty="0">
                          <a:solidFill>
                            <a:schemeClr val="tx1"/>
                          </a:solidFill>
                          <a:latin typeface="+mn-lt"/>
                          <a:ea typeface="+mn-ea"/>
                          <a:cs typeface="+mn-cs"/>
                        </a:rPr>
                        <a:t>Migration &amp; Provision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1050" dirty="0"/>
                        <a:t>DM NF continues with the Programme. There is a potential of a slight delay (at the central level), however the SI are working to try and contain the delay as much as possible in order to protect the baselined completion dates. UEPT Data has been transferred to Landmark to plan and REL extract has commenced.</a:t>
                      </a:r>
                      <a:endParaRPr lang="en-GB" sz="1050" b="0" i="0" u="none" strike="noStrike" kern="1200" baseline="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7209085"/>
                  </a:ext>
                </a:extLst>
              </a:tr>
              <a:tr h="509653">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kumimoji="0" lang="en-GB" sz="1050" b="1" i="0" u="none" strike="noStrike" kern="1200" cap="none" spc="0" normalizeH="0" baseline="0" noProof="0" dirty="0">
                          <a:ln>
                            <a:noFill/>
                          </a:ln>
                          <a:solidFill>
                            <a:schemeClr val="tx1"/>
                          </a:solidFill>
                          <a:effectLst/>
                          <a:uLnTx/>
                          <a:uFillTx/>
                          <a:latin typeface="+mn-lt"/>
                          <a:ea typeface="+mn-ea"/>
                          <a:cs typeface="Arial"/>
                        </a:rPr>
                        <a:t>Market Trials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algn="l"/>
                      <a:r>
                        <a:rPr lang="en-GB" sz="1050" b="0" i="0" u="none" strike="noStrike" kern="1200" baseline="0" dirty="0">
                          <a:solidFill>
                            <a:schemeClr val="tx1"/>
                          </a:solidFill>
                          <a:latin typeface="+mn-lt"/>
                          <a:ea typeface="+mn-ea"/>
                          <a:cs typeface="+mn-cs"/>
                        </a:rPr>
                        <a:t>The CR to remove Market Trials milestones from the Switching Programme Plan has been raised and is currently undergoing industry-wide impact assessments </a:t>
                      </a:r>
                      <a:endParaRPr lang="en-US" sz="1050" b="0" i="0" u="none" strike="noStrike" kern="1200" baseline="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1184828694"/>
                  </a:ext>
                </a:extLst>
              </a:tr>
              <a:tr h="509653">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a:solidFill>
                            <a:schemeClr val="tx1"/>
                          </a:solidFill>
                          <a:latin typeface="+mn-lt"/>
                          <a:ea typeface="+mn-ea"/>
                          <a:cs typeface="+mn-cs"/>
                        </a:rPr>
                        <a:t>Environments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eaLnBrk="0" fontAlgn="auto" latinLnBrk="0" hangingPunct="0">
                        <a:lnSpc>
                          <a:spcPct val="100000"/>
                        </a:lnSpc>
                        <a:spcBef>
                          <a:spcPts val="85"/>
                        </a:spcBef>
                        <a:spcAft>
                          <a:spcPts val="85"/>
                        </a:spcAft>
                        <a:buFont typeface="Wingdings" panose="05000000000000000000" pitchFamily="2" charset="2"/>
                        <a:buNone/>
                      </a:pPr>
                      <a:r>
                        <a:rPr lang="en-US" sz="1050" b="0" i="0" u="none" strike="noStrike" kern="1200" dirty="0">
                          <a:solidFill>
                            <a:schemeClr val="tx1"/>
                          </a:solidFill>
                          <a:effectLst/>
                          <a:latin typeface="Arial" panose="020B0604020202020204" pitchFamily="34" charset="0"/>
                          <a:ea typeface="+mn-ea"/>
                          <a:cs typeface="Arial" panose="020B0604020202020204" pitchFamily="34" charset="0"/>
                        </a:rPr>
                        <a:t>Workstream continues to be Green with all activities continuing to track to plan.</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13140292"/>
                  </a:ext>
                </a:extLst>
              </a:tr>
            </a:tbl>
          </a:graphicData>
        </a:graphic>
      </p:graphicFrame>
      <p:sp>
        <p:nvSpPr>
          <p:cNvPr id="2" name="Title 1"/>
          <p:cNvSpPr>
            <a:spLocks noGrp="1"/>
          </p:cNvSpPr>
          <p:nvPr>
            <p:ph type="title"/>
          </p:nvPr>
        </p:nvSpPr>
        <p:spPr>
          <a:xfrm>
            <a:off x="457200" y="0"/>
            <a:ext cx="8229600" cy="559203"/>
          </a:xfrm>
        </p:spPr>
        <p:txBody>
          <a:bodyPr>
            <a:normAutofit/>
          </a:bodyPr>
          <a:lstStyle/>
          <a:p>
            <a:r>
              <a:rPr lang="en-GB" sz="2400" dirty="0"/>
              <a:t>Green Workstream Updates</a:t>
            </a:r>
          </a:p>
        </p:txBody>
      </p:sp>
    </p:spTree>
    <p:extLst>
      <p:ext uri="{BB962C8B-B14F-4D97-AF65-F5344CB8AC3E}">
        <p14:creationId xmlns:p14="http://schemas.microsoft.com/office/powerpoint/2010/main" val="1330211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637580"/>
          </a:xfrm>
        </p:spPr>
        <p:txBody>
          <a:bodyPr>
            <a:noAutofit/>
          </a:bodyPr>
          <a:lstStyle/>
          <a:p>
            <a:r>
              <a:rPr lang="en-GB" sz="2400" dirty="0">
                <a:latin typeface="Arial"/>
                <a:cs typeface="Arial"/>
              </a:rPr>
              <a:t>Key Programme Risks (1/4)</a:t>
            </a:r>
          </a:p>
        </p:txBody>
      </p:sp>
      <p:graphicFrame>
        <p:nvGraphicFramePr>
          <p:cNvPr id="5" name="Table 4"/>
          <p:cNvGraphicFramePr>
            <a:graphicFrameLocks noGrp="1"/>
          </p:cNvGraphicFramePr>
          <p:nvPr>
            <p:extLst>
              <p:ext uri="{D42A27DB-BD31-4B8C-83A1-F6EECF244321}">
                <p14:modId xmlns:p14="http://schemas.microsoft.com/office/powerpoint/2010/main" val="3478763080"/>
              </p:ext>
            </p:extLst>
          </p:nvPr>
        </p:nvGraphicFramePr>
        <p:xfrm>
          <a:off x="85651" y="503604"/>
          <a:ext cx="8972695" cy="2382337"/>
        </p:xfrm>
        <a:graphic>
          <a:graphicData uri="http://schemas.openxmlformats.org/drawingml/2006/table">
            <a:tbl>
              <a:tblPr firstRow="1" bandRow="1">
                <a:tableStyleId>{5C22544A-7EE6-4342-B048-85BDC9FD1C3A}</a:tableStyleId>
              </a:tblPr>
              <a:tblGrid>
                <a:gridCol w="520700">
                  <a:extLst>
                    <a:ext uri="{9D8B030D-6E8A-4147-A177-3AD203B41FA5}">
                      <a16:colId xmlns:a16="http://schemas.microsoft.com/office/drawing/2014/main" val="20000"/>
                    </a:ext>
                  </a:extLst>
                </a:gridCol>
                <a:gridCol w="214875">
                  <a:extLst>
                    <a:ext uri="{9D8B030D-6E8A-4147-A177-3AD203B41FA5}">
                      <a16:colId xmlns:a16="http://schemas.microsoft.com/office/drawing/2014/main" val="20001"/>
                    </a:ext>
                  </a:extLst>
                </a:gridCol>
                <a:gridCol w="948300">
                  <a:extLst>
                    <a:ext uri="{9D8B030D-6E8A-4147-A177-3AD203B41FA5}">
                      <a16:colId xmlns:a16="http://schemas.microsoft.com/office/drawing/2014/main" val="3490358336"/>
                    </a:ext>
                  </a:extLst>
                </a:gridCol>
                <a:gridCol w="2863030">
                  <a:extLst>
                    <a:ext uri="{9D8B030D-6E8A-4147-A177-3AD203B41FA5}">
                      <a16:colId xmlns:a16="http://schemas.microsoft.com/office/drawing/2014/main" val="20002"/>
                    </a:ext>
                  </a:extLst>
                </a:gridCol>
                <a:gridCol w="1931746">
                  <a:extLst>
                    <a:ext uri="{9D8B030D-6E8A-4147-A177-3AD203B41FA5}">
                      <a16:colId xmlns:a16="http://schemas.microsoft.com/office/drawing/2014/main" val="20003"/>
                    </a:ext>
                  </a:extLst>
                </a:gridCol>
                <a:gridCol w="1541224">
                  <a:extLst>
                    <a:ext uri="{9D8B030D-6E8A-4147-A177-3AD203B41FA5}">
                      <a16:colId xmlns:a16="http://schemas.microsoft.com/office/drawing/2014/main" val="2992598958"/>
                    </a:ext>
                  </a:extLst>
                </a:gridCol>
                <a:gridCol w="952820">
                  <a:extLst>
                    <a:ext uri="{9D8B030D-6E8A-4147-A177-3AD203B41FA5}">
                      <a16:colId xmlns:a16="http://schemas.microsoft.com/office/drawing/2014/main" val="2261462523"/>
                    </a:ext>
                  </a:extLst>
                </a:gridCol>
              </a:tblGrid>
              <a:tr h="649273">
                <a:tc>
                  <a:txBody>
                    <a:bodyPr/>
                    <a:lstStyle/>
                    <a:p>
                      <a:pPr algn="ctr"/>
                      <a:r>
                        <a:rPr lang="en-GB" sz="900" dirty="0">
                          <a:solidFill>
                            <a:schemeClr val="bg1"/>
                          </a:solidFill>
                        </a:rPr>
                        <a:t>REF</a:t>
                      </a:r>
                    </a:p>
                  </a:txBody>
                  <a:tcPr marL="36000" marR="36000" marT="36000" marB="36000" anchor="ctr"/>
                </a:tc>
                <a:tc>
                  <a:txBody>
                    <a:bodyPr/>
                    <a:lstStyle/>
                    <a:p>
                      <a:pPr algn="ctr"/>
                      <a:r>
                        <a:rPr lang="en-GB" sz="900">
                          <a:solidFill>
                            <a:schemeClr val="bg1"/>
                          </a:solidFill>
                        </a:rPr>
                        <a:t>RAG</a:t>
                      </a:r>
                    </a:p>
                  </a:txBody>
                  <a:tcPr marL="36000" marR="36000" marT="36000" marB="36000" vert="vert27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rPr>
                        <a:t>WORKSTREAM</a:t>
                      </a: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u="sng">
                          <a:solidFill>
                            <a:schemeClr val="bg1"/>
                          </a:solidFill>
                        </a:rPr>
                        <a:t>DESCRIPTION</a:t>
                      </a:r>
                      <a:endParaRPr lang="en-GB" sz="900">
                        <a:solidFill>
                          <a:schemeClr val="bg1"/>
                        </a:solidFill>
                      </a:endParaRPr>
                    </a:p>
                  </a:txBody>
                  <a:tcPr marL="36000" marR="36000" marT="36000" marB="36000" anchor="ctr"/>
                </a:tc>
                <a:tc>
                  <a:txBody>
                    <a:bodyPr/>
                    <a:lstStyle/>
                    <a:p>
                      <a:pPr algn="ctr"/>
                      <a:r>
                        <a:rPr lang="en-GB" sz="900">
                          <a:solidFill>
                            <a:schemeClr val="bg1"/>
                          </a:solidFill>
                        </a:rPr>
                        <a:t>MITIGATING ACTIONS</a:t>
                      </a:r>
                    </a:p>
                  </a:txBody>
                  <a:tcPr marL="36000" marR="36000" marT="36000" marB="36000" anchor="ctr"/>
                </a:tc>
                <a:tc>
                  <a:txBody>
                    <a:bodyPr/>
                    <a:lstStyle/>
                    <a:p>
                      <a:pPr algn="ctr"/>
                      <a:r>
                        <a:rPr lang="en-GB" sz="900">
                          <a:solidFill>
                            <a:schemeClr val="bg1"/>
                          </a:solidFill>
                        </a:rPr>
                        <a:t>LATEST UPDATE</a:t>
                      </a:r>
                    </a:p>
                  </a:txBody>
                  <a:tcPr marL="36000" marR="36000" marT="36000" marB="36000" anchor="ctr"/>
                </a:tc>
                <a:tc>
                  <a:txBody>
                    <a:bodyPr/>
                    <a:lstStyle/>
                    <a:p>
                      <a:pPr algn="ctr"/>
                      <a:r>
                        <a:rPr lang="en-GB" sz="900"/>
                        <a:t>TARGET</a:t>
                      </a:r>
                    </a:p>
                    <a:p>
                      <a:pPr algn="ctr"/>
                      <a:r>
                        <a:rPr lang="en-GB" sz="900"/>
                        <a:t>RESOLUTION</a:t>
                      </a:r>
                    </a:p>
                    <a:p>
                      <a:pPr algn="ctr"/>
                      <a:r>
                        <a:rPr lang="en-GB" sz="900"/>
                        <a:t>DATE</a:t>
                      </a:r>
                    </a:p>
                  </a:txBody>
                  <a:tcPr marL="36000" marR="36000" marT="36000" marB="36000" anchor="ctr"/>
                </a:tc>
                <a:extLst>
                  <a:ext uri="{0D108BD9-81ED-4DB2-BD59-A6C34878D82A}">
                    <a16:rowId xmlns:a16="http://schemas.microsoft.com/office/drawing/2014/main" val="10000"/>
                  </a:ext>
                </a:extLst>
              </a:tr>
              <a:tr h="1733064">
                <a:tc>
                  <a:txBody>
                    <a:bodyPr/>
                    <a:lstStyle/>
                    <a:p>
                      <a:pPr algn="ctr" fontAlgn="ctr"/>
                      <a:r>
                        <a:rPr lang="en-GB" sz="800" b="0" i="0" u="none" strike="noStrike" dirty="0">
                          <a:solidFill>
                            <a:schemeClr val="tx1"/>
                          </a:solidFill>
                          <a:effectLst/>
                          <a:latin typeface="Arial" panose="020B0604020202020204" pitchFamily="34" charset="0"/>
                        </a:rPr>
                        <a:t>62741</a:t>
                      </a:r>
                    </a:p>
                  </a:txBody>
                  <a:tcPr marL="0" marR="0" marT="0" marB="0" anchor="ctr">
                    <a:solidFill>
                      <a:srgbClr val="CED1E2"/>
                    </a:solidFill>
                  </a:tcPr>
                </a:tc>
                <a:tc>
                  <a:txBody>
                    <a:bodyPr/>
                    <a:lstStyle/>
                    <a:p>
                      <a:pPr algn="ctr"/>
                      <a:endParaRPr lang="en-GB" sz="800" dirty="0">
                        <a:solidFill>
                          <a:schemeClr val="tx1"/>
                        </a:solidFill>
                        <a:latin typeface="+mn-lt"/>
                      </a:endParaRPr>
                    </a:p>
                  </a:txBody>
                  <a:tcPr marL="36000" marR="36000" marT="36000" marB="36000" anchor="ctr">
                    <a:solidFill>
                      <a:srgbClr val="FFC000"/>
                    </a:solidFill>
                  </a:tcPr>
                </a:tc>
                <a:tc>
                  <a:txBody>
                    <a:bodyPr/>
                    <a:lstStyle/>
                    <a:p>
                      <a:pPr algn="ctr" fontAlgn="b"/>
                      <a:r>
                        <a:rPr lang="en-GB" sz="800" b="0" i="0" u="none" strike="noStrike" dirty="0">
                          <a:solidFill>
                            <a:schemeClr val="tx1"/>
                          </a:solidFill>
                          <a:effectLst/>
                          <a:latin typeface="+mn-lt"/>
                        </a:rPr>
                        <a:t>Programme</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SIT NFR testing will be deemed invalid if carried out as currently planned because SIT Functional would not have reached the necessary level of code stability for Non functional testing to be carried out leading to additional costs related to resources and environments required to support further cycles of NFR testing once a stable code level has been achieved. High volumes of defects are currently being found in SIT which in turn is impacting progression and therefore delays in completing the SIT cycles required to establish a suitable level of code stability. The current timelines still plan for NFR testing to be carried out prior to the completion of sufficient functional SIT required to establish a stable code set.</a:t>
                      </a:r>
                    </a:p>
                  </a:txBody>
                  <a:tcPr marL="0" marR="0" marT="0" marB="0" anchor="ctr">
                    <a:solidFill>
                      <a:srgbClr val="CED1E2"/>
                    </a:solidFill>
                  </a:tcPr>
                </a:tc>
                <a:tc>
                  <a:txBody>
                    <a:bodyPr/>
                    <a:lstStyle/>
                    <a:p>
                      <a:pPr algn="l" fontAlgn="ctr"/>
                      <a:r>
                        <a:rPr lang="en-US" sz="800" b="0" i="0" u="none" strike="noStrike" dirty="0">
                          <a:solidFill>
                            <a:schemeClr val="tx1"/>
                          </a:solidFill>
                          <a:effectLst/>
                          <a:latin typeface="+mn-lt"/>
                        </a:rPr>
                        <a:t>Escalate to the SI via all established forums to instigate a near term plan review to ensure these phases are re-planned appropriately.</a:t>
                      </a:r>
                    </a:p>
                  </a:txBody>
                  <a:tcPr marL="0" marR="0" marT="0" marB="0" anchor="ctr">
                    <a:solidFill>
                      <a:srgbClr val="CED1E2"/>
                    </a:solidFill>
                  </a:tcPr>
                </a:tc>
                <a:tc>
                  <a:txBody>
                    <a:bodyPr/>
                    <a:lstStyle/>
                    <a:p>
                      <a:r>
                        <a:rPr lang="en-US" sz="800" dirty="0">
                          <a:solidFill>
                            <a:schemeClr val="tx1"/>
                          </a:solidFill>
                          <a:latin typeface="+mn-lt"/>
                        </a:rPr>
                        <a:t>This risk is still relevant and will continue to be monitored until SIT is complete..</a:t>
                      </a:r>
                      <a:endParaRPr lang="en-GB" sz="800" dirty="0">
                        <a:solidFill>
                          <a:schemeClr val="tx1"/>
                        </a:solidFill>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03/03/21</a:t>
                      </a:r>
                    </a:p>
                  </a:txBody>
                  <a:tcPr marL="0" marR="0" marT="0" marB="0" anchor="ctr">
                    <a:solidFill>
                      <a:srgbClr val="CED1E2"/>
                    </a:solidFill>
                  </a:tcPr>
                </a:tc>
                <a:extLst>
                  <a:ext uri="{0D108BD9-81ED-4DB2-BD59-A6C34878D82A}">
                    <a16:rowId xmlns:a16="http://schemas.microsoft.com/office/drawing/2014/main" val="2240870502"/>
                  </a:ext>
                </a:extLst>
              </a:tr>
            </a:tbl>
          </a:graphicData>
        </a:graphic>
      </p:graphicFrame>
    </p:spTree>
    <p:extLst>
      <p:ext uri="{BB962C8B-B14F-4D97-AF65-F5344CB8AC3E}">
        <p14:creationId xmlns:p14="http://schemas.microsoft.com/office/powerpoint/2010/main" val="3895383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637580"/>
          </a:xfrm>
        </p:spPr>
        <p:txBody>
          <a:bodyPr>
            <a:noAutofit/>
          </a:bodyPr>
          <a:lstStyle/>
          <a:p>
            <a:r>
              <a:rPr lang="en-GB" sz="2400" dirty="0">
                <a:latin typeface="Arial"/>
                <a:cs typeface="Arial"/>
              </a:rPr>
              <a:t>Key Programme Risks (2/4)</a:t>
            </a:r>
          </a:p>
        </p:txBody>
      </p:sp>
      <p:graphicFrame>
        <p:nvGraphicFramePr>
          <p:cNvPr id="4" name="Table 3">
            <a:extLst>
              <a:ext uri="{FF2B5EF4-FFF2-40B4-BE49-F238E27FC236}">
                <a16:creationId xmlns:a16="http://schemas.microsoft.com/office/drawing/2014/main" id="{21C82824-B6F8-4235-A640-0218035C3387}"/>
              </a:ext>
            </a:extLst>
          </p:cNvPr>
          <p:cNvGraphicFramePr>
            <a:graphicFrameLocks noGrp="1"/>
          </p:cNvGraphicFramePr>
          <p:nvPr>
            <p:extLst>
              <p:ext uri="{D42A27DB-BD31-4B8C-83A1-F6EECF244321}">
                <p14:modId xmlns:p14="http://schemas.microsoft.com/office/powerpoint/2010/main" val="4229193074"/>
              </p:ext>
            </p:extLst>
          </p:nvPr>
        </p:nvGraphicFramePr>
        <p:xfrm>
          <a:off x="21193" y="468842"/>
          <a:ext cx="9101611" cy="4535369"/>
        </p:xfrm>
        <a:graphic>
          <a:graphicData uri="http://schemas.openxmlformats.org/drawingml/2006/table">
            <a:tbl>
              <a:tblPr firstRow="1" bandRow="1">
                <a:tableStyleId>{5C22544A-7EE6-4342-B048-85BDC9FD1C3A}</a:tableStyleId>
              </a:tblPr>
              <a:tblGrid>
                <a:gridCol w="528181">
                  <a:extLst>
                    <a:ext uri="{9D8B030D-6E8A-4147-A177-3AD203B41FA5}">
                      <a16:colId xmlns:a16="http://schemas.microsoft.com/office/drawing/2014/main" val="20000"/>
                    </a:ext>
                  </a:extLst>
                </a:gridCol>
                <a:gridCol w="217962">
                  <a:extLst>
                    <a:ext uri="{9D8B030D-6E8A-4147-A177-3AD203B41FA5}">
                      <a16:colId xmlns:a16="http://schemas.microsoft.com/office/drawing/2014/main" val="20001"/>
                    </a:ext>
                  </a:extLst>
                </a:gridCol>
                <a:gridCol w="961925">
                  <a:extLst>
                    <a:ext uri="{9D8B030D-6E8A-4147-A177-3AD203B41FA5}">
                      <a16:colId xmlns:a16="http://schemas.microsoft.com/office/drawing/2014/main" val="3490358336"/>
                    </a:ext>
                  </a:extLst>
                </a:gridCol>
                <a:gridCol w="2400994">
                  <a:extLst>
                    <a:ext uri="{9D8B030D-6E8A-4147-A177-3AD203B41FA5}">
                      <a16:colId xmlns:a16="http://schemas.microsoft.com/office/drawing/2014/main" val="20002"/>
                    </a:ext>
                  </a:extLst>
                </a:gridCol>
                <a:gridCol w="1590418">
                  <a:extLst>
                    <a:ext uri="{9D8B030D-6E8A-4147-A177-3AD203B41FA5}">
                      <a16:colId xmlns:a16="http://schemas.microsoft.com/office/drawing/2014/main" val="20003"/>
                    </a:ext>
                  </a:extLst>
                </a:gridCol>
                <a:gridCol w="2450911">
                  <a:extLst>
                    <a:ext uri="{9D8B030D-6E8A-4147-A177-3AD203B41FA5}">
                      <a16:colId xmlns:a16="http://schemas.microsoft.com/office/drawing/2014/main" val="2992598958"/>
                    </a:ext>
                  </a:extLst>
                </a:gridCol>
                <a:gridCol w="951220">
                  <a:extLst>
                    <a:ext uri="{9D8B030D-6E8A-4147-A177-3AD203B41FA5}">
                      <a16:colId xmlns:a16="http://schemas.microsoft.com/office/drawing/2014/main" val="2261462523"/>
                    </a:ext>
                  </a:extLst>
                </a:gridCol>
              </a:tblGrid>
              <a:tr h="561929">
                <a:tc>
                  <a:txBody>
                    <a:bodyPr/>
                    <a:lstStyle/>
                    <a:p>
                      <a:pPr algn="ctr"/>
                      <a:r>
                        <a:rPr lang="en-GB" sz="900" dirty="0"/>
                        <a:t>REF</a:t>
                      </a:r>
                    </a:p>
                  </a:txBody>
                  <a:tcPr marL="36000" marR="36000" marT="36000" marB="36000" anchor="ctr"/>
                </a:tc>
                <a:tc>
                  <a:txBody>
                    <a:bodyPr/>
                    <a:lstStyle/>
                    <a:p>
                      <a:pPr algn="ctr"/>
                      <a:r>
                        <a:rPr lang="en-GB" sz="900"/>
                        <a:t>RAG</a:t>
                      </a:r>
                    </a:p>
                  </a:txBody>
                  <a:tcPr marL="36000" marR="36000" marT="36000" marB="36000" vert="vert27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a:t>WORKSTREAM</a:t>
                      </a: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u="sng"/>
                        <a:t>DESCRIPTION</a:t>
                      </a:r>
                      <a:endParaRPr lang="en-GB" sz="900"/>
                    </a:p>
                  </a:txBody>
                  <a:tcPr marL="36000" marR="36000" marT="36000" marB="36000" anchor="ctr"/>
                </a:tc>
                <a:tc>
                  <a:txBody>
                    <a:bodyPr/>
                    <a:lstStyle/>
                    <a:p>
                      <a:pPr algn="ctr"/>
                      <a:r>
                        <a:rPr lang="en-GB" sz="900" dirty="0"/>
                        <a:t>MITIGATING ACTIONS</a:t>
                      </a:r>
                    </a:p>
                  </a:txBody>
                  <a:tcPr marL="36000" marR="36000" marT="36000" marB="36000" anchor="ctr"/>
                </a:tc>
                <a:tc>
                  <a:txBody>
                    <a:bodyPr/>
                    <a:lstStyle/>
                    <a:p>
                      <a:pPr algn="ctr"/>
                      <a:r>
                        <a:rPr lang="en-GB" sz="900" dirty="0"/>
                        <a:t>LATEST UPDATE</a:t>
                      </a:r>
                    </a:p>
                  </a:txBody>
                  <a:tcPr marL="36000" marR="36000" marT="36000" marB="36000" anchor="ctr"/>
                </a:tc>
                <a:tc>
                  <a:txBody>
                    <a:bodyPr/>
                    <a:lstStyle/>
                    <a:p>
                      <a:pPr algn="ctr"/>
                      <a:r>
                        <a:rPr lang="en-GB" sz="900"/>
                        <a:t>TARGET</a:t>
                      </a:r>
                    </a:p>
                    <a:p>
                      <a:pPr algn="ctr"/>
                      <a:r>
                        <a:rPr lang="en-GB" sz="900"/>
                        <a:t>RESOLUTION</a:t>
                      </a:r>
                    </a:p>
                    <a:p>
                      <a:pPr algn="ctr"/>
                      <a:r>
                        <a:rPr lang="en-GB" sz="900"/>
                        <a:t>DATE</a:t>
                      </a:r>
                    </a:p>
                  </a:txBody>
                  <a:tcPr marL="36000" marR="36000" marT="36000" marB="36000" anchor="ctr"/>
                </a:tc>
                <a:extLst>
                  <a:ext uri="{0D108BD9-81ED-4DB2-BD59-A6C34878D82A}">
                    <a16:rowId xmlns:a16="http://schemas.microsoft.com/office/drawing/2014/main" val="10000"/>
                  </a:ext>
                </a:extLst>
              </a:tr>
              <a:tr h="979698">
                <a:tc>
                  <a:txBody>
                    <a:bodyPr/>
                    <a:lstStyle/>
                    <a:p>
                      <a:pPr algn="ctr" fontAlgn="ctr"/>
                      <a:r>
                        <a:rPr lang="en-GB" sz="800" b="0" i="0" u="none" strike="noStrike" dirty="0">
                          <a:solidFill>
                            <a:schemeClr val="tx1"/>
                          </a:solidFill>
                          <a:effectLst/>
                          <a:latin typeface="Arial" panose="020B0604020202020204" pitchFamily="34" charset="0"/>
                        </a:rPr>
                        <a:t>55513</a:t>
                      </a:r>
                    </a:p>
                  </a:txBody>
                  <a:tcPr marL="0" marR="0" marT="0" marB="0" anchor="ctr">
                    <a:solidFill>
                      <a:srgbClr val="CED1E2"/>
                    </a:solidFill>
                  </a:tcPr>
                </a:tc>
                <a:tc>
                  <a:txBody>
                    <a:bodyPr/>
                    <a:lstStyle/>
                    <a:p>
                      <a:pPr algn="ctr"/>
                      <a:endParaRPr lang="en-GB" sz="800" dirty="0">
                        <a:solidFill>
                          <a:schemeClr val="tx1"/>
                        </a:solidFill>
                        <a:latin typeface="+mn-lt"/>
                      </a:endParaRPr>
                    </a:p>
                  </a:txBody>
                  <a:tcPr marL="36000" marR="36000" marT="36000" marB="36000" anchor="ctr">
                    <a:solidFill>
                      <a:srgbClr val="FFC000"/>
                    </a:solidFill>
                  </a:tcPr>
                </a:tc>
                <a:tc>
                  <a:txBody>
                    <a:bodyPr/>
                    <a:lstStyle/>
                    <a:p>
                      <a:pPr algn="ctr" fontAlgn="b"/>
                      <a:r>
                        <a:rPr lang="en-GB" sz="800" b="0" i="0" u="none" strike="noStrike" dirty="0">
                          <a:solidFill>
                            <a:schemeClr val="tx1"/>
                          </a:solidFill>
                          <a:effectLst/>
                          <a:latin typeface="+mn-lt"/>
                        </a:rPr>
                        <a:t>Programme</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in the </a:t>
                      </a:r>
                      <a:r>
                        <a:rPr lang="en-US" sz="800" b="0" i="0" u="none" strike="noStrike" dirty="0" err="1">
                          <a:solidFill>
                            <a:schemeClr val="tx1"/>
                          </a:solidFill>
                          <a:effectLst/>
                          <a:latin typeface="Arial" panose="020B0604020202020204" pitchFamily="34" charset="0"/>
                        </a:rPr>
                        <a:t>Programme</a:t>
                      </a:r>
                      <a:r>
                        <a:rPr lang="en-US" sz="800" b="0" i="0" u="none" strike="noStrike" dirty="0">
                          <a:solidFill>
                            <a:schemeClr val="tx1"/>
                          </a:solidFill>
                          <a:effectLst/>
                          <a:latin typeface="Arial" panose="020B0604020202020204" pitchFamily="34" charset="0"/>
                        </a:rPr>
                        <a:t> participants might interpret business rules differently because business rules underpinning the CSS Interfaces have not been published alongside the interface document as well as discrepancies between business rules defined within REC and captured in ABACUS. Leading to significant process mismatches at a later stage (i.e. SIT, UEPT) and potential rework and timeline slippages.</a:t>
                      </a:r>
                    </a:p>
                  </a:txBody>
                  <a:tcPr marL="0" marR="0" marT="0" marB="0" anchor="ctr">
                    <a:solidFill>
                      <a:srgbClr val="CED1E2"/>
                    </a:solidFill>
                  </a:tcPr>
                </a:tc>
                <a:tc>
                  <a:txBody>
                    <a:bodyPr/>
                    <a:lstStyle/>
                    <a:p>
                      <a:pPr algn="l" fontAlgn="ctr"/>
                      <a:r>
                        <a:rPr lang="en-US" sz="800" b="0" i="0" u="none" strike="noStrike" dirty="0">
                          <a:solidFill>
                            <a:schemeClr val="tx1"/>
                          </a:solidFill>
                          <a:effectLst/>
                          <a:latin typeface="+mn-lt"/>
                        </a:rPr>
                        <a:t>Xoserve to publish design assumptions as part of the RAID reporting to the SI to ensure visibility of Xoserve design assumptions around business rules and processes.</a:t>
                      </a:r>
                    </a:p>
                  </a:txBody>
                  <a:tcPr marL="0" marR="0" marT="0" marB="0" anchor="ctr">
                    <a:solidFill>
                      <a:srgbClr val="CED1E2"/>
                    </a:solidFill>
                  </a:tcPr>
                </a:tc>
                <a:tc>
                  <a:txBody>
                    <a:bodyPr/>
                    <a:lstStyle/>
                    <a:p>
                      <a:r>
                        <a:rPr lang="en-US" sz="800" b="0" i="0" u="none" strike="noStrike" kern="1200" dirty="0">
                          <a:solidFill>
                            <a:schemeClr val="tx1"/>
                          </a:solidFill>
                          <a:effectLst/>
                          <a:latin typeface="+mn-lt"/>
                          <a:ea typeface="+mn-ea"/>
                          <a:cs typeface="+mn-cs"/>
                        </a:rPr>
                        <a:t>This is likely to become more evident as tests such as connected 'Day in Life processing of CSS' is undertaken. Leaving this risk to be monitored </a:t>
                      </a:r>
                      <a:endParaRPr lang="en-GB" sz="800" b="0" i="0" u="none" strike="noStrike" kern="1200" dirty="0">
                        <a:solidFill>
                          <a:schemeClr val="tx1"/>
                        </a:solidFill>
                        <a:effectLst/>
                        <a:latin typeface="+mn-lt"/>
                        <a:ea typeface="+mn-ea"/>
                        <a:cs typeface="+mn-cs"/>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27/02/21</a:t>
                      </a:r>
                    </a:p>
                  </a:txBody>
                  <a:tcPr marL="0" marR="0" marT="0" marB="0" anchor="ctr">
                    <a:solidFill>
                      <a:srgbClr val="CED1E2"/>
                    </a:solidFill>
                  </a:tcPr>
                </a:tc>
                <a:extLst>
                  <a:ext uri="{0D108BD9-81ED-4DB2-BD59-A6C34878D82A}">
                    <a16:rowId xmlns:a16="http://schemas.microsoft.com/office/drawing/2014/main" val="1961572476"/>
                  </a:ext>
                </a:extLst>
              </a:tr>
              <a:tr h="1613103">
                <a:tc>
                  <a:txBody>
                    <a:bodyPr/>
                    <a:lstStyle/>
                    <a:p>
                      <a:pPr algn="ctr" fontAlgn="ctr"/>
                      <a:r>
                        <a:rPr lang="en-GB" sz="800" b="0" i="0" u="none" strike="noStrike" dirty="0">
                          <a:solidFill>
                            <a:schemeClr val="tx1"/>
                          </a:solidFill>
                          <a:effectLst/>
                          <a:latin typeface="Arial" panose="020B0604020202020204" pitchFamily="34" charset="0"/>
                        </a:rPr>
                        <a:t>61894</a:t>
                      </a:r>
                    </a:p>
                  </a:txBody>
                  <a:tcPr marL="0" marR="0" marT="0" marB="0" anchor="ctr">
                    <a:solidFill>
                      <a:srgbClr val="CED1E2"/>
                    </a:solidFill>
                  </a:tcPr>
                </a:tc>
                <a:tc>
                  <a:txBody>
                    <a:bodyPr/>
                    <a:lstStyle/>
                    <a:p>
                      <a:pPr algn="ctr" fontAlgn="b"/>
                      <a:endParaRPr lang="en-GB" sz="800" b="0" i="0" u="none" strike="noStrike" kern="1200" dirty="0">
                        <a:solidFill>
                          <a:schemeClr val="tx1"/>
                        </a:solidFill>
                        <a:effectLst/>
                        <a:latin typeface="+mn-lt"/>
                        <a:ea typeface="+mn-ea"/>
                        <a:cs typeface="+mn-cs"/>
                      </a:endParaRPr>
                    </a:p>
                  </a:txBody>
                  <a:tcPr marL="6350" marR="6350" marT="6350" marB="0" anchor="ctr">
                    <a:solidFill>
                      <a:srgbClr val="FFC000"/>
                    </a:solidFill>
                  </a:tcPr>
                </a:tc>
                <a:tc>
                  <a:txBody>
                    <a:bodyPr/>
                    <a:lstStyle/>
                    <a:p>
                      <a:pPr algn="ctr" fontAlgn="b"/>
                      <a:r>
                        <a:rPr lang="en-GB" sz="800" b="0" i="0" u="none" strike="noStrike" kern="1200" dirty="0">
                          <a:solidFill>
                            <a:schemeClr val="tx1"/>
                          </a:solidFill>
                          <a:effectLst/>
                          <a:latin typeface="+mn-lt"/>
                          <a:ea typeface="+mn-ea"/>
                          <a:cs typeface="+mn-cs"/>
                        </a:rPr>
                        <a:t>Service Management</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the CSS proposed SLAs do not align to current service model/SLA's because DCC/Ofgem are proposing a new set of SLA's for all parties regardless of existing arrangements, leading to target operating model changes and potential contractual changes with 3rd party suppliers (considerable increase in operational cost)</a:t>
                      </a:r>
                    </a:p>
                  </a:txBody>
                  <a:tcPr marL="0" marR="0" marT="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Our working assumption is that existing SLAs will prevail however, there are ongoing discussions taking place with DCC to understand their expectation.</a:t>
                      </a:r>
                    </a:p>
                    <a:p>
                      <a:pPr algn="l" fontAlgn="ctr"/>
                      <a:endParaRPr lang="en-US" sz="800" b="0" i="0" u="none" strike="noStrike" dirty="0">
                        <a:solidFill>
                          <a:schemeClr val="tx1"/>
                        </a:solidFill>
                        <a:effectLst/>
                        <a:latin typeface="Arial" panose="020B0604020202020204" pitchFamily="34" charset="0"/>
                      </a:endParaRPr>
                    </a:p>
                    <a:p>
                      <a:pPr algn="l" fontAlgn="ctr"/>
                      <a:endParaRPr lang="en-US" sz="800" b="0" i="0" u="none" strike="noStrike" dirty="0">
                        <a:solidFill>
                          <a:schemeClr val="tx1"/>
                        </a:solidFill>
                        <a:effectLst/>
                        <a:latin typeface="Arial" panose="020B0604020202020204" pitchFamily="34" charset="0"/>
                      </a:endParaRPr>
                    </a:p>
                    <a:p>
                      <a:pPr algn="l" fontAlgn="ctr"/>
                      <a:r>
                        <a:rPr lang="en-US" sz="800" b="0" i="0" u="none" strike="noStrike" dirty="0">
                          <a:solidFill>
                            <a:schemeClr val="tx1"/>
                          </a:solidFill>
                          <a:effectLst/>
                          <a:latin typeface="Arial" panose="020B0604020202020204" pitchFamily="34" charset="0"/>
                        </a:rPr>
                        <a:t>REC review - no such SLA's imposed on us currently.</a:t>
                      </a:r>
                    </a:p>
                  </a:txBody>
                  <a:tcPr marL="0" marR="0" marT="0" marB="0" anchor="ctr">
                    <a:solidFill>
                      <a:srgbClr val="CED1E2"/>
                    </a:solidFill>
                  </a:tcPr>
                </a:tc>
                <a:tc>
                  <a:txBody>
                    <a:bodyPr/>
                    <a:lstStyle/>
                    <a:p>
                      <a:r>
                        <a:rPr lang="en-US" sz="800" dirty="0"/>
                        <a:t>Update from meeting held on 17/11 </a:t>
                      </a:r>
                    </a:p>
                    <a:p>
                      <a:r>
                        <a:rPr lang="en-US" sz="800" dirty="0"/>
                        <a:t>• Tony advised that within the response, parties should confirm a) that the incident is in their scope b) provide acceptance of the incident c) detail high level actions taken d) change the status from New to In Progress.  DCC will provide written clarification to </a:t>
                      </a:r>
                      <a:r>
                        <a:rPr lang="en-US" sz="800" dirty="0" err="1"/>
                        <a:t>Xoserve</a:t>
                      </a:r>
                      <a:r>
                        <a:rPr lang="en-US" sz="800" dirty="0"/>
                        <a:t> around what is expected within the response time.</a:t>
                      </a:r>
                    </a:p>
                    <a:p>
                      <a:r>
                        <a:rPr lang="en-US" sz="800" dirty="0"/>
                        <a:t>• DCC advised that they fully expected push back from all parties around the SLAs.  </a:t>
                      </a:r>
                      <a:r>
                        <a:rPr lang="en-US" sz="800" dirty="0" err="1"/>
                        <a:t>Xoserve</a:t>
                      </a:r>
                      <a:r>
                        <a:rPr lang="en-US" sz="800" dirty="0"/>
                        <a:t> will provide DCC with high level risks around the proposed SLA’s whilst continuing with an internal impact assessment.  We all agreed that the SLAs do not stop the processes being developed and agreed.</a:t>
                      </a:r>
                    </a:p>
                    <a:p>
                      <a:r>
                        <a:rPr lang="en-US" sz="800" dirty="0"/>
                        <a:t>• DCC are currently working on creating scenarios for each priority level which will be shared with parties.  This will also provide clarity around some of the terminology used within the descriptions.</a:t>
                      </a:r>
                    </a:p>
                    <a:p>
                      <a:r>
                        <a:rPr lang="en-US" sz="800" dirty="0"/>
                        <a:t>Awaiting further info from DCC.  In the meantime, we have an internal session planned to map out the types of incidents that we think we could receive and align to priority level.</a:t>
                      </a:r>
                      <a:endParaRPr lang="en-GB" sz="800" dirty="0">
                        <a:solidFill>
                          <a:schemeClr val="tx1"/>
                        </a:solidFill>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Arial" panose="020B0604020202020204" pitchFamily="34" charset="0"/>
                        </a:rPr>
                        <a:t>26/02/21</a:t>
                      </a:r>
                    </a:p>
                  </a:txBody>
                  <a:tcPr marL="0" marR="0" marT="0" marB="0" anchor="ctr">
                    <a:solidFill>
                      <a:srgbClr val="CED1E2"/>
                    </a:solidFill>
                  </a:tcPr>
                </a:tc>
                <a:extLst>
                  <a:ext uri="{0D108BD9-81ED-4DB2-BD59-A6C34878D82A}">
                    <a16:rowId xmlns:a16="http://schemas.microsoft.com/office/drawing/2014/main" val="3007009940"/>
                  </a:ext>
                </a:extLst>
              </a:tr>
            </a:tbl>
          </a:graphicData>
        </a:graphic>
      </p:graphicFrame>
    </p:spTree>
    <p:extLst>
      <p:ext uri="{BB962C8B-B14F-4D97-AF65-F5344CB8AC3E}">
        <p14:creationId xmlns:p14="http://schemas.microsoft.com/office/powerpoint/2010/main" val="3506049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637580"/>
          </a:xfrm>
        </p:spPr>
        <p:txBody>
          <a:bodyPr>
            <a:noAutofit/>
          </a:bodyPr>
          <a:lstStyle/>
          <a:p>
            <a:r>
              <a:rPr lang="en-GB" sz="2400" dirty="0">
                <a:latin typeface="Arial"/>
                <a:cs typeface="Arial"/>
              </a:rPr>
              <a:t>Key Programme Risks (3/4)</a:t>
            </a:r>
          </a:p>
        </p:txBody>
      </p:sp>
      <p:graphicFrame>
        <p:nvGraphicFramePr>
          <p:cNvPr id="5" name="Table 4"/>
          <p:cNvGraphicFramePr>
            <a:graphicFrameLocks noGrp="1"/>
          </p:cNvGraphicFramePr>
          <p:nvPr>
            <p:extLst>
              <p:ext uri="{D42A27DB-BD31-4B8C-83A1-F6EECF244321}">
                <p14:modId xmlns:p14="http://schemas.microsoft.com/office/powerpoint/2010/main" val="229128949"/>
              </p:ext>
            </p:extLst>
          </p:nvPr>
        </p:nvGraphicFramePr>
        <p:xfrm>
          <a:off x="85652" y="483884"/>
          <a:ext cx="8972695" cy="4849371"/>
        </p:xfrm>
        <a:graphic>
          <a:graphicData uri="http://schemas.openxmlformats.org/drawingml/2006/table">
            <a:tbl>
              <a:tblPr firstRow="1" bandRow="1">
                <a:tableStyleId>{5C22544A-7EE6-4342-B048-85BDC9FD1C3A}</a:tableStyleId>
              </a:tblPr>
              <a:tblGrid>
                <a:gridCol w="520700">
                  <a:extLst>
                    <a:ext uri="{9D8B030D-6E8A-4147-A177-3AD203B41FA5}">
                      <a16:colId xmlns:a16="http://schemas.microsoft.com/office/drawing/2014/main" val="20000"/>
                    </a:ext>
                  </a:extLst>
                </a:gridCol>
                <a:gridCol w="214875">
                  <a:extLst>
                    <a:ext uri="{9D8B030D-6E8A-4147-A177-3AD203B41FA5}">
                      <a16:colId xmlns:a16="http://schemas.microsoft.com/office/drawing/2014/main" val="20001"/>
                    </a:ext>
                  </a:extLst>
                </a:gridCol>
                <a:gridCol w="948300">
                  <a:extLst>
                    <a:ext uri="{9D8B030D-6E8A-4147-A177-3AD203B41FA5}">
                      <a16:colId xmlns:a16="http://schemas.microsoft.com/office/drawing/2014/main" val="3490358336"/>
                    </a:ext>
                  </a:extLst>
                </a:gridCol>
                <a:gridCol w="3329416">
                  <a:extLst>
                    <a:ext uri="{9D8B030D-6E8A-4147-A177-3AD203B41FA5}">
                      <a16:colId xmlns:a16="http://schemas.microsoft.com/office/drawing/2014/main" val="20002"/>
                    </a:ext>
                  </a:extLst>
                </a:gridCol>
                <a:gridCol w="1640973">
                  <a:extLst>
                    <a:ext uri="{9D8B030D-6E8A-4147-A177-3AD203B41FA5}">
                      <a16:colId xmlns:a16="http://schemas.microsoft.com/office/drawing/2014/main" val="20003"/>
                    </a:ext>
                  </a:extLst>
                </a:gridCol>
                <a:gridCol w="1489685">
                  <a:extLst>
                    <a:ext uri="{9D8B030D-6E8A-4147-A177-3AD203B41FA5}">
                      <a16:colId xmlns:a16="http://schemas.microsoft.com/office/drawing/2014/main" val="2992598958"/>
                    </a:ext>
                  </a:extLst>
                </a:gridCol>
                <a:gridCol w="828746">
                  <a:extLst>
                    <a:ext uri="{9D8B030D-6E8A-4147-A177-3AD203B41FA5}">
                      <a16:colId xmlns:a16="http://schemas.microsoft.com/office/drawing/2014/main" val="2261462523"/>
                    </a:ext>
                  </a:extLst>
                </a:gridCol>
              </a:tblGrid>
              <a:tr h="549951">
                <a:tc>
                  <a:txBody>
                    <a:bodyPr/>
                    <a:lstStyle/>
                    <a:p>
                      <a:pPr algn="ctr"/>
                      <a:r>
                        <a:rPr lang="en-GB" sz="900" dirty="0">
                          <a:solidFill>
                            <a:schemeClr val="bg1"/>
                          </a:solidFill>
                        </a:rPr>
                        <a:t>REF</a:t>
                      </a:r>
                    </a:p>
                  </a:txBody>
                  <a:tcPr marL="36000" marR="36000" marT="36000" marB="36000" anchor="ctr"/>
                </a:tc>
                <a:tc>
                  <a:txBody>
                    <a:bodyPr/>
                    <a:lstStyle/>
                    <a:p>
                      <a:pPr algn="ctr"/>
                      <a:r>
                        <a:rPr lang="en-GB" sz="900">
                          <a:solidFill>
                            <a:schemeClr val="bg1"/>
                          </a:solidFill>
                        </a:rPr>
                        <a:t>RAG</a:t>
                      </a:r>
                    </a:p>
                  </a:txBody>
                  <a:tcPr marL="36000" marR="36000" marT="36000" marB="36000" vert="vert27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rPr>
                        <a:t>WORKSTREAM</a:t>
                      </a: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u="sng">
                          <a:solidFill>
                            <a:schemeClr val="bg1"/>
                          </a:solidFill>
                        </a:rPr>
                        <a:t>DESCRIPTION</a:t>
                      </a:r>
                      <a:endParaRPr lang="en-GB" sz="900">
                        <a:solidFill>
                          <a:schemeClr val="bg1"/>
                        </a:solidFill>
                      </a:endParaRPr>
                    </a:p>
                  </a:txBody>
                  <a:tcPr marL="36000" marR="36000" marT="36000" marB="36000" anchor="ctr"/>
                </a:tc>
                <a:tc>
                  <a:txBody>
                    <a:bodyPr/>
                    <a:lstStyle/>
                    <a:p>
                      <a:pPr algn="ctr"/>
                      <a:r>
                        <a:rPr lang="en-GB" sz="900">
                          <a:solidFill>
                            <a:schemeClr val="bg1"/>
                          </a:solidFill>
                        </a:rPr>
                        <a:t>MITIGATING ACTIONS</a:t>
                      </a:r>
                    </a:p>
                  </a:txBody>
                  <a:tcPr marL="36000" marR="36000" marT="36000" marB="36000" anchor="ctr"/>
                </a:tc>
                <a:tc>
                  <a:txBody>
                    <a:bodyPr/>
                    <a:lstStyle/>
                    <a:p>
                      <a:pPr algn="ctr"/>
                      <a:r>
                        <a:rPr lang="en-GB" sz="900">
                          <a:solidFill>
                            <a:schemeClr val="bg1"/>
                          </a:solidFill>
                        </a:rPr>
                        <a:t>LATEST UPDATE</a:t>
                      </a:r>
                    </a:p>
                  </a:txBody>
                  <a:tcPr marL="36000" marR="36000" marT="36000" marB="36000" anchor="ctr"/>
                </a:tc>
                <a:tc>
                  <a:txBody>
                    <a:bodyPr/>
                    <a:lstStyle/>
                    <a:p>
                      <a:pPr algn="ctr"/>
                      <a:r>
                        <a:rPr lang="en-GB" sz="900"/>
                        <a:t>TARGET</a:t>
                      </a:r>
                    </a:p>
                    <a:p>
                      <a:pPr algn="ctr"/>
                      <a:r>
                        <a:rPr lang="en-GB" sz="900"/>
                        <a:t>RESOLUTION</a:t>
                      </a:r>
                    </a:p>
                    <a:p>
                      <a:pPr algn="ctr"/>
                      <a:r>
                        <a:rPr lang="en-GB" sz="900"/>
                        <a:t>DATE</a:t>
                      </a:r>
                    </a:p>
                  </a:txBody>
                  <a:tcPr marL="36000" marR="36000" marT="36000" marB="36000" anchor="ctr"/>
                </a:tc>
                <a:extLst>
                  <a:ext uri="{0D108BD9-81ED-4DB2-BD59-A6C34878D82A}">
                    <a16:rowId xmlns:a16="http://schemas.microsoft.com/office/drawing/2014/main" val="10000"/>
                  </a:ext>
                </a:extLst>
              </a:tr>
              <a:tr h="1074855">
                <a:tc>
                  <a:txBody>
                    <a:bodyPr/>
                    <a:lstStyle/>
                    <a:p>
                      <a:pPr algn="ctr" fontAlgn="ctr"/>
                      <a:r>
                        <a:rPr lang="en-GB" sz="800" b="0" i="0" u="none" strike="noStrike" dirty="0">
                          <a:solidFill>
                            <a:schemeClr val="tx1"/>
                          </a:solidFill>
                          <a:effectLst/>
                          <a:latin typeface="Arial" panose="020B0604020202020204" pitchFamily="34" charset="0"/>
                        </a:rPr>
                        <a:t>55549</a:t>
                      </a:r>
                    </a:p>
                  </a:txBody>
                  <a:tcPr marL="0" marR="0" marT="0" marB="0" anchor="ctr">
                    <a:solidFill>
                      <a:srgbClr val="CED1E2"/>
                    </a:solidFill>
                  </a:tcPr>
                </a:tc>
                <a:tc>
                  <a:txBody>
                    <a:bodyPr/>
                    <a:lstStyle/>
                    <a:p>
                      <a:pPr algn="ctr" fontAlgn="b"/>
                      <a:endParaRPr lang="en-GB" sz="800" b="0" i="0" u="none" strike="noStrike" kern="1200" dirty="0">
                        <a:solidFill>
                          <a:schemeClr val="tx1"/>
                        </a:solidFill>
                        <a:effectLst/>
                        <a:latin typeface="+mn-lt"/>
                        <a:ea typeface="+mn-ea"/>
                        <a:cs typeface="+mn-cs"/>
                      </a:endParaRPr>
                    </a:p>
                  </a:txBody>
                  <a:tcPr marL="6350" marR="6350" marT="6350" marB="0" anchor="ctr">
                    <a:solidFill>
                      <a:srgbClr val="FFC000"/>
                    </a:solidFill>
                  </a:tcPr>
                </a:tc>
                <a:tc>
                  <a:txBody>
                    <a:bodyPr/>
                    <a:lstStyle/>
                    <a:p>
                      <a:pPr algn="ctr" fontAlgn="b"/>
                      <a:r>
                        <a:rPr lang="en-GB" sz="800" b="0" i="0" u="none" strike="noStrike" kern="1200" dirty="0">
                          <a:solidFill>
                            <a:schemeClr val="tx1"/>
                          </a:solidFill>
                          <a:effectLst/>
                          <a:latin typeface="+mn-lt"/>
                          <a:ea typeface="+mn-ea"/>
                          <a:cs typeface="+mn-cs"/>
                        </a:rPr>
                        <a:t>Programme</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that the approval of the CSS Physical Design does not take into consideration the complete E2E impacts of the Switching </a:t>
                      </a:r>
                      <a:r>
                        <a:rPr lang="en-US" sz="800" b="0" i="0" u="none" strike="noStrike" dirty="0" err="1">
                          <a:solidFill>
                            <a:schemeClr val="tx1"/>
                          </a:solidFill>
                          <a:effectLst/>
                          <a:latin typeface="Arial" panose="020B0604020202020204" pitchFamily="34" charset="0"/>
                        </a:rPr>
                        <a:t>Programme</a:t>
                      </a:r>
                      <a:r>
                        <a:rPr lang="en-US" sz="800" b="0" i="0" u="none" strike="noStrike" dirty="0">
                          <a:solidFill>
                            <a:schemeClr val="tx1"/>
                          </a:solidFill>
                          <a:effectLst/>
                          <a:latin typeface="Arial" panose="020B0604020202020204" pitchFamily="34" charset="0"/>
                        </a:rPr>
                        <a:t> because the CSS design is solely focused on the core CSS and primary interactions with CSS. Leading to an inaccurate critical path being followed for the </a:t>
                      </a:r>
                      <a:r>
                        <a:rPr lang="en-US" sz="800" b="0" i="0" u="none" strike="noStrike" dirty="0" err="1">
                          <a:solidFill>
                            <a:schemeClr val="tx1"/>
                          </a:solidFill>
                          <a:effectLst/>
                          <a:latin typeface="Arial" panose="020B0604020202020204" pitchFamily="34" charset="0"/>
                        </a:rPr>
                        <a:t>Programme</a:t>
                      </a:r>
                      <a:r>
                        <a:rPr lang="en-US" sz="800" b="0" i="0" u="none" strike="noStrike" dirty="0">
                          <a:solidFill>
                            <a:schemeClr val="tx1"/>
                          </a:solidFill>
                          <a:effectLst/>
                          <a:latin typeface="Arial" panose="020B0604020202020204" pitchFamily="34" charset="0"/>
                        </a:rPr>
                        <a:t> and subsequent downstream delays to the delivery timeline.</a:t>
                      </a:r>
                    </a:p>
                  </a:txBody>
                  <a:tcPr marL="0" marR="0" marT="0" marB="0" anchor="ctr">
                    <a:solidFill>
                      <a:srgbClr val="CED1E2"/>
                    </a:solidFill>
                  </a:tcPr>
                </a:tc>
                <a:tc>
                  <a:txBody>
                    <a:bodyPr/>
                    <a:lstStyle/>
                    <a:p>
                      <a:pPr algn="l" fontAlgn="ctr"/>
                      <a:r>
                        <a:rPr lang="en-US" sz="800" b="0" i="0" u="none" strike="noStrike" kern="1200" dirty="0">
                          <a:solidFill>
                            <a:schemeClr val="tx1"/>
                          </a:solidFill>
                          <a:effectLst/>
                          <a:latin typeface="+mn-lt"/>
                          <a:ea typeface="+mn-ea"/>
                          <a:cs typeface="+mn-cs"/>
                        </a:rPr>
                        <a:t>1. Raise with Ofgem to identify owner/RACI </a:t>
                      </a:r>
                    </a:p>
                    <a:p>
                      <a:pPr algn="l" fontAlgn="ctr"/>
                      <a:r>
                        <a:rPr lang="en-US" sz="800" b="0" i="0" u="none" strike="noStrike" kern="1200" dirty="0">
                          <a:solidFill>
                            <a:schemeClr val="tx1"/>
                          </a:solidFill>
                          <a:effectLst/>
                          <a:latin typeface="+mn-lt"/>
                          <a:ea typeface="+mn-ea"/>
                          <a:cs typeface="+mn-cs"/>
                        </a:rPr>
                        <a:t>2. E2E CSS design needs to be in place involving all components/systems/interactions which needs to be form the architectural baseline that the </a:t>
                      </a:r>
                      <a:r>
                        <a:rPr lang="en-US" sz="800" b="0" i="0" u="none" strike="noStrike" kern="1200" dirty="0" err="1">
                          <a:solidFill>
                            <a:schemeClr val="tx1"/>
                          </a:solidFill>
                          <a:effectLst/>
                          <a:latin typeface="+mn-lt"/>
                          <a:ea typeface="+mn-ea"/>
                          <a:cs typeface="+mn-cs"/>
                        </a:rPr>
                        <a:t>Programme</a:t>
                      </a:r>
                      <a:r>
                        <a:rPr lang="en-US" sz="800" b="0" i="0" u="none" strike="noStrike" kern="1200" dirty="0">
                          <a:solidFill>
                            <a:schemeClr val="tx1"/>
                          </a:solidFill>
                          <a:effectLst/>
                          <a:latin typeface="+mn-lt"/>
                          <a:ea typeface="+mn-ea"/>
                          <a:cs typeface="+mn-cs"/>
                        </a:rPr>
                        <a:t> is governed against.</a:t>
                      </a:r>
                    </a:p>
                  </a:txBody>
                  <a:tcPr marL="0" marR="0" marT="0" marB="0" anchor="ctr">
                    <a:solidFill>
                      <a:srgbClr val="CED1E2"/>
                    </a:solidFill>
                  </a:tcPr>
                </a:tc>
                <a:tc>
                  <a:txBody>
                    <a:bodyPr/>
                    <a:lstStyle/>
                    <a:p>
                      <a:pPr algn="l" rtl="0" fontAlgn="ctr"/>
                      <a:r>
                        <a:rPr lang="en-US" sz="800" b="0" i="0" u="none" strike="noStrike" kern="1200" dirty="0">
                          <a:solidFill>
                            <a:schemeClr val="tx1"/>
                          </a:solidFill>
                          <a:effectLst/>
                          <a:latin typeface="+mn-lt"/>
                          <a:ea typeface="+mn-ea"/>
                          <a:cs typeface="+mn-cs"/>
                        </a:rPr>
                        <a:t>This is likely to become more evident as tests such as connected 'Day in Life processing of CSS' is undertaken. Leaving this risk to be monitored</a:t>
                      </a:r>
                      <a:endParaRPr lang="en-GB" sz="800" b="0" i="0" u="none" strike="noStrike" kern="1200" dirty="0">
                        <a:solidFill>
                          <a:schemeClr val="tx1"/>
                        </a:solidFill>
                        <a:effectLst/>
                        <a:latin typeface="+mn-lt"/>
                        <a:ea typeface="+mn-ea"/>
                        <a:cs typeface="+mn-cs"/>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26/02/21</a:t>
                      </a:r>
                    </a:p>
                  </a:txBody>
                  <a:tcPr marL="0" marR="0" marT="0" marB="0" anchor="ctr">
                    <a:solidFill>
                      <a:srgbClr val="CED1E2"/>
                    </a:solidFill>
                  </a:tcPr>
                </a:tc>
                <a:extLst>
                  <a:ext uri="{0D108BD9-81ED-4DB2-BD59-A6C34878D82A}">
                    <a16:rowId xmlns:a16="http://schemas.microsoft.com/office/drawing/2014/main" val="861901174"/>
                  </a:ext>
                </a:extLst>
              </a:tr>
              <a:tr h="1074855">
                <a:tc>
                  <a:txBody>
                    <a:bodyPr/>
                    <a:lstStyle/>
                    <a:p>
                      <a:pPr marL="0" algn="ctr" defTabSz="914378" rtl="0" eaLnBrk="1" fontAlgn="ctr" latinLnBrk="0" hangingPunct="1"/>
                      <a:r>
                        <a:rPr lang="en-GB" sz="800" b="0" i="0" u="none" strike="noStrike" kern="1200" dirty="0">
                          <a:solidFill>
                            <a:schemeClr val="tx1"/>
                          </a:solidFill>
                          <a:effectLst/>
                          <a:latin typeface="Arial" panose="020B0604020202020204" pitchFamily="34" charset="0"/>
                          <a:ea typeface="+mn-ea"/>
                          <a:cs typeface="+mn-cs"/>
                        </a:rPr>
                        <a:t>64158</a:t>
                      </a:r>
                    </a:p>
                  </a:txBody>
                  <a:tcPr marL="6350" marR="6350" marT="6350" marB="0" anchor="ctr">
                    <a:solidFill>
                      <a:srgbClr val="CED1E2"/>
                    </a:solidFill>
                  </a:tcPr>
                </a:tc>
                <a:tc>
                  <a:txBody>
                    <a:bodyPr/>
                    <a:lstStyle/>
                    <a:p>
                      <a:pPr algn="ctr" fontAlgn="b"/>
                      <a:endParaRPr lang="en-GB" sz="800" b="0" i="0" u="none" strike="noStrike" kern="1200" dirty="0">
                        <a:solidFill>
                          <a:schemeClr val="tx1"/>
                        </a:solidFill>
                        <a:effectLst/>
                        <a:latin typeface="+mn-lt"/>
                        <a:ea typeface="+mn-ea"/>
                        <a:cs typeface="+mn-cs"/>
                      </a:endParaRPr>
                    </a:p>
                  </a:txBody>
                  <a:tcPr marL="6350" marR="6350" marT="6350" marB="0" anchor="ctr">
                    <a:solidFill>
                      <a:srgbClr val="FFC000"/>
                    </a:solidFill>
                  </a:tcPr>
                </a:tc>
                <a:tc>
                  <a:txBody>
                    <a:bodyPr/>
                    <a:lstStyle/>
                    <a:p>
                      <a:pPr marL="0" marR="0" lvl="0" indent="0" algn="ctr" defTabSz="914378" rtl="0" eaLnBrk="1" fontAlgn="b" latinLnBrk="0" hangingPunct="1">
                        <a:lnSpc>
                          <a:spcPct val="100000"/>
                        </a:lnSpc>
                        <a:spcBef>
                          <a:spcPts val="0"/>
                        </a:spcBef>
                        <a:spcAft>
                          <a:spcPts val="0"/>
                        </a:spcAft>
                        <a:buClrTx/>
                        <a:buSzTx/>
                        <a:buFontTx/>
                        <a:buNone/>
                        <a:tabLst/>
                        <a:defRPr/>
                      </a:pPr>
                      <a:r>
                        <a:rPr lang="en-GB" sz="800" b="0" i="0" u="none" strike="noStrike" kern="1200" dirty="0">
                          <a:solidFill>
                            <a:schemeClr val="tx1"/>
                          </a:solidFill>
                          <a:effectLst/>
                          <a:latin typeface="+mn-lt"/>
                          <a:ea typeface="+mn-ea"/>
                          <a:cs typeface="+mn-cs"/>
                        </a:rPr>
                        <a:t>Programme</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that the Operational Choreography CR that is in progress may be approved because it might be deemed necessary by the central </a:t>
                      </a:r>
                      <a:r>
                        <a:rPr lang="en-US" sz="800" b="0" i="0" u="none" strike="noStrike" dirty="0" err="1">
                          <a:solidFill>
                            <a:schemeClr val="tx1"/>
                          </a:solidFill>
                          <a:effectLst/>
                          <a:latin typeface="Arial" panose="020B0604020202020204" pitchFamily="34" charset="0"/>
                        </a:rPr>
                        <a:t>programme</a:t>
                      </a:r>
                      <a:r>
                        <a:rPr lang="en-US" sz="800" b="0" i="0" u="none" strike="noStrike" dirty="0">
                          <a:solidFill>
                            <a:schemeClr val="tx1"/>
                          </a:solidFill>
                          <a:effectLst/>
                          <a:latin typeface="Arial" panose="020B0604020202020204" pitchFamily="34" charset="0"/>
                        </a:rPr>
                        <a:t> leading to further plan considerations (at both the central and individual PUI's plans) and cost implications to </a:t>
                      </a:r>
                      <a:r>
                        <a:rPr lang="en-US" sz="800" b="0" i="0" u="none" strike="noStrike" dirty="0" err="1">
                          <a:solidFill>
                            <a:schemeClr val="tx1"/>
                          </a:solidFill>
                          <a:effectLst/>
                          <a:latin typeface="Arial" panose="020B0604020202020204" pitchFamily="34" charset="0"/>
                        </a:rPr>
                        <a:t>Xoserve</a:t>
                      </a:r>
                      <a:endParaRPr lang="en-US" sz="800" b="0" i="0" u="none" strike="noStrike" dirty="0">
                        <a:solidFill>
                          <a:schemeClr val="tx1"/>
                        </a:solidFill>
                        <a:effectLst/>
                        <a:latin typeface="Arial" panose="020B0604020202020204" pitchFamily="34" charset="0"/>
                      </a:endParaRPr>
                    </a:p>
                  </a:txBody>
                  <a:tcPr marL="0" marR="0" marT="0" marB="0" anchor="ctr">
                    <a:solidFill>
                      <a:srgbClr val="CED1E2"/>
                    </a:solidFill>
                  </a:tcPr>
                </a:tc>
                <a:tc>
                  <a:txBody>
                    <a:bodyPr/>
                    <a:lstStyle/>
                    <a:p>
                      <a:pPr algn="l" fontAlgn="ctr"/>
                      <a:r>
                        <a:rPr lang="en-US" sz="800" b="0" i="0" u="none" strike="noStrike" kern="1200" dirty="0">
                          <a:solidFill>
                            <a:schemeClr val="tx1"/>
                          </a:solidFill>
                          <a:effectLst/>
                          <a:latin typeface="+mn-lt"/>
                          <a:ea typeface="+mn-ea"/>
                          <a:cs typeface="+mn-cs"/>
                        </a:rPr>
                        <a:t>This has been raised with SI/DCC &amp; Ofgem. This is being tracked collectively via the MAD log actions. Should this CR be approved, this action will be addressed with central bodies</a:t>
                      </a:r>
                    </a:p>
                  </a:txBody>
                  <a:tcPr marL="0" marR="0" marT="0" marB="0" anchor="ctr">
                    <a:solidFill>
                      <a:srgbClr val="CED1E2"/>
                    </a:solidFill>
                  </a:tcPr>
                </a:tc>
                <a:tc>
                  <a:txBody>
                    <a:bodyPr/>
                    <a:lstStyle/>
                    <a:p>
                      <a:pPr algn="l" rtl="0" fontAlgn="ctr"/>
                      <a:r>
                        <a:rPr lang="en-US" sz="800" b="0" i="0" u="none" strike="noStrike" dirty="0">
                          <a:solidFill>
                            <a:schemeClr val="tx1"/>
                          </a:solidFill>
                          <a:effectLst/>
                          <a:latin typeface="+mn-lt"/>
                        </a:rPr>
                        <a:t>This CR has now been to CAT and will be with PUIs for a detailed impact assessment</a:t>
                      </a:r>
                      <a:endParaRPr lang="en-GB" sz="800" b="0" i="0" u="none" strike="noStrike" dirty="0">
                        <a:solidFill>
                          <a:schemeClr val="tx1"/>
                        </a:solidFill>
                        <a:effectLst/>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26/02/21</a:t>
                      </a:r>
                    </a:p>
                  </a:txBody>
                  <a:tcPr marL="0" marR="0" marT="0" marB="0" anchor="ctr">
                    <a:solidFill>
                      <a:srgbClr val="CED1E2"/>
                    </a:solidFill>
                  </a:tcPr>
                </a:tc>
                <a:extLst>
                  <a:ext uri="{0D108BD9-81ED-4DB2-BD59-A6C34878D82A}">
                    <a16:rowId xmlns:a16="http://schemas.microsoft.com/office/drawing/2014/main" val="893441602"/>
                  </a:ext>
                </a:extLst>
              </a:tr>
              <a:tr h="1074855">
                <a:tc>
                  <a:txBody>
                    <a:bodyPr/>
                    <a:lstStyle/>
                    <a:p>
                      <a:pPr marL="0" algn="ctr" defTabSz="914378" rtl="0" eaLnBrk="1" fontAlgn="ctr" latinLnBrk="0" hangingPunct="1"/>
                      <a:r>
                        <a:rPr lang="en-GB" sz="800" b="0" i="0" u="none" strike="noStrike" kern="1200" dirty="0">
                          <a:solidFill>
                            <a:schemeClr val="tx1"/>
                          </a:solidFill>
                          <a:effectLst/>
                          <a:latin typeface="Arial" panose="020B0604020202020204" pitchFamily="34" charset="0"/>
                          <a:ea typeface="+mn-ea"/>
                          <a:cs typeface="+mn-cs"/>
                        </a:rPr>
                        <a:t>64171</a:t>
                      </a:r>
                    </a:p>
                  </a:txBody>
                  <a:tcPr marL="6350" marR="6350" marT="6350" marB="0" anchor="ctr">
                    <a:solidFill>
                      <a:srgbClr val="CED1E2"/>
                    </a:solidFill>
                  </a:tcPr>
                </a:tc>
                <a:tc>
                  <a:txBody>
                    <a:bodyPr/>
                    <a:lstStyle/>
                    <a:p>
                      <a:pPr algn="ctr"/>
                      <a:endParaRPr lang="en-GB" sz="800" dirty="0">
                        <a:solidFill>
                          <a:schemeClr val="tx1"/>
                        </a:solidFill>
                        <a:latin typeface="+mn-lt"/>
                      </a:endParaRPr>
                    </a:p>
                  </a:txBody>
                  <a:tcPr marL="36000" marR="36000" marT="36000" marB="36000" anchor="ctr">
                    <a:solidFill>
                      <a:srgbClr val="FFC000"/>
                    </a:solidFill>
                  </a:tcPr>
                </a:tc>
                <a:tc>
                  <a:txBody>
                    <a:bodyPr/>
                    <a:lstStyle/>
                    <a:p>
                      <a:pPr marL="0" marR="0" lvl="0" indent="0" algn="ctr" defTabSz="914378" rtl="0" eaLnBrk="1" fontAlgn="b" latinLnBrk="0" hangingPunct="1">
                        <a:lnSpc>
                          <a:spcPct val="100000"/>
                        </a:lnSpc>
                        <a:spcBef>
                          <a:spcPts val="0"/>
                        </a:spcBef>
                        <a:spcAft>
                          <a:spcPts val="0"/>
                        </a:spcAft>
                        <a:buClrTx/>
                        <a:buSzTx/>
                        <a:buFontTx/>
                        <a:buNone/>
                        <a:tabLst/>
                        <a:defRPr/>
                      </a:pPr>
                      <a:r>
                        <a:rPr lang="en-GB" sz="800" b="0" i="0" u="none" strike="noStrike" kern="1200" dirty="0">
                          <a:solidFill>
                            <a:schemeClr val="tx1"/>
                          </a:solidFill>
                          <a:effectLst/>
                          <a:latin typeface="+mn-lt"/>
                          <a:ea typeface="+mn-ea"/>
                          <a:cs typeface="+mn-cs"/>
                        </a:rPr>
                        <a:t>Transition and Cutover</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the </a:t>
                      </a:r>
                      <a:r>
                        <a:rPr lang="en-US" sz="800" b="0" i="0" u="none" strike="noStrike" dirty="0" err="1">
                          <a:solidFill>
                            <a:schemeClr val="tx1"/>
                          </a:solidFill>
                          <a:effectLst/>
                          <a:latin typeface="Arial" panose="020B0604020202020204" pitchFamily="34" charset="0"/>
                        </a:rPr>
                        <a:t>SoLR</a:t>
                      </a:r>
                      <a:r>
                        <a:rPr lang="en-US" sz="800" b="0" i="0" u="none" strike="noStrike" dirty="0">
                          <a:solidFill>
                            <a:schemeClr val="tx1"/>
                          </a:solidFill>
                          <a:effectLst/>
                          <a:latin typeface="Arial" panose="020B0604020202020204" pitchFamily="34" charset="0"/>
                        </a:rPr>
                        <a:t> process might kick off during the transition period because of a supplier going out of business at that time leading to Landmark needing to cater to additional volumes and also the potential for additional requirements for PUIs to undertake to ensure Transition timelines are maintained</a:t>
                      </a:r>
                    </a:p>
                  </a:txBody>
                  <a:tcPr marL="0" marR="0" marT="0" marB="0" anchor="ctr">
                    <a:solidFill>
                      <a:srgbClr val="CED1E2"/>
                    </a:solidFill>
                  </a:tcPr>
                </a:tc>
                <a:tc>
                  <a:txBody>
                    <a:bodyPr/>
                    <a:lstStyle/>
                    <a:p>
                      <a:pPr algn="l" fontAlgn="ctr"/>
                      <a:r>
                        <a:rPr lang="en-US" sz="800" b="0" i="0" u="none" strike="noStrike" dirty="0">
                          <a:solidFill>
                            <a:schemeClr val="tx1"/>
                          </a:solidFill>
                          <a:effectLst/>
                          <a:latin typeface="+mn-lt"/>
                        </a:rPr>
                        <a:t>Raise the risk with Ofgem and SI to understand what non-functional considerations have been applied to enable </a:t>
                      </a:r>
                      <a:r>
                        <a:rPr lang="en-US" sz="800" b="0" i="0" u="none" strike="noStrike" dirty="0" err="1">
                          <a:solidFill>
                            <a:schemeClr val="tx1"/>
                          </a:solidFill>
                          <a:effectLst/>
                          <a:latin typeface="+mn-lt"/>
                        </a:rPr>
                        <a:t>Lankmark</a:t>
                      </a:r>
                      <a:r>
                        <a:rPr lang="en-US" sz="800" b="0" i="0" u="none" strike="noStrike" dirty="0">
                          <a:solidFill>
                            <a:schemeClr val="tx1"/>
                          </a:solidFill>
                          <a:effectLst/>
                          <a:latin typeface="+mn-lt"/>
                        </a:rPr>
                        <a:t> to manage the increased volumes</a:t>
                      </a:r>
                    </a:p>
                    <a:p>
                      <a:pPr algn="l" fontAlgn="ctr"/>
                      <a:r>
                        <a:rPr lang="en-US" sz="800" b="0" i="0" u="none" strike="noStrike" dirty="0">
                          <a:solidFill>
                            <a:schemeClr val="tx1"/>
                          </a:solidFill>
                          <a:effectLst/>
                          <a:latin typeface="+mn-lt"/>
                        </a:rPr>
                        <a:t>Raise with the SI to include a transition test scenario if relevant to mitigate this possibility</a:t>
                      </a:r>
                    </a:p>
                  </a:txBody>
                  <a:tcPr marL="0" marR="0" marT="0" marB="0" anchor="ctr">
                    <a:solidFill>
                      <a:srgbClr val="CED1E2"/>
                    </a:solidFill>
                  </a:tcPr>
                </a:tc>
                <a:tc>
                  <a:txBody>
                    <a:bodyPr/>
                    <a:lstStyle/>
                    <a:p>
                      <a:r>
                        <a:rPr lang="en-US" sz="800" dirty="0">
                          <a:solidFill>
                            <a:schemeClr val="tx1"/>
                          </a:solidFill>
                          <a:latin typeface="+mn-lt"/>
                        </a:rPr>
                        <a:t>This has been discussed at SI Transition Group on 05/01. Ofgem is aware and tracking this risk</a:t>
                      </a:r>
                      <a:endParaRPr lang="en-GB" sz="800" dirty="0">
                        <a:solidFill>
                          <a:schemeClr val="tx1"/>
                        </a:solidFill>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30/04/21</a:t>
                      </a:r>
                    </a:p>
                  </a:txBody>
                  <a:tcPr marL="0" marR="0" marT="0" marB="0" anchor="ctr">
                    <a:solidFill>
                      <a:srgbClr val="CED1E2"/>
                    </a:solidFill>
                  </a:tcPr>
                </a:tc>
                <a:extLst>
                  <a:ext uri="{0D108BD9-81ED-4DB2-BD59-A6C34878D82A}">
                    <a16:rowId xmlns:a16="http://schemas.microsoft.com/office/drawing/2014/main" val="706947363"/>
                  </a:ext>
                </a:extLst>
              </a:tr>
              <a:tr h="1074855">
                <a:tc>
                  <a:txBody>
                    <a:bodyPr/>
                    <a:lstStyle/>
                    <a:p>
                      <a:pPr marL="0" algn="ctr" defTabSz="914378" rtl="0" eaLnBrk="1" fontAlgn="ctr" latinLnBrk="0" hangingPunct="1"/>
                      <a:r>
                        <a:rPr lang="en-GB" sz="800" b="0" i="0" u="none" strike="noStrike" kern="1200" dirty="0">
                          <a:solidFill>
                            <a:schemeClr val="tx1"/>
                          </a:solidFill>
                          <a:effectLst/>
                          <a:latin typeface="Arial" panose="020B0604020202020204" pitchFamily="34" charset="0"/>
                          <a:ea typeface="+mn-ea"/>
                          <a:cs typeface="+mn-cs"/>
                        </a:rPr>
                        <a:t>64378</a:t>
                      </a:r>
                    </a:p>
                  </a:txBody>
                  <a:tcPr marL="6350" marR="6350" marT="6350" marB="0" anchor="ctr">
                    <a:solidFill>
                      <a:srgbClr val="CED1E2"/>
                    </a:solidFill>
                  </a:tcPr>
                </a:tc>
                <a:tc>
                  <a:txBody>
                    <a:bodyPr/>
                    <a:lstStyle/>
                    <a:p>
                      <a:pPr algn="ctr"/>
                      <a:endParaRPr lang="en-GB" sz="800" dirty="0">
                        <a:solidFill>
                          <a:schemeClr val="tx1"/>
                        </a:solidFill>
                        <a:latin typeface="+mn-lt"/>
                      </a:endParaRPr>
                    </a:p>
                  </a:txBody>
                  <a:tcPr marL="36000" marR="36000" marT="36000" marB="36000" anchor="ctr">
                    <a:solidFill>
                      <a:srgbClr val="FFC000"/>
                    </a:solidFill>
                  </a:tcPr>
                </a:tc>
                <a:tc>
                  <a:txBody>
                    <a:bodyPr/>
                    <a:lstStyle/>
                    <a:p>
                      <a:pPr marL="0" marR="0" lvl="0" indent="0" algn="ctr" defTabSz="914378" rtl="0" eaLnBrk="1" fontAlgn="b" latinLnBrk="0" hangingPunct="1">
                        <a:lnSpc>
                          <a:spcPct val="100000"/>
                        </a:lnSpc>
                        <a:spcBef>
                          <a:spcPts val="0"/>
                        </a:spcBef>
                        <a:spcAft>
                          <a:spcPts val="0"/>
                        </a:spcAft>
                        <a:buClrTx/>
                        <a:buSzTx/>
                        <a:buFontTx/>
                        <a:buNone/>
                        <a:tabLst/>
                        <a:defRPr/>
                      </a:pPr>
                      <a:r>
                        <a:rPr lang="en-GB" sz="800" b="0" i="0" u="none" strike="noStrike" dirty="0">
                          <a:solidFill>
                            <a:schemeClr val="tx1"/>
                          </a:solidFill>
                          <a:effectLst/>
                          <a:latin typeface="+mn-lt"/>
                        </a:rPr>
                        <a:t>Data Migration</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DM NF may not complete on time because of cycle 1 running behind schedule and Additional CR functional testing to be completed at the start of the cycle (previously unscheduled) leading to a delay in completing DM NF and possible impact to DM Live rehearsal</a:t>
                      </a:r>
                    </a:p>
                  </a:txBody>
                  <a:tcPr marL="0" marR="0" marT="0" marB="0" anchor="ctr">
                    <a:solidFill>
                      <a:srgbClr val="CED1E2"/>
                    </a:solidFill>
                  </a:tcPr>
                </a:tc>
                <a:tc>
                  <a:txBody>
                    <a:bodyPr/>
                    <a:lstStyle/>
                    <a:p>
                      <a:pPr marL="0" marR="0" lvl="0" indent="0" algn="l" defTabSz="914378" rtl="0" eaLnBrk="1" fontAlgn="ctr" latinLnBrk="0" hangingPunct="1">
                        <a:lnSpc>
                          <a:spcPct val="100000"/>
                        </a:lnSpc>
                        <a:spcBef>
                          <a:spcPts val="0"/>
                        </a:spcBef>
                        <a:spcAft>
                          <a:spcPts val="0"/>
                        </a:spcAft>
                        <a:buClrTx/>
                        <a:buSzTx/>
                        <a:buFontTx/>
                        <a:buNone/>
                        <a:tabLst/>
                        <a:defRPr/>
                      </a:pPr>
                      <a:r>
                        <a:rPr lang="en-US" sz="800" b="0" i="0" u="none" strike="noStrike" kern="1200" dirty="0">
                          <a:solidFill>
                            <a:schemeClr val="tx1"/>
                          </a:solidFill>
                          <a:effectLst/>
                          <a:latin typeface="+mn-lt"/>
                          <a:ea typeface="+mn-ea"/>
                          <a:cs typeface="+mn-cs"/>
                        </a:rPr>
                        <a:t>Discuss with SI project and </a:t>
                      </a:r>
                      <a:r>
                        <a:rPr lang="en-US" sz="800" b="0" i="0" u="none" strike="noStrike" kern="1200" dirty="0" err="1">
                          <a:solidFill>
                            <a:schemeClr val="tx1"/>
                          </a:solidFill>
                          <a:effectLst/>
                          <a:latin typeface="+mn-lt"/>
                          <a:ea typeface="+mn-ea"/>
                          <a:cs typeface="+mn-cs"/>
                        </a:rPr>
                        <a:t>programme</a:t>
                      </a:r>
                      <a:r>
                        <a:rPr lang="en-US" sz="800" b="0" i="0" u="none" strike="noStrike" kern="1200" dirty="0">
                          <a:solidFill>
                            <a:schemeClr val="tx1"/>
                          </a:solidFill>
                          <a:effectLst/>
                          <a:latin typeface="+mn-lt"/>
                          <a:ea typeface="+mn-ea"/>
                          <a:cs typeface="+mn-cs"/>
                        </a:rPr>
                        <a:t> teams</a:t>
                      </a:r>
                    </a:p>
                  </a:txBody>
                  <a:tcPr marL="0" marR="0" marT="0" marB="0" anchor="ctr">
                    <a:solidFill>
                      <a:srgbClr val="CED1E2"/>
                    </a:solidFill>
                  </a:tcPr>
                </a:tc>
                <a:tc>
                  <a:txBody>
                    <a:bodyPr/>
                    <a:lstStyle/>
                    <a:p>
                      <a:r>
                        <a:rPr lang="en-US" sz="800" dirty="0">
                          <a:solidFill>
                            <a:schemeClr val="tx1"/>
                          </a:solidFill>
                          <a:latin typeface="+mn-lt"/>
                        </a:rPr>
                        <a:t>Awaiting recover plan for cycle 1 and schedule of CR testing</a:t>
                      </a:r>
                      <a:endParaRPr lang="en-GB" sz="800" dirty="0">
                        <a:solidFill>
                          <a:schemeClr val="tx1"/>
                        </a:solidFill>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26/02/21</a:t>
                      </a:r>
                    </a:p>
                  </a:txBody>
                  <a:tcPr marL="0" marR="0" marT="0" marB="0" anchor="ctr">
                    <a:solidFill>
                      <a:srgbClr val="CED1E2"/>
                    </a:solidFill>
                  </a:tcPr>
                </a:tc>
                <a:extLst>
                  <a:ext uri="{0D108BD9-81ED-4DB2-BD59-A6C34878D82A}">
                    <a16:rowId xmlns:a16="http://schemas.microsoft.com/office/drawing/2014/main" val="190570182"/>
                  </a:ext>
                </a:extLst>
              </a:tr>
            </a:tbl>
          </a:graphicData>
        </a:graphic>
      </p:graphicFrame>
    </p:spTree>
    <p:extLst>
      <p:ext uri="{BB962C8B-B14F-4D97-AF65-F5344CB8AC3E}">
        <p14:creationId xmlns:p14="http://schemas.microsoft.com/office/powerpoint/2010/main" val="2731515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EDBD9CC-8BE1-427A-97EA-91B018535AB2}"/>
              </a:ext>
            </a:extLst>
          </p:cNvPr>
          <p:cNvSpPr txBox="1">
            <a:spLocks/>
          </p:cNvSpPr>
          <p:nvPr/>
        </p:nvSpPr>
        <p:spPr>
          <a:xfrm>
            <a:off x="457200" y="7742"/>
            <a:ext cx="8229600" cy="559203"/>
          </a:xfrm>
          <a:prstGeom prst="rect">
            <a:avLst/>
          </a:prstGeom>
        </p:spPr>
        <p:txBody>
          <a:bodyP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dirty="0">
                <a:ln>
                  <a:noFill/>
                </a:ln>
                <a:solidFill>
                  <a:srgbClr val="3E5AA8"/>
                </a:solidFill>
                <a:effectLst/>
                <a:uLnTx/>
                <a:uFillTx/>
                <a:latin typeface="Arial" panose="020B0604020202020204" pitchFamily="34" charset="0"/>
                <a:ea typeface="+mj-ea"/>
                <a:cs typeface="Arial" panose="020B0604020202020204" pitchFamily="34" charset="0"/>
              </a:rPr>
              <a:t>High Level Plan</a:t>
            </a:r>
          </a:p>
        </p:txBody>
      </p:sp>
      <p:pic>
        <p:nvPicPr>
          <p:cNvPr id="3" name="Picture 2">
            <a:extLst>
              <a:ext uri="{FF2B5EF4-FFF2-40B4-BE49-F238E27FC236}">
                <a16:creationId xmlns:a16="http://schemas.microsoft.com/office/drawing/2014/main" id="{6A76A174-F3AF-4456-BBAA-3878C760D93E}"/>
              </a:ext>
            </a:extLst>
          </p:cNvPr>
          <p:cNvPicPr>
            <a:picLocks noChangeAspect="1"/>
          </p:cNvPicPr>
          <p:nvPr/>
        </p:nvPicPr>
        <p:blipFill>
          <a:blip r:embed="rId3"/>
          <a:stretch>
            <a:fillRect/>
          </a:stretch>
        </p:blipFill>
        <p:spPr>
          <a:xfrm>
            <a:off x="747704" y="400050"/>
            <a:ext cx="7496183" cy="4650122"/>
          </a:xfrm>
          <a:prstGeom prst="rect">
            <a:avLst/>
          </a:prstGeom>
        </p:spPr>
      </p:pic>
    </p:spTree>
    <p:extLst>
      <p:ext uri="{BB962C8B-B14F-4D97-AF65-F5344CB8AC3E}">
        <p14:creationId xmlns:p14="http://schemas.microsoft.com/office/powerpoint/2010/main" val="192996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564708" y="-84779"/>
            <a:ext cx="7886700" cy="639189"/>
          </a:xfrm>
        </p:spPr>
        <p:txBody>
          <a:bodyPr vert="horz" lIns="91438" tIns="45719" rIns="91438" bIns="45719" rtlCol="0" anchor="ctr">
            <a:noAutofit/>
          </a:bodyPr>
          <a:lstStyle/>
          <a:p>
            <a:pPr algn="ctr" defTabSz="914378"/>
            <a:r>
              <a:rPr lang="en-GB" sz="2000" b="1" dirty="0">
                <a:solidFill>
                  <a:srgbClr val="3E5AA8"/>
                </a:solidFill>
                <a:latin typeface="Arial"/>
                <a:cs typeface="Arial"/>
              </a:rPr>
              <a:t>Switching Programme CR Position – CRs impacting </a:t>
            </a:r>
            <a:r>
              <a:rPr lang="en-GB" sz="2000" b="1" dirty="0" err="1">
                <a:solidFill>
                  <a:srgbClr val="3E5AA8"/>
                </a:solidFill>
                <a:latin typeface="Arial"/>
                <a:cs typeface="Arial"/>
              </a:rPr>
              <a:t>Xoserve</a:t>
            </a:r>
            <a:endParaRPr lang="en-GB" sz="2000" b="1" dirty="0">
              <a:solidFill>
                <a:srgbClr val="3E5AA8"/>
              </a:solidFill>
              <a:latin typeface="Arial"/>
              <a:cs typeface="Arial"/>
            </a:endParaRP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extLst/>
          </p:nvPr>
        </p:nvGraphicFramePr>
        <p:xfrm>
          <a:off x="362115" y="479512"/>
          <a:ext cx="8533603" cy="4576943"/>
        </p:xfrm>
        <a:graphic>
          <a:graphicData uri="http://schemas.openxmlformats.org/drawingml/2006/table">
            <a:tbl>
              <a:tblPr firstRow="1" bandRow="1">
                <a:tableStyleId>{5C22544A-7EE6-4342-B048-85BDC9FD1C3A}</a:tableStyleId>
              </a:tblPr>
              <a:tblGrid>
                <a:gridCol w="4213612">
                  <a:extLst>
                    <a:ext uri="{9D8B030D-6E8A-4147-A177-3AD203B41FA5}">
                      <a16:colId xmlns:a16="http://schemas.microsoft.com/office/drawing/2014/main" val="997061046"/>
                    </a:ext>
                  </a:extLst>
                </a:gridCol>
                <a:gridCol w="540084">
                  <a:extLst>
                    <a:ext uri="{9D8B030D-6E8A-4147-A177-3AD203B41FA5}">
                      <a16:colId xmlns:a16="http://schemas.microsoft.com/office/drawing/2014/main" val="2723771934"/>
                    </a:ext>
                  </a:extLst>
                </a:gridCol>
                <a:gridCol w="1121487">
                  <a:extLst>
                    <a:ext uri="{9D8B030D-6E8A-4147-A177-3AD203B41FA5}">
                      <a16:colId xmlns:a16="http://schemas.microsoft.com/office/drawing/2014/main" val="3830117845"/>
                    </a:ext>
                  </a:extLst>
                </a:gridCol>
                <a:gridCol w="951699">
                  <a:extLst>
                    <a:ext uri="{9D8B030D-6E8A-4147-A177-3AD203B41FA5}">
                      <a16:colId xmlns:a16="http://schemas.microsoft.com/office/drawing/2014/main" val="194189712"/>
                    </a:ext>
                  </a:extLst>
                </a:gridCol>
                <a:gridCol w="1706721">
                  <a:extLst>
                    <a:ext uri="{9D8B030D-6E8A-4147-A177-3AD203B41FA5}">
                      <a16:colId xmlns:a16="http://schemas.microsoft.com/office/drawing/2014/main" val="3065248341"/>
                    </a:ext>
                  </a:extLst>
                </a:gridCol>
              </a:tblGrid>
              <a:tr h="347757">
                <a:tc>
                  <a:txBody>
                    <a:bodyPr/>
                    <a:lstStyle/>
                    <a:p>
                      <a:pPr algn="l" rtl="0" fontAlgn="ctr"/>
                      <a:r>
                        <a:rPr lang="en-GB" sz="800" b="1" i="0" u="none" strike="noStrike" dirty="0">
                          <a:solidFill>
                            <a:srgbClr val="FFFFFF"/>
                          </a:solidFill>
                          <a:effectLst/>
                          <a:latin typeface="Arial" panose="020B0604020202020204" pitchFamily="34" charset="0"/>
                          <a:cs typeface="Arial" panose="020B0604020202020204" pitchFamily="34" charset="0"/>
                        </a:rPr>
                        <a:t>CR Name</a:t>
                      </a:r>
                    </a:p>
                  </a:txBody>
                  <a:tcPr marL="4763" marR="4763" marT="4763" marB="0" anchor="ctr"/>
                </a:tc>
                <a:tc>
                  <a:txBody>
                    <a:bodyPr/>
                    <a:lstStyle/>
                    <a:p>
                      <a:pPr algn="l" rtl="0" fontAlgn="ctr"/>
                      <a:r>
                        <a:rPr lang="en-GB" sz="800" b="1" i="0" u="none" strike="noStrike">
                          <a:solidFill>
                            <a:srgbClr val="FFFFFF"/>
                          </a:solidFill>
                          <a:effectLst/>
                          <a:latin typeface="Arial" panose="020B0604020202020204" pitchFamily="34" charset="0"/>
                          <a:cs typeface="Arial" panose="020B0604020202020204" pitchFamily="34" charset="0"/>
                        </a:rPr>
                        <a:t>CR Ref</a:t>
                      </a:r>
                    </a:p>
                  </a:txBody>
                  <a:tcPr marL="4763" marR="4763" marT="4763" marB="0" anchor="ctr"/>
                </a:tc>
                <a:tc>
                  <a:txBody>
                    <a:bodyPr/>
                    <a:lstStyle/>
                    <a:p>
                      <a:pPr algn="l" rtl="0" fontAlgn="ctr"/>
                      <a:r>
                        <a:rPr lang="en-US" sz="800" b="1" i="0" u="none" strike="noStrike">
                          <a:solidFill>
                            <a:srgbClr val="FFFFFF"/>
                          </a:solidFill>
                          <a:effectLst/>
                          <a:latin typeface="Arial" panose="020B0604020202020204" pitchFamily="34" charset="0"/>
                          <a:cs typeface="Arial" panose="020B0604020202020204" pitchFamily="34" charset="0"/>
                        </a:rPr>
                        <a:t>High Level Cost IA Cost</a:t>
                      </a:r>
                    </a:p>
                  </a:txBody>
                  <a:tcPr marL="4763" marR="4763" marT="4763" marB="0" anchor="ctr"/>
                </a:tc>
                <a:tc>
                  <a:txBody>
                    <a:bodyPr/>
                    <a:lstStyle/>
                    <a:p>
                      <a:pPr algn="l" rtl="0" fontAlgn="ctr"/>
                      <a:r>
                        <a:rPr lang="en-GB" sz="800" b="1" i="0" u="none" strike="noStrike" dirty="0">
                          <a:solidFill>
                            <a:srgbClr val="FFFFFF"/>
                          </a:solidFill>
                          <a:effectLst/>
                          <a:latin typeface="Arial" panose="020B0604020202020204" pitchFamily="34" charset="0"/>
                          <a:cs typeface="Arial" panose="020B0604020202020204" pitchFamily="34" charset="0"/>
                        </a:rPr>
                        <a:t>Date Raised</a:t>
                      </a:r>
                    </a:p>
                  </a:txBody>
                  <a:tcPr marL="4763" marR="4763" marT="4763" marB="0" anchor="ctr"/>
                </a:tc>
                <a:tc>
                  <a:txBody>
                    <a:bodyPr/>
                    <a:lstStyle/>
                    <a:p>
                      <a:pPr algn="l" rtl="0" fontAlgn="ctr"/>
                      <a:r>
                        <a:rPr lang="en-GB" sz="800" b="1" i="0" u="none" strike="noStrike" dirty="0">
                          <a:solidFill>
                            <a:srgbClr val="FFFFFF"/>
                          </a:solidFill>
                          <a:effectLst/>
                          <a:latin typeface="Arial" panose="020B0604020202020204" pitchFamily="34" charset="0"/>
                          <a:cs typeface="Arial" panose="020B0604020202020204" pitchFamily="34" charset="0"/>
                        </a:rPr>
                        <a:t>Status</a:t>
                      </a:r>
                    </a:p>
                  </a:txBody>
                  <a:tcPr marL="4763" marR="4763" marT="4763" marB="0" anchor="ctr"/>
                </a:tc>
                <a:extLst>
                  <a:ext uri="{0D108BD9-81ED-4DB2-BD59-A6C34878D82A}">
                    <a16:rowId xmlns:a16="http://schemas.microsoft.com/office/drawing/2014/main" val="4029148686"/>
                  </a:ext>
                </a:extLst>
              </a:tr>
              <a:tr h="172852">
                <a:tc>
                  <a:txBody>
                    <a:bodyPr/>
                    <a:lstStyle/>
                    <a:p>
                      <a:pPr algn="l" fontAlgn="t"/>
                      <a:r>
                        <a:rPr lang="en-GB" sz="800" b="0" i="0" u="none" strike="noStrike" dirty="0">
                          <a:solidFill>
                            <a:srgbClr val="000000"/>
                          </a:solidFill>
                          <a:effectLst/>
                          <a:latin typeface="Arial" panose="020B0604020202020204" pitchFamily="34" charset="0"/>
                          <a:cs typeface="Arial" panose="020B0604020202020204" pitchFamily="34" charset="0"/>
                        </a:rPr>
                        <a:t>Programme Plan Re-Baseline</a:t>
                      </a:r>
                    </a:p>
                  </a:txBody>
                  <a:tcPr marL="0" marR="0" marT="0" marB="0"/>
                </a:tc>
                <a:tc>
                  <a:txBody>
                    <a:bodyPr/>
                    <a:lstStyle/>
                    <a:p>
                      <a:pPr algn="l" fontAlgn="t"/>
                      <a:r>
                        <a:rPr lang="en-GB" sz="800" b="0" i="0" u="none" strike="noStrike" dirty="0">
                          <a:solidFill>
                            <a:srgbClr val="000000"/>
                          </a:solidFill>
                          <a:effectLst/>
                          <a:latin typeface="Arial" panose="020B0604020202020204" pitchFamily="34" charset="0"/>
                          <a:cs typeface="Arial" panose="020B0604020202020204" pitchFamily="34" charset="0"/>
                        </a:rPr>
                        <a:t>CR-D002</a:t>
                      </a:r>
                    </a:p>
                  </a:txBody>
                  <a:tcPr marL="0" marR="0" marT="0" marB="0"/>
                </a:tc>
                <a:tc>
                  <a:txBody>
                    <a:bodyPr/>
                    <a:lstStyle/>
                    <a:p>
                      <a:pPr algn="l" fontAlgn="t"/>
                      <a:r>
                        <a:rPr lang="en-GB" sz="800" b="0" i="0" u="none" strike="noStrike" dirty="0">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t"/>
                      <a:r>
                        <a:rPr lang="en-GB" sz="800" b="0" i="0" u="none" strike="noStrike" dirty="0">
                          <a:solidFill>
                            <a:srgbClr val="000000"/>
                          </a:solidFill>
                          <a:effectLst/>
                          <a:latin typeface="Arial" panose="020B0604020202020204" pitchFamily="34" charset="0"/>
                          <a:cs typeface="Arial" panose="020B0604020202020204" pitchFamily="34" charset="0"/>
                        </a:rPr>
                        <a:t>07/11/2019</a:t>
                      </a:r>
                    </a:p>
                  </a:txBody>
                  <a:tcPr marL="0" marR="0" marT="0" marB="0"/>
                </a:tc>
                <a:tc>
                  <a:txBody>
                    <a:bodyPr/>
                    <a:lstStyle/>
                    <a:p>
                      <a:pPr algn="ctr" fontAlgn="t"/>
                      <a:r>
                        <a:rPr lang="en-GB" sz="800" b="0" i="0" u="none" strike="noStrike" dirty="0">
                          <a:solidFill>
                            <a:srgbClr val="000000"/>
                          </a:solidFill>
                          <a:effectLst/>
                          <a:latin typeface="Arial" panose="020B0604020202020204" pitchFamily="34" charset="0"/>
                          <a:cs typeface="Arial" panose="020B0604020202020204" pitchFamily="34" charset="0"/>
                        </a:rPr>
                        <a:t>Approved - Complete</a:t>
                      </a:r>
                    </a:p>
                  </a:txBody>
                  <a:tcPr marL="0" marR="0" marT="0" marB="0"/>
                </a:tc>
                <a:extLst>
                  <a:ext uri="{0D108BD9-81ED-4DB2-BD59-A6C34878D82A}">
                    <a16:rowId xmlns:a16="http://schemas.microsoft.com/office/drawing/2014/main" val="751528655"/>
                  </a:ext>
                </a:extLst>
              </a:tr>
              <a:tr h="172852">
                <a:tc>
                  <a:txBody>
                    <a:bodyPr/>
                    <a:lstStyle/>
                    <a:p>
                      <a:pPr algn="l" fontAlgn="t"/>
                      <a:r>
                        <a:rPr lang="en-US" sz="800" b="0" i="0" u="none" strike="noStrike" dirty="0">
                          <a:solidFill>
                            <a:srgbClr val="000000"/>
                          </a:solidFill>
                          <a:effectLst/>
                          <a:latin typeface="Arial" panose="020B0604020202020204" pitchFamily="34" charset="0"/>
                          <a:cs typeface="Arial" panose="020B0604020202020204" pitchFamily="34" charset="0"/>
                        </a:rPr>
                        <a:t>Updates to the CSS Physical Interface Design (</a:t>
                      </a:r>
                      <a:r>
                        <a:rPr lang="en-US" sz="800" b="0" i="0" u="none" strike="noStrike" dirty="0" err="1">
                          <a:solidFill>
                            <a:srgbClr val="000000"/>
                          </a:solidFill>
                          <a:effectLst/>
                          <a:latin typeface="Arial" panose="020B0604020202020204" pitchFamily="34" charset="0"/>
                          <a:cs typeface="Arial" panose="020B0604020202020204" pitchFamily="34" charset="0"/>
                        </a:rPr>
                        <a:t>PhID</a:t>
                      </a:r>
                      <a:r>
                        <a:rPr lang="en-US" sz="800" b="0" i="0" u="none" strike="noStrike" dirty="0">
                          <a:solidFill>
                            <a:srgbClr val="000000"/>
                          </a:solidFill>
                          <a:effectLst/>
                          <a:latin typeface="Arial" panose="020B0604020202020204" pitchFamily="34" charset="0"/>
                          <a:cs typeface="Arial" panose="020B0604020202020204" pitchFamily="34" charset="0"/>
                        </a:rPr>
                        <a:t>).</a:t>
                      </a:r>
                    </a:p>
                  </a:txBody>
                  <a:tcPr marL="0" marR="0" marT="0" marB="0"/>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CR-D008</a:t>
                      </a:r>
                    </a:p>
                  </a:txBody>
                  <a:tcPr marL="0" marR="0" marT="0" marB="0"/>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£17,250.00</a:t>
                      </a:r>
                    </a:p>
                  </a:txBody>
                  <a:tcPr marL="0" marR="0" marT="0" marB="0"/>
                </a:tc>
                <a:tc>
                  <a:txBody>
                    <a:bodyPr/>
                    <a:lstStyle/>
                    <a:p>
                      <a:pPr algn="ctr" fontAlgn="t"/>
                      <a:r>
                        <a:rPr lang="en-GB" sz="800" b="0" i="0" u="none" strike="noStrike">
                          <a:solidFill>
                            <a:srgbClr val="000000"/>
                          </a:solidFill>
                          <a:effectLst/>
                          <a:latin typeface="Arial" panose="020B0604020202020204" pitchFamily="34" charset="0"/>
                          <a:cs typeface="Arial" panose="020B0604020202020204" pitchFamily="34" charset="0"/>
                        </a:rPr>
                        <a:t>22/01/2020</a:t>
                      </a:r>
                    </a:p>
                  </a:txBody>
                  <a:tcPr marL="0" marR="0" marT="0" marB="0"/>
                </a:tc>
                <a:tc>
                  <a:txBody>
                    <a:bodyPr/>
                    <a:lstStyle/>
                    <a:p>
                      <a:pPr algn="ctr" fontAlgn="t"/>
                      <a:r>
                        <a:rPr lang="en-GB" sz="800" b="0" i="0" u="none" strike="noStrike">
                          <a:solidFill>
                            <a:srgbClr val="000000"/>
                          </a:solidFill>
                          <a:effectLst/>
                          <a:latin typeface="Arial" panose="020B0604020202020204" pitchFamily="34" charset="0"/>
                          <a:cs typeface="Arial" panose="020B0604020202020204" pitchFamily="34" charset="0"/>
                        </a:rPr>
                        <a:t>Approved - Internal CR Created</a:t>
                      </a:r>
                    </a:p>
                  </a:txBody>
                  <a:tcPr marL="0" marR="0" marT="0" marB="0"/>
                </a:tc>
                <a:extLst>
                  <a:ext uri="{0D108BD9-81ED-4DB2-BD59-A6C34878D82A}">
                    <a16:rowId xmlns:a16="http://schemas.microsoft.com/office/drawing/2014/main" val="92668744"/>
                  </a:ext>
                </a:extLst>
              </a:tr>
              <a:tr h="172852">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CSS_Exception_Handling_Strategy_v0.2</a:t>
                      </a:r>
                    </a:p>
                  </a:txBody>
                  <a:tcPr marL="0" marR="0" marT="0" marB="0"/>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CR-D014</a:t>
                      </a:r>
                    </a:p>
                  </a:txBody>
                  <a:tcPr marL="0" marR="0" marT="0" marB="0"/>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t"/>
                      <a:r>
                        <a:rPr lang="en-GB" sz="800" b="0" i="0" u="none" strike="noStrike">
                          <a:solidFill>
                            <a:srgbClr val="000000"/>
                          </a:solidFill>
                          <a:effectLst/>
                          <a:latin typeface="Arial" panose="020B0604020202020204" pitchFamily="34" charset="0"/>
                          <a:cs typeface="Arial" panose="020B0604020202020204" pitchFamily="34" charset="0"/>
                        </a:rPr>
                        <a:t>26/02/2020</a:t>
                      </a:r>
                    </a:p>
                  </a:txBody>
                  <a:tcPr marL="0" marR="0" marT="0" marB="0"/>
                </a:tc>
                <a:tc>
                  <a:txBody>
                    <a:bodyPr/>
                    <a:lstStyle/>
                    <a:p>
                      <a:pPr algn="ctr" fontAlgn="t"/>
                      <a:r>
                        <a:rPr lang="en-GB" sz="800" b="0" i="0" u="none" strike="noStrike">
                          <a:solidFill>
                            <a:srgbClr val="000000"/>
                          </a:solidFill>
                          <a:effectLst/>
                          <a:latin typeface="Arial" panose="020B0604020202020204" pitchFamily="34" charset="0"/>
                          <a:cs typeface="Arial" panose="020B0604020202020204" pitchFamily="34" charset="0"/>
                        </a:rPr>
                        <a:t>Approved - Internal CR Created</a:t>
                      </a:r>
                    </a:p>
                  </a:txBody>
                  <a:tcPr marL="0" marR="0" marT="0" marB="0"/>
                </a:tc>
                <a:extLst>
                  <a:ext uri="{0D108BD9-81ED-4DB2-BD59-A6C34878D82A}">
                    <a16:rowId xmlns:a16="http://schemas.microsoft.com/office/drawing/2014/main" val="3197033543"/>
                  </a:ext>
                </a:extLst>
              </a:tr>
              <a:tr h="172852">
                <a:tc>
                  <a:txBody>
                    <a:bodyPr/>
                    <a:lstStyle/>
                    <a:p>
                      <a:pPr algn="l" fontAlgn="t"/>
                      <a:r>
                        <a:rPr lang="en-US" sz="800" b="0" i="0" u="none" strike="noStrike">
                          <a:solidFill>
                            <a:srgbClr val="000000"/>
                          </a:solidFill>
                          <a:effectLst/>
                          <a:latin typeface="Arial" panose="020B0604020202020204" pitchFamily="34" charset="0"/>
                          <a:cs typeface="Arial" panose="020B0604020202020204" pitchFamily="34" charset="0"/>
                        </a:rPr>
                        <a:t>Provide_CSS_RegistrationID_to_PUI_and_LPs</a:t>
                      </a:r>
                    </a:p>
                  </a:txBody>
                  <a:tcPr marL="0" marR="0" marT="0" marB="0"/>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CR-D016</a:t>
                      </a:r>
                    </a:p>
                  </a:txBody>
                  <a:tcPr marL="0" marR="0" marT="0" marB="0"/>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£12,643.00</a:t>
                      </a:r>
                    </a:p>
                  </a:txBody>
                  <a:tcPr marL="0" marR="0" marT="0" marB="0"/>
                </a:tc>
                <a:tc>
                  <a:txBody>
                    <a:bodyPr/>
                    <a:lstStyle/>
                    <a:p>
                      <a:pPr algn="ctr" fontAlgn="t"/>
                      <a:r>
                        <a:rPr lang="en-GB" sz="800" b="0" i="0" u="none" strike="noStrike">
                          <a:solidFill>
                            <a:srgbClr val="000000"/>
                          </a:solidFill>
                          <a:effectLst/>
                          <a:latin typeface="Arial" panose="020B0604020202020204" pitchFamily="34" charset="0"/>
                          <a:cs typeface="Arial" panose="020B0604020202020204" pitchFamily="34" charset="0"/>
                        </a:rPr>
                        <a:t>07/08/2020</a:t>
                      </a:r>
                    </a:p>
                  </a:txBody>
                  <a:tcPr marL="0" marR="0" marT="0" marB="0"/>
                </a:tc>
                <a:tc>
                  <a:txBody>
                    <a:bodyPr/>
                    <a:lstStyle/>
                    <a:p>
                      <a:pPr algn="ctr" fontAlgn="t"/>
                      <a:r>
                        <a:rPr lang="en-GB" sz="800" b="0" i="0" u="none" strike="noStrike">
                          <a:solidFill>
                            <a:srgbClr val="000000"/>
                          </a:solidFill>
                          <a:effectLst/>
                          <a:latin typeface="Arial" panose="020B0604020202020204" pitchFamily="34" charset="0"/>
                          <a:cs typeface="Arial" panose="020B0604020202020204" pitchFamily="34" charset="0"/>
                        </a:rPr>
                        <a:t>Approved - Internal CR Created</a:t>
                      </a:r>
                    </a:p>
                  </a:txBody>
                  <a:tcPr marL="0" marR="0" marT="0" marB="0"/>
                </a:tc>
                <a:extLst>
                  <a:ext uri="{0D108BD9-81ED-4DB2-BD59-A6C34878D82A}">
                    <a16:rowId xmlns:a16="http://schemas.microsoft.com/office/drawing/2014/main" val="312077588"/>
                  </a:ext>
                </a:extLst>
              </a:tr>
              <a:tr h="172852">
                <a:tc>
                  <a:txBody>
                    <a:bodyPr/>
                    <a:lstStyle/>
                    <a:p>
                      <a:pPr algn="l" fontAlgn="t"/>
                      <a:r>
                        <a:rPr lang="en-US" sz="800" b="0" i="0" u="none" strike="noStrike">
                          <a:solidFill>
                            <a:srgbClr val="000000"/>
                          </a:solidFill>
                          <a:effectLst/>
                          <a:latin typeface="Arial" panose="020B0604020202020204" pitchFamily="34" charset="0"/>
                          <a:cs typeface="Arial" panose="020B0604020202020204" pitchFamily="34" charset="0"/>
                        </a:rPr>
                        <a:t>Licence Exempt Network Customer Identifier – ABACUS Data Model update</a:t>
                      </a:r>
                    </a:p>
                  </a:txBody>
                  <a:tcPr marL="0" marR="0" marT="0" marB="0"/>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CR-E51</a:t>
                      </a:r>
                    </a:p>
                  </a:txBody>
                  <a:tcPr marL="0" marR="0" marT="0" marB="0"/>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t"/>
                      <a:r>
                        <a:rPr lang="en-GB" sz="800" b="0" i="0" u="none" strike="noStrike">
                          <a:solidFill>
                            <a:srgbClr val="000000"/>
                          </a:solidFill>
                          <a:effectLst/>
                          <a:latin typeface="Arial" panose="020B0604020202020204" pitchFamily="34" charset="0"/>
                          <a:cs typeface="Arial" panose="020B0604020202020204" pitchFamily="34" charset="0"/>
                        </a:rPr>
                        <a:t>29/10/2019</a:t>
                      </a:r>
                    </a:p>
                  </a:txBody>
                  <a:tcPr marL="0" marR="0" marT="0" marB="0"/>
                </a:tc>
                <a:tc>
                  <a:txBody>
                    <a:bodyPr/>
                    <a:lstStyle/>
                    <a:p>
                      <a:pPr algn="ctr" fontAlgn="t"/>
                      <a:r>
                        <a:rPr lang="en-GB" sz="800" b="0" i="0" u="none" strike="noStrike">
                          <a:solidFill>
                            <a:srgbClr val="000000"/>
                          </a:solidFill>
                          <a:effectLst/>
                          <a:latin typeface="Arial" panose="020B0604020202020204" pitchFamily="34" charset="0"/>
                          <a:cs typeface="Arial" panose="020B0604020202020204" pitchFamily="34" charset="0"/>
                        </a:rPr>
                        <a:t>Approved - Complete</a:t>
                      </a:r>
                    </a:p>
                  </a:txBody>
                  <a:tcPr marL="0" marR="0" marT="0" marB="0"/>
                </a:tc>
                <a:extLst>
                  <a:ext uri="{0D108BD9-81ED-4DB2-BD59-A6C34878D82A}">
                    <a16:rowId xmlns:a16="http://schemas.microsoft.com/office/drawing/2014/main" val="3853703546"/>
                  </a:ext>
                </a:extLst>
              </a:tr>
              <a:tr h="172852">
                <a:tc>
                  <a:txBody>
                    <a:bodyPr/>
                    <a:lstStyle/>
                    <a:p>
                      <a:pPr algn="l" fontAlgn="t"/>
                      <a:r>
                        <a:rPr lang="en-US" sz="800" b="0" i="0" u="none" strike="noStrike" dirty="0">
                          <a:solidFill>
                            <a:srgbClr val="000000"/>
                          </a:solidFill>
                          <a:effectLst/>
                          <a:latin typeface="Arial" panose="020B0604020202020204" pitchFamily="34" charset="0"/>
                          <a:cs typeface="Arial" panose="020B0604020202020204" pitchFamily="34" charset="0"/>
                        </a:rPr>
                        <a:t>Amendments to the DMS artefact suite</a:t>
                      </a:r>
                    </a:p>
                  </a:txBody>
                  <a:tcPr marL="0" marR="0" marT="0" marB="0"/>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CR-D019</a:t>
                      </a:r>
                    </a:p>
                  </a:txBody>
                  <a:tcPr marL="0" marR="0" marT="0" marB="0"/>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£6,500.00</a:t>
                      </a:r>
                    </a:p>
                  </a:txBody>
                  <a:tcPr marL="0" marR="0" marT="0" marB="0"/>
                </a:tc>
                <a:tc>
                  <a:txBody>
                    <a:bodyPr/>
                    <a:lstStyle/>
                    <a:p>
                      <a:pPr algn="r" fontAlgn="t"/>
                      <a:r>
                        <a:rPr lang="en-GB" sz="800" b="0" i="0" u="none" strike="noStrike">
                          <a:solidFill>
                            <a:srgbClr val="000000"/>
                          </a:solidFill>
                          <a:effectLst/>
                          <a:latin typeface="Arial" panose="020B0604020202020204" pitchFamily="34" charset="0"/>
                          <a:cs typeface="Arial" panose="020B0604020202020204" pitchFamily="34" charset="0"/>
                        </a:rPr>
                        <a:t>16/03/2020</a:t>
                      </a:r>
                    </a:p>
                  </a:txBody>
                  <a:tcPr marL="0" marR="0" marT="0" marB="0"/>
                </a:tc>
                <a:tc>
                  <a:txBody>
                    <a:bodyPr/>
                    <a:lstStyle/>
                    <a:p>
                      <a:pPr algn="ctr" fontAlgn="t"/>
                      <a:r>
                        <a:rPr lang="en-GB" sz="800" b="0" i="0" u="none" strike="noStrike">
                          <a:solidFill>
                            <a:srgbClr val="000000"/>
                          </a:solidFill>
                          <a:effectLst/>
                          <a:latin typeface="Arial" panose="020B0604020202020204" pitchFamily="34" charset="0"/>
                          <a:cs typeface="Arial" panose="020B0604020202020204" pitchFamily="34" charset="0"/>
                        </a:rPr>
                        <a:t>Approved - Internal CR Created</a:t>
                      </a:r>
                    </a:p>
                  </a:txBody>
                  <a:tcPr marL="0" marR="0" marT="0" marB="0"/>
                </a:tc>
                <a:extLst>
                  <a:ext uri="{0D108BD9-81ED-4DB2-BD59-A6C34878D82A}">
                    <a16:rowId xmlns:a16="http://schemas.microsoft.com/office/drawing/2014/main" val="3595974469"/>
                  </a:ext>
                </a:extLst>
              </a:tr>
              <a:tr h="172852">
                <a:tc>
                  <a:txBody>
                    <a:bodyPr/>
                    <a:lstStyle/>
                    <a:p>
                      <a:pPr algn="l" fontAlgn="t"/>
                      <a:r>
                        <a:rPr lang="en-US" sz="800" b="0" i="0" u="none" strike="noStrike">
                          <a:solidFill>
                            <a:srgbClr val="000000"/>
                          </a:solidFill>
                          <a:effectLst/>
                          <a:latin typeface="Arial" panose="020B0604020202020204" pitchFamily="34" charset="0"/>
                          <a:cs typeface="Arial" panose="020B0604020202020204" pitchFamily="34" charset="0"/>
                        </a:rPr>
                        <a:t>Migration of Terminated Gas RMPS</a:t>
                      </a:r>
                    </a:p>
                  </a:txBody>
                  <a:tcPr marL="0" marR="0" marT="0" marB="0"/>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CR-D022</a:t>
                      </a:r>
                    </a:p>
                  </a:txBody>
                  <a:tcPr marL="0" marR="0" marT="0" marB="0"/>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r" fontAlgn="t"/>
                      <a:r>
                        <a:rPr lang="en-GB" sz="800" b="0" i="0" u="none" strike="noStrike">
                          <a:solidFill>
                            <a:srgbClr val="000000"/>
                          </a:solidFill>
                          <a:effectLst/>
                          <a:latin typeface="Arial" panose="020B0604020202020204" pitchFamily="34" charset="0"/>
                          <a:cs typeface="Arial" panose="020B0604020202020204" pitchFamily="34" charset="0"/>
                        </a:rPr>
                        <a:t>10/06/2020</a:t>
                      </a:r>
                    </a:p>
                  </a:txBody>
                  <a:tcPr marL="0" marR="0" marT="0" marB="0"/>
                </a:tc>
                <a:tc>
                  <a:txBody>
                    <a:bodyPr/>
                    <a:lstStyle/>
                    <a:p>
                      <a:pPr algn="ctr" fontAlgn="t"/>
                      <a:r>
                        <a:rPr lang="en-GB" sz="800" b="0" i="0" u="none" strike="noStrike">
                          <a:solidFill>
                            <a:srgbClr val="000000"/>
                          </a:solidFill>
                          <a:effectLst/>
                          <a:latin typeface="Arial" panose="020B0604020202020204" pitchFamily="34" charset="0"/>
                          <a:cs typeface="Arial" panose="020B0604020202020204" pitchFamily="34" charset="0"/>
                        </a:rPr>
                        <a:t>Approved - Internal CR Created</a:t>
                      </a:r>
                    </a:p>
                  </a:txBody>
                  <a:tcPr marL="0" marR="0" marT="0" marB="0"/>
                </a:tc>
                <a:extLst>
                  <a:ext uri="{0D108BD9-81ED-4DB2-BD59-A6C34878D82A}">
                    <a16:rowId xmlns:a16="http://schemas.microsoft.com/office/drawing/2014/main" val="653742555"/>
                  </a:ext>
                </a:extLst>
              </a:tr>
              <a:tr h="257075">
                <a:tc>
                  <a:txBody>
                    <a:bodyPr/>
                    <a:lstStyle/>
                    <a:p>
                      <a:pPr algn="l" fontAlgn="t"/>
                      <a:r>
                        <a:rPr lang="en-US" sz="800" b="0" i="0" u="none" strike="noStrike">
                          <a:solidFill>
                            <a:srgbClr val="000000"/>
                          </a:solidFill>
                          <a:effectLst/>
                          <a:latin typeface="Arial" panose="020B0604020202020204" pitchFamily="34" charset="0"/>
                          <a:cs typeface="Arial" panose="020B0604020202020204" pitchFamily="34" charset="0"/>
                        </a:rPr>
                        <a:t>Amendments to the NC-0079 for REL (Retail Energy Location) Data Migration and Reconciliation</a:t>
                      </a:r>
                    </a:p>
                  </a:txBody>
                  <a:tcPr marL="0" marR="0" marT="0" marB="0"/>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CR-D024</a:t>
                      </a:r>
                    </a:p>
                  </a:txBody>
                  <a:tcPr marL="0" marR="0" marT="0" marB="0"/>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£20,000.00</a:t>
                      </a:r>
                    </a:p>
                  </a:txBody>
                  <a:tcPr marL="0" marR="0" marT="0" marB="0"/>
                </a:tc>
                <a:tc>
                  <a:txBody>
                    <a:bodyPr/>
                    <a:lstStyle/>
                    <a:p>
                      <a:pPr algn="r" fontAlgn="t"/>
                      <a:r>
                        <a:rPr lang="en-GB" sz="800" b="0" i="0" u="none" strike="noStrike">
                          <a:solidFill>
                            <a:srgbClr val="000000"/>
                          </a:solidFill>
                          <a:effectLst/>
                          <a:latin typeface="Arial" panose="020B0604020202020204" pitchFamily="34" charset="0"/>
                          <a:cs typeface="Arial" panose="020B0604020202020204" pitchFamily="34" charset="0"/>
                        </a:rPr>
                        <a:t>06/07/2020</a:t>
                      </a:r>
                    </a:p>
                  </a:txBody>
                  <a:tcPr marL="0" marR="0" marT="0" marB="0"/>
                </a:tc>
                <a:tc>
                  <a:txBody>
                    <a:bodyPr/>
                    <a:lstStyle/>
                    <a:p>
                      <a:pPr algn="ctr" fontAlgn="t"/>
                      <a:r>
                        <a:rPr lang="en-GB" sz="800" b="0" i="0" u="none" strike="noStrike">
                          <a:solidFill>
                            <a:srgbClr val="000000"/>
                          </a:solidFill>
                          <a:effectLst/>
                          <a:latin typeface="Arial" panose="020B0604020202020204" pitchFamily="34" charset="0"/>
                          <a:cs typeface="Arial" panose="020B0604020202020204" pitchFamily="34" charset="0"/>
                        </a:rPr>
                        <a:t>Approved - Internal CR Created</a:t>
                      </a:r>
                    </a:p>
                  </a:txBody>
                  <a:tcPr marL="0" marR="0" marT="0" marB="0"/>
                </a:tc>
                <a:extLst>
                  <a:ext uri="{0D108BD9-81ED-4DB2-BD59-A6C34878D82A}">
                    <a16:rowId xmlns:a16="http://schemas.microsoft.com/office/drawing/2014/main" val="473898194"/>
                  </a:ext>
                </a:extLst>
              </a:tr>
              <a:tr h="172852">
                <a:tc>
                  <a:txBody>
                    <a:bodyPr/>
                    <a:lstStyle/>
                    <a:p>
                      <a:pPr algn="l" fontAlgn="b"/>
                      <a:r>
                        <a:rPr lang="en-GB" sz="800" b="0" i="0" u="none" strike="noStrike">
                          <a:solidFill>
                            <a:srgbClr val="000000"/>
                          </a:solidFill>
                          <a:effectLst/>
                          <a:latin typeface="Arial" panose="020B0604020202020204" pitchFamily="34" charset="0"/>
                          <a:cs typeface="Arial" panose="020B0604020202020204" pitchFamily="34" charset="0"/>
                        </a:rPr>
                        <a:t>DMS - PHID Alignment Parties </a:t>
                      </a:r>
                    </a:p>
                  </a:txBody>
                  <a:tcPr marL="0" marR="0" marT="0" marB="0" anchor="b"/>
                </a:tc>
                <a:tc>
                  <a:txBody>
                    <a:bodyPr/>
                    <a:lstStyle/>
                    <a:p>
                      <a:pPr algn="l" fontAlgn="b"/>
                      <a:r>
                        <a:rPr lang="en-GB" sz="800" b="0" i="0" u="none" strike="noStrike">
                          <a:solidFill>
                            <a:srgbClr val="000000"/>
                          </a:solidFill>
                          <a:effectLst/>
                          <a:latin typeface="Arial" panose="020B0604020202020204" pitchFamily="34" charset="0"/>
                          <a:cs typeface="Arial" panose="020B0604020202020204" pitchFamily="34" charset="0"/>
                        </a:rPr>
                        <a:t>CR-D026</a:t>
                      </a:r>
                    </a:p>
                  </a:txBody>
                  <a:tcPr marL="0" marR="0" marT="0" marB="0" anchor="b"/>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06/07/2020</a:t>
                      </a:r>
                    </a:p>
                  </a:txBody>
                  <a:tcPr marL="0" marR="0" marT="0" marB="0" anchor="b"/>
                </a:tc>
                <a:tc>
                  <a:txBody>
                    <a:bodyPr/>
                    <a:lstStyle/>
                    <a:p>
                      <a:pPr algn="ctr" fontAlgn="b"/>
                      <a:r>
                        <a:rPr lang="en-GB" sz="800" b="0" i="0" u="none" strike="noStrike">
                          <a:solidFill>
                            <a:srgbClr val="000000"/>
                          </a:solidFill>
                          <a:effectLst/>
                          <a:latin typeface="Arial" panose="020B0604020202020204" pitchFamily="34" charset="0"/>
                          <a:cs typeface="Arial" panose="020B0604020202020204" pitchFamily="34" charset="0"/>
                        </a:rPr>
                        <a:t>Approved - Internal CR Created</a:t>
                      </a:r>
                    </a:p>
                  </a:txBody>
                  <a:tcPr marL="0" marR="0" marT="0" marB="0" anchor="b"/>
                </a:tc>
                <a:extLst>
                  <a:ext uri="{0D108BD9-81ED-4DB2-BD59-A6C34878D82A}">
                    <a16:rowId xmlns:a16="http://schemas.microsoft.com/office/drawing/2014/main" val="3811377997"/>
                  </a:ext>
                </a:extLst>
              </a:tr>
              <a:tr h="172852">
                <a:tc>
                  <a:txBody>
                    <a:bodyPr/>
                    <a:lstStyle/>
                    <a:p>
                      <a:pPr algn="l" fontAlgn="b"/>
                      <a:r>
                        <a:rPr lang="en-US" sz="800" b="0" i="0" u="none" strike="noStrike">
                          <a:solidFill>
                            <a:srgbClr val="000000"/>
                          </a:solidFill>
                          <a:effectLst/>
                          <a:latin typeface="Arial" panose="020B0604020202020204" pitchFamily="34" charset="0"/>
                          <a:cs typeface="Arial" panose="020B0604020202020204" pitchFamily="34" charset="0"/>
                        </a:rPr>
                        <a:t>Request For a New or Upgraded DMT Environment</a:t>
                      </a:r>
                    </a:p>
                  </a:txBody>
                  <a:tcPr marL="0" marR="0" marT="0" marB="0" anchor="b"/>
                </a:tc>
                <a:tc>
                  <a:txBody>
                    <a:bodyPr/>
                    <a:lstStyle/>
                    <a:p>
                      <a:pPr algn="l" fontAlgn="b"/>
                      <a:r>
                        <a:rPr lang="en-GB" sz="800" b="0" i="0" u="none" strike="noStrike">
                          <a:solidFill>
                            <a:srgbClr val="000000"/>
                          </a:solidFill>
                          <a:effectLst/>
                          <a:latin typeface="Arial" panose="020B0604020202020204" pitchFamily="34" charset="0"/>
                          <a:cs typeface="Arial" panose="020B0604020202020204" pitchFamily="34" charset="0"/>
                        </a:rPr>
                        <a:t>CR-D027</a:t>
                      </a:r>
                    </a:p>
                  </a:txBody>
                  <a:tcPr marL="0" marR="0" marT="0" marB="0" anchor="b"/>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£256,009.00</a:t>
                      </a:r>
                    </a:p>
                  </a:txBody>
                  <a:tcPr marL="0" marR="0" marT="0" marB="0"/>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07/08/2020</a:t>
                      </a:r>
                    </a:p>
                  </a:txBody>
                  <a:tcPr marL="0" marR="0" marT="0" marB="0" anchor="b"/>
                </a:tc>
                <a:tc>
                  <a:txBody>
                    <a:bodyPr/>
                    <a:lstStyle/>
                    <a:p>
                      <a:pPr algn="ctr" fontAlgn="b"/>
                      <a:r>
                        <a:rPr lang="en-GB" sz="800" b="0" i="0" u="none" strike="noStrike">
                          <a:solidFill>
                            <a:srgbClr val="000000"/>
                          </a:solidFill>
                          <a:effectLst/>
                          <a:latin typeface="Arial" panose="020B0604020202020204" pitchFamily="34" charset="0"/>
                          <a:cs typeface="Arial" panose="020B0604020202020204" pitchFamily="34" charset="0"/>
                        </a:rPr>
                        <a:t>Approved - Internal CR Created</a:t>
                      </a:r>
                    </a:p>
                  </a:txBody>
                  <a:tcPr marL="0" marR="0" marT="0" marB="0" anchor="b"/>
                </a:tc>
                <a:extLst>
                  <a:ext uri="{0D108BD9-81ED-4DB2-BD59-A6C34878D82A}">
                    <a16:rowId xmlns:a16="http://schemas.microsoft.com/office/drawing/2014/main" val="982708138"/>
                  </a:ext>
                </a:extLst>
              </a:tr>
              <a:tr h="172852">
                <a:tc>
                  <a:txBody>
                    <a:bodyPr/>
                    <a:lstStyle/>
                    <a:p>
                      <a:pPr algn="l" fontAlgn="b"/>
                      <a:r>
                        <a:rPr lang="en-US" sz="800" b="0" i="0" u="none" strike="noStrike">
                          <a:solidFill>
                            <a:srgbClr val="000000"/>
                          </a:solidFill>
                          <a:effectLst/>
                          <a:latin typeface="Arial" panose="020B0604020202020204" pitchFamily="34" charset="0"/>
                          <a:cs typeface="Arial" panose="020B0604020202020204" pitchFamily="34" charset="0"/>
                        </a:rPr>
                        <a:t>Enable TLS connection pooling for all directly connected parties to CSS]</a:t>
                      </a:r>
                    </a:p>
                  </a:txBody>
                  <a:tcPr marL="0" marR="0" marT="0" marB="0" anchor="b"/>
                </a:tc>
                <a:tc>
                  <a:txBody>
                    <a:bodyPr/>
                    <a:lstStyle/>
                    <a:p>
                      <a:pPr algn="l" fontAlgn="b"/>
                      <a:r>
                        <a:rPr lang="en-GB" sz="800" b="0" i="0" u="none" strike="noStrike">
                          <a:solidFill>
                            <a:srgbClr val="000000"/>
                          </a:solidFill>
                          <a:effectLst/>
                          <a:latin typeface="Arial" panose="020B0604020202020204" pitchFamily="34" charset="0"/>
                          <a:cs typeface="Arial" panose="020B0604020202020204" pitchFamily="34" charset="0"/>
                        </a:rPr>
                        <a:t>CR-D028</a:t>
                      </a:r>
                    </a:p>
                  </a:txBody>
                  <a:tcPr marL="0" marR="0" marT="0" marB="0" anchor="b"/>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£2,500.00</a:t>
                      </a:r>
                    </a:p>
                  </a:txBody>
                  <a:tcPr marL="0" marR="0" marT="0" marB="0"/>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13/07/2020</a:t>
                      </a:r>
                    </a:p>
                  </a:txBody>
                  <a:tcPr marL="0" marR="0" marT="0" marB="0" anchor="b"/>
                </a:tc>
                <a:tc>
                  <a:txBody>
                    <a:bodyPr/>
                    <a:lstStyle/>
                    <a:p>
                      <a:pPr algn="ctr" fontAlgn="b"/>
                      <a:r>
                        <a:rPr lang="en-GB" sz="800" b="0" i="0" u="none" strike="noStrike">
                          <a:solidFill>
                            <a:srgbClr val="000000"/>
                          </a:solidFill>
                          <a:effectLst/>
                          <a:latin typeface="Arial" panose="020B0604020202020204" pitchFamily="34" charset="0"/>
                          <a:cs typeface="Arial" panose="020B0604020202020204" pitchFamily="34" charset="0"/>
                        </a:rPr>
                        <a:t>Approved - Internal CR Created</a:t>
                      </a:r>
                    </a:p>
                  </a:txBody>
                  <a:tcPr marL="0" marR="0" marT="0" marB="0" anchor="b"/>
                </a:tc>
                <a:extLst>
                  <a:ext uri="{0D108BD9-81ED-4DB2-BD59-A6C34878D82A}">
                    <a16:rowId xmlns:a16="http://schemas.microsoft.com/office/drawing/2014/main" val="1119725783"/>
                  </a:ext>
                </a:extLst>
              </a:tr>
              <a:tr h="172852">
                <a:tc>
                  <a:txBody>
                    <a:bodyPr/>
                    <a:lstStyle/>
                    <a:p>
                      <a:pPr algn="l" fontAlgn="b"/>
                      <a:r>
                        <a:rPr lang="en-GB" sz="800" b="0" i="0" u="none" strike="noStrike" dirty="0">
                          <a:solidFill>
                            <a:srgbClr val="000000"/>
                          </a:solidFill>
                          <a:effectLst/>
                          <a:latin typeface="Arial" panose="020B0604020202020204" pitchFamily="34" charset="0"/>
                          <a:cs typeface="Arial" panose="020B0604020202020204" pitchFamily="34" charset="0"/>
                        </a:rPr>
                        <a:t>Message Header Format for PKI Certificate Identification]</a:t>
                      </a:r>
                    </a:p>
                  </a:txBody>
                  <a:tcPr marL="0" marR="0" marT="0" marB="0" anchor="b"/>
                </a:tc>
                <a:tc>
                  <a:txBody>
                    <a:bodyPr/>
                    <a:lstStyle/>
                    <a:p>
                      <a:pPr algn="l" fontAlgn="b"/>
                      <a:r>
                        <a:rPr lang="en-GB" sz="800" b="0" i="0" u="none" strike="noStrike">
                          <a:solidFill>
                            <a:srgbClr val="000000"/>
                          </a:solidFill>
                          <a:effectLst/>
                          <a:latin typeface="Arial" panose="020B0604020202020204" pitchFamily="34" charset="0"/>
                          <a:cs typeface="Arial" panose="020B0604020202020204" pitchFamily="34" charset="0"/>
                        </a:rPr>
                        <a:t>CR-D029</a:t>
                      </a:r>
                    </a:p>
                  </a:txBody>
                  <a:tcPr marL="0" marR="0" marT="0" marB="0" anchor="b"/>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£2,500.00</a:t>
                      </a:r>
                    </a:p>
                  </a:txBody>
                  <a:tcPr marL="0" marR="0" marT="0" marB="0"/>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13/07/2020</a:t>
                      </a:r>
                    </a:p>
                  </a:txBody>
                  <a:tcPr marL="0" marR="0" marT="0" marB="0" anchor="b"/>
                </a:tc>
                <a:tc>
                  <a:txBody>
                    <a:bodyPr/>
                    <a:lstStyle/>
                    <a:p>
                      <a:pPr algn="ctr" fontAlgn="b"/>
                      <a:r>
                        <a:rPr lang="en-GB" sz="800" b="0" i="0" u="none" strike="noStrike">
                          <a:solidFill>
                            <a:srgbClr val="000000"/>
                          </a:solidFill>
                          <a:effectLst/>
                          <a:latin typeface="Arial" panose="020B0604020202020204" pitchFamily="34" charset="0"/>
                          <a:cs typeface="Arial" panose="020B0604020202020204" pitchFamily="34" charset="0"/>
                        </a:rPr>
                        <a:t>Approved - Internal CR Created</a:t>
                      </a:r>
                    </a:p>
                  </a:txBody>
                  <a:tcPr marL="0" marR="0" marT="0" marB="0" anchor="b"/>
                </a:tc>
                <a:extLst>
                  <a:ext uri="{0D108BD9-81ED-4DB2-BD59-A6C34878D82A}">
                    <a16:rowId xmlns:a16="http://schemas.microsoft.com/office/drawing/2014/main" val="403325048"/>
                  </a:ext>
                </a:extLst>
              </a:tr>
              <a:tr h="169367">
                <a:tc>
                  <a:txBody>
                    <a:bodyPr/>
                    <a:lstStyle/>
                    <a:p>
                      <a:pPr algn="l" fontAlgn="b"/>
                      <a:r>
                        <a:rPr lang="en-US" sz="800" b="0" i="0" u="none" strike="noStrike" dirty="0">
                          <a:solidFill>
                            <a:srgbClr val="000000"/>
                          </a:solidFill>
                          <a:effectLst/>
                          <a:latin typeface="Arial" panose="020B0604020202020204" pitchFamily="34" charset="0"/>
                          <a:cs typeface="Arial" panose="020B0604020202020204" pitchFamily="34" charset="0"/>
                        </a:rPr>
                        <a:t>SIT Functional Test Re Plan  Enabling Parallel Testing </a:t>
                      </a:r>
                    </a:p>
                  </a:txBody>
                  <a:tcPr marL="0" marR="0" marT="0" marB="0" anchor="b"/>
                </a:tc>
                <a:tc>
                  <a:txBody>
                    <a:bodyPr/>
                    <a:lstStyle/>
                    <a:p>
                      <a:pPr algn="l" fontAlgn="b"/>
                      <a:r>
                        <a:rPr lang="en-GB" sz="800" b="0" i="0" u="none" strike="noStrike">
                          <a:solidFill>
                            <a:srgbClr val="000000"/>
                          </a:solidFill>
                          <a:effectLst/>
                          <a:latin typeface="Arial" panose="020B0604020202020204" pitchFamily="34" charset="0"/>
                          <a:cs typeface="Arial" panose="020B0604020202020204" pitchFamily="34" charset="0"/>
                        </a:rPr>
                        <a:t>CR-D030</a:t>
                      </a:r>
                    </a:p>
                  </a:txBody>
                  <a:tcPr marL="0" marR="0" marT="0" marB="0" anchor="b"/>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£56,000.00</a:t>
                      </a:r>
                    </a:p>
                  </a:txBody>
                  <a:tcPr marL="0" marR="0" marT="0" marB="0"/>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20/07/2020</a:t>
                      </a:r>
                    </a:p>
                  </a:txBody>
                  <a:tcPr marL="0" marR="0" marT="0" marB="0" anchor="b"/>
                </a:tc>
                <a:tc>
                  <a:txBody>
                    <a:bodyPr/>
                    <a:lstStyle/>
                    <a:p>
                      <a:pPr algn="ctr" fontAlgn="b"/>
                      <a:r>
                        <a:rPr lang="en-GB" sz="800" b="0" i="0" u="none" strike="noStrike">
                          <a:solidFill>
                            <a:srgbClr val="000000"/>
                          </a:solidFill>
                          <a:effectLst/>
                          <a:latin typeface="Arial" panose="020B0604020202020204" pitchFamily="34" charset="0"/>
                          <a:cs typeface="Arial" panose="020B0604020202020204" pitchFamily="34" charset="0"/>
                        </a:rPr>
                        <a:t>Approved - Internal CR Created</a:t>
                      </a:r>
                    </a:p>
                  </a:txBody>
                  <a:tcPr marL="0" marR="0" marT="0" marB="0" anchor="b"/>
                </a:tc>
                <a:extLst>
                  <a:ext uri="{0D108BD9-81ED-4DB2-BD59-A6C34878D82A}">
                    <a16:rowId xmlns:a16="http://schemas.microsoft.com/office/drawing/2014/main" val="4000169379"/>
                  </a:ext>
                </a:extLst>
              </a:tr>
              <a:tr h="172852">
                <a:tc>
                  <a:txBody>
                    <a:bodyPr/>
                    <a:lstStyle/>
                    <a:p>
                      <a:pPr algn="l" fontAlgn="b"/>
                      <a:r>
                        <a:rPr lang="fr-FR" sz="800" b="0" i="0" u="none" strike="noStrike">
                          <a:solidFill>
                            <a:srgbClr val="000000"/>
                          </a:solidFill>
                          <a:effectLst/>
                          <a:latin typeface="Arial" panose="020B0604020202020204" pitchFamily="34" charset="0"/>
                          <a:cs typeface="Arial" panose="020B0604020202020204" pitchFamily="34" charset="0"/>
                        </a:rPr>
                        <a:t>DM_Validation Catalogue_Shipper_Effective_Date_Change_</a:t>
                      </a:r>
                    </a:p>
                  </a:txBody>
                  <a:tcPr marL="0" marR="0" marT="0" marB="0" anchor="b"/>
                </a:tc>
                <a:tc>
                  <a:txBody>
                    <a:bodyPr/>
                    <a:lstStyle/>
                    <a:p>
                      <a:pPr algn="l" fontAlgn="b"/>
                      <a:r>
                        <a:rPr lang="en-GB" sz="800" b="0" i="0" u="none" strike="noStrike">
                          <a:solidFill>
                            <a:srgbClr val="000000"/>
                          </a:solidFill>
                          <a:effectLst/>
                          <a:latin typeface="Arial" panose="020B0604020202020204" pitchFamily="34" charset="0"/>
                          <a:cs typeface="Arial" panose="020B0604020202020204" pitchFamily="34" charset="0"/>
                        </a:rPr>
                        <a:t>CR-D032</a:t>
                      </a:r>
                    </a:p>
                  </a:txBody>
                  <a:tcPr marL="0" marR="0" marT="0" marB="0" anchor="b"/>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03/08/2020</a:t>
                      </a:r>
                    </a:p>
                  </a:txBody>
                  <a:tcPr marL="0" marR="0" marT="0" marB="0" anchor="b"/>
                </a:tc>
                <a:tc>
                  <a:txBody>
                    <a:bodyPr/>
                    <a:lstStyle/>
                    <a:p>
                      <a:pPr algn="ctr" fontAlgn="b"/>
                      <a:r>
                        <a:rPr lang="en-GB" sz="800" b="0" i="0" u="none" strike="noStrike">
                          <a:solidFill>
                            <a:srgbClr val="000000"/>
                          </a:solidFill>
                          <a:effectLst/>
                          <a:latin typeface="Arial" panose="020B0604020202020204" pitchFamily="34" charset="0"/>
                          <a:cs typeface="Arial" panose="020B0604020202020204" pitchFamily="34" charset="0"/>
                        </a:rPr>
                        <a:t>Approved - Internal CR Created</a:t>
                      </a:r>
                    </a:p>
                  </a:txBody>
                  <a:tcPr marL="0" marR="0" marT="0" marB="0" anchor="b"/>
                </a:tc>
                <a:extLst>
                  <a:ext uri="{0D108BD9-81ED-4DB2-BD59-A6C34878D82A}">
                    <a16:rowId xmlns:a16="http://schemas.microsoft.com/office/drawing/2014/main" val="3029581709"/>
                  </a:ext>
                </a:extLst>
              </a:tr>
              <a:tr h="172852">
                <a:tc>
                  <a:txBody>
                    <a:bodyPr/>
                    <a:lstStyle/>
                    <a:p>
                      <a:pPr algn="l" fontAlgn="b"/>
                      <a:r>
                        <a:rPr lang="en-GB" sz="800" b="0" i="0" u="none" strike="noStrike" dirty="0">
                          <a:solidFill>
                            <a:srgbClr val="000000"/>
                          </a:solidFill>
                          <a:effectLst/>
                          <a:latin typeface="Arial" panose="020B0604020202020204" pitchFamily="34" charset="0"/>
                          <a:cs typeface="Arial" panose="020B0604020202020204" pitchFamily="34" charset="0"/>
                        </a:rPr>
                        <a:t>Compression During Data Migration</a:t>
                      </a:r>
                    </a:p>
                  </a:txBody>
                  <a:tcPr marL="0" marR="0" marT="0" marB="0" anchor="b"/>
                </a:tc>
                <a:tc>
                  <a:txBody>
                    <a:bodyPr/>
                    <a:lstStyle/>
                    <a:p>
                      <a:pPr algn="l" fontAlgn="b"/>
                      <a:r>
                        <a:rPr lang="en-GB" sz="800" b="0" i="0" u="none" strike="noStrike">
                          <a:solidFill>
                            <a:srgbClr val="000000"/>
                          </a:solidFill>
                          <a:effectLst/>
                          <a:latin typeface="Arial" panose="020B0604020202020204" pitchFamily="34" charset="0"/>
                          <a:cs typeface="Arial" panose="020B0604020202020204" pitchFamily="34" charset="0"/>
                        </a:rPr>
                        <a:t>CR-D034</a:t>
                      </a:r>
                    </a:p>
                  </a:txBody>
                  <a:tcPr marL="0" marR="0" marT="0" marB="0" anchor="b"/>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£500.00</a:t>
                      </a:r>
                    </a:p>
                  </a:txBody>
                  <a:tcPr marL="0" marR="0" marT="0" marB="0"/>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09/09/2020</a:t>
                      </a:r>
                    </a:p>
                  </a:txBody>
                  <a:tcPr marL="0" marR="0" marT="0" marB="0" anchor="b"/>
                </a:tc>
                <a:tc>
                  <a:txBody>
                    <a:bodyPr/>
                    <a:lstStyle/>
                    <a:p>
                      <a:pPr algn="ctr" fontAlgn="b"/>
                      <a:r>
                        <a:rPr lang="en-GB" sz="800" b="0" i="0" u="none" strike="noStrike">
                          <a:solidFill>
                            <a:srgbClr val="000000"/>
                          </a:solidFill>
                          <a:effectLst/>
                          <a:latin typeface="Arial" panose="020B0604020202020204" pitchFamily="34" charset="0"/>
                          <a:cs typeface="Arial" panose="020B0604020202020204" pitchFamily="34" charset="0"/>
                        </a:rPr>
                        <a:t>Approved - Internal CR Created</a:t>
                      </a:r>
                    </a:p>
                  </a:txBody>
                  <a:tcPr marL="0" marR="0" marT="0" marB="0" anchor="b"/>
                </a:tc>
                <a:extLst>
                  <a:ext uri="{0D108BD9-81ED-4DB2-BD59-A6C34878D82A}">
                    <a16:rowId xmlns:a16="http://schemas.microsoft.com/office/drawing/2014/main" val="4226307551"/>
                  </a:ext>
                </a:extLst>
              </a:tr>
              <a:tr h="172852">
                <a:tc>
                  <a:txBody>
                    <a:bodyPr/>
                    <a:lstStyle/>
                    <a:p>
                      <a:pPr algn="l" fontAlgn="b"/>
                      <a:r>
                        <a:rPr lang="en-US" sz="800" b="0" i="0" u="none" strike="noStrike">
                          <a:solidFill>
                            <a:srgbClr val="000000"/>
                          </a:solidFill>
                          <a:effectLst/>
                          <a:latin typeface="Arial" panose="020B0604020202020204" pitchFamily="34" charset="0"/>
                          <a:cs typeface="Arial" panose="020B0604020202020204" pitchFamily="34" charset="0"/>
                        </a:rPr>
                        <a:t>Uplift to the CSS Interface Specifications</a:t>
                      </a:r>
                    </a:p>
                  </a:txBody>
                  <a:tcPr marL="0" marR="0" marT="0" marB="0" anchor="b"/>
                </a:tc>
                <a:tc>
                  <a:txBody>
                    <a:bodyPr/>
                    <a:lstStyle/>
                    <a:p>
                      <a:pPr algn="l" fontAlgn="b"/>
                      <a:r>
                        <a:rPr lang="en-GB" sz="800" b="0" i="0" u="none" strike="noStrike" dirty="0">
                          <a:solidFill>
                            <a:srgbClr val="000000"/>
                          </a:solidFill>
                          <a:effectLst/>
                          <a:latin typeface="Arial" panose="020B0604020202020204" pitchFamily="34" charset="0"/>
                          <a:cs typeface="Arial" panose="020B0604020202020204" pitchFamily="34" charset="0"/>
                        </a:rPr>
                        <a:t>CR-D038</a:t>
                      </a:r>
                    </a:p>
                  </a:txBody>
                  <a:tcPr marL="0" marR="0" marT="0" marB="0" anchor="b"/>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£70,000.00</a:t>
                      </a:r>
                    </a:p>
                  </a:txBody>
                  <a:tcPr marL="0" marR="0" marT="0" marB="0"/>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07/10/2020</a:t>
                      </a:r>
                    </a:p>
                  </a:txBody>
                  <a:tcPr marL="0" marR="0" marT="0" marB="0" anchor="b"/>
                </a:tc>
                <a:tc>
                  <a:txBody>
                    <a:bodyPr/>
                    <a:lstStyle/>
                    <a:p>
                      <a:pPr algn="ctr" fontAlgn="b"/>
                      <a:r>
                        <a:rPr lang="en-GB" sz="800" b="0" i="0" u="none" strike="noStrike">
                          <a:solidFill>
                            <a:srgbClr val="000000"/>
                          </a:solidFill>
                          <a:effectLst/>
                          <a:latin typeface="Arial" panose="020B0604020202020204" pitchFamily="34" charset="0"/>
                          <a:cs typeface="Arial" panose="020B0604020202020204" pitchFamily="34" charset="0"/>
                        </a:rPr>
                        <a:t>Approved - Internal CR Created</a:t>
                      </a:r>
                    </a:p>
                  </a:txBody>
                  <a:tcPr marL="0" marR="0" marT="0" marB="0" anchor="b"/>
                </a:tc>
                <a:extLst>
                  <a:ext uri="{0D108BD9-81ED-4DB2-BD59-A6C34878D82A}">
                    <a16:rowId xmlns:a16="http://schemas.microsoft.com/office/drawing/2014/main" val="174782153"/>
                  </a:ext>
                </a:extLst>
              </a:tr>
              <a:tr h="172852">
                <a:tc>
                  <a:txBody>
                    <a:bodyPr/>
                    <a:lstStyle/>
                    <a:p>
                      <a:pPr algn="l" fontAlgn="b"/>
                      <a:r>
                        <a:rPr lang="en-US" sz="800" b="0" i="0" u="none" strike="noStrike">
                          <a:solidFill>
                            <a:srgbClr val="000000"/>
                          </a:solidFill>
                          <a:effectLst/>
                          <a:latin typeface="Arial" panose="020B0604020202020204" pitchFamily="34" charset="0"/>
                          <a:cs typeface="Arial" panose="020B0604020202020204" pitchFamily="34" charset="0"/>
                        </a:rPr>
                        <a:t>Uplift to Business Data Validation Rules</a:t>
                      </a:r>
                    </a:p>
                  </a:txBody>
                  <a:tcPr marL="0" marR="0" marT="0" marB="0" anchor="b"/>
                </a:tc>
                <a:tc>
                  <a:txBody>
                    <a:bodyPr/>
                    <a:lstStyle/>
                    <a:p>
                      <a:pPr algn="l" fontAlgn="b"/>
                      <a:r>
                        <a:rPr lang="en-GB" sz="800" b="0" i="0" u="none" strike="noStrike">
                          <a:solidFill>
                            <a:srgbClr val="000000"/>
                          </a:solidFill>
                          <a:effectLst/>
                          <a:latin typeface="Arial" panose="020B0604020202020204" pitchFamily="34" charset="0"/>
                          <a:cs typeface="Arial" panose="020B0604020202020204" pitchFamily="34" charset="0"/>
                        </a:rPr>
                        <a:t>CR-D039</a:t>
                      </a:r>
                    </a:p>
                  </a:txBody>
                  <a:tcPr marL="0" marR="0" marT="0" marB="0" anchor="b"/>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£20,000.00</a:t>
                      </a:r>
                    </a:p>
                  </a:txBody>
                  <a:tcPr marL="0" marR="0" marT="0" marB="0"/>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25/09/2020</a:t>
                      </a:r>
                    </a:p>
                  </a:txBody>
                  <a:tcPr marL="0" marR="0" marT="0" marB="0" anchor="b"/>
                </a:tc>
                <a:tc>
                  <a:txBody>
                    <a:bodyPr/>
                    <a:lstStyle/>
                    <a:p>
                      <a:pPr algn="ctr" fontAlgn="b"/>
                      <a:r>
                        <a:rPr lang="en-GB" sz="800" b="0" i="0" u="none" strike="noStrike">
                          <a:solidFill>
                            <a:srgbClr val="000000"/>
                          </a:solidFill>
                          <a:effectLst/>
                          <a:latin typeface="Arial" panose="020B0604020202020204" pitchFamily="34" charset="0"/>
                          <a:cs typeface="Arial" panose="020B0604020202020204" pitchFamily="34" charset="0"/>
                        </a:rPr>
                        <a:t>Approved - Internal CR Created</a:t>
                      </a:r>
                    </a:p>
                  </a:txBody>
                  <a:tcPr marL="0" marR="0" marT="0" marB="0" anchor="b"/>
                </a:tc>
                <a:extLst>
                  <a:ext uri="{0D108BD9-81ED-4DB2-BD59-A6C34878D82A}">
                    <a16:rowId xmlns:a16="http://schemas.microsoft.com/office/drawing/2014/main" val="3150541801"/>
                  </a:ext>
                </a:extLst>
              </a:tr>
              <a:tr h="172852">
                <a:tc>
                  <a:txBody>
                    <a:bodyPr/>
                    <a:lstStyle/>
                    <a:p>
                      <a:pPr algn="l" fontAlgn="b"/>
                      <a:r>
                        <a:rPr lang="en-GB" sz="800" b="0" i="0" u="none" strike="noStrike">
                          <a:solidFill>
                            <a:srgbClr val="000000"/>
                          </a:solidFill>
                          <a:effectLst/>
                          <a:latin typeface="Arial" panose="020B0604020202020204" pitchFamily="34" charset="0"/>
                          <a:cs typeface="Arial" panose="020B0604020202020204" pitchFamily="34" charset="0"/>
                        </a:rPr>
                        <a:t>Programme Plan Re-Baseline</a:t>
                      </a:r>
                    </a:p>
                  </a:txBody>
                  <a:tcPr marL="0" marR="0" marT="0" marB="0" anchor="b"/>
                </a:tc>
                <a:tc>
                  <a:txBody>
                    <a:bodyPr/>
                    <a:lstStyle/>
                    <a:p>
                      <a:pPr algn="l" fontAlgn="b"/>
                      <a:r>
                        <a:rPr lang="en-GB" sz="800" b="0" i="0" u="none" strike="noStrike" dirty="0">
                          <a:solidFill>
                            <a:srgbClr val="000000"/>
                          </a:solidFill>
                          <a:effectLst/>
                          <a:latin typeface="Arial" panose="020B0604020202020204" pitchFamily="34" charset="0"/>
                          <a:cs typeface="Arial" panose="020B0604020202020204" pitchFamily="34" charset="0"/>
                        </a:rPr>
                        <a:t>CR-D042</a:t>
                      </a:r>
                    </a:p>
                  </a:txBody>
                  <a:tcPr marL="0" marR="0" marT="0" marB="0" anchor="b"/>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£14,913,000.00</a:t>
                      </a:r>
                    </a:p>
                  </a:txBody>
                  <a:tcPr marL="0" marR="0" marT="0" marB="0"/>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28/09/2020</a:t>
                      </a:r>
                    </a:p>
                  </a:txBody>
                  <a:tcPr marL="0" marR="0" marT="0" marB="0" anchor="b"/>
                </a:tc>
                <a:tc>
                  <a:txBody>
                    <a:bodyPr/>
                    <a:lstStyle/>
                    <a:p>
                      <a:pPr algn="ctr" fontAlgn="b"/>
                      <a:r>
                        <a:rPr lang="en-GB" sz="800" b="0" i="0" u="none" strike="noStrike">
                          <a:solidFill>
                            <a:srgbClr val="000000"/>
                          </a:solidFill>
                          <a:effectLst/>
                          <a:latin typeface="Arial" panose="020B0604020202020204" pitchFamily="34" charset="0"/>
                          <a:cs typeface="Arial" panose="020B0604020202020204" pitchFamily="34" charset="0"/>
                        </a:rPr>
                        <a:t>Approved - Internal CR Created</a:t>
                      </a:r>
                    </a:p>
                  </a:txBody>
                  <a:tcPr marL="0" marR="0" marT="0" marB="0" anchor="b"/>
                </a:tc>
                <a:extLst>
                  <a:ext uri="{0D108BD9-81ED-4DB2-BD59-A6C34878D82A}">
                    <a16:rowId xmlns:a16="http://schemas.microsoft.com/office/drawing/2014/main" val="3371576077"/>
                  </a:ext>
                </a:extLst>
              </a:tr>
              <a:tr h="172852">
                <a:tc>
                  <a:txBody>
                    <a:bodyPr/>
                    <a:lstStyle/>
                    <a:p>
                      <a:pPr algn="l" fontAlgn="b"/>
                      <a:r>
                        <a:rPr lang="en-GB" sz="800" b="0" i="0" u="none" strike="noStrike">
                          <a:solidFill>
                            <a:srgbClr val="000000"/>
                          </a:solidFill>
                          <a:effectLst/>
                          <a:latin typeface="Arial" panose="020B0604020202020204" pitchFamily="34" charset="0"/>
                          <a:cs typeface="Arial" panose="020B0604020202020204" pitchFamily="34" charset="0"/>
                        </a:rPr>
                        <a:t>MAD Log Changes for UIT Environment Verification</a:t>
                      </a:r>
                    </a:p>
                  </a:txBody>
                  <a:tcPr marL="0" marR="0" marT="0" marB="0" anchor="b"/>
                </a:tc>
                <a:tc>
                  <a:txBody>
                    <a:bodyPr/>
                    <a:lstStyle/>
                    <a:p>
                      <a:pPr algn="l" fontAlgn="b"/>
                      <a:r>
                        <a:rPr lang="en-GB" sz="800" b="0" i="0" u="none" strike="noStrike" dirty="0">
                          <a:solidFill>
                            <a:srgbClr val="000000"/>
                          </a:solidFill>
                          <a:effectLst/>
                          <a:latin typeface="Arial" panose="020B0604020202020204" pitchFamily="34" charset="0"/>
                          <a:cs typeface="Arial" panose="020B0604020202020204" pitchFamily="34" charset="0"/>
                        </a:rPr>
                        <a:t>CR-D057</a:t>
                      </a:r>
                    </a:p>
                  </a:txBody>
                  <a:tcPr marL="0" marR="0" marT="0" marB="0" anchor="b"/>
                </a:tc>
                <a:tc>
                  <a:txBody>
                    <a:bodyPr/>
                    <a:lstStyle/>
                    <a:p>
                      <a:pPr algn="l" fontAlgn="t"/>
                      <a:endParaRPr lang="en-GB"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25/01/2021</a:t>
                      </a:r>
                    </a:p>
                  </a:txBody>
                  <a:tcPr marL="0" marR="0" marT="0" marB="0" anchor="b"/>
                </a:tc>
                <a:tc>
                  <a:txBody>
                    <a:bodyPr/>
                    <a:lstStyle/>
                    <a:p>
                      <a:pPr algn="ctr" fontAlgn="b"/>
                      <a:r>
                        <a:rPr lang="en-GB" sz="800" b="0" i="0" u="none" strike="noStrike">
                          <a:solidFill>
                            <a:srgbClr val="000000"/>
                          </a:solidFill>
                          <a:effectLst/>
                          <a:latin typeface="Arial" panose="020B0604020202020204" pitchFamily="34" charset="0"/>
                          <a:cs typeface="Arial" panose="020B0604020202020204" pitchFamily="34" charset="0"/>
                        </a:rPr>
                        <a:t>Pending PIA</a:t>
                      </a:r>
                    </a:p>
                  </a:txBody>
                  <a:tcPr marL="0" marR="0" marT="0" marB="0" anchor="b"/>
                </a:tc>
                <a:extLst>
                  <a:ext uri="{0D108BD9-81ED-4DB2-BD59-A6C34878D82A}">
                    <a16:rowId xmlns:a16="http://schemas.microsoft.com/office/drawing/2014/main" val="4239267783"/>
                  </a:ext>
                </a:extLst>
              </a:tr>
              <a:tr h="172852">
                <a:tc>
                  <a:txBody>
                    <a:bodyPr/>
                    <a:lstStyle/>
                    <a:p>
                      <a:pPr algn="l" fontAlgn="b"/>
                      <a:r>
                        <a:rPr lang="en-GB" sz="800" b="0" i="0" u="none" strike="noStrike">
                          <a:solidFill>
                            <a:srgbClr val="000000"/>
                          </a:solidFill>
                          <a:effectLst/>
                          <a:latin typeface="Arial" panose="020B0604020202020204" pitchFamily="34" charset="0"/>
                          <a:cs typeface="Arial" panose="020B0604020202020204" pitchFamily="34" charset="0"/>
                        </a:rPr>
                        <a:t>Discontinuance of Xoserve Consequential Change Market Trials</a:t>
                      </a:r>
                    </a:p>
                  </a:txBody>
                  <a:tcPr marL="0" marR="0" marT="0" marB="0" anchor="b"/>
                </a:tc>
                <a:tc>
                  <a:txBody>
                    <a:bodyPr/>
                    <a:lstStyle/>
                    <a:p>
                      <a:pPr algn="l" fontAlgn="b"/>
                      <a:r>
                        <a:rPr lang="en-GB" sz="800" b="0" i="0" u="none" strike="noStrike">
                          <a:solidFill>
                            <a:srgbClr val="000000"/>
                          </a:solidFill>
                          <a:effectLst/>
                          <a:latin typeface="Arial" panose="020B0604020202020204" pitchFamily="34" charset="0"/>
                          <a:cs typeface="Arial" panose="020B0604020202020204" pitchFamily="34" charset="0"/>
                        </a:rPr>
                        <a:t>CR-D058</a:t>
                      </a:r>
                    </a:p>
                  </a:txBody>
                  <a:tcPr marL="0" marR="0" marT="0" marB="0" anchor="b"/>
                </a:tc>
                <a:tc>
                  <a:txBody>
                    <a:bodyPr/>
                    <a:lstStyle/>
                    <a:p>
                      <a:pPr algn="l" fontAlgn="t"/>
                      <a:endParaRPr lang="en-GB" sz="800" b="0" i="0" u="none" strike="noStrike">
                        <a:solidFill>
                          <a:srgbClr val="000000"/>
                        </a:solidFill>
                        <a:effectLst/>
                        <a:latin typeface="Arial" panose="020B0604020202020204" pitchFamily="34" charset="0"/>
                        <a:cs typeface="Arial" panose="020B0604020202020204" pitchFamily="34" charset="0"/>
                      </a:endParaRPr>
                    </a:p>
                  </a:txBody>
                  <a:tcPr marL="0" marR="0" marT="0" marB="0"/>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25/01/2021</a:t>
                      </a:r>
                    </a:p>
                  </a:txBody>
                  <a:tcPr marL="0" marR="0" marT="0" marB="0" anchor="b"/>
                </a:tc>
                <a:tc>
                  <a:txBody>
                    <a:bodyPr/>
                    <a:lstStyle/>
                    <a:p>
                      <a:pPr algn="ctr" fontAlgn="b"/>
                      <a:r>
                        <a:rPr lang="en-GB" sz="800" b="0" i="0" u="none" strike="noStrike">
                          <a:solidFill>
                            <a:srgbClr val="000000"/>
                          </a:solidFill>
                          <a:effectLst/>
                          <a:latin typeface="Arial" panose="020B0604020202020204" pitchFamily="34" charset="0"/>
                          <a:cs typeface="Arial" panose="020B0604020202020204" pitchFamily="34" charset="0"/>
                        </a:rPr>
                        <a:t>Pending PIA</a:t>
                      </a:r>
                    </a:p>
                  </a:txBody>
                  <a:tcPr marL="0" marR="0" marT="0" marB="0" anchor="b"/>
                </a:tc>
                <a:extLst>
                  <a:ext uri="{0D108BD9-81ED-4DB2-BD59-A6C34878D82A}">
                    <a16:rowId xmlns:a16="http://schemas.microsoft.com/office/drawing/2014/main" val="4149916139"/>
                  </a:ext>
                </a:extLst>
              </a:tr>
              <a:tr h="172852">
                <a:tc>
                  <a:txBody>
                    <a:bodyPr/>
                    <a:lstStyle/>
                    <a:p>
                      <a:pPr algn="l" fontAlgn="b"/>
                      <a:r>
                        <a:rPr lang="en-US" sz="800" b="0" i="0" u="none" strike="noStrike">
                          <a:solidFill>
                            <a:srgbClr val="000000"/>
                          </a:solidFill>
                          <a:effectLst/>
                          <a:latin typeface="Arial" panose="020B0604020202020204" pitchFamily="34" charset="0"/>
                          <a:cs typeface="Arial" panose="020B0604020202020204" pitchFamily="34" charset="0"/>
                        </a:rPr>
                        <a:t>Changes to Support Energy Company Data]</a:t>
                      </a:r>
                    </a:p>
                  </a:txBody>
                  <a:tcPr marL="0" marR="0" marT="0" marB="0" anchor="b"/>
                </a:tc>
                <a:tc>
                  <a:txBody>
                    <a:bodyPr/>
                    <a:lstStyle/>
                    <a:p>
                      <a:pPr algn="l" fontAlgn="b"/>
                      <a:r>
                        <a:rPr lang="en-GB" sz="800" b="0" i="0" u="none" strike="noStrike" dirty="0">
                          <a:solidFill>
                            <a:srgbClr val="000000"/>
                          </a:solidFill>
                          <a:effectLst/>
                          <a:latin typeface="Arial" panose="020B0604020202020204" pitchFamily="34" charset="0"/>
                          <a:cs typeface="Arial" panose="020B0604020202020204" pitchFamily="34" charset="0"/>
                        </a:rPr>
                        <a:t>CR-D059</a:t>
                      </a:r>
                    </a:p>
                  </a:txBody>
                  <a:tcPr marL="0" marR="0" marT="0" marB="0" anchor="b"/>
                </a:tc>
                <a:tc>
                  <a:txBody>
                    <a:bodyPr/>
                    <a:lstStyle/>
                    <a:p>
                      <a:pPr algn="l" fontAlgn="t"/>
                      <a:endParaRPr lang="en-GB" sz="800" b="0" i="0" u="none" strike="noStrike">
                        <a:solidFill>
                          <a:srgbClr val="000000"/>
                        </a:solidFill>
                        <a:effectLst/>
                        <a:latin typeface="Arial" panose="020B0604020202020204" pitchFamily="34" charset="0"/>
                        <a:cs typeface="Arial" panose="020B0604020202020204" pitchFamily="34" charset="0"/>
                      </a:endParaRPr>
                    </a:p>
                  </a:txBody>
                  <a:tcPr marL="0" marR="0" marT="0" marB="0"/>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25/01/2021</a:t>
                      </a:r>
                    </a:p>
                  </a:txBody>
                  <a:tcPr marL="0" marR="0" marT="0" marB="0" anchor="b"/>
                </a:tc>
                <a:tc>
                  <a:txBody>
                    <a:bodyPr/>
                    <a:lstStyle/>
                    <a:p>
                      <a:pPr algn="ctr" fontAlgn="b"/>
                      <a:r>
                        <a:rPr lang="en-GB" sz="800" b="0" i="0" u="none" strike="noStrike">
                          <a:solidFill>
                            <a:srgbClr val="000000"/>
                          </a:solidFill>
                          <a:effectLst/>
                          <a:latin typeface="Arial" panose="020B0604020202020204" pitchFamily="34" charset="0"/>
                          <a:cs typeface="Arial" panose="020B0604020202020204" pitchFamily="34" charset="0"/>
                        </a:rPr>
                        <a:t>Pending PIA</a:t>
                      </a:r>
                    </a:p>
                  </a:txBody>
                  <a:tcPr marL="0" marR="0" marT="0" marB="0" anchor="b"/>
                </a:tc>
                <a:extLst>
                  <a:ext uri="{0D108BD9-81ED-4DB2-BD59-A6C34878D82A}">
                    <a16:rowId xmlns:a16="http://schemas.microsoft.com/office/drawing/2014/main" val="683635751"/>
                  </a:ext>
                </a:extLst>
              </a:tr>
              <a:tr h="172852">
                <a:tc>
                  <a:txBody>
                    <a:bodyPr/>
                    <a:lstStyle/>
                    <a:p>
                      <a:pPr algn="l" fontAlgn="b"/>
                      <a:r>
                        <a:rPr lang="en-GB" sz="800" b="0" i="0" u="none" strike="noStrike">
                          <a:solidFill>
                            <a:srgbClr val="000000"/>
                          </a:solidFill>
                          <a:effectLst/>
                          <a:latin typeface="Arial" panose="020B0604020202020204" pitchFamily="34" charset="0"/>
                          <a:cs typeface="Arial" panose="020B0604020202020204" pitchFamily="34" charset="0"/>
                        </a:rPr>
                        <a:t>Operational Choreography Detection 0.5</a:t>
                      </a:r>
                    </a:p>
                  </a:txBody>
                  <a:tcPr marL="0" marR="0" marT="0" marB="0" anchor="b"/>
                </a:tc>
                <a:tc>
                  <a:txBody>
                    <a:bodyPr/>
                    <a:lstStyle/>
                    <a:p>
                      <a:pPr algn="l" fontAlgn="b"/>
                      <a:r>
                        <a:rPr lang="en-GB" sz="800" b="0" i="0" u="none" strike="noStrike" dirty="0">
                          <a:solidFill>
                            <a:srgbClr val="000000"/>
                          </a:solidFill>
                          <a:effectLst/>
                          <a:latin typeface="Arial" panose="020B0604020202020204" pitchFamily="34" charset="0"/>
                          <a:cs typeface="Arial" panose="020B0604020202020204" pitchFamily="34" charset="0"/>
                        </a:rPr>
                        <a:t>CR-D060</a:t>
                      </a:r>
                    </a:p>
                  </a:txBody>
                  <a:tcPr marL="0" marR="0" marT="0" marB="0" anchor="b"/>
                </a:tc>
                <a:tc>
                  <a:txBody>
                    <a:bodyPr/>
                    <a:lstStyle/>
                    <a:p>
                      <a:pPr algn="l" fontAlgn="t"/>
                      <a:endParaRPr lang="en-GB"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25/01/2021</a:t>
                      </a:r>
                    </a:p>
                  </a:txBody>
                  <a:tcPr marL="0" marR="0" marT="0" marB="0" anchor="b"/>
                </a:tc>
                <a:tc>
                  <a:txBody>
                    <a:bodyPr/>
                    <a:lstStyle/>
                    <a:p>
                      <a:pPr algn="ctr" fontAlgn="b"/>
                      <a:r>
                        <a:rPr lang="en-GB" sz="800" b="0" i="0" u="none" strike="noStrike">
                          <a:solidFill>
                            <a:srgbClr val="000000"/>
                          </a:solidFill>
                          <a:effectLst/>
                          <a:latin typeface="Arial" panose="020B0604020202020204" pitchFamily="34" charset="0"/>
                          <a:cs typeface="Arial" panose="020B0604020202020204" pitchFamily="34" charset="0"/>
                        </a:rPr>
                        <a:t>Pending PIA</a:t>
                      </a:r>
                    </a:p>
                  </a:txBody>
                  <a:tcPr marL="0" marR="0" marT="0" marB="0" anchor="b"/>
                </a:tc>
                <a:extLst>
                  <a:ext uri="{0D108BD9-81ED-4DB2-BD59-A6C34878D82A}">
                    <a16:rowId xmlns:a16="http://schemas.microsoft.com/office/drawing/2014/main" val="1515270279"/>
                  </a:ext>
                </a:extLst>
              </a:tr>
              <a:tr h="172852">
                <a:tc>
                  <a:txBody>
                    <a:bodyPr/>
                    <a:lstStyle/>
                    <a:p>
                      <a:pPr algn="l" fontAlgn="b"/>
                      <a:r>
                        <a:rPr lang="en-GB" sz="800" b="0" i="0" u="none" strike="noStrike">
                          <a:solidFill>
                            <a:srgbClr val="000000"/>
                          </a:solidFill>
                          <a:effectLst/>
                          <a:latin typeface="Arial" panose="020B0604020202020204" pitchFamily="34" charset="0"/>
                          <a:cs typeface="Arial" panose="020B0604020202020204" pitchFamily="34" charset="0"/>
                        </a:rPr>
                        <a:t>Operational Choreography Rectification 0.3</a:t>
                      </a:r>
                    </a:p>
                  </a:txBody>
                  <a:tcPr marL="0" marR="0" marT="0" marB="0" anchor="b"/>
                </a:tc>
                <a:tc>
                  <a:txBody>
                    <a:bodyPr/>
                    <a:lstStyle/>
                    <a:p>
                      <a:pPr algn="l" fontAlgn="b"/>
                      <a:r>
                        <a:rPr lang="en-GB" sz="800" b="0" i="0" u="none" strike="noStrike">
                          <a:solidFill>
                            <a:srgbClr val="000000"/>
                          </a:solidFill>
                          <a:effectLst/>
                          <a:latin typeface="Arial" panose="020B0604020202020204" pitchFamily="34" charset="0"/>
                          <a:cs typeface="Arial" panose="020B0604020202020204" pitchFamily="34" charset="0"/>
                        </a:rPr>
                        <a:t>CR-D061</a:t>
                      </a:r>
                    </a:p>
                  </a:txBody>
                  <a:tcPr marL="0" marR="0" marT="0" marB="0" anchor="b"/>
                </a:tc>
                <a:tc>
                  <a:txBody>
                    <a:bodyPr/>
                    <a:lstStyle/>
                    <a:p>
                      <a:pPr algn="l" fontAlgn="t"/>
                      <a:endParaRPr lang="en-GB"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25/01/2021</a:t>
                      </a:r>
                    </a:p>
                  </a:txBody>
                  <a:tcPr marL="0" marR="0" marT="0" marB="0" anchor="b"/>
                </a:tc>
                <a:tc>
                  <a:txBody>
                    <a:bodyPr/>
                    <a:lstStyle/>
                    <a:p>
                      <a:pPr algn="ctr" fontAlgn="b"/>
                      <a:r>
                        <a:rPr lang="en-GB" sz="800" b="0" i="0" u="none" strike="noStrike">
                          <a:solidFill>
                            <a:srgbClr val="000000"/>
                          </a:solidFill>
                          <a:effectLst/>
                          <a:latin typeface="Arial" panose="020B0604020202020204" pitchFamily="34" charset="0"/>
                          <a:cs typeface="Arial" panose="020B0604020202020204" pitchFamily="34" charset="0"/>
                        </a:rPr>
                        <a:t>Pending PIA</a:t>
                      </a:r>
                    </a:p>
                  </a:txBody>
                  <a:tcPr marL="0" marR="0" marT="0" marB="0" anchor="b"/>
                </a:tc>
                <a:extLst>
                  <a:ext uri="{0D108BD9-81ED-4DB2-BD59-A6C34878D82A}">
                    <a16:rowId xmlns:a16="http://schemas.microsoft.com/office/drawing/2014/main" val="3818935558"/>
                  </a:ext>
                </a:extLst>
              </a:tr>
              <a:tr h="172852">
                <a:tc>
                  <a:txBody>
                    <a:bodyPr/>
                    <a:lstStyle/>
                    <a:p>
                      <a:pPr algn="l" fontAlgn="b"/>
                      <a:r>
                        <a:rPr lang="en-US" sz="800" b="0" i="0" u="none" strike="noStrike" dirty="0">
                          <a:solidFill>
                            <a:srgbClr val="000000"/>
                          </a:solidFill>
                          <a:effectLst/>
                          <a:latin typeface="Arial" panose="020B0604020202020204" pitchFamily="34" charset="0"/>
                          <a:cs typeface="Arial" panose="020B0604020202020204" pitchFamily="34" charset="0"/>
                        </a:rPr>
                        <a:t> Removal of Transition Stage 1 Delta files from the Data Migration Solution</a:t>
                      </a:r>
                    </a:p>
                  </a:txBody>
                  <a:tcPr marL="0" marR="0" marT="0" marB="0" anchor="b"/>
                </a:tc>
                <a:tc>
                  <a:txBody>
                    <a:bodyPr/>
                    <a:lstStyle/>
                    <a:p>
                      <a:pPr algn="l" fontAlgn="b"/>
                      <a:r>
                        <a:rPr lang="en-GB" sz="800" b="0" i="0" u="none" strike="noStrike" dirty="0">
                          <a:solidFill>
                            <a:srgbClr val="000000"/>
                          </a:solidFill>
                          <a:effectLst/>
                          <a:latin typeface="Arial" panose="020B0604020202020204" pitchFamily="34" charset="0"/>
                          <a:cs typeface="Arial" panose="020B0604020202020204" pitchFamily="34" charset="0"/>
                        </a:rPr>
                        <a:t>CR-D062</a:t>
                      </a:r>
                    </a:p>
                  </a:txBody>
                  <a:tcPr marL="0" marR="0" marT="0" marB="0" anchor="b"/>
                </a:tc>
                <a:tc>
                  <a:txBody>
                    <a:bodyPr/>
                    <a:lstStyle/>
                    <a:p>
                      <a:pPr algn="l" fontAlgn="t"/>
                      <a:endParaRPr lang="en-GB"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tc>
                <a:tc>
                  <a:txBody>
                    <a:bodyPr/>
                    <a:lstStyle/>
                    <a:p>
                      <a:pPr algn="r" fontAlgn="b"/>
                      <a:r>
                        <a:rPr lang="en-GB" sz="800" b="0" i="0" u="none" strike="noStrike" dirty="0">
                          <a:solidFill>
                            <a:srgbClr val="000000"/>
                          </a:solidFill>
                          <a:effectLst/>
                          <a:latin typeface="Arial" panose="020B0604020202020204" pitchFamily="34" charset="0"/>
                          <a:cs typeface="Arial" panose="020B0604020202020204" pitchFamily="34" charset="0"/>
                        </a:rPr>
                        <a:t>27/01/2021</a:t>
                      </a:r>
                    </a:p>
                  </a:txBody>
                  <a:tcPr marL="0" marR="0" marT="0" marB="0" anchor="b"/>
                </a:tc>
                <a:tc>
                  <a:txBody>
                    <a:bodyPr/>
                    <a:lstStyle/>
                    <a:p>
                      <a:pPr algn="ctr" fontAlgn="b"/>
                      <a:r>
                        <a:rPr lang="en-GB" sz="800" b="0" i="0" u="none" strike="noStrike" dirty="0">
                          <a:solidFill>
                            <a:srgbClr val="000000"/>
                          </a:solidFill>
                          <a:effectLst/>
                          <a:latin typeface="Arial" panose="020B0604020202020204" pitchFamily="34" charset="0"/>
                          <a:cs typeface="Arial" panose="020B0604020202020204" pitchFamily="34" charset="0"/>
                        </a:rPr>
                        <a:t>Pending PIA</a:t>
                      </a:r>
                    </a:p>
                  </a:txBody>
                  <a:tcPr marL="0" marR="0" marT="0" marB="0" anchor="b"/>
                </a:tc>
                <a:extLst>
                  <a:ext uri="{0D108BD9-81ED-4DB2-BD59-A6C34878D82A}">
                    <a16:rowId xmlns:a16="http://schemas.microsoft.com/office/drawing/2014/main" val="621960918"/>
                  </a:ext>
                </a:extLst>
              </a:tr>
            </a:tbl>
          </a:graphicData>
        </a:graphic>
      </p:graphicFrame>
    </p:spTree>
    <p:extLst>
      <p:ext uri="{BB962C8B-B14F-4D97-AF65-F5344CB8AC3E}">
        <p14:creationId xmlns:p14="http://schemas.microsoft.com/office/powerpoint/2010/main" val="566117223"/>
      </p:ext>
    </p:extLst>
  </p:cSld>
  <p:clrMapOvr>
    <a:masterClrMapping/>
  </p:clrMapOvr>
</p:sld>
</file>

<file path=ppt/theme/theme1.xml><?xml version="1.0" encoding="utf-8"?>
<a:theme xmlns:a="http://schemas.openxmlformats.org/drawingml/2006/main" name="xoserve templates">
  <a:themeElements>
    <a:clrScheme name="Xoserve Colour Scheme">
      <a:dk1>
        <a:srgbClr val="000000"/>
      </a:dk1>
      <a:lt1>
        <a:srgbClr val="FFFFFF"/>
      </a:lt1>
      <a:dk2>
        <a:srgbClr val="1D3E61"/>
      </a:dk2>
      <a:lt2>
        <a:srgbClr val="DCDDDE"/>
      </a:lt2>
      <a:accent1>
        <a:srgbClr val="3E5AA8"/>
      </a:accent1>
      <a:accent2>
        <a:srgbClr val="84B8DA"/>
      </a:accent2>
      <a:accent3>
        <a:srgbClr val="56CF9E"/>
      </a:accent3>
      <a:accent4>
        <a:srgbClr val="F5835D"/>
      </a:accent4>
      <a:accent5>
        <a:srgbClr val="B1D6E8"/>
      </a:accent5>
      <a:accent6>
        <a:srgbClr val="2B80B1"/>
      </a:accent6>
      <a:hlink>
        <a:srgbClr val="D2232A"/>
      </a:hlink>
      <a:folHlink>
        <a:srgbClr val="9CCB3B"/>
      </a:folHlink>
    </a:clrScheme>
    <a:fontScheme name="xoserve templat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xoserve templates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xoserve templates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xoserve templates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xoserve templates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xoserve templates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Xoserve 2018">
      <a:dk1>
        <a:sysClr val="windowText" lastClr="000000"/>
      </a:dk1>
      <a:lt1>
        <a:sysClr val="window" lastClr="FFFFFF"/>
      </a:lt1>
      <a:dk2>
        <a:srgbClr val="1D3E61"/>
      </a:dk2>
      <a:lt2>
        <a:srgbClr val="EEECE1"/>
      </a:lt2>
      <a:accent1>
        <a:srgbClr val="3E5AA8"/>
      </a:accent1>
      <a:accent2>
        <a:srgbClr val="D75733"/>
      </a:accent2>
      <a:accent3>
        <a:srgbClr val="56CF9E"/>
      </a:accent3>
      <a:accent4>
        <a:srgbClr val="6440A3"/>
      </a:accent4>
      <a:accent5>
        <a:srgbClr val="40D1F5"/>
      </a:accent5>
      <a:accent6>
        <a:srgbClr val="FCBC55"/>
      </a:accent6>
      <a:hlink>
        <a:srgbClr val="6440A3"/>
      </a:hlink>
      <a:folHlink>
        <a:srgbClr val="D223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xoserve templates">
  <a:themeElements>
    <a:clrScheme name="Xoserve Colour Scheme">
      <a:dk1>
        <a:srgbClr val="000000"/>
      </a:dk1>
      <a:lt1>
        <a:srgbClr val="FFFFFF"/>
      </a:lt1>
      <a:dk2>
        <a:srgbClr val="1D3E61"/>
      </a:dk2>
      <a:lt2>
        <a:srgbClr val="DCDDDE"/>
      </a:lt2>
      <a:accent1>
        <a:srgbClr val="3E5AA8"/>
      </a:accent1>
      <a:accent2>
        <a:srgbClr val="84B8DA"/>
      </a:accent2>
      <a:accent3>
        <a:srgbClr val="56CF9E"/>
      </a:accent3>
      <a:accent4>
        <a:srgbClr val="F5835D"/>
      </a:accent4>
      <a:accent5>
        <a:srgbClr val="B1D6E8"/>
      </a:accent5>
      <a:accent6>
        <a:srgbClr val="2B80B1"/>
      </a:accent6>
      <a:hlink>
        <a:srgbClr val="D2232A"/>
      </a:hlink>
      <a:folHlink>
        <a:srgbClr val="9CCB3B"/>
      </a:folHlink>
    </a:clrScheme>
    <a:fontScheme name="xoserve templat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xoserve templates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xoserve templates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xoserve templates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xoserve templates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xoserve templates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Xoserve PowerPoint Template Clean">
  <a:themeElements>
    <a:clrScheme name="Xoserve 2018">
      <a:dk1>
        <a:sysClr val="windowText" lastClr="000000"/>
      </a:dk1>
      <a:lt1>
        <a:sysClr val="window" lastClr="FFFFFF"/>
      </a:lt1>
      <a:dk2>
        <a:srgbClr val="1D3E61"/>
      </a:dk2>
      <a:lt2>
        <a:srgbClr val="EEECE1"/>
      </a:lt2>
      <a:accent1>
        <a:srgbClr val="3E5AA8"/>
      </a:accent1>
      <a:accent2>
        <a:srgbClr val="D75733"/>
      </a:accent2>
      <a:accent3>
        <a:srgbClr val="56CF9E"/>
      </a:accent3>
      <a:accent4>
        <a:srgbClr val="6440A3"/>
      </a:accent4>
      <a:accent5>
        <a:srgbClr val="40D1F5"/>
      </a:accent5>
      <a:accent6>
        <a:srgbClr val="FCBC55"/>
      </a:accent6>
      <a:hlink>
        <a:srgbClr val="6440A3"/>
      </a:hlink>
      <a:folHlink>
        <a:srgbClr val="D223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D78529C455A9849A187361FC3458725" ma:contentTypeVersion="6" ma:contentTypeDescription="Create a new document." ma:contentTypeScope="" ma:versionID="3ec5a87947171acfd9804d4f30ba0a3d">
  <xsd:schema xmlns:xsd="http://www.w3.org/2001/XMLSchema" xmlns:xs="http://www.w3.org/2001/XMLSchema" xmlns:p="http://schemas.microsoft.com/office/2006/metadata/properties" xmlns:ns2="06f4956c-4c52-4651-8c4e-2a64183ace1b" xmlns:ns3="103fba77-31dd-4780-83f9-c54f26c3a260" targetNamespace="http://schemas.microsoft.com/office/2006/metadata/properties" ma:root="true" ma:fieldsID="1f903d043c5dee0e65d32569fd8cb14b" ns2:_="" ns3:_="">
    <xsd:import namespace="06f4956c-4c52-4651-8c4e-2a64183ace1b"/>
    <xsd:import namespace="103fba77-31dd-4780-83f9-c54f26c3a26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f4956c-4c52-4651-8c4e-2a64183ace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03fba77-31dd-4780-83f9-c54f26c3a26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8BF2A29-2C2F-44EF-BF41-193292EB7AF0}">
  <ds:schemaRefs>
    <ds:schemaRef ds:uri="http://schemas.microsoft.com/sharepoint/v3/contenttype/forms"/>
  </ds:schemaRefs>
</ds:datastoreItem>
</file>

<file path=customXml/itemProps2.xml><?xml version="1.0" encoding="utf-8"?>
<ds:datastoreItem xmlns:ds="http://schemas.openxmlformats.org/officeDocument/2006/customXml" ds:itemID="{DEABBC68-D1E5-4701-97D5-52BEEBAB6D79}"/>
</file>

<file path=customXml/itemProps3.xml><?xml version="1.0" encoding="utf-8"?>
<ds:datastoreItem xmlns:ds="http://schemas.openxmlformats.org/officeDocument/2006/customXml" ds:itemID="{F8545E1A-EA83-463B-B744-ADE3D05E8049}">
  <ds:schemaRefs>
    <ds:schemaRef ds:uri="afe9fadc-cf94-4dd1-a692-a3c9fbf85351"/>
    <ds:schemaRef ds:uri="http://schemas.microsoft.com/office/2006/documentManagement/types"/>
    <ds:schemaRef ds:uri="http://www.w3.org/XML/1998/namespace"/>
    <ds:schemaRef ds:uri="http://purl.org/dc/elements/1.1/"/>
    <ds:schemaRef ds:uri="http://schemas.microsoft.com/office/infopath/2007/PartnerControls"/>
    <ds:schemaRef ds:uri="http://purl.org/dc/terms/"/>
    <ds:schemaRef ds:uri="http://schemas.openxmlformats.org/package/2006/metadata/core-properties"/>
    <ds:schemaRef ds:uri="b5d8c402-b464-4f85-b954-cddb3da0df20"/>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1657</TotalTime>
  <Words>2745</Words>
  <Application>Microsoft Office PowerPoint</Application>
  <PresentationFormat>On-screen Show (16:9)</PresentationFormat>
  <Paragraphs>485</Paragraphs>
  <Slides>11</Slides>
  <Notes>5</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11</vt:i4>
      </vt:variant>
    </vt:vector>
  </HeadingPairs>
  <TitlesOfParts>
    <vt:vector size="19" baseType="lpstr">
      <vt:lpstr>ＭＳ Ｐゴシック</vt:lpstr>
      <vt:lpstr>Arial</vt:lpstr>
      <vt:lpstr>Calibri</vt:lpstr>
      <vt:lpstr>Wingdings</vt:lpstr>
      <vt:lpstr>xoserve templates</vt:lpstr>
      <vt:lpstr>Office Theme</vt:lpstr>
      <vt:lpstr>1_xoserve templates</vt:lpstr>
      <vt:lpstr>Xoserve PowerPoint Template Clean</vt:lpstr>
      <vt:lpstr>CSSC Programme Dashboard</vt:lpstr>
      <vt:lpstr>PowerPoint Presentation</vt:lpstr>
      <vt:lpstr>Green Workstream Updates</vt:lpstr>
      <vt:lpstr>Green Workstream Updates</vt:lpstr>
      <vt:lpstr>Key Programme Risks (1/4)</vt:lpstr>
      <vt:lpstr>Key Programme Risks (2/4)</vt:lpstr>
      <vt:lpstr>Key Programme Risks (3/4)</vt:lpstr>
      <vt:lpstr>PowerPoint Presentation</vt:lpstr>
      <vt:lpstr>Switching Programme CR Position – CRs impacting Xoserve</vt:lpstr>
      <vt:lpstr>Switching Programme CR Position – CRs not impacting Xoserve </vt:lpstr>
      <vt:lpstr>PowerPoint Presentation</vt:lpstr>
    </vt:vector>
  </TitlesOfParts>
  <Company>DC Freelance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has been achieved since last meeting?</dc:title>
  <dc:creator>Simon Clements</dc:creator>
  <cp:lastModifiedBy>Emma J Lyndon</cp:lastModifiedBy>
  <cp:revision>16</cp:revision>
  <cp:lastPrinted>2019-12-17T14:02:10Z</cp:lastPrinted>
  <dcterms:created xsi:type="dcterms:W3CDTF">2011-09-20T14:58:41Z</dcterms:created>
  <dcterms:modified xsi:type="dcterms:W3CDTF">2021-02-05T15:59:28Z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_NewReviewCycle">
    <vt:lpwstr/>
  </property>
  <property fmtid="{D5CDD505-2E9C-101B-9397-08002B2CF9AE}" pid="4" name="ContentTypeId">
    <vt:lpwstr>0x010100CD78529C455A9849A187361FC3458725</vt:lpwstr>
  </property>
</Properties>
</file>