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33" r:id="rId5"/>
    <p:sldId id="308" r:id="rId6"/>
    <p:sldId id="395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761"/>
    <a:srgbClr val="4E8ACA"/>
    <a:srgbClr val="40D1F5"/>
    <a:srgbClr val="087793"/>
    <a:srgbClr val="B1D6E8"/>
    <a:srgbClr val="6440A3"/>
    <a:srgbClr val="D75733"/>
    <a:srgbClr val="56CF9E"/>
    <a:srgbClr val="FCBC55"/>
    <a:srgbClr val="84B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3883" autoAdjust="0"/>
  </p:normalViewPr>
  <p:slideViewPr>
    <p:cSldViewPr>
      <p:cViewPr varScale="1">
        <p:scale>
          <a:sx n="89" d="100"/>
          <a:sy n="89" d="100"/>
        </p:scale>
        <p:origin x="668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12/01/2021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1AC9-8C02-4662-8707-65A96B1FD4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Customer Relationship Management</a:t>
            </a:r>
            <a:br>
              <a:rPr lang="en-GB" dirty="0"/>
            </a:br>
            <a:r>
              <a:rPr lang="en-GB" dirty="0"/>
              <a:t>KVI Relationship Survey</a:t>
            </a:r>
            <a:br>
              <a:rPr lang="en-GB" dirty="0"/>
            </a:br>
            <a:r>
              <a:rPr lang="en-GB" dirty="0"/>
              <a:t>Q3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AEF1A-AD17-46B8-A3AE-2D4D9A5B72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CoMC</a:t>
            </a:r>
            <a:r>
              <a:rPr lang="en-GB" dirty="0"/>
              <a:t> Update January 2021</a:t>
            </a:r>
          </a:p>
          <a:p>
            <a:r>
              <a:rPr lang="en-GB" dirty="0"/>
              <a:t>Alison Jennings</a:t>
            </a:r>
          </a:p>
        </p:txBody>
      </p:sp>
    </p:spTree>
    <p:extLst>
      <p:ext uri="{BB962C8B-B14F-4D97-AF65-F5344CB8AC3E}">
        <p14:creationId xmlns:p14="http://schemas.microsoft.com/office/powerpoint/2010/main" val="400039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A9E8F6B1-C2A1-44F6-9BB6-5DF477BAE5EE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1875" y="2684774"/>
            <a:ext cx="1434799" cy="137275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8D6DB81-FCA6-4207-8F8D-73DA8768C9F5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156245" y="2715767"/>
            <a:ext cx="1350765" cy="132460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5B7D65F-AB2F-4F88-8BB3-FC6985266C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4231" y="2734236"/>
            <a:ext cx="1231231" cy="129542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678DCC01-6AE7-4D6C-9BE4-0943F5596295}"/>
              </a:ext>
            </a:extLst>
          </p:cNvPr>
          <p:cNvSpPr/>
          <p:nvPr/>
        </p:nvSpPr>
        <p:spPr>
          <a:xfrm>
            <a:off x="100706" y="2463291"/>
            <a:ext cx="1451433" cy="2448707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5139FE5-A70D-436F-A83C-613CC50ACBDB}"/>
              </a:ext>
            </a:extLst>
          </p:cNvPr>
          <p:cNvSpPr/>
          <p:nvPr/>
        </p:nvSpPr>
        <p:spPr>
          <a:xfrm>
            <a:off x="1652300" y="2471107"/>
            <a:ext cx="1451433" cy="2448707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FB7D711-1C72-4C78-951B-2C0B488F518C}"/>
              </a:ext>
            </a:extLst>
          </p:cNvPr>
          <p:cNvSpPr/>
          <p:nvPr/>
        </p:nvSpPr>
        <p:spPr>
          <a:xfrm>
            <a:off x="3225076" y="2488367"/>
            <a:ext cx="1451433" cy="242363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B3AC5E6-DE00-4B90-96AF-856B638761C4}"/>
              </a:ext>
            </a:extLst>
          </p:cNvPr>
          <p:cNvSpPr/>
          <p:nvPr/>
        </p:nvSpPr>
        <p:spPr>
          <a:xfrm>
            <a:off x="94824" y="761057"/>
            <a:ext cx="1272496" cy="1579703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27C9BE-976A-48B3-B2A9-1F9BF3ABD712}"/>
              </a:ext>
            </a:extLst>
          </p:cNvPr>
          <p:cNvSpPr txBox="1"/>
          <p:nvPr/>
        </p:nvSpPr>
        <p:spPr>
          <a:xfrm>
            <a:off x="1954744" y="4009230"/>
            <a:ext cx="89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1"/>
                </a:solidFill>
              </a:rPr>
              <a:t>93.75%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C48B90-31FC-4B68-80EF-AC013B046424}"/>
              </a:ext>
            </a:extLst>
          </p:cNvPr>
          <p:cNvSpPr txBox="1"/>
          <p:nvPr/>
        </p:nvSpPr>
        <p:spPr>
          <a:xfrm>
            <a:off x="3468695" y="4053413"/>
            <a:ext cx="827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1"/>
                </a:solidFill>
              </a:rPr>
              <a:t>90.63%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51103C-9CE4-4C8A-A521-293B3A8C73B6}"/>
              </a:ext>
            </a:extLst>
          </p:cNvPr>
          <p:cNvSpPr txBox="1"/>
          <p:nvPr/>
        </p:nvSpPr>
        <p:spPr>
          <a:xfrm>
            <a:off x="316986" y="4011187"/>
            <a:ext cx="1018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1"/>
                </a:solidFill>
              </a:rPr>
              <a:t>90.63%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80545B-F158-4362-B9E9-8D04DAE8F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KVI Relationship Management - December 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4157E5-B56C-4538-8EE5-AA9A582CCA31}"/>
              </a:ext>
            </a:extLst>
          </p:cNvPr>
          <p:cNvSpPr txBox="1"/>
          <p:nvPr/>
        </p:nvSpPr>
        <p:spPr>
          <a:xfrm>
            <a:off x="169154" y="4296167"/>
            <a:ext cx="12344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chemeClr val="accent1"/>
                </a:solidFill>
              </a:rPr>
              <a:t>Previously scored: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accent1"/>
                </a:solidFill>
              </a:rPr>
              <a:t>93.94% Sep 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accent1"/>
                </a:solidFill>
              </a:rPr>
              <a:t>75.00% Dec 19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C6DB14-6614-4949-82FF-3DE30A3CFE95}"/>
              </a:ext>
            </a:extLst>
          </p:cNvPr>
          <p:cNvSpPr txBox="1"/>
          <p:nvPr/>
        </p:nvSpPr>
        <p:spPr>
          <a:xfrm>
            <a:off x="1760958" y="4317007"/>
            <a:ext cx="13427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chemeClr val="accent1"/>
                </a:solidFill>
              </a:rPr>
              <a:t>Previously scored: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accent1"/>
                </a:solidFill>
              </a:rPr>
              <a:t>87.88% Sep 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accent1"/>
                </a:solidFill>
              </a:rPr>
              <a:t>67.30% Dec 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E49DB2-AE6D-4DFF-B42E-466418634E6A}"/>
              </a:ext>
            </a:extLst>
          </p:cNvPr>
          <p:cNvSpPr txBox="1"/>
          <p:nvPr/>
        </p:nvSpPr>
        <p:spPr>
          <a:xfrm>
            <a:off x="3288129" y="4317006"/>
            <a:ext cx="14514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chemeClr val="accent1"/>
                </a:solidFill>
              </a:rPr>
              <a:t>Previously scored: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accent1"/>
                </a:solidFill>
              </a:rPr>
              <a:t>90.91% Sep 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accent1"/>
                </a:solidFill>
              </a:rPr>
              <a:t>69.20% Dec 19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F9EFC9-6529-44B1-814F-4459D3F79180}"/>
              </a:ext>
            </a:extLst>
          </p:cNvPr>
          <p:cNvSpPr/>
          <p:nvPr/>
        </p:nvSpPr>
        <p:spPr>
          <a:xfrm>
            <a:off x="184281" y="1101885"/>
            <a:ext cx="1003343" cy="432048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chemeClr val="accent1"/>
                </a:solidFill>
              </a:rPr>
              <a:t>91.67%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50ED7B-6B32-409B-BB8A-9E7A7B91DFDD}"/>
              </a:ext>
            </a:extLst>
          </p:cNvPr>
          <p:cNvSpPr/>
          <p:nvPr/>
        </p:nvSpPr>
        <p:spPr>
          <a:xfrm>
            <a:off x="184281" y="915566"/>
            <a:ext cx="1003343" cy="18764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/>
              <a:t>Relationship Management Trust </a:t>
            </a:r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EFF87A7F-5852-4606-BE9A-B9ABBE8C066E}"/>
              </a:ext>
            </a:extLst>
          </p:cNvPr>
          <p:cNvSpPr/>
          <p:nvPr/>
        </p:nvSpPr>
        <p:spPr>
          <a:xfrm>
            <a:off x="1022012" y="1275606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3A5C83-D753-4B67-BA16-B36E3577F081}"/>
              </a:ext>
            </a:extLst>
          </p:cNvPr>
          <p:cNvSpPr txBox="1"/>
          <p:nvPr/>
        </p:nvSpPr>
        <p:spPr>
          <a:xfrm>
            <a:off x="94824" y="1623815"/>
            <a:ext cx="12724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chemeClr val="accent1"/>
                </a:solidFill>
              </a:rPr>
              <a:t>Up from: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accent1"/>
                </a:solidFill>
              </a:rPr>
              <a:t>90.91% Sep 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accent1"/>
                </a:solidFill>
              </a:rPr>
              <a:t>70.50% Dec 19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4208E5-7198-47C2-8EF7-0518B79C28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4943" y="748097"/>
            <a:ext cx="3107057" cy="16071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D03F2B3-F421-4F0F-A03C-663CE5E431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5340" y="627535"/>
            <a:ext cx="4193299" cy="208823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DA382-0529-4221-964D-BAC075E24AAD}"/>
              </a:ext>
            </a:extLst>
          </p:cNvPr>
          <p:cNvSpPr txBox="1"/>
          <p:nvPr/>
        </p:nvSpPr>
        <p:spPr>
          <a:xfrm>
            <a:off x="4745340" y="3301345"/>
            <a:ext cx="428218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accent1"/>
                </a:solidFill>
              </a:rPr>
              <a:t>Observations: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800" dirty="0">
                <a:solidFill>
                  <a:schemeClr val="accent1"/>
                </a:solidFill>
              </a:rPr>
              <a:t>All 3 Trust categories are performing above 90% for the first time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800" dirty="0">
                <a:solidFill>
                  <a:schemeClr val="accent1"/>
                </a:solidFill>
              </a:rPr>
              <a:t>Operational Services is performing at the highest level since we started measuring Trust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800" dirty="0">
                <a:solidFill>
                  <a:schemeClr val="accent1"/>
                </a:solidFill>
              </a:rPr>
              <a:t>Customer verbatim themes: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800" dirty="0">
                <a:solidFill>
                  <a:schemeClr val="accent1"/>
                </a:solidFill>
              </a:rPr>
              <a:t>Xoserve's positive Customer Centric approach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800" dirty="0">
                <a:solidFill>
                  <a:schemeClr val="accent1"/>
                </a:solidFill>
              </a:rPr>
              <a:t>Optimism towards Project Mercury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800" dirty="0">
                <a:solidFill>
                  <a:schemeClr val="accent1"/>
                </a:solidFill>
              </a:rPr>
              <a:t>Positive relationships and support from Xoserve colleagues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800" dirty="0">
                <a:solidFill>
                  <a:schemeClr val="accent1"/>
                </a:solidFill>
              </a:rPr>
              <a:t>Positive query management experience since the launch of new platform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800" dirty="0">
                <a:solidFill>
                  <a:schemeClr val="accent1"/>
                </a:solidFill>
              </a:rPr>
              <a:t>Opportunities to improve ticket resolution RFT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800" dirty="0">
                <a:solidFill>
                  <a:schemeClr val="accent1"/>
                </a:solidFill>
              </a:rPr>
              <a:t>Process guidance and information needs to be more accessible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accent1"/>
              </a:solidFill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A7BD610-6705-4198-A0CB-C91A29129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359892"/>
              </p:ext>
            </p:extLst>
          </p:nvPr>
        </p:nvGraphicFramePr>
        <p:xfrm>
          <a:off x="5148064" y="2734236"/>
          <a:ext cx="3672408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">
                  <a:extLst>
                    <a:ext uri="{9D8B030D-6E8A-4147-A177-3AD203B41FA5}">
                      <a16:colId xmlns:a16="http://schemas.microsoft.com/office/drawing/2014/main" val="2442872436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1872781035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1489793372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1627677769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4033271634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156152498"/>
                    </a:ext>
                  </a:extLst>
                </a:gridCol>
              </a:tblGrid>
              <a:tr h="134401">
                <a:tc gridSpan="6"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Response Volumes June 2019 - December 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556367"/>
                  </a:ext>
                </a:extLst>
              </a:tr>
              <a:tr h="134401"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Q1 19/20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Q2 19/20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Q3 19/20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Q1 20/21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Q2 20/21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Q3 20/21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357577"/>
                  </a:ext>
                </a:extLst>
              </a:tr>
              <a:tr h="134401"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677978"/>
                  </a:ext>
                </a:extLst>
              </a:tr>
            </a:tbl>
          </a:graphicData>
        </a:graphic>
      </p:graphicFrame>
      <p:pic>
        <p:nvPicPr>
          <p:cNvPr id="21" name="Picture 20">
            <a:extLst>
              <a:ext uri="{FF2B5EF4-FFF2-40B4-BE49-F238E27FC236}">
                <a16:creationId xmlns:a16="http://schemas.microsoft.com/office/drawing/2014/main" id="{4EA7B5AC-7412-458A-BA99-758C6FA3F0B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22512" r="1043" b="8732"/>
          <a:stretch/>
        </p:blipFill>
        <p:spPr>
          <a:xfrm>
            <a:off x="654851" y="2501951"/>
            <a:ext cx="3182301" cy="21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6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A1341-3C9F-40BB-9B43-9530EC8D1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Segment Trust Scores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E44142B-4ECE-4C84-A2A1-8F7011F3B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74187"/>
              </p:ext>
            </p:extLst>
          </p:nvPr>
        </p:nvGraphicFramePr>
        <p:xfrm>
          <a:off x="1979712" y="760066"/>
          <a:ext cx="5328593" cy="4135322"/>
        </p:xfrm>
        <a:graphic>
          <a:graphicData uri="http://schemas.openxmlformats.org/drawingml/2006/table">
            <a:tbl>
              <a:tblPr/>
              <a:tblGrid>
                <a:gridCol w="859871">
                  <a:extLst>
                    <a:ext uri="{9D8B030D-6E8A-4147-A177-3AD203B41FA5}">
                      <a16:colId xmlns:a16="http://schemas.microsoft.com/office/drawing/2014/main" val="1621796656"/>
                    </a:ext>
                  </a:extLst>
                </a:gridCol>
                <a:gridCol w="703531">
                  <a:extLst>
                    <a:ext uri="{9D8B030D-6E8A-4147-A177-3AD203B41FA5}">
                      <a16:colId xmlns:a16="http://schemas.microsoft.com/office/drawing/2014/main" val="2350921704"/>
                    </a:ext>
                  </a:extLst>
                </a:gridCol>
                <a:gridCol w="716559">
                  <a:extLst>
                    <a:ext uri="{9D8B030D-6E8A-4147-A177-3AD203B41FA5}">
                      <a16:colId xmlns:a16="http://schemas.microsoft.com/office/drawing/2014/main" val="2816086642"/>
                    </a:ext>
                  </a:extLst>
                </a:gridCol>
                <a:gridCol w="755644">
                  <a:extLst>
                    <a:ext uri="{9D8B030D-6E8A-4147-A177-3AD203B41FA5}">
                      <a16:colId xmlns:a16="http://schemas.microsoft.com/office/drawing/2014/main" val="955267518"/>
                    </a:ext>
                  </a:extLst>
                </a:gridCol>
                <a:gridCol w="755644">
                  <a:extLst>
                    <a:ext uri="{9D8B030D-6E8A-4147-A177-3AD203B41FA5}">
                      <a16:colId xmlns:a16="http://schemas.microsoft.com/office/drawing/2014/main" val="1712281800"/>
                    </a:ext>
                  </a:extLst>
                </a:gridCol>
                <a:gridCol w="768672">
                  <a:extLst>
                    <a:ext uri="{9D8B030D-6E8A-4147-A177-3AD203B41FA5}">
                      <a16:colId xmlns:a16="http://schemas.microsoft.com/office/drawing/2014/main" val="2696999820"/>
                    </a:ext>
                  </a:extLst>
                </a:gridCol>
                <a:gridCol w="768672">
                  <a:extLst>
                    <a:ext uri="{9D8B030D-6E8A-4147-A177-3AD203B41FA5}">
                      <a16:colId xmlns:a16="http://schemas.microsoft.com/office/drawing/2014/main" val="4030204169"/>
                    </a:ext>
                  </a:extLst>
                </a:gridCol>
              </a:tblGrid>
              <a:tr h="4381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Segment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779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Survey Month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779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Overall Trust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779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Strategic Decisions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779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Operational Services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779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Customer First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779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Response Vol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77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642560"/>
                  </a:ext>
                </a:extLst>
              </a:tr>
              <a:tr h="17405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All Segments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Dec-20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91.67%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90.63%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93.75%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90.63%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9174"/>
                  </a:ext>
                </a:extLst>
              </a:tr>
              <a:tr h="1740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Sep-20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90.91%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93.94%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87.88%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90.91%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843359"/>
                  </a:ext>
                </a:extLst>
              </a:tr>
              <a:tr h="1800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Dec-19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70.50%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67.30%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69.20%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670749"/>
                  </a:ext>
                </a:extLst>
              </a:tr>
              <a:tr h="17405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Large Shippers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Dec-20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88.89%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66.67%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161840"/>
                  </a:ext>
                </a:extLst>
              </a:tr>
              <a:tr h="1740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Sep-20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010245"/>
                  </a:ext>
                </a:extLst>
              </a:tr>
              <a:tr h="1800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Dec-19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88.10%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92.90%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78.60%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92.19%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018228"/>
                  </a:ext>
                </a:extLst>
              </a:tr>
              <a:tr h="17405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I&amp;C Shippers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Dec-20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083252"/>
                  </a:ext>
                </a:extLst>
              </a:tr>
              <a:tr h="1740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Sep-20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91.67%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87.50%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87.50%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199933"/>
                  </a:ext>
                </a:extLst>
              </a:tr>
              <a:tr h="1800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Dec-19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86.10%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91.60%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83.40%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20119"/>
                  </a:ext>
                </a:extLst>
              </a:tr>
              <a:tr h="17405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Small &amp; Medium Shippers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Dec-20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166888"/>
                  </a:ext>
                </a:extLst>
              </a:tr>
              <a:tr h="1740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Sep-20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94.87%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92.31%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92.31%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218331"/>
                  </a:ext>
                </a:extLst>
              </a:tr>
              <a:tr h="1800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Dec-19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90.90%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90.90%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722145"/>
                  </a:ext>
                </a:extLst>
              </a:tr>
              <a:tr h="17405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DN’s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Dec-20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66.67%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916302"/>
                  </a:ext>
                </a:extLst>
              </a:tr>
              <a:tr h="1740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Sep-20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58.33%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320122"/>
                  </a:ext>
                </a:extLst>
              </a:tr>
              <a:tr h="1800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Dec-19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127138"/>
                  </a:ext>
                </a:extLst>
              </a:tr>
              <a:tr h="17405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IGT’s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Dec-20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163465"/>
                  </a:ext>
                </a:extLst>
              </a:tr>
              <a:tr h="1740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Sep-20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6627567"/>
                  </a:ext>
                </a:extLst>
              </a:tr>
              <a:tr h="1800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Dec-19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026157"/>
                  </a:ext>
                </a:extLst>
              </a:tr>
              <a:tr h="17405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NGT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Dec-20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23697"/>
                  </a:ext>
                </a:extLst>
              </a:tr>
              <a:tr h="1740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Sep-20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0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29175"/>
                  </a:ext>
                </a:extLst>
              </a:tr>
              <a:tr h="1800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</a:rPr>
                        <a:t>Dec-19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16.70%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905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02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3092569d-7549-4f1f-b838-122d264c6bd8"/>
    <ds:schemaRef ds:uri="http://schemas.microsoft.com/office/infopath/2007/PartnerControls"/>
    <ds:schemaRef ds:uri="http://www.w3.org/XML/1998/namespace"/>
    <ds:schemaRef ds:uri="01f7a547-d57a-44ce-a211-81869c79743b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407550C-F28F-449F-8049-47956F32B1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43213</TotalTime>
  <Words>403</Words>
  <Application>Microsoft Office PowerPoint</Application>
  <PresentationFormat>On-screen Show (16:9)</PresentationFormat>
  <Paragraphs>186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Customer Relationship Management KVI Relationship Survey Q3 Results</vt:lpstr>
      <vt:lpstr>KVI Relationship Management - December 2020</vt:lpstr>
      <vt:lpstr>Segment Trust Scores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Dionne.Thompson@xoserve.com</dc:creator>
  <cp:lastModifiedBy>Angela Clarke</cp:lastModifiedBy>
  <cp:revision>214</cp:revision>
  <dcterms:created xsi:type="dcterms:W3CDTF">2018-09-02T17:12:15Z</dcterms:created>
  <dcterms:modified xsi:type="dcterms:W3CDTF">2021-01-12T10:28:55Z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