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3" r:id="rId5"/>
  </p:sldMasterIdLst>
  <p:notesMasterIdLst>
    <p:notesMasterId r:id="rId13"/>
  </p:notesMasterIdLst>
  <p:handoutMasterIdLst>
    <p:handoutMasterId r:id="rId14"/>
  </p:handoutMasterIdLst>
  <p:sldIdLst>
    <p:sldId id="352" r:id="rId6"/>
    <p:sldId id="353" r:id="rId7"/>
    <p:sldId id="356" r:id="rId8"/>
    <p:sldId id="357" r:id="rId9"/>
    <p:sldId id="354" r:id="rId10"/>
    <p:sldId id="358" r:id="rId11"/>
    <p:sldId id="359" r:id="rId12"/>
  </p:sldIdLst>
  <p:sldSz cx="9144000" cy="5143500" type="screen16x9"/>
  <p:notesSz cx="6797675" cy="9928225"/>
  <p:defaultTextStyle>
    <a:defPPr>
      <a:defRPr lang="en-US"/>
    </a:defPPr>
    <a:lvl1pPr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178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355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532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709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5886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064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240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418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18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ne Williams" initials="DW" lastIdx="8" clrIdx="0"/>
  <p:cmAuthor id="1" name="Evans, Emily" initials="EE" lastIdx="1" clrIdx="1">
    <p:extLst>
      <p:ext uri="{19B8F6BF-5375-455C-9EA6-DF929625EA0E}">
        <p15:presenceInfo xmlns:p15="http://schemas.microsoft.com/office/powerpoint/2012/main" userId="S::emily.Evans@xoserve.com::a5b2f5e1-7480-4cc5-bcf8-2321e34a19e6" providerId="AD"/>
      </p:ext>
    </p:extLst>
  </p:cmAuthor>
  <p:cmAuthor id="2" name="Patel, Ranjit" initials="PR" lastIdx="4" clrIdx="2">
    <p:extLst>
      <p:ext uri="{19B8F6BF-5375-455C-9EA6-DF929625EA0E}">
        <p15:presenceInfo xmlns:p15="http://schemas.microsoft.com/office/powerpoint/2012/main" userId="S-1-5-21-4145888014-839675345-3125187760-3351" providerId="AD"/>
      </p:ext>
    </p:extLst>
  </p:cmAuthor>
  <p:cmAuthor id="3" name="Turpin, Dave" initials="TD" lastIdx="2" clrIdx="3">
    <p:extLst>
      <p:ext uri="{19B8F6BF-5375-455C-9EA6-DF929625EA0E}">
        <p15:presenceInfo xmlns:p15="http://schemas.microsoft.com/office/powerpoint/2012/main" userId="S::dave.turpin@xoserve.com::038c2abc-d4cb-4733-8675-41eb49f6e754" providerId="AD"/>
      </p:ext>
    </p:extLst>
  </p:cmAuthor>
  <p:cmAuthor id="4" name="McGlone, Jayne" initials="MJ" lastIdx="1" clrIdx="4">
    <p:extLst>
      <p:ext uri="{19B8F6BF-5375-455C-9EA6-DF929625EA0E}">
        <p15:presenceInfo xmlns:p15="http://schemas.microsoft.com/office/powerpoint/2012/main" userId="S::jayne.mcglone@xoserve.com::f5976ee6-f269-451c-ab96-754f27ca3b3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26A412"/>
    <a:srgbClr val="D2232A"/>
    <a:srgbClr val="EEECE1"/>
    <a:srgbClr val="CCFF99"/>
    <a:srgbClr val="F09F0E"/>
    <a:srgbClr val="3E5AA8"/>
    <a:srgbClr val="0070C0"/>
    <a:srgbClr val="C0C0C0"/>
    <a:srgbClr val="1D3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91F920-4E07-49B7-8FF4-B0DDFB191EC7}" v="1098" dt="2021-01-11T15:56:36.4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10"/>
        <p:guide pos="2118"/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12/01/2021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771" y="0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/>
          <a:lstStyle>
            <a:lvl1pPr algn="r">
              <a:defRPr sz="1200"/>
            </a:lvl1pPr>
          </a:lstStyle>
          <a:p>
            <a:fld id="{4F0B033A-D7A2-4873-87D3-52E71CC76346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0" tIns="46064" rIns="92130" bIns="4606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410" y="4716705"/>
            <a:ext cx="5436856" cy="4467701"/>
          </a:xfrm>
          <a:prstGeom prst="rect">
            <a:avLst/>
          </a:prstGeom>
        </p:spPr>
        <p:txBody>
          <a:bodyPr vert="horz" lIns="92130" tIns="46064" rIns="92130" bIns="4606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219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771" y="9430219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 anchor="b"/>
          <a:lstStyle>
            <a:lvl1pPr algn="r">
              <a:defRPr sz="1200"/>
            </a:lvl1pPr>
          </a:lstStyle>
          <a:p>
            <a:fld id="{CBAFCE3B-317D-4AE0-BC7F-8267412B7C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8760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4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50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153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808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6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2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34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88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02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97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14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6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6" y="444396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1" tIns="46036" rIns="92071" bIns="46036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178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355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532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709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884" indent="-342884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13" indent="-285736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2944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120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297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474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652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8829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006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49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77898"/>
            <a:ext cx="7772400" cy="1102519"/>
          </a:xfrm>
        </p:spPr>
        <p:txBody>
          <a:bodyPr>
            <a:normAutofit/>
          </a:bodyPr>
          <a:lstStyle/>
          <a:p>
            <a:r>
              <a:rPr lang="en-GB" sz="2000" dirty="0"/>
              <a:t>REC Update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90596" y="2907014"/>
            <a:ext cx="6400800" cy="1314450"/>
          </a:xfrm>
        </p:spPr>
        <p:txBody>
          <a:bodyPr>
            <a:normAutofit/>
          </a:bodyPr>
          <a:lstStyle/>
          <a:p>
            <a:r>
              <a:rPr lang="en-GB" dirty="0"/>
              <a:t>Contract Management Committee</a:t>
            </a:r>
          </a:p>
        </p:txBody>
      </p:sp>
      <p:sp>
        <p:nvSpPr>
          <p:cNvPr id="2" name="Rectangle 1"/>
          <p:cNvSpPr/>
          <p:nvPr/>
        </p:nvSpPr>
        <p:spPr>
          <a:xfrm>
            <a:off x="3174666" y="2318807"/>
            <a:ext cx="2832660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GB" b="1" dirty="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 January 2021</a:t>
            </a:r>
          </a:p>
        </p:txBody>
      </p:sp>
    </p:spTree>
    <p:extLst>
      <p:ext uri="{BB962C8B-B14F-4D97-AF65-F5344CB8AC3E}">
        <p14:creationId xmlns:p14="http://schemas.microsoft.com/office/powerpoint/2010/main" val="332469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D4F5F-6EE9-4B86-A9FD-B8BD61D0C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Still awaiting decision on data management under the REC </a:t>
            </a:r>
          </a:p>
          <a:p>
            <a:r>
              <a:rPr lang="en-US" dirty="0"/>
              <a:t>Consultation response: </a:t>
            </a:r>
          </a:p>
          <a:p>
            <a:pPr lvl="1"/>
            <a:r>
              <a:rPr lang="en-US" dirty="0"/>
              <a:t>REC V1.1 submitted on 16</a:t>
            </a:r>
            <a:r>
              <a:rPr lang="en-US" baseline="30000" dirty="0"/>
              <a:t>th</a:t>
            </a:r>
            <a:r>
              <a:rPr lang="en-US" dirty="0"/>
              <a:t> November 2020 </a:t>
            </a:r>
          </a:p>
          <a:p>
            <a:pPr lvl="1"/>
            <a:r>
              <a:rPr lang="en-US" dirty="0"/>
              <a:t>Licence Changes submitted on 15 January 2021</a:t>
            </a:r>
          </a:p>
          <a:p>
            <a:pPr lvl="1"/>
            <a:r>
              <a:rPr lang="en-US" dirty="0"/>
              <a:t>REC V2 due to be submitted on 12 February 2021</a:t>
            </a:r>
          </a:p>
          <a:p>
            <a:pPr lvl="1"/>
            <a:r>
              <a:rPr lang="en-US" dirty="0"/>
              <a:t>REC V3 due to be submitted on 10 June 2021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608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9A263-05CC-4757-8F06-185912E85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 V1.1 – (REC Main Body; Change Management; Performance Assurance; Energy Theft)</a:t>
            </a:r>
          </a:p>
          <a:p>
            <a:endParaRPr lang="en-US" dirty="0"/>
          </a:p>
          <a:p>
            <a:r>
              <a:rPr lang="en-US" dirty="0"/>
              <a:t>It is acknowledged by Ofgem that REC Main Body will need to be revisited once V2 and V3 are complete.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540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0531D-EE9E-4471-895E-DB7F6FB44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Licence Changes </a:t>
            </a:r>
          </a:p>
          <a:p>
            <a:pPr lvl="1"/>
            <a:r>
              <a:rPr lang="en-US" dirty="0"/>
              <a:t>Shipper Licence –  </a:t>
            </a:r>
            <a:r>
              <a:rPr lang="en-US"/>
              <a:t>minimal changes</a:t>
            </a:r>
            <a:endParaRPr lang="en-US" dirty="0"/>
          </a:p>
          <a:p>
            <a:pPr lvl="1"/>
            <a:r>
              <a:rPr lang="en-US" dirty="0"/>
              <a:t>Transporter Licence  – significant change is Ofgem reserving the right to give a direction to relieve the licencee of its obligations under  GT - SSLC31A 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21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0F4B0-36F9-4E79-9DA6-9B87F596F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REC V2.0 - REC Code Consolidation Schedules (REC Transition; SPAA Transition; Data Access; Transfer of Consumer Data; Smart Meter Installation; Prepayment; Qualification and Maintenance; Secure Data Exchange; Market Exit; Meter Operations; Metering Governance) </a:t>
            </a:r>
          </a:p>
          <a:p>
            <a:endParaRPr lang="en-US" dirty="0"/>
          </a:p>
          <a:p>
            <a:r>
              <a:rPr lang="en-US" dirty="0"/>
              <a:t>REC V3.- Faster Switching Schedules </a:t>
            </a:r>
          </a:p>
          <a:p>
            <a:r>
              <a:rPr lang="en-US" dirty="0"/>
              <a:t>(Interpretation; Data Management; Registration Service; Registrable Measurement Point Lifecycle; Address Management; Switching Service Management)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477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5C5CC-ABEA-4C9F-A457-1F3D16AFC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SCR- Impacts to UNC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A3016-8844-441E-8FFF-D12412D12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SCR –Code Consolidation REC V2 (Sept 2021) </a:t>
            </a:r>
          </a:p>
          <a:p>
            <a:pPr lvl="1"/>
            <a:r>
              <a:rPr lang="en-GB" dirty="0"/>
              <a:t>Minimum changes as deletion of BEIS wording completed as a result of Mod697 implementation. </a:t>
            </a:r>
          </a:p>
          <a:p>
            <a:pPr lvl="1"/>
            <a:r>
              <a:rPr lang="en-GB" dirty="0"/>
              <a:t>Changes required as a result of consultation responses – these are still unknown. </a:t>
            </a:r>
          </a:p>
          <a:p>
            <a:pPr marL="457200" lvl="1" indent="0">
              <a:buNone/>
            </a:pPr>
            <a:r>
              <a:rPr lang="en-GB" dirty="0"/>
              <a:t>SCR – Faster Switching REC V3 (summer 2022) </a:t>
            </a:r>
          </a:p>
          <a:p>
            <a:pPr lvl="1"/>
            <a:r>
              <a:rPr lang="en-GB" dirty="0"/>
              <a:t>Amendments required to align UNC and REC once   CSS is implemented (mainly UNC TPD B; G; and M) 	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714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99828-C871-4C21-A952-95BC569AA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impacts to UNC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C47B2-A32C-4B9C-B740-154EA2BA0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Assessing potential changes required to GT-D </a:t>
            </a:r>
          </a:p>
          <a:p>
            <a:r>
              <a:rPr lang="en-GB" dirty="0"/>
              <a:t>Considering arrangements required for transition from UNC to CSS </a:t>
            </a:r>
          </a:p>
          <a:p>
            <a:r>
              <a:rPr lang="en-GB" dirty="0"/>
              <a:t>Considering impacts on UNC for sites that are out of scope of CSS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827505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545E1A-EA83-463B-B744-ADE3D05E8049}">
  <ds:schemaRefs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01f7a547-d57a-44ce-a211-81869c79743b"/>
    <ds:schemaRef ds:uri="http://schemas.microsoft.com/office/infopath/2007/PartnerControls"/>
    <ds:schemaRef ds:uri="3092569d-7549-4f1f-b838-122d264c6bd8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7098C4C-7ECE-4E99-91DD-C19444FD59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8032</TotalTime>
  <Words>304</Words>
  <Application>Microsoft Office PowerPoint</Application>
  <PresentationFormat>On-screen Show (16:9)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xoserve templates</vt:lpstr>
      <vt:lpstr>Office Theme</vt:lpstr>
      <vt:lpstr>REC Update </vt:lpstr>
      <vt:lpstr>PowerPoint Presentation</vt:lpstr>
      <vt:lpstr>PowerPoint Presentation</vt:lpstr>
      <vt:lpstr>PowerPoint Presentation</vt:lpstr>
      <vt:lpstr>PowerPoint Presentation</vt:lpstr>
      <vt:lpstr>SCR- Impacts to UNC </vt:lpstr>
      <vt:lpstr>Further impacts to UNC </vt:lpstr>
    </vt:vector>
  </TitlesOfParts>
  <Company>DC Freelance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Mark Pollard</dc:creator>
  <cp:lastModifiedBy>Angela Clarke</cp:lastModifiedBy>
  <cp:revision>16</cp:revision>
  <cp:lastPrinted>2019-04-24T14:22:54Z</cp:lastPrinted>
  <dcterms:created xsi:type="dcterms:W3CDTF">2011-09-20T14:58:41Z</dcterms:created>
  <dcterms:modified xsi:type="dcterms:W3CDTF">2021-01-12T14:06:14Z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NewReviewCycle">
    <vt:lpwstr/>
  </property>
  <property fmtid="{D5CDD505-2E9C-101B-9397-08002B2CF9AE}" pid="4" name="ContentTypeId">
    <vt:lpwstr>0x01010041A7FD4F90B5DA4788FF0464472C409F</vt:lpwstr>
  </property>
</Properties>
</file>