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9"/>
  </p:notesMasterIdLst>
  <p:sldIdLst>
    <p:sldId id="288" r:id="rId5"/>
    <p:sldId id="1759" r:id="rId6"/>
    <p:sldId id="1805" r:id="rId7"/>
    <p:sldId id="308" r:id="rId8"/>
    <p:sldId id="1763" r:id="rId9"/>
    <p:sldId id="1684" r:id="rId10"/>
    <p:sldId id="1779" r:id="rId11"/>
    <p:sldId id="314" r:id="rId12"/>
    <p:sldId id="315" r:id="rId13"/>
    <p:sldId id="295" r:id="rId14"/>
    <p:sldId id="1739" r:id="rId15"/>
    <p:sldId id="1790" r:id="rId16"/>
    <p:sldId id="1791" r:id="rId17"/>
    <p:sldId id="1797" r:id="rId18"/>
    <p:sldId id="1793" r:id="rId19"/>
    <p:sldId id="301" r:id="rId20"/>
    <p:sldId id="291" r:id="rId21"/>
    <p:sldId id="293" r:id="rId22"/>
    <p:sldId id="1652" r:id="rId23"/>
    <p:sldId id="1773" r:id="rId24"/>
    <p:sldId id="1774" r:id="rId25"/>
    <p:sldId id="1769" r:id="rId26"/>
    <p:sldId id="1734" r:id="rId27"/>
    <p:sldId id="306" r:id="rId28"/>
    <p:sldId id="1691" r:id="rId29"/>
    <p:sldId id="1775" r:id="rId30"/>
    <p:sldId id="1776" r:id="rId31"/>
    <p:sldId id="1777" r:id="rId32"/>
    <p:sldId id="1778" r:id="rId33"/>
    <p:sldId id="1753" r:id="rId34"/>
    <p:sldId id="1772" r:id="rId35"/>
    <p:sldId id="883" r:id="rId36"/>
    <p:sldId id="1785" r:id="rId37"/>
    <p:sldId id="884" r:id="rId38"/>
    <p:sldId id="1786" r:id="rId39"/>
    <p:sldId id="1806" r:id="rId40"/>
    <p:sldId id="453" r:id="rId41"/>
    <p:sldId id="421" r:id="rId42"/>
    <p:sldId id="1788" r:id="rId43"/>
    <p:sldId id="1789" r:id="rId44"/>
    <p:sldId id="885" r:id="rId45"/>
    <p:sldId id="871" r:id="rId46"/>
    <p:sldId id="368" r:id="rId47"/>
    <p:sldId id="374" r:id="rId48"/>
    <p:sldId id="380" r:id="rId49"/>
    <p:sldId id="354" r:id="rId50"/>
    <p:sldId id="377" r:id="rId51"/>
    <p:sldId id="379" r:id="rId52"/>
    <p:sldId id="376" r:id="rId53"/>
    <p:sldId id="370" r:id="rId54"/>
    <p:sldId id="1725" r:id="rId55"/>
    <p:sldId id="878" r:id="rId56"/>
    <p:sldId id="1798" r:id="rId57"/>
    <p:sldId id="1799" r:id="rId58"/>
    <p:sldId id="1800" r:id="rId59"/>
    <p:sldId id="1496" r:id="rId60"/>
    <p:sldId id="1783" r:id="rId61"/>
    <p:sldId id="1784" r:id="rId62"/>
    <p:sldId id="1801" r:id="rId63"/>
    <p:sldId id="1802" r:id="rId64"/>
    <p:sldId id="1803" r:id="rId65"/>
    <p:sldId id="1781" r:id="rId66"/>
    <p:sldId id="1765" r:id="rId67"/>
    <p:sldId id="352" r:id="rId68"/>
    <p:sldId id="829" r:id="rId69"/>
    <p:sldId id="787" r:id="rId70"/>
    <p:sldId id="826" r:id="rId71"/>
    <p:sldId id="775" r:id="rId72"/>
    <p:sldId id="791" r:id="rId73"/>
    <p:sldId id="794" r:id="rId74"/>
    <p:sldId id="790" r:id="rId75"/>
    <p:sldId id="828" r:id="rId76"/>
    <p:sldId id="831" r:id="rId77"/>
    <p:sldId id="830" r:id="rId78"/>
    <p:sldId id="526" r:id="rId79"/>
    <p:sldId id="532" r:id="rId80"/>
    <p:sldId id="533" r:id="rId81"/>
    <p:sldId id="1766" r:id="rId82"/>
    <p:sldId id="304" r:id="rId83"/>
    <p:sldId id="305" r:id="rId84"/>
    <p:sldId id="302" r:id="rId85"/>
    <p:sldId id="303" r:id="rId86"/>
    <p:sldId id="1795" r:id="rId87"/>
    <p:sldId id="1804"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E8"/>
    <a:srgbClr val="CCFF99"/>
    <a:srgbClr val="9CCB3B"/>
    <a:srgbClr val="FFBF00"/>
    <a:srgbClr val="40D1F5"/>
    <a:srgbClr val="FFFFFF"/>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6" autoAdjust="0"/>
    <p:restoredTop sz="94660"/>
  </p:normalViewPr>
  <p:slideViewPr>
    <p:cSldViewPr snapToGrid="0">
      <p:cViewPr varScale="1">
        <p:scale>
          <a:sx n="149" d="100"/>
          <a:sy n="149" d="100"/>
        </p:scale>
        <p:origin x="480"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07/12/2020</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dirty="0"/>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10</a:t>
            </a:fld>
            <a:endParaRPr lang="en-GB"/>
          </a:p>
        </p:txBody>
      </p:sp>
    </p:spTree>
    <p:extLst>
      <p:ext uri="{BB962C8B-B14F-4D97-AF65-F5344CB8AC3E}">
        <p14:creationId xmlns:p14="http://schemas.microsoft.com/office/powerpoint/2010/main" val="802946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64</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30</a:t>
            </a:fld>
            <a:endParaRPr lang="en-GB"/>
          </a:p>
        </p:txBody>
      </p:sp>
    </p:spTree>
    <p:extLst>
      <p:ext uri="{BB962C8B-B14F-4D97-AF65-F5344CB8AC3E}">
        <p14:creationId xmlns:p14="http://schemas.microsoft.com/office/powerpoint/2010/main" val="352384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33</a:t>
            </a:fld>
            <a:endParaRPr lang="en-GB" dirty="0"/>
          </a:p>
        </p:txBody>
      </p:sp>
    </p:spTree>
    <p:extLst>
      <p:ext uri="{BB962C8B-B14F-4D97-AF65-F5344CB8AC3E}">
        <p14:creationId xmlns:p14="http://schemas.microsoft.com/office/powerpoint/2010/main" val="218650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288">
              <a:defRPr/>
            </a:pPr>
            <a:fld id="{2A2357B9-A31F-4FC7-A38A-70DF36F645F3}" type="slidenum">
              <a:rPr lang="en-GB">
                <a:solidFill>
                  <a:prstClr val="black"/>
                </a:solidFill>
                <a:latin typeface="Calibri"/>
              </a:rPr>
              <a:pPr defTabSz="914288">
                <a:defRPr/>
              </a:pPr>
              <a:t>45</a:t>
            </a:fld>
            <a:endParaRPr lang="en-GB" dirty="0">
              <a:solidFill>
                <a:prstClr val="black"/>
              </a:solidFill>
              <a:latin typeface="Calibri"/>
            </a:endParaRPr>
          </a:p>
        </p:txBody>
      </p:sp>
    </p:spTree>
    <p:extLst>
      <p:ext uri="{BB962C8B-B14F-4D97-AF65-F5344CB8AC3E}">
        <p14:creationId xmlns:p14="http://schemas.microsoft.com/office/powerpoint/2010/main" val="226671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5DF76F-2569-4657-A107-046DAC4CC716}" type="slidenum">
              <a:rPr lang="en-GB" smtClean="0"/>
              <a:t>46</a:t>
            </a:fld>
            <a:endParaRPr lang="en-GB" dirty="0"/>
          </a:p>
        </p:txBody>
      </p:sp>
    </p:spTree>
    <p:extLst>
      <p:ext uri="{BB962C8B-B14F-4D97-AF65-F5344CB8AC3E}">
        <p14:creationId xmlns:p14="http://schemas.microsoft.com/office/powerpoint/2010/main" val="390353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5DF76F-2569-4657-A107-046DAC4CC716}" type="slidenum">
              <a:rPr lang="en-GB" smtClean="0"/>
              <a:t>48</a:t>
            </a:fld>
            <a:endParaRPr lang="en-GB" dirty="0"/>
          </a:p>
        </p:txBody>
      </p:sp>
    </p:spTree>
    <p:extLst>
      <p:ext uri="{BB962C8B-B14F-4D97-AF65-F5344CB8AC3E}">
        <p14:creationId xmlns:p14="http://schemas.microsoft.com/office/powerpoint/2010/main" val="613064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52</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56</a:t>
            </a:fld>
            <a:endParaRPr lang="en-GB"/>
          </a:p>
        </p:txBody>
      </p:sp>
    </p:spTree>
    <p:extLst>
      <p:ext uri="{BB962C8B-B14F-4D97-AF65-F5344CB8AC3E}">
        <p14:creationId xmlns:p14="http://schemas.microsoft.com/office/powerpoint/2010/main" val="3523842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59</a:t>
            </a:fld>
            <a:endParaRPr lang="en-GB" dirty="0"/>
          </a:p>
        </p:txBody>
      </p:sp>
    </p:spTree>
    <p:extLst>
      <p:ext uri="{BB962C8B-B14F-4D97-AF65-F5344CB8AC3E}">
        <p14:creationId xmlns:p14="http://schemas.microsoft.com/office/powerpoint/2010/main" val="3523842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xoserve.com/change/change-proposals/xrn-5285-covid-19-capacity-retention-process/?return=/change/change-proposals/?customers=&amp;statuses=&amp;searc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xoserve.com/change/change-proposals/xrn-5286-clarificatory-change-to-the-aq-amendment-process-to-be-applied-retrospectively-modification-0746/?return=/change/change-proposals/?customers=&amp;statuses=&amp;searc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xoserve.com/change/change-packs/2718-rt-po-change-pack-november-2020/"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xoserve.com/change/change-packs/2718-rt-po-change-pack-november-2020/" TargetMode="External"/><Relationship Id="rId2" Type="http://schemas.openxmlformats.org/officeDocument/2006/relationships/hyperlink" Target="https://www.xoserve.com/change/change-proposals/xrn-5206-tpipcw-access/?return=/change/change-proposals/?customers=&amp;statuses=&amp;search=5206"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xoserve.com/change/change-packs/2718-rt-po-change-pack-november-2020/" TargetMode="External"/><Relationship Id="rId2" Type="http://schemas.openxmlformats.org/officeDocument/2006/relationships/hyperlink" Target="https://www.xoserve.com/change/change-proposals/xrn-5237-maintenance-of-a-user-relationship-table-for-the-purpose-of-aq-amendments-modification-0736/"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xoserve.com/change/change-packs/2718-rt-po-change-pack-november-2020/"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xoserve.com/change/change-packs/2718-rt-po-change-pack-november-2020/"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xoserve.com/change/change-packs/2718-rt-po-change-pack-november-2020/"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xoserve.com/change/change-packs/2719-rt-po-cssc-change-pack-november-2020/"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xoserve.com/change/change-packs/2719-rt-po-cssc-change-pack-november-2020/"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package" Target="../embeddings/Microsoft_Word_Document2.docx"/><Relationship Id="rId13" Type="http://schemas.openxmlformats.org/officeDocument/2006/relationships/image" Target="../media/image14.wmf"/><Relationship Id="rId3" Type="http://schemas.openxmlformats.org/officeDocument/2006/relationships/notesSlide" Target="../notesSlides/notesSlide2.xml"/><Relationship Id="rId7" Type="http://schemas.openxmlformats.org/officeDocument/2006/relationships/image" Target="../media/image11.wmf"/><Relationship Id="rId12" Type="http://schemas.openxmlformats.org/officeDocument/2006/relationships/package" Target="../embeddings/Microsoft_Word_Document4.docx"/><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package" Target="../embeddings/Microsoft_Word_Document1.docx"/><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package" Target="../embeddings/Microsoft_Word_Document3.docx"/><Relationship Id="rId4" Type="http://schemas.openxmlformats.org/officeDocument/2006/relationships/package" Target="../embeddings/Microsoft_Word_Document.docx"/><Relationship Id="rId9" Type="http://schemas.openxmlformats.org/officeDocument/2006/relationships/image" Target="../media/image12.w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0.sv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7.xml"/><Relationship Id="rId5" Type="http://schemas.openxmlformats.org/officeDocument/2006/relationships/tags" Target="../tags/tag7.xml"/><Relationship Id="rId4" Type="http://schemas.openxmlformats.org/officeDocument/2006/relationships/tags" Target="../tags/tag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2.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hyperlink" Target="mailto:box.xoserve.IXEnquiries@xoserve.com"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latin typeface="Arial"/>
                <a:cs typeface="Arial"/>
              </a:rPr>
              <a:t> 9</a:t>
            </a:r>
            <a:r>
              <a:rPr lang="en-GB" baseline="30000" dirty="0">
                <a:latin typeface="Arial"/>
                <a:cs typeface="Arial"/>
              </a:rPr>
              <a:t>th</a:t>
            </a:r>
            <a:r>
              <a:rPr lang="en-GB" dirty="0">
                <a:latin typeface="Arial"/>
                <a:cs typeface="Arial"/>
              </a:rPr>
              <a:t> December 2020</a:t>
            </a:r>
            <a:endParaRPr lang="en-GB" dirty="0"/>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7" y="182093"/>
            <a:ext cx="7211144" cy="360040"/>
          </a:xfrm>
        </p:spPr>
        <p:txBody>
          <a:bodyPr>
            <a:noAutofit/>
          </a:bodyPr>
          <a:lstStyle/>
          <a:p>
            <a:r>
              <a:rPr lang="en-GB" sz="2000" dirty="0"/>
              <a:t>3.2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3350102763"/>
              </p:ext>
            </p:extLst>
          </p:nvPr>
        </p:nvGraphicFramePr>
        <p:xfrm>
          <a:off x="138721" y="739825"/>
          <a:ext cx="8257028" cy="1711235"/>
        </p:xfrm>
        <a:graphic>
          <a:graphicData uri="http://schemas.openxmlformats.org/drawingml/2006/table">
            <a:tbl>
              <a:tblPr firstRow="1" firstCol="1" bandRow="1">
                <a:tableStyleId>{5940675A-B579-460E-94D1-54222C63F5DA}</a:tableStyleId>
              </a:tblPr>
              <a:tblGrid>
                <a:gridCol w="3181621">
                  <a:extLst>
                    <a:ext uri="{9D8B030D-6E8A-4147-A177-3AD203B41FA5}">
                      <a16:colId xmlns:a16="http://schemas.microsoft.com/office/drawing/2014/main" val="20001"/>
                    </a:ext>
                  </a:extLst>
                </a:gridCol>
                <a:gridCol w="637989">
                  <a:extLst>
                    <a:ext uri="{9D8B030D-6E8A-4147-A177-3AD203B41FA5}">
                      <a16:colId xmlns:a16="http://schemas.microsoft.com/office/drawing/2014/main" val="20002"/>
                    </a:ext>
                  </a:extLst>
                </a:gridCol>
                <a:gridCol w="488757">
                  <a:extLst>
                    <a:ext uri="{9D8B030D-6E8A-4147-A177-3AD203B41FA5}">
                      <a16:colId xmlns:a16="http://schemas.microsoft.com/office/drawing/2014/main" val="20003"/>
                    </a:ext>
                  </a:extLst>
                </a:gridCol>
                <a:gridCol w="432048">
                  <a:extLst>
                    <a:ext uri="{9D8B030D-6E8A-4147-A177-3AD203B41FA5}">
                      <a16:colId xmlns:a16="http://schemas.microsoft.com/office/drawing/2014/main" val="20005"/>
                    </a:ext>
                  </a:extLst>
                </a:gridCol>
                <a:gridCol w="432048">
                  <a:extLst>
                    <a:ext uri="{9D8B030D-6E8A-4147-A177-3AD203B41FA5}">
                      <a16:colId xmlns:a16="http://schemas.microsoft.com/office/drawing/2014/main" val="3663843725"/>
                    </a:ext>
                  </a:extLst>
                </a:gridCol>
                <a:gridCol w="3084565">
                  <a:extLst>
                    <a:ext uri="{9D8B030D-6E8A-4147-A177-3AD203B41FA5}">
                      <a16:colId xmlns:a16="http://schemas.microsoft.com/office/drawing/2014/main" val="20008"/>
                    </a:ext>
                  </a:extLst>
                </a:gridCol>
              </a:tblGrid>
              <a:tr h="112968">
                <a:tc rowSpan="2">
                  <a:txBody>
                    <a:bodyPr/>
                    <a:lstStyle/>
                    <a:p>
                      <a:pPr>
                        <a:lnSpc>
                          <a:spcPct val="115000"/>
                        </a:lnSpc>
                        <a:spcAft>
                          <a:spcPts val="0"/>
                        </a:spcAft>
                      </a:pPr>
                      <a:r>
                        <a:rPr lang="en-GB" sz="1100">
                          <a:effectLst/>
                        </a:rPr>
                        <a:t>XRN / Title</a:t>
                      </a:r>
                      <a:endParaRPr lang="en-GB" sz="110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a:effectLst/>
                        </a:rPr>
                        <a:t>Voting</a:t>
                      </a:r>
                      <a:endParaRPr lang="en-GB" sz="110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dirty="0">
                          <a:effectLst/>
                        </a:rPr>
                        <a:t>DSC Service Area</a:t>
                      </a:r>
                      <a:endParaRPr lang="en-GB" sz="1100" dirty="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14805">
                <a:tc vMerge="1">
                  <a:txBody>
                    <a:bodyPr/>
                    <a:lstStyle/>
                    <a:p>
                      <a:endParaRPr lang="en-GB"/>
                    </a:p>
                  </a:txBody>
                  <a:tcPr/>
                </a:tc>
                <a:tc>
                  <a:txBody>
                    <a:bodyPr/>
                    <a:lstStyle/>
                    <a:p>
                      <a:pPr>
                        <a:lnSpc>
                          <a:spcPct val="115000"/>
                        </a:lnSpc>
                        <a:spcAft>
                          <a:spcPts val="0"/>
                        </a:spcAft>
                      </a:pPr>
                      <a:r>
                        <a:rPr lang="en-GB" sz="1000">
                          <a:effectLst/>
                        </a:rPr>
                        <a:t>Shipper </a:t>
                      </a:r>
                    </a:p>
                  </a:txBody>
                  <a:tcPr marL="66582" marR="66582" marT="0" marB="0">
                    <a:solidFill>
                      <a:schemeClr val="accent5"/>
                    </a:solidFill>
                  </a:tcPr>
                </a:tc>
                <a:tc>
                  <a:txBody>
                    <a:bodyPr/>
                    <a:lstStyle/>
                    <a:p>
                      <a:pPr>
                        <a:lnSpc>
                          <a:spcPct val="115000"/>
                        </a:lnSpc>
                        <a:spcAft>
                          <a:spcPts val="0"/>
                        </a:spcAft>
                      </a:pPr>
                      <a:r>
                        <a:rPr lang="en-GB" sz="1000">
                          <a:effectLst/>
                        </a:rPr>
                        <a:t>DNO</a:t>
                      </a:r>
                    </a:p>
                  </a:txBody>
                  <a:tcPr marL="66582" marR="66582" marT="0" marB="0">
                    <a:solidFill>
                      <a:schemeClr val="accent5"/>
                    </a:solidFill>
                  </a:tcPr>
                </a:tc>
                <a:tc>
                  <a:txBody>
                    <a:bodyPr/>
                    <a:lstStyle/>
                    <a:p>
                      <a:pPr>
                        <a:lnSpc>
                          <a:spcPct val="115000"/>
                        </a:lnSpc>
                        <a:spcAft>
                          <a:spcPts val="0"/>
                        </a:spcAft>
                      </a:pPr>
                      <a:r>
                        <a:rPr lang="en-GB" sz="1000">
                          <a:effectLst/>
                        </a:rPr>
                        <a:t>IGT</a:t>
                      </a: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000" kern="1200">
                          <a:solidFill>
                            <a:schemeClr val="tx1"/>
                          </a:solidFill>
                          <a:effectLst/>
                          <a:latin typeface="+mn-lt"/>
                          <a:ea typeface="+mn-ea"/>
                          <a:cs typeface="+mn-cs"/>
                        </a:rPr>
                        <a:t>NTS</a:t>
                      </a:r>
                    </a:p>
                  </a:txBody>
                  <a:tcPr marL="66582" marR="66582" marT="0" marB="0">
                    <a:solidFill>
                      <a:schemeClr val="accent5"/>
                    </a:solidFill>
                  </a:tcPr>
                </a:tc>
                <a:tc vMerge="1">
                  <a:txBody>
                    <a:bodyPr/>
                    <a:lstStyle/>
                    <a:p>
                      <a:endParaRPr lang="en-GB"/>
                    </a:p>
                  </a:txBody>
                  <a:tcPr/>
                </a:tc>
                <a:extLst>
                  <a:ext uri="{0D108BD9-81ED-4DB2-BD59-A6C34878D82A}">
                    <a16:rowId xmlns:a16="http://schemas.microsoft.com/office/drawing/2014/main" val="10001"/>
                  </a:ext>
                </a:extLst>
              </a:tr>
              <a:tr h="3675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XRN5285 - COVID-19 Capacity Retention Process (MOD 0730)</a:t>
                      </a:r>
                      <a:endParaRPr lang="en-GB" sz="4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nchor="ctr"/>
                </a:tc>
                <a:tc>
                  <a:txBody>
                    <a:bodyPr/>
                    <a:lstStyle/>
                    <a:p>
                      <a:pPr marL="0" marR="0" lvl="0" indent="0" algn="l">
                        <a:lnSpc>
                          <a:spcPct val="114999"/>
                        </a:lnSpc>
                        <a:spcBef>
                          <a:spcPts val="0"/>
                        </a:spcBef>
                        <a:spcAft>
                          <a:spcPts val="0"/>
                        </a:spcAft>
                        <a:buNone/>
                      </a:pPr>
                      <a:r>
                        <a:rPr lang="en-US" sz="1000" b="0" i="0" u="none" strike="noStrike" noProof="0" dirty="0">
                          <a:solidFill>
                            <a:srgbClr val="000000"/>
                          </a:solidFill>
                          <a:effectLst/>
                          <a:latin typeface="+mn-lt"/>
                          <a:cs typeface="Arial"/>
                        </a:rPr>
                        <a:t>Service Area 7: NTS Capacity, LDZ Capacity, Commodity, Reconciliation, Ad-hoc adjustment and balancing invoice</a:t>
                      </a:r>
                      <a:endParaRPr lang="en-US" sz="1000" b="0" i="0" u="none" strike="noStrike" noProof="0" dirty="0">
                        <a:solidFill>
                          <a:srgbClr val="000000"/>
                        </a:solidFill>
                        <a:effectLst/>
                        <a:latin typeface="Arial"/>
                        <a:cs typeface="Arial"/>
                      </a:endParaRPr>
                    </a:p>
                  </a:txBody>
                  <a:tcPr marL="9525" marR="9525" marT="9525" marB="0" anchor="ctr"/>
                </a:tc>
                <a:extLst>
                  <a:ext uri="{0D108BD9-81ED-4DB2-BD59-A6C34878D82A}">
                    <a16:rowId xmlns:a16="http://schemas.microsoft.com/office/drawing/2014/main" val="2013731510"/>
                  </a:ext>
                </a:extLst>
              </a:tr>
              <a:tr h="3675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mn-lt"/>
                          <a:ea typeface="+mn-ea"/>
                          <a:cs typeface="+mn-cs"/>
                        </a:rPr>
                        <a:t>XRN5286 </a:t>
                      </a:r>
                      <a:r>
                        <a:rPr lang="en-GB" sz="1000" kern="1200" dirty="0">
                          <a:solidFill>
                            <a:schemeClr val="tx1"/>
                          </a:solidFill>
                          <a:effectLst/>
                          <a:latin typeface="+mn-lt"/>
                          <a:ea typeface="+mn-ea"/>
                          <a:cs typeface="+mn-cs"/>
                        </a:rPr>
                        <a:t>Clarificatory change to the AQ amendment process to be applied retrospectively (Modification 0746)</a:t>
                      </a:r>
                      <a:endParaRPr lang="en-GB" sz="1000" kern="1200" noProof="0" dirty="0">
                        <a:solidFill>
                          <a:schemeClr val="tx1"/>
                        </a:solidFill>
                        <a:effectLst/>
                        <a:latin typeface="+mn-lt"/>
                        <a:ea typeface="+mn-ea"/>
                        <a:cs typeface="+mn-cs"/>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marR="0" lvl="0" indent="0" algn="l" defTabSz="914400" rtl="0" eaLnBrk="1" latinLnBrk="0" hangingPunct="1">
                        <a:lnSpc>
                          <a:spcPct val="114999"/>
                        </a:lnSpc>
                        <a:spcBef>
                          <a:spcPts val="0"/>
                        </a:spcBef>
                        <a:spcAft>
                          <a:spcPts val="0"/>
                        </a:spcAft>
                        <a:buNone/>
                      </a:pPr>
                      <a:r>
                        <a:rPr lang="en-US" sz="1000" b="0" i="0" u="none" strike="noStrike" kern="1200" dirty="0">
                          <a:solidFill>
                            <a:srgbClr val="000000"/>
                          </a:solidFill>
                          <a:effectLst/>
                          <a:latin typeface="+mn-lt"/>
                          <a:ea typeface="+mn-ea"/>
                          <a:cs typeface="Arial"/>
                        </a:rPr>
                        <a:t>Service Area 1: Manage supply point registration</a:t>
                      </a:r>
                    </a:p>
                    <a:p>
                      <a:pPr marL="0" marR="0" lvl="0" indent="0" algn="l" defTabSz="914400" rtl="0" eaLnBrk="1" latinLnBrk="0" hangingPunct="1">
                        <a:lnSpc>
                          <a:spcPct val="114999"/>
                        </a:lnSpc>
                        <a:spcBef>
                          <a:spcPts val="0"/>
                        </a:spcBef>
                        <a:spcAft>
                          <a:spcPts val="0"/>
                        </a:spcAft>
                        <a:buNone/>
                      </a:pPr>
                      <a:endParaRPr lang="en-GB" sz="1000" b="0" i="0" u="none" strike="noStrike" kern="1200" dirty="0">
                        <a:solidFill>
                          <a:srgbClr val="000000"/>
                        </a:solidFill>
                        <a:effectLst/>
                        <a:latin typeface="Arial"/>
                        <a:ea typeface="+mn-ea"/>
                        <a:cs typeface="Arial"/>
                      </a:endParaRPr>
                    </a:p>
                    <a:p>
                      <a:pPr marL="0" marR="0" lvl="0" indent="0" algn="l" defTabSz="914400" rtl="0" eaLnBrk="1" latinLnBrk="0" hangingPunct="1">
                        <a:lnSpc>
                          <a:spcPct val="114999"/>
                        </a:lnSpc>
                        <a:spcBef>
                          <a:spcPts val="0"/>
                        </a:spcBef>
                        <a:spcAft>
                          <a:spcPts val="0"/>
                        </a:spcAft>
                        <a:buNone/>
                      </a:pPr>
                      <a:r>
                        <a:rPr lang="en-GB" sz="1000" b="0" i="0" u="none" strike="noStrike" kern="1200" dirty="0">
                          <a:solidFill>
                            <a:srgbClr val="000000"/>
                          </a:solidFill>
                          <a:effectLst/>
                          <a:latin typeface="Arial"/>
                          <a:ea typeface="+mn-ea"/>
                          <a:cs typeface="Arial"/>
                        </a:rPr>
                        <a:t>New Service Line(s) anticipated to identify and action retrospective invalid AQ corrections.</a:t>
                      </a:r>
                      <a:endParaRPr lang="en-US" sz="1000" b="0" i="0" u="none" strike="noStrike" kern="1200" noProof="0" dirty="0">
                        <a:solidFill>
                          <a:srgbClr val="000000"/>
                        </a:solidFill>
                        <a:effectLst/>
                        <a:latin typeface="Arial"/>
                        <a:ea typeface="+mn-ea"/>
                        <a:cs typeface="Arial"/>
                      </a:endParaRPr>
                    </a:p>
                  </a:txBody>
                  <a:tcPr marL="9525" marR="9525" marT="9525" marB="0" anchor="ctr"/>
                </a:tc>
                <a:extLst>
                  <a:ext uri="{0D108BD9-81ED-4DB2-BD59-A6C34878D82A}">
                    <a16:rowId xmlns:a16="http://schemas.microsoft.com/office/drawing/2014/main" val="2433717558"/>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dirty="0"/>
              <a:t>XRN5285 - COVID-19 Capacity Retention Process (MOD 0730)</a:t>
            </a:r>
          </a:p>
        </p:txBody>
      </p:sp>
      <p:graphicFrame>
        <p:nvGraphicFramePr>
          <p:cNvPr id="5" name="Table 4"/>
          <p:cNvGraphicFramePr>
            <a:graphicFrameLocks noGrp="1"/>
          </p:cNvGraphicFramePr>
          <p:nvPr>
            <p:extLst>
              <p:ext uri="{D42A27DB-BD31-4B8C-83A1-F6EECF244321}">
                <p14:modId xmlns:p14="http://schemas.microsoft.com/office/powerpoint/2010/main" val="2626252328"/>
              </p:ext>
            </p:extLst>
          </p:nvPr>
        </p:nvGraphicFramePr>
        <p:xfrm>
          <a:off x="71497" y="860859"/>
          <a:ext cx="3637397" cy="1965031"/>
        </p:xfrm>
        <a:graphic>
          <a:graphicData uri="http://schemas.openxmlformats.org/drawingml/2006/table">
            <a:tbl>
              <a:tblPr firstRow="1" bandRow="1">
                <a:tableStyleId>{E8B1032C-EA38-4F05-BA0D-38AFFFC7BED3}</a:tableStyleId>
              </a:tblPr>
              <a:tblGrid>
                <a:gridCol w="2580806">
                  <a:extLst>
                    <a:ext uri="{9D8B030D-6E8A-4147-A177-3AD203B41FA5}">
                      <a16:colId xmlns:a16="http://schemas.microsoft.com/office/drawing/2014/main" val="20000"/>
                    </a:ext>
                  </a:extLst>
                </a:gridCol>
                <a:gridCol w="1056591">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4250033614"/>
              </p:ext>
            </p:extLst>
          </p:nvPr>
        </p:nvGraphicFramePr>
        <p:xfrm>
          <a:off x="71495" y="2881369"/>
          <a:ext cx="3637403" cy="1127949"/>
        </p:xfrm>
        <a:graphic>
          <a:graphicData uri="http://schemas.openxmlformats.org/drawingml/2006/table">
            <a:tbl>
              <a:tblPr firstRow="1" bandRow="1">
                <a:tableStyleId>{E8B1032C-EA38-4F05-BA0D-38AFFFC7BED3}</a:tableStyleId>
              </a:tblPr>
              <a:tblGrid>
                <a:gridCol w="1354273">
                  <a:extLst>
                    <a:ext uri="{9D8B030D-6E8A-4147-A177-3AD203B41FA5}">
                      <a16:colId xmlns:a16="http://schemas.microsoft.com/office/drawing/2014/main" val="20000"/>
                    </a:ext>
                  </a:extLst>
                </a:gridCol>
                <a:gridCol w="2283130">
                  <a:extLst>
                    <a:ext uri="{9D8B030D-6E8A-4147-A177-3AD203B41FA5}">
                      <a16:colId xmlns:a16="http://schemas.microsoft.com/office/drawing/2014/main" val="20001"/>
                    </a:ext>
                  </a:extLst>
                </a:gridCol>
              </a:tblGrid>
              <a:tr h="466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Service Area 7: NTS Capacity, LDZ Capacity, Commodity, Reconciliation, Ad-hoc adjustment and balancing invoice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FF0000"/>
                          </a:solidFill>
                          <a:latin typeface="+mn-lt"/>
                          <a:ea typeface="+mn-ea"/>
                          <a:cs typeface="+mn-cs"/>
                          <a:hlinkClick r:id="rId2"/>
                        </a:rPr>
                        <a:t>Link to CP</a:t>
                      </a:r>
                      <a:endParaRPr lang="en-GB" sz="105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2375617206"/>
              </p:ext>
            </p:extLst>
          </p:nvPr>
        </p:nvGraphicFramePr>
        <p:xfrm>
          <a:off x="3995935" y="863136"/>
          <a:ext cx="5070837" cy="1052161"/>
        </p:xfrm>
        <a:graphic>
          <a:graphicData uri="http://schemas.openxmlformats.org/drawingml/2006/table">
            <a:tbl>
              <a:tblPr firstRow="1" bandRow="1">
                <a:tableStyleId>{E8B1032C-EA38-4F05-BA0D-38AFFFC7BED3}</a:tableStyleId>
              </a:tblPr>
              <a:tblGrid>
                <a:gridCol w="5070837">
                  <a:extLst>
                    <a:ext uri="{9D8B030D-6E8A-4147-A177-3AD203B41FA5}">
                      <a16:colId xmlns:a16="http://schemas.microsoft.com/office/drawing/2014/main" val="20000"/>
                    </a:ext>
                  </a:extLst>
                </a:gridCol>
              </a:tblGrid>
              <a:tr h="284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Problem</a:t>
                      </a:r>
                      <a:r>
                        <a:rPr lang="en-GB" sz="1100" b="1" kern="1200" baseline="0">
                          <a:solidFill>
                            <a:schemeClr val="tx1"/>
                          </a:solidFill>
                          <a:latin typeface="+mn-lt"/>
                          <a:ea typeface="+mn-ea"/>
                          <a:cs typeface="+mn-cs"/>
                        </a:rPr>
                        <a:t> Statement</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767291">
                <a:tc>
                  <a:txBody>
                    <a:bodyPr/>
                    <a:lstStyle/>
                    <a:p>
                      <a:pPr lvl="0" algn="l">
                        <a:lnSpc>
                          <a:spcPct val="100000"/>
                        </a:lnSpc>
                        <a:spcBef>
                          <a:spcPts val="0"/>
                        </a:spcBef>
                        <a:spcAft>
                          <a:spcPts val="0"/>
                        </a:spcAft>
                        <a:buNone/>
                      </a:pPr>
                      <a:r>
                        <a:rPr lang="en-US" sz="1000" b="0" i="0" u="none" strike="noStrike" kern="1200" baseline="0" noProof="0" dirty="0">
                          <a:solidFill>
                            <a:schemeClr val="tx1"/>
                          </a:solidFill>
                          <a:latin typeface="+mn-lt"/>
                          <a:ea typeface="+mn-ea"/>
                          <a:cs typeface="+mn-cs"/>
                        </a:rPr>
                        <a:t>Due to the impacts of Covid-19 some sites are using minimal levels of gas, but capacity charges are still being applied which customers are unable to </a:t>
                      </a:r>
                      <a:r>
                        <a:rPr lang="en-US" sz="1000" b="0" i="0" u="none" strike="noStrike" kern="1200" baseline="0" noProof="0" dirty="0" err="1">
                          <a:solidFill>
                            <a:schemeClr val="tx1"/>
                          </a:solidFill>
                          <a:latin typeface="+mn-lt"/>
                          <a:ea typeface="+mn-ea"/>
                          <a:cs typeface="+mn-cs"/>
                        </a:rPr>
                        <a:t>utilise</a:t>
                      </a:r>
                      <a:r>
                        <a:rPr lang="en-US" sz="1000" b="0" i="0" u="none" strike="noStrike" kern="1200" baseline="0" noProof="0" dirty="0">
                          <a:solidFill>
                            <a:schemeClr val="tx1"/>
                          </a:solidFill>
                          <a:latin typeface="+mn-lt"/>
                          <a:ea typeface="+mn-ea"/>
                          <a:cs typeface="+mn-cs"/>
                        </a:rPr>
                        <a:t>.</a:t>
                      </a:r>
                      <a:endParaRPr lang="en-GB" sz="100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939862962"/>
              </p:ext>
            </p:extLst>
          </p:nvPr>
        </p:nvGraphicFramePr>
        <p:xfrm>
          <a:off x="50411" y="4580186"/>
          <a:ext cx="3658477" cy="367827"/>
        </p:xfrm>
        <a:graphic>
          <a:graphicData uri="http://schemas.openxmlformats.org/drawingml/2006/table">
            <a:tbl>
              <a:tblPr firstRow="1" bandRow="1">
                <a:tableStyleId>{FABFCF23-3B69-468F-B69F-88F6DE6A72F2}</a:tableStyleId>
              </a:tblPr>
              <a:tblGrid>
                <a:gridCol w="1754577">
                  <a:extLst>
                    <a:ext uri="{9D8B030D-6E8A-4147-A177-3AD203B41FA5}">
                      <a16:colId xmlns:a16="http://schemas.microsoft.com/office/drawing/2014/main" val="3477608926"/>
                    </a:ext>
                  </a:extLst>
                </a:gridCol>
                <a:gridCol w="1903900">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781568758"/>
              </p:ext>
            </p:extLst>
          </p:nvPr>
        </p:nvGraphicFramePr>
        <p:xfrm>
          <a:off x="3995933" y="1962205"/>
          <a:ext cx="5070839" cy="3009900"/>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1620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747136">
                <a:tc>
                  <a:txBody>
                    <a:bodyPr/>
                    <a:lstStyle/>
                    <a:p>
                      <a:pPr lvl="0" algn="l">
                        <a:lnSpc>
                          <a:spcPct val="100000"/>
                        </a:lnSpc>
                        <a:spcBef>
                          <a:spcPts val="0"/>
                        </a:spcBef>
                        <a:spcAft>
                          <a:spcPts val="0"/>
                        </a:spcAft>
                        <a:buNone/>
                      </a:pPr>
                      <a:r>
                        <a:rPr lang="en-US" sz="1000" b="0" i="0" u="none" strike="noStrike" kern="1200" baseline="0" noProof="0" dirty="0">
                          <a:latin typeface="+mn-lt"/>
                        </a:rPr>
                        <a:t>This Change Proposal has been raised to deliver Modification 730. </a:t>
                      </a:r>
                    </a:p>
                    <a:p>
                      <a:pPr lvl="0" algn="l">
                        <a:lnSpc>
                          <a:spcPct val="100000"/>
                        </a:lnSpc>
                        <a:spcBef>
                          <a:spcPts val="0"/>
                        </a:spcBef>
                        <a:spcAft>
                          <a:spcPts val="0"/>
                        </a:spcAft>
                        <a:buNone/>
                      </a:pPr>
                      <a:endParaRPr lang="en-US" sz="1000" b="0" i="0" u="none" strike="noStrike" kern="1200" baseline="0" noProof="0" dirty="0">
                        <a:latin typeface="+mn-lt"/>
                      </a:endParaRPr>
                    </a:p>
                    <a:p>
                      <a:pPr lvl="0" algn="l">
                        <a:lnSpc>
                          <a:spcPct val="100000"/>
                        </a:lnSpc>
                        <a:spcBef>
                          <a:spcPts val="0"/>
                        </a:spcBef>
                        <a:spcAft>
                          <a:spcPts val="0"/>
                        </a:spcAft>
                        <a:buNone/>
                      </a:pPr>
                      <a:r>
                        <a:rPr lang="en-US" sz="1000" b="0" i="0" u="none" strike="noStrike" kern="1200" baseline="0" noProof="0" dirty="0">
                          <a:latin typeface="+mn-lt"/>
                        </a:rPr>
                        <a:t>The Modification was raised to provide relief to customers who have been adversely impacted by Covid-19. As sites have had to cease production as a result of the pandemic, the current arrangements have still meant that capacity charges have been applied. Therefore, where an isolated status has been applied to a Supply Meter Point, partial relief from the capacity charges will be given, without requiring a full Supply Point Withdrawal. </a:t>
                      </a:r>
                    </a:p>
                    <a:p>
                      <a:pPr lvl="0" algn="l">
                        <a:lnSpc>
                          <a:spcPct val="100000"/>
                        </a:lnSpc>
                        <a:spcBef>
                          <a:spcPts val="0"/>
                        </a:spcBef>
                        <a:spcAft>
                          <a:spcPts val="0"/>
                        </a:spcAft>
                        <a:buNone/>
                      </a:pPr>
                      <a:endParaRPr lang="en-US" sz="1000" b="0" i="0" u="none" strike="noStrike" kern="1200" baseline="0" noProof="0" dirty="0">
                        <a:latin typeface="+mn-lt"/>
                      </a:endParaRPr>
                    </a:p>
                    <a:p>
                      <a:pPr lvl="0" algn="l">
                        <a:lnSpc>
                          <a:spcPct val="100000"/>
                        </a:lnSpc>
                        <a:spcBef>
                          <a:spcPts val="0"/>
                        </a:spcBef>
                        <a:spcAft>
                          <a:spcPts val="0"/>
                        </a:spcAft>
                        <a:buNone/>
                      </a:pPr>
                      <a:r>
                        <a:rPr lang="en-US" sz="1000" b="0" i="0" u="none" strike="noStrike" kern="1200" baseline="0" noProof="0" dirty="0">
                          <a:latin typeface="+mn-lt"/>
                        </a:rPr>
                        <a:t>This change aims to apply a discount of 50% to LDZ Capacity Costs for sites that are set as Isolated (</a:t>
                      </a:r>
                      <a:r>
                        <a:rPr lang="en-US" sz="1000" b="0" i="0" u="none" strike="noStrike" kern="1200" baseline="0" noProof="0" dirty="0" err="1">
                          <a:latin typeface="+mn-lt"/>
                        </a:rPr>
                        <a:t>utilising</a:t>
                      </a:r>
                      <a:r>
                        <a:rPr lang="en-US" sz="1000" b="0" i="0" u="none" strike="noStrike" kern="1200" baseline="0" noProof="0" dirty="0">
                          <a:latin typeface="+mn-lt"/>
                        </a:rPr>
                        <a:t> the process introduced by UNC Modification 0723 - Use of the Isolation Flag to identify sites with abnormal load reduction during COVID-19 period). The remaining 50% payment is to be seen as a Capacity retention payment guaranteeing the continued availability of capacity at that site. This should be managed through a short-term manual process.</a:t>
                      </a:r>
                    </a:p>
                    <a:p>
                      <a:pPr lvl="0" algn="l">
                        <a:lnSpc>
                          <a:spcPct val="100000"/>
                        </a:lnSpc>
                        <a:spcBef>
                          <a:spcPts val="0"/>
                        </a:spcBef>
                        <a:spcAft>
                          <a:spcPts val="0"/>
                        </a:spcAft>
                        <a:buNone/>
                      </a:pPr>
                      <a:endParaRPr lang="en-US" sz="1000" b="0" i="0" u="none" strike="noStrike" kern="1200" baseline="0" noProof="0" dirty="0">
                        <a:latin typeface="+mn-lt"/>
                      </a:endParaRPr>
                    </a:p>
                    <a:p>
                      <a:pPr lvl="0" algn="l">
                        <a:lnSpc>
                          <a:spcPct val="100000"/>
                        </a:lnSpc>
                        <a:spcBef>
                          <a:spcPts val="0"/>
                        </a:spcBef>
                        <a:spcAft>
                          <a:spcPts val="0"/>
                        </a:spcAft>
                        <a:buNone/>
                      </a:pPr>
                      <a:r>
                        <a:rPr lang="en-US" sz="1000" b="0" i="0" u="none" strike="noStrike" kern="1200" baseline="0" noProof="0" dirty="0">
                          <a:latin typeface="+mn-lt"/>
                        </a:rPr>
                        <a:t>Please see CP for full description</a:t>
                      </a:r>
                    </a:p>
                    <a:p>
                      <a:pPr lvl="0" algn="l">
                        <a:lnSpc>
                          <a:spcPct val="100000"/>
                        </a:lnSpc>
                        <a:spcBef>
                          <a:spcPts val="0"/>
                        </a:spcBef>
                        <a:spcAft>
                          <a:spcPts val="0"/>
                        </a:spcAft>
                        <a:buNone/>
                      </a:pP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4153806363"/>
              </p:ext>
            </p:extLst>
          </p:nvPr>
        </p:nvGraphicFramePr>
        <p:xfrm>
          <a:off x="64639" y="4043292"/>
          <a:ext cx="3644253" cy="502920"/>
        </p:xfrm>
        <a:graphic>
          <a:graphicData uri="http://schemas.openxmlformats.org/drawingml/2006/table">
            <a:tbl>
              <a:tblPr firstRow="1" bandRow="1">
                <a:tableStyleId>{FABFCF23-3B69-468F-B69F-88F6DE6A72F2}</a:tableStyleId>
              </a:tblPr>
              <a:tblGrid>
                <a:gridCol w="1747756">
                  <a:extLst>
                    <a:ext uri="{9D8B030D-6E8A-4147-A177-3AD203B41FA5}">
                      <a16:colId xmlns:a16="http://schemas.microsoft.com/office/drawing/2014/main" val="3477608926"/>
                    </a:ext>
                  </a:extLst>
                </a:gridCol>
                <a:gridCol w="1896497">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Regulatory</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332711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0"/>
            <a:ext cx="8856984" cy="674068"/>
          </a:xfrm>
        </p:spPr>
        <p:txBody>
          <a:bodyPr>
            <a:noAutofit/>
          </a:bodyPr>
          <a:lstStyle/>
          <a:p>
            <a:r>
              <a:rPr lang="en-US" sz="1600" dirty="0"/>
              <a:t>XRN5286 Clarificatory change to the AQ amendment process to be applied retrospectively (Modification 0746)</a:t>
            </a:r>
          </a:p>
        </p:txBody>
      </p:sp>
      <p:graphicFrame>
        <p:nvGraphicFramePr>
          <p:cNvPr id="5" name="Table 4"/>
          <p:cNvGraphicFramePr>
            <a:graphicFrameLocks noGrp="1"/>
          </p:cNvGraphicFramePr>
          <p:nvPr>
            <p:extLst>
              <p:ext uri="{D42A27DB-BD31-4B8C-83A1-F6EECF244321}">
                <p14:modId xmlns:p14="http://schemas.microsoft.com/office/powerpoint/2010/main" val="3116691922"/>
              </p:ext>
            </p:extLst>
          </p:nvPr>
        </p:nvGraphicFramePr>
        <p:xfrm>
          <a:off x="80358" y="930051"/>
          <a:ext cx="3845465" cy="1711555"/>
        </p:xfrm>
        <a:graphic>
          <a:graphicData uri="http://schemas.openxmlformats.org/drawingml/2006/table">
            <a:tbl>
              <a:tblPr firstRow="1" bandRow="1">
                <a:tableStyleId>{E8B1032C-EA38-4F05-BA0D-38AFFFC7BED3}</a:tableStyleId>
              </a:tblPr>
              <a:tblGrid>
                <a:gridCol w="2728434">
                  <a:extLst>
                    <a:ext uri="{9D8B030D-6E8A-4147-A177-3AD203B41FA5}">
                      <a16:colId xmlns:a16="http://schemas.microsoft.com/office/drawing/2014/main" val="20000"/>
                    </a:ext>
                  </a:extLst>
                </a:gridCol>
                <a:gridCol w="1117031">
                  <a:extLst>
                    <a:ext uri="{9D8B030D-6E8A-4147-A177-3AD203B41FA5}">
                      <a16:colId xmlns:a16="http://schemas.microsoft.com/office/drawing/2014/main" val="20001"/>
                    </a:ext>
                  </a:extLst>
                </a:gridCol>
              </a:tblGrid>
              <a:tr h="24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4127">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51317">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4127">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4127">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6778">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80358" y="605782"/>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3730167647"/>
              </p:ext>
            </p:extLst>
          </p:nvPr>
        </p:nvGraphicFramePr>
        <p:xfrm>
          <a:off x="80358" y="2732463"/>
          <a:ext cx="3854322" cy="1302335"/>
        </p:xfrm>
        <a:graphic>
          <a:graphicData uri="http://schemas.openxmlformats.org/drawingml/2006/table">
            <a:tbl>
              <a:tblPr firstRow="1" bandRow="1">
                <a:tableStyleId>{E8B1032C-EA38-4F05-BA0D-38AFFFC7BED3}</a:tableStyleId>
              </a:tblPr>
              <a:tblGrid>
                <a:gridCol w="1419258">
                  <a:extLst>
                    <a:ext uri="{9D8B030D-6E8A-4147-A177-3AD203B41FA5}">
                      <a16:colId xmlns:a16="http://schemas.microsoft.com/office/drawing/2014/main" val="20000"/>
                    </a:ext>
                  </a:extLst>
                </a:gridCol>
                <a:gridCol w="2435064">
                  <a:extLst>
                    <a:ext uri="{9D8B030D-6E8A-4147-A177-3AD203B41FA5}">
                      <a16:colId xmlns:a16="http://schemas.microsoft.com/office/drawing/2014/main" val="20001"/>
                    </a:ext>
                  </a:extLst>
                </a:gridCol>
              </a:tblGrid>
              <a:tr h="901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mn-lt"/>
                          <a:cs typeface="Arial"/>
                        </a:rPr>
                        <a:t>Service Area 1: Manage supply point registration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mn-lt"/>
                          <a:cs typeface="Arial"/>
                        </a:rPr>
                        <a:t>New Service Line(s) anticipated to identify and action retrospective invalid AQ corrections.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00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FF0000"/>
                          </a:solidFill>
                          <a:latin typeface="+mn-lt"/>
                          <a:ea typeface="+mn-ea"/>
                          <a:cs typeface="+mn-cs"/>
                          <a:hlinkClick r:id="rId2"/>
                        </a:rPr>
                        <a:t>Link to CP</a:t>
                      </a:r>
                      <a:endParaRPr lang="en-GB" sz="105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flipH="1">
            <a:off x="4108704" y="755948"/>
            <a:ext cx="1" cy="4192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84112" y="602060"/>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2082996833"/>
              </p:ext>
            </p:extLst>
          </p:nvPr>
        </p:nvGraphicFramePr>
        <p:xfrm>
          <a:off x="4384112" y="942443"/>
          <a:ext cx="4682660" cy="1087584"/>
        </p:xfrm>
        <a:graphic>
          <a:graphicData uri="http://schemas.openxmlformats.org/drawingml/2006/table">
            <a:tbl>
              <a:tblPr firstRow="1" bandRow="1">
                <a:tableStyleId>{E8B1032C-EA38-4F05-BA0D-38AFFFC7BED3}</a:tableStyleId>
              </a:tblPr>
              <a:tblGrid>
                <a:gridCol w="4682660">
                  <a:extLst>
                    <a:ext uri="{9D8B030D-6E8A-4147-A177-3AD203B41FA5}">
                      <a16:colId xmlns:a16="http://schemas.microsoft.com/office/drawing/2014/main" val="20000"/>
                    </a:ext>
                  </a:extLst>
                </a:gridCol>
              </a:tblGrid>
              <a:tr h="2041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Problem</a:t>
                      </a:r>
                      <a:r>
                        <a:rPr lang="en-GB" sz="1100" b="1" kern="1200" baseline="0">
                          <a:solidFill>
                            <a:schemeClr val="tx1"/>
                          </a:solidFill>
                          <a:latin typeface="+mn-lt"/>
                          <a:ea typeface="+mn-ea"/>
                          <a:cs typeface="+mn-cs"/>
                        </a:rPr>
                        <a:t> Statement</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883470">
                <a:tc>
                  <a:txBody>
                    <a:bodyPr/>
                    <a:lstStyle/>
                    <a:p>
                      <a:pPr marL="0" lvl="0" algn="l" defTabSz="914400" rtl="0" eaLnBrk="1" latinLnBrk="0" hangingPunct="1">
                        <a:lnSpc>
                          <a:spcPct val="100000"/>
                        </a:lnSpc>
                        <a:spcBef>
                          <a:spcPts val="0"/>
                        </a:spcBef>
                        <a:spcAft>
                          <a:spcPts val="0"/>
                        </a:spcAft>
                        <a:buNone/>
                      </a:pPr>
                      <a:r>
                        <a:rPr lang="en-US" sz="1050" b="0" i="0" u="none" strike="noStrike" kern="1200" baseline="0" noProof="0">
                          <a:solidFill>
                            <a:schemeClr val="tx1"/>
                          </a:solidFill>
                          <a:latin typeface="+mn-lt"/>
                          <a:ea typeface="+mn-ea"/>
                          <a:cs typeface="+mn-cs"/>
                        </a:rPr>
                        <a:t>Shippers within the same organisation or group have had the ability to utilise AQ Corrections reason code 3 to amend the AQ of a site, so AQ Corrections have been accepted from this scenario.</a:t>
                      </a:r>
                      <a:endParaRPr lang="en-GB" sz="105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011869593"/>
              </p:ext>
            </p:extLst>
          </p:nvPr>
        </p:nvGraphicFramePr>
        <p:xfrm>
          <a:off x="80353" y="4696553"/>
          <a:ext cx="3845468" cy="251460"/>
        </p:xfrm>
        <a:graphic>
          <a:graphicData uri="http://schemas.openxmlformats.org/drawingml/2006/table">
            <a:tbl>
              <a:tblPr firstRow="1" bandRow="1">
                <a:tableStyleId>{FABFCF23-3B69-468F-B69F-88F6DE6A72F2}</a:tableStyleId>
              </a:tblPr>
              <a:tblGrid>
                <a:gridCol w="1844257">
                  <a:extLst>
                    <a:ext uri="{9D8B030D-6E8A-4147-A177-3AD203B41FA5}">
                      <a16:colId xmlns:a16="http://schemas.microsoft.com/office/drawing/2014/main" val="3477608926"/>
                    </a:ext>
                  </a:extLst>
                </a:gridCol>
                <a:gridCol w="2001211">
                  <a:extLst>
                    <a:ext uri="{9D8B030D-6E8A-4147-A177-3AD203B41FA5}">
                      <a16:colId xmlns:a16="http://schemas.microsoft.com/office/drawing/2014/main" val="2478473174"/>
                    </a:ext>
                  </a:extLst>
                </a:gridCol>
              </a:tblGrid>
              <a:tr h="248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4261291878"/>
              </p:ext>
            </p:extLst>
          </p:nvPr>
        </p:nvGraphicFramePr>
        <p:xfrm>
          <a:off x="4384112" y="2182480"/>
          <a:ext cx="4679530" cy="2463961"/>
        </p:xfrm>
        <a:graphic>
          <a:graphicData uri="http://schemas.openxmlformats.org/drawingml/2006/table">
            <a:tbl>
              <a:tblPr firstRow="1" bandRow="1">
                <a:tableStyleId>{E8B1032C-EA38-4F05-BA0D-38AFFFC7BED3}</a:tableStyleId>
              </a:tblPr>
              <a:tblGrid>
                <a:gridCol w="4679530">
                  <a:extLst>
                    <a:ext uri="{9D8B030D-6E8A-4147-A177-3AD203B41FA5}">
                      <a16:colId xmlns:a16="http://schemas.microsoft.com/office/drawing/2014/main" val="20000"/>
                    </a:ext>
                  </a:extLst>
                </a:gridCol>
              </a:tblGrid>
              <a:tr h="2922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125574">
                <a:tc>
                  <a:txBody>
                    <a:bodyPr/>
                    <a:lstStyle/>
                    <a:p>
                      <a:pPr lvl="0" algn="l">
                        <a:lnSpc>
                          <a:spcPct val="100000"/>
                        </a:lnSpc>
                        <a:spcBef>
                          <a:spcPts val="0"/>
                        </a:spcBef>
                        <a:spcAft>
                          <a:spcPts val="0"/>
                        </a:spcAft>
                        <a:buNone/>
                      </a:pPr>
                      <a:r>
                        <a:rPr lang="en-US" sz="1050" b="0" i="0" u="none" strike="noStrike" kern="1200" baseline="0" noProof="0">
                          <a:latin typeface="+mn-lt"/>
                        </a:rPr>
                        <a:t>Modification 746 has been raised to clarify the circumstances in which specific AQ Corrections can be made and to apply this clarification from the 1 April 2020. Therefore, this Change Proposal has been raised to deliver the changes required as set out within this Mod 746.</a:t>
                      </a:r>
                    </a:p>
                    <a:p>
                      <a:pPr lvl="0" algn="l">
                        <a:lnSpc>
                          <a:spcPct val="100000"/>
                        </a:lnSpc>
                        <a:spcBef>
                          <a:spcPts val="0"/>
                        </a:spcBef>
                        <a:spcAft>
                          <a:spcPts val="0"/>
                        </a:spcAft>
                        <a:buNone/>
                      </a:pPr>
                      <a:endParaRPr lang="en-US" sz="1050" b="0" i="0" u="none" strike="noStrike" kern="1200" baseline="0" noProof="0">
                        <a:latin typeface="+mn-lt"/>
                      </a:endParaRPr>
                    </a:p>
                    <a:p>
                      <a:pPr lvl="0" algn="l">
                        <a:lnSpc>
                          <a:spcPct val="100000"/>
                        </a:lnSpc>
                        <a:spcBef>
                          <a:spcPts val="0"/>
                        </a:spcBef>
                        <a:spcAft>
                          <a:spcPts val="0"/>
                        </a:spcAft>
                        <a:buNone/>
                      </a:pPr>
                      <a:r>
                        <a:rPr lang="en-US" sz="1050" b="0" i="0" u="none" strike="noStrike" kern="1200" baseline="0" noProof="0">
                          <a:latin typeface="+mn-lt"/>
                        </a:rPr>
                        <a:t>Please note, that this Modification was previously ‘736A’, an alternate to Modification 736 before both Modifications were decoupled. </a:t>
                      </a:r>
                    </a:p>
                    <a:p>
                      <a:pPr lvl="0" algn="l">
                        <a:lnSpc>
                          <a:spcPct val="100000"/>
                        </a:lnSpc>
                        <a:spcBef>
                          <a:spcPts val="0"/>
                        </a:spcBef>
                        <a:spcAft>
                          <a:spcPts val="0"/>
                        </a:spcAft>
                        <a:buNone/>
                      </a:pPr>
                      <a:endParaRPr lang="en-US" sz="1050" b="0" i="0" u="none" strike="noStrike" kern="1200" baseline="0" noProof="0">
                        <a:latin typeface="+mn-lt"/>
                      </a:endParaRPr>
                    </a:p>
                    <a:p>
                      <a:pPr lvl="0" algn="l">
                        <a:lnSpc>
                          <a:spcPct val="100000"/>
                        </a:lnSpc>
                        <a:spcBef>
                          <a:spcPts val="0"/>
                        </a:spcBef>
                        <a:spcAft>
                          <a:spcPts val="0"/>
                        </a:spcAft>
                        <a:buNone/>
                      </a:pPr>
                      <a:r>
                        <a:rPr lang="en-US" sz="1050" b="0" i="0" u="none" strike="noStrike" kern="1200" baseline="0" noProof="0">
                          <a:latin typeface="+mn-lt"/>
                        </a:rPr>
                        <a:t>This change seeks to seeks to clarify that where a User is affiliated to the previously Registered User, they cannot utilise ‘Reason Code 3’ to submit an AQ correction</a:t>
                      </a:r>
                    </a:p>
                    <a:p>
                      <a:pPr lvl="0" algn="l">
                        <a:lnSpc>
                          <a:spcPct val="100000"/>
                        </a:lnSpc>
                        <a:spcBef>
                          <a:spcPts val="0"/>
                        </a:spcBef>
                        <a:spcAft>
                          <a:spcPts val="0"/>
                        </a:spcAft>
                        <a:buNone/>
                      </a:pPr>
                      <a:endParaRPr lang="en-GB" sz="1050" b="0" i="0" u="none" strike="noStrike" kern="1200" baseline="0" noProof="0">
                        <a:latin typeface="Arial"/>
                      </a:endParaRPr>
                    </a:p>
                    <a:p>
                      <a:pPr lvl="0" algn="l">
                        <a:lnSpc>
                          <a:spcPct val="100000"/>
                        </a:lnSpc>
                        <a:spcBef>
                          <a:spcPts val="0"/>
                        </a:spcBef>
                        <a:spcAft>
                          <a:spcPts val="0"/>
                        </a:spcAft>
                        <a:buNone/>
                      </a:pPr>
                      <a:r>
                        <a:rPr lang="en-GB" sz="1050" b="0" i="0" u="none" strike="noStrike" kern="1200" baseline="0" noProof="0">
                          <a:latin typeface="Arial"/>
                        </a:rPr>
                        <a:t>Please see the CP for full description</a:t>
                      </a: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959474422"/>
              </p:ext>
            </p:extLst>
          </p:nvPr>
        </p:nvGraphicFramePr>
        <p:xfrm>
          <a:off x="80353" y="4125655"/>
          <a:ext cx="3854322" cy="502920"/>
        </p:xfrm>
        <a:graphic>
          <a:graphicData uri="http://schemas.openxmlformats.org/drawingml/2006/table">
            <a:tbl>
              <a:tblPr firstRow="1" bandRow="1">
                <a:tableStyleId>{FABFCF23-3B69-468F-B69F-88F6DE6A72F2}</a:tableStyleId>
              </a:tblPr>
              <a:tblGrid>
                <a:gridCol w="1848503">
                  <a:extLst>
                    <a:ext uri="{9D8B030D-6E8A-4147-A177-3AD203B41FA5}">
                      <a16:colId xmlns:a16="http://schemas.microsoft.com/office/drawing/2014/main" val="3477608926"/>
                    </a:ext>
                  </a:extLst>
                </a:gridCol>
                <a:gridCol w="2005819">
                  <a:extLst>
                    <a:ext uri="{9D8B030D-6E8A-4147-A177-3AD203B41FA5}">
                      <a16:colId xmlns:a16="http://schemas.microsoft.com/office/drawing/2014/main" val="2478473174"/>
                    </a:ext>
                  </a:extLst>
                </a:gridCol>
              </a:tblGrid>
              <a:tr h="2014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1247059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CB37-D6CB-46F3-8B8F-18079554A7E2}"/>
              </a:ext>
            </a:extLst>
          </p:cNvPr>
          <p:cNvSpPr>
            <a:spLocks noGrp="1"/>
          </p:cNvSpPr>
          <p:nvPr>
            <p:ph type="title"/>
          </p:nvPr>
        </p:nvSpPr>
        <p:spPr/>
        <p:txBody>
          <a:bodyPr/>
          <a:lstStyle/>
          <a:p>
            <a:r>
              <a:rPr lang="en-GB" dirty="0"/>
              <a:t>3.3 Change Proposal updates</a:t>
            </a:r>
          </a:p>
        </p:txBody>
      </p:sp>
      <p:sp>
        <p:nvSpPr>
          <p:cNvPr id="3" name="Content Placeholder 2">
            <a:extLst>
              <a:ext uri="{FF2B5EF4-FFF2-40B4-BE49-F238E27FC236}">
                <a16:creationId xmlns:a16="http://schemas.microsoft.com/office/drawing/2014/main" id="{CEDAD8A4-4FE5-45B7-830E-0DB6052806DB}"/>
              </a:ext>
            </a:extLst>
          </p:cNvPr>
          <p:cNvSpPr>
            <a:spLocks noGrp="1"/>
          </p:cNvSpPr>
          <p:nvPr>
            <p:ph idx="1"/>
          </p:nvPr>
        </p:nvSpPr>
        <p:spPr/>
        <p:txBody>
          <a:bodyPr/>
          <a:lstStyle/>
          <a:p>
            <a:r>
              <a:rPr lang="en-GB" sz="2400" dirty="0"/>
              <a:t>XRN5218 </a:t>
            </a:r>
            <a:r>
              <a:rPr lang="en-US" sz="2400" dirty="0"/>
              <a:t>CDSP provision of Class 1 read service</a:t>
            </a:r>
            <a:endParaRPr lang="en-GB" sz="2400" dirty="0"/>
          </a:p>
          <a:p>
            <a:endParaRPr lang="en-GB" dirty="0"/>
          </a:p>
          <a:p>
            <a:r>
              <a:rPr lang="en-GB" sz="2400" dirty="0"/>
              <a:t>XRN5144 </a:t>
            </a:r>
            <a:r>
              <a:rPr lang="en-US" sz="2400" dirty="0"/>
              <a:t>Enabling Re-assignment of Supplier Short Codes to Implement Supplier of Last Resort Directions</a:t>
            </a:r>
            <a:endParaRPr lang="en-GB" sz="2400" dirty="0"/>
          </a:p>
        </p:txBody>
      </p:sp>
    </p:spTree>
    <p:extLst>
      <p:ext uri="{BB962C8B-B14F-4D97-AF65-F5344CB8AC3E}">
        <p14:creationId xmlns:p14="http://schemas.microsoft.com/office/powerpoint/2010/main" val="1011771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BA95-9ABB-4313-8516-7199B9D84456}"/>
              </a:ext>
            </a:extLst>
          </p:cNvPr>
          <p:cNvSpPr>
            <a:spLocks noGrp="1"/>
          </p:cNvSpPr>
          <p:nvPr>
            <p:ph type="title"/>
          </p:nvPr>
        </p:nvSpPr>
        <p:spPr/>
        <p:txBody>
          <a:bodyPr>
            <a:normAutofit fontScale="90000"/>
          </a:bodyPr>
          <a:lstStyle/>
          <a:p>
            <a:r>
              <a:rPr lang="en-US" dirty="0"/>
              <a:t>XRN5218 CDSP provision of Class 1 read service</a:t>
            </a:r>
            <a:endParaRPr lang="en-GB" dirty="0"/>
          </a:p>
        </p:txBody>
      </p:sp>
      <p:sp>
        <p:nvSpPr>
          <p:cNvPr id="3" name="Content Placeholder 2">
            <a:extLst>
              <a:ext uri="{FF2B5EF4-FFF2-40B4-BE49-F238E27FC236}">
                <a16:creationId xmlns:a16="http://schemas.microsoft.com/office/drawing/2014/main" id="{2D120BA1-4645-4E35-A235-5A897B7D8FB7}"/>
              </a:ext>
            </a:extLst>
          </p:cNvPr>
          <p:cNvSpPr>
            <a:spLocks noGrp="1"/>
          </p:cNvSpPr>
          <p:nvPr>
            <p:ph idx="1"/>
          </p:nvPr>
        </p:nvSpPr>
        <p:spPr/>
        <p:txBody>
          <a:bodyPr/>
          <a:lstStyle/>
          <a:p>
            <a:r>
              <a:rPr lang="en-GB" dirty="0"/>
              <a:t>Verbal update to be presented by Ellie Rogers</a:t>
            </a:r>
          </a:p>
        </p:txBody>
      </p:sp>
    </p:spTree>
    <p:extLst>
      <p:ext uri="{BB962C8B-B14F-4D97-AF65-F5344CB8AC3E}">
        <p14:creationId xmlns:p14="http://schemas.microsoft.com/office/powerpoint/2010/main" val="617916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407" y="1521083"/>
            <a:ext cx="7772400" cy="1314450"/>
          </a:xfrm>
        </p:spPr>
        <p:txBody>
          <a:bodyPr>
            <a:normAutofit fontScale="90000"/>
          </a:bodyPr>
          <a:lstStyle/>
          <a:p>
            <a:r>
              <a:rPr lang="en-GB" dirty="0"/>
              <a:t>XRN 5144 - Enabling Re-assignment of Supplier Short Codes to Implement Supplier of Last Resort Directions</a:t>
            </a:r>
          </a:p>
        </p:txBody>
      </p:sp>
      <p:sp>
        <p:nvSpPr>
          <p:cNvPr id="3" name="Subtitle 2"/>
          <p:cNvSpPr>
            <a:spLocks noGrp="1"/>
          </p:cNvSpPr>
          <p:nvPr>
            <p:ph type="subTitle" idx="1"/>
          </p:nvPr>
        </p:nvSpPr>
        <p:spPr/>
        <p:txBody>
          <a:bodyPr vert="horz" lIns="91440" tIns="45720" rIns="91440" bIns="45720" rtlCol="0" anchor="t">
            <a:normAutofit/>
          </a:bodyPr>
          <a:lstStyle/>
          <a:p>
            <a:r>
              <a:rPr lang="en-GB" baseline="30000" dirty="0">
                <a:latin typeface="Arial"/>
                <a:cs typeface="Arial"/>
              </a:rPr>
              <a:t>DSC </a:t>
            </a:r>
            <a:r>
              <a:rPr lang="en-GB" baseline="30000" dirty="0" err="1">
                <a:latin typeface="Arial"/>
                <a:cs typeface="Arial"/>
              </a:rPr>
              <a:t>ChMC</a:t>
            </a:r>
            <a:r>
              <a:rPr lang="en-GB" baseline="30000" dirty="0">
                <a:latin typeface="Arial"/>
                <a:cs typeface="Arial"/>
              </a:rPr>
              <a:t> – December Update</a:t>
            </a:r>
            <a:endParaRPr lang="en-GB" dirty="0">
              <a:latin typeface="Arial"/>
              <a:cs typeface="Arial"/>
            </a:endParaRPr>
          </a:p>
        </p:txBody>
      </p:sp>
      <p:sp>
        <p:nvSpPr>
          <p:cNvPr id="4" name="Rectangle 3"/>
          <p:cNvSpPr/>
          <p:nvPr/>
        </p:nvSpPr>
        <p:spPr>
          <a:xfrm>
            <a:off x="4447607" y="2387085"/>
            <a:ext cx="248786" cy="369332"/>
          </a:xfrm>
          <a:prstGeom prst="rect">
            <a:avLst/>
          </a:prstGeom>
        </p:spPr>
        <p:txBody>
          <a:bodyPr wrap="none">
            <a:spAutoFit/>
          </a:bodyPr>
          <a:lstStyle/>
          <a:p>
            <a:pPr defTabSz="914378">
              <a:defRPr/>
            </a:pPr>
            <a:r>
              <a:rPr lang="en-GB" dirty="0">
                <a:solidFill>
                  <a:prstClr val="black"/>
                </a:solidFill>
                <a:latin typeface="Arial"/>
              </a:rPr>
              <a:t> </a:t>
            </a:r>
          </a:p>
        </p:txBody>
      </p:sp>
      <p:sp>
        <p:nvSpPr>
          <p:cNvPr id="5" name="Rectangle 4"/>
          <p:cNvSpPr/>
          <p:nvPr/>
        </p:nvSpPr>
        <p:spPr>
          <a:xfrm>
            <a:off x="4447607" y="2387085"/>
            <a:ext cx="248786" cy="369332"/>
          </a:xfrm>
          <a:prstGeom prst="rect">
            <a:avLst/>
          </a:prstGeom>
        </p:spPr>
        <p:txBody>
          <a:bodyPr wrap="none">
            <a:spAutoFit/>
          </a:bodyPr>
          <a:lstStyle/>
          <a:p>
            <a:pPr defTabSz="914378">
              <a:defRPr/>
            </a:pPr>
            <a:r>
              <a:rPr lang="en-GB" dirty="0">
                <a:solidFill>
                  <a:prstClr val="black"/>
                </a:solidFill>
                <a:latin typeface="Arial"/>
              </a:rPr>
              <a:t> </a:t>
            </a:r>
          </a:p>
        </p:txBody>
      </p:sp>
    </p:spTree>
    <p:extLst>
      <p:ext uri="{BB962C8B-B14F-4D97-AF65-F5344CB8AC3E}">
        <p14:creationId xmlns:p14="http://schemas.microsoft.com/office/powerpoint/2010/main" val="2754704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C126-B1E9-4282-85DD-F5CE207F4DDB}"/>
              </a:ext>
            </a:extLst>
          </p:cNvPr>
          <p:cNvSpPr>
            <a:spLocks noGrp="1"/>
          </p:cNvSpPr>
          <p:nvPr>
            <p:ph type="title"/>
          </p:nvPr>
        </p:nvSpPr>
        <p:spPr>
          <a:xfrm>
            <a:off x="457200" y="123478"/>
            <a:ext cx="8229600" cy="637580"/>
          </a:xfrm>
        </p:spPr>
        <p:txBody>
          <a:bodyPr>
            <a:normAutofit/>
          </a:bodyPr>
          <a:lstStyle/>
          <a:p>
            <a:r>
              <a:rPr lang="en-GB" dirty="0"/>
              <a:t>Update</a:t>
            </a:r>
          </a:p>
        </p:txBody>
      </p:sp>
      <p:sp>
        <p:nvSpPr>
          <p:cNvPr id="3" name="Content Placeholder 2">
            <a:extLst>
              <a:ext uri="{FF2B5EF4-FFF2-40B4-BE49-F238E27FC236}">
                <a16:creationId xmlns:a16="http://schemas.microsoft.com/office/drawing/2014/main" id="{2F72A2E2-6CB0-46D3-BF36-9AF66BF3727E}"/>
              </a:ext>
            </a:extLst>
          </p:cNvPr>
          <p:cNvSpPr>
            <a:spLocks noGrp="1"/>
          </p:cNvSpPr>
          <p:nvPr>
            <p:ph idx="1"/>
          </p:nvPr>
        </p:nvSpPr>
        <p:spPr/>
        <p:txBody>
          <a:bodyPr>
            <a:normAutofit fontScale="77500" lnSpcReduction="20000"/>
          </a:bodyPr>
          <a:lstStyle/>
          <a:p>
            <a:r>
              <a:rPr lang="en-GB" sz="1833" dirty="0"/>
              <a:t>XRN5144 was raised at Ofgem’s request to assess reallocation of the Supplier Short Code at </a:t>
            </a:r>
            <a:r>
              <a:rPr lang="en-GB" sz="1833" dirty="0" err="1"/>
              <a:t>SoLR</a:t>
            </a:r>
            <a:endParaRPr lang="en-GB" sz="1833" dirty="0"/>
          </a:p>
          <a:p>
            <a:endParaRPr lang="en-GB" sz="1833" dirty="0"/>
          </a:p>
          <a:p>
            <a:r>
              <a:rPr lang="en-GB" sz="1833" dirty="0"/>
              <a:t>An alternative change was drafted within the Faster Switching Programme (CR025) – but has not progressed</a:t>
            </a:r>
          </a:p>
          <a:p>
            <a:endParaRPr lang="en-GB" sz="1833" dirty="0"/>
          </a:p>
          <a:p>
            <a:r>
              <a:rPr lang="en-GB" sz="1833" dirty="0"/>
              <a:t>DSC </a:t>
            </a:r>
            <a:r>
              <a:rPr lang="en-GB" sz="1833" dirty="0" err="1"/>
              <a:t>ChMC</a:t>
            </a:r>
            <a:r>
              <a:rPr lang="en-GB" sz="1833" dirty="0"/>
              <a:t> indicated that they were not prepared to undertake any detailed [paid for] analysis at this time</a:t>
            </a:r>
          </a:p>
          <a:p>
            <a:pPr lvl="1"/>
            <a:r>
              <a:rPr lang="en-GB" sz="1600" dirty="0"/>
              <a:t>CDSP progressed with internal process assessment to identify potential impacts</a:t>
            </a:r>
          </a:p>
          <a:p>
            <a:pPr lvl="1"/>
            <a:r>
              <a:rPr lang="en-GB" sz="1600" dirty="0"/>
              <a:t>This would create issues with Data Permissions for display of historic data</a:t>
            </a:r>
          </a:p>
          <a:p>
            <a:endParaRPr lang="en-GB" sz="1833" dirty="0"/>
          </a:p>
          <a:p>
            <a:r>
              <a:rPr lang="en-GB" sz="1833" dirty="0"/>
              <a:t>Ofgem have requested a ROM is provided to understand the impacts to the UK Link system of progression of XRN5144</a:t>
            </a:r>
          </a:p>
          <a:p>
            <a:pPr lvl="1"/>
            <a:r>
              <a:rPr lang="en-GB" sz="1633" dirty="0"/>
              <a:t>This is being assessed</a:t>
            </a:r>
          </a:p>
          <a:p>
            <a:pPr lvl="1"/>
            <a:r>
              <a:rPr lang="en-GB" sz="1633" dirty="0"/>
              <a:t>We have highlighted that this will </a:t>
            </a:r>
            <a:r>
              <a:rPr lang="en-GB" sz="1633" b="1" dirty="0"/>
              <a:t>not</a:t>
            </a:r>
            <a:r>
              <a:rPr lang="en-GB" sz="1633" dirty="0"/>
              <a:t> include impacts on other gas industry participant systems</a:t>
            </a:r>
          </a:p>
          <a:p>
            <a:pPr lvl="1"/>
            <a:r>
              <a:rPr lang="en-GB" sz="1633" dirty="0"/>
              <a:t>We will share the outcome of this with DSC </a:t>
            </a:r>
            <a:r>
              <a:rPr lang="en-GB" sz="1633" dirty="0" err="1"/>
              <a:t>ChMC</a:t>
            </a:r>
            <a:endParaRPr lang="en-GB" sz="1633" dirty="0"/>
          </a:p>
        </p:txBody>
      </p:sp>
    </p:spTree>
    <p:extLst>
      <p:ext uri="{BB962C8B-B14F-4D97-AF65-F5344CB8AC3E}">
        <p14:creationId xmlns:p14="http://schemas.microsoft.com/office/powerpoint/2010/main" val="2783310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253"/>
            <a:ext cx="8229600" cy="438497"/>
          </a:xfrm>
        </p:spPr>
        <p:txBody>
          <a:bodyPr>
            <a:normAutofit fontScale="90000"/>
          </a:bodyPr>
          <a:lstStyle/>
          <a:p>
            <a:r>
              <a:rPr lang="en-GB" sz="2700" dirty="0"/>
              <a:t>3.4 New Change Proposals – Post Initial Review</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pPr marL="0" indent="0">
              <a:buNone/>
            </a:pPr>
            <a:r>
              <a:rPr lang="en-GB" sz="1800" dirty="0">
                <a:solidFill>
                  <a:schemeClr val="bg1">
                    <a:lumMod val="50000"/>
                  </a:schemeClr>
                </a:solidFill>
                <a:latin typeface="Arial"/>
                <a:cs typeface="Arial"/>
              </a:rPr>
              <a:t>None for this meeting</a:t>
            </a:r>
            <a:endParaRPr lang="en-GB" sz="1800" dirty="0"/>
          </a:p>
        </p:txBody>
      </p:sp>
    </p:spTree>
    <p:extLst>
      <p:ext uri="{BB962C8B-B14F-4D97-AF65-F5344CB8AC3E}">
        <p14:creationId xmlns:p14="http://schemas.microsoft.com/office/powerpoint/2010/main" val="3166717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l"/>
            <a:br>
              <a:rPr lang="en-GB" sz="2000" dirty="0">
                <a:latin typeface="Arial"/>
                <a:cs typeface="Arial"/>
              </a:rPr>
            </a:br>
            <a:r>
              <a:rPr lang="en-GB" sz="2000" dirty="0">
                <a:latin typeface="Arial"/>
                <a:cs typeface="Arial"/>
              </a:rPr>
              <a:t>3.4 New Change Proposals – Post Solution Review</a:t>
            </a:r>
            <a:br>
              <a:rPr lang="en-GB" sz="2000" dirty="0"/>
            </a:br>
            <a:endParaRPr lang="en-GB" sz="2000" dirty="0">
              <a:solidFill>
                <a:schemeClr val="tx1"/>
              </a:solidFill>
            </a:endParaRPr>
          </a:p>
        </p:txBody>
      </p:sp>
      <p:sp>
        <p:nvSpPr>
          <p:cNvPr id="3" name="Content Placeholder 2">
            <a:extLst>
              <a:ext uri="{FF2B5EF4-FFF2-40B4-BE49-F238E27FC236}">
                <a16:creationId xmlns:a16="http://schemas.microsoft.com/office/drawing/2014/main" id="{898FE0DB-91C9-45CB-9CC1-FFC92E9529F1}"/>
              </a:ext>
            </a:extLst>
          </p:cNvPr>
          <p:cNvSpPr>
            <a:spLocks noGrp="1"/>
          </p:cNvSpPr>
          <p:nvPr>
            <p:ph idx="1"/>
          </p:nvPr>
        </p:nvSpPr>
        <p:spPr/>
        <p:txBody>
          <a:bodyPr>
            <a:normAutofit/>
          </a:bodyPr>
          <a:lstStyle/>
          <a:p>
            <a:pPr lvl="0"/>
            <a:r>
              <a:rPr lang="en-US" sz="1800" dirty="0"/>
              <a:t>Removal of Shipper Supplier Access to Emergency Contact Details in DES</a:t>
            </a:r>
          </a:p>
          <a:p>
            <a:pPr lvl="0"/>
            <a:endParaRPr lang="en-US" sz="1800" dirty="0"/>
          </a:p>
          <a:p>
            <a:pPr lvl="0"/>
            <a:r>
              <a:rPr lang="en-US" sz="1800" dirty="0"/>
              <a:t>XRN5206 - TPI_PCW Access</a:t>
            </a:r>
          </a:p>
          <a:p>
            <a:pPr lvl="0"/>
            <a:endParaRPr lang="en-US" sz="1800" dirty="0"/>
          </a:p>
          <a:p>
            <a:pPr lvl="0"/>
            <a:r>
              <a:rPr lang="en-US" sz="1800" dirty="0"/>
              <a:t>XRN5237 - Maintenance of a User relationship table for the purpose of AQ amendments (Modification 0736 ONLY)</a:t>
            </a:r>
          </a:p>
          <a:p>
            <a:pPr marL="0" lvl="0" indent="0">
              <a:buNone/>
            </a:pPr>
            <a:endParaRPr lang="en-GB" sz="1800" dirty="0"/>
          </a:p>
        </p:txBody>
      </p:sp>
    </p:spTree>
    <p:extLst>
      <p:ext uri="{BB962C8B-B14F-4D97-AF65-F5344CB8AC3E}">
        <p14:creationId xmlns:p14="http://schemas.microsoft.com/office/powerpoint/2010/main" val="852926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4" y="23371"/>
            <a:ext cx="8712969" cy="507258"/>
          </a:xfrm>
        </p:spPr>
        <p:txBody>
          <a:bodyPr>
            <a:normAutofit fontScale="90000"/>
          </a:bodyPr>
          <a:lstStyle/>
          <a:p>
            <a:r>
              <a:rPr lang="en-US" sz="2000" dirty="0"/>
              <a:t>Removal of Shipper Supplier Access to Emergency Contact Details in DES</a:t>
            </a:r>
          </a:p>
        </p:txBody>
      </p:sp>
      <p:graphicFrame>
        <p:nvGraphicFramePr>
          <p:cNvPr id="3" name="Table 2"/>
          <p:cNvGraphicFramePr>
            <a:graphicFrameLocks noGrp="1"/>
          </p:cNvGraphicFramePr>
          <p:nvPr>
            <p:extLst>
              <p:ext uri="{D42A27DB-BD31-4B8C-83A1-F6EECF244321}">
                <p14:modId xmlns:p14="http://schemas.microsoft.com/office/powerpoint/2010/main" val="3601516284"/>
              </p:ext>
            </p:extLst>
          </p:nvPr>
        </p:nvGraphicFramePr>
        <p:xfrm>
          <a:off x="215515" y="637580"/>
          <a:ext cx="8712969" cy="3654093"/>
        </p:xfrm>
        <a:graphic>
          <a:graphicData uri="http://schemas.openxmlformats.org/drawingml/2006/table">
            <a:tbl>
              <a:tblPr firstRow="1" firstCol="1" bandRow="1">
                <a:tableStyleId>{5940675A-B579-460E-94D1-54222C63F5DA}</a:tableStyleId>
              </a:tblPr>
              <a:tblGrid>
                <a:gridCol w="2664845">
                  <a:extLst>
                    <a:ext uri="{9D8B030D-6E8A-4147-A177-3AD203B41FA5}">
                      <a16:colId xmlns:a16="http://schemas.microsoft.com/office/drawing/2014/main" val="20001"/>
                    </a:ext>
                  </a:extLst>
                </a:gridCol>
                <a:gridCol w="827544">
                  <a:extLst>
                    <a:ext uri="{9D8B030D-6E8A-4147-A177-3AD203B41FA5}">
                      <a16:colId xmlns:a16="http://schemas.microsoft.com/office/drawing/2014/main" val="3321704233"/>
                    </a:ext>
                  </a:extLst>
                </a:gridCol>
                <a:gridCol w="792088">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2700300">
                  <a:extLst>
                    <a:ext uri="{9D8B030D-6E8A-4147-A177-3AD203B41FA5}">
                      <a16:colId xmlns:a16="http://schemas.microsoft.com/office/drawing/2014/main" val="20010"/>
                    </a:ext>
                  </a:extLst>
                </a:gridCol>
              </a:tblGrid>
              <a:tr h="330344">
                <a:tc rowSpan="2">
                  <a:txBody>
                    <a:bodyPr/>
                    <a:lstStyle/>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XRN / Title</a:t>
                      </a:r>
                    </a:p>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Comm Ref</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339273">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a:effectLst/>
                          <a:latin typeface="+mn-lt"/>
                          <a:ea typeface="+mn-ea"/>
                          <a:cs typeface="+mn-cs"/>
                        </a:rPr>
                        <a:t>Organisation</a:t>
                      </a:r>
                      <a:r>
                        <a:rPr lang="en-GB" sz="700" baseline="0">
                          <a:effectLst/>
                          <a:latin typeface="+mn-lt"/>
                          <a:ea typeface="+mn-ea"/>
                          <a:cs typeface="+mn-cs"/>
                        </a:rPr>
                        <a:t> </a:t>
                      </a:r>
                      <a:endParaRPr lang="en-GB" sz="90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a:effectLst/>
                        </a:rPr>
                        <a:t>Approve</a:t>
                      </a:r>
                      <a:endParaRPr lang="en-GB" sz="90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a:effectLst/>
                        </a:rPr>
                        <a:t>Defer</a:t>
                      </a:r>
                      <a:endParaRPr lang="en-GB" sz="900">
                        <a:effectLst/>
                      </a:endParaRPr>
                    </a:p>
                    <a:p>
                      <a:pPr>
                        <a:lnSpc>
                          <a:spcPct val="115000"/>
                        </a:lnSpc>
                        <a:spcAft>
                          <a:spcPts val="0"/>
                        </a:spcAft>
                      </a:pPr>
                      <a:r>
                        <a:rPr lang="en-GB" sz="700">
                          <a:effectLst/>
                        </a:rPr>
                        <a:t> </a:t>
                      </a:r>
                      <a:endParaRPr lang="en-GB" sz="90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a:effectLst/>
                        </a:rPr>
                        <a:t>Reject</a:t>
                      </a:r>
                      <a:endParaRPr lang="en-GB" sz="90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1797637">
                <a:tc rowSpan="2">
                  <a:txBody>
                    <a:bodyPr/>
                    <a:lstStyle/>
                    <a:p>
                      <a:pPr marL="0" algn="l" defTabSz="914400" rtl="0" eaLnBrk="1" latinLnBrk="0" hangingPunct="1">
                        <a:lnSpc>
                          <a:spcPct val="115000"/>
                        </a:lnSpc>
                        <a:spcAft>
                          <a:spcPts val="0"/>
                        </a:spcAft>
                      </a:pPr>
                      <a:endParaRPr lang="en-US"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kern="1200" dirty="0">
                          <a:solidFill>
                            <a:schemeClr val="tx1"/>
                          </a:solidFill>
                          <a:effectLst/>
                          <a:latin typeface="+mn-lt"/>
                          <a:ea typeface="+mn-ea"/>
                          <a:cs typeface="+mn-cs"/>
                        </a:rPr>
                        <a:t>Proposed delivery: CSS</a:t>
                      </a: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Link to Change Pack ref:</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900" b="0" i="0" kern="1200" dirty="0">
                          <a:solidFill>
                            <a:schemeClr val="tx1"/>
                          </a:solidFill>
                          <a:effectLst/>
                          <a:latin typeface="+mn-lt"/>
                          <a:ea typeface="+mn-ea"/>
                          <a:cs typeface="+mn-cs"/>
                          <a:hlinkClick r:id="rId2"/>
                        </a:rPr>
                        <a:t>2718.1 - RT - PO</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Voting: Shipper</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High level Solution cost: Funding to be covered by CSSC programme</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Service Area: N/A</a:t>
                      </a:r>
                    </a:p>
                  </a:txBody>
                  <a:tcPr marL="59044" marR="59044" marT="0" marB="0"/>
                </a:tc>
                <a:tc rowSpan="2">
                  <a:txBody>
                    <a:bodyPr/>
                    <a:lstStyle/>
                    <a:p>
                      <a:pPr algn="l">
                        <a:lnSpc>
                          <a:spcPct val="115000"/>
                        </a:lnSpc>
                        <a:spcAft>
                          <a:spcPts val="0"/>
                        </a:spcAft>
                      </a:pPr>
                      <a:r>
                        <a:rPr lang="en-GB" sz="900" dirty="0">
                          <a:effectLst/>
                          <a:latin typeface="+mn-lt"/>
                          <a:ea typeface="Calibri"/>
                          <a:cs typeface="Times New Roman"/>
                        </a:rPr>
                        <a:t>Option 1</a:t>
                      </a:r>
                    </a:p>
                  </a:txBody>
                  <a:tcPr marL="59044" marR="59044" marT="0" marB="0" anchor="ctr"/>
                </a:tc>
                <a:tc>
                  <a:txBody>
                    <a:bodyPr/>
                    <a:lstStyle/>
                    <a:p>
                      <a:pPr algn="l" fontAlgn="ctr"/>
                      <a:r>
                        <a:rPr lang="en-GB" sz="900" b="0" i="0" u="none" strike="noStrike" dirty="0">
                          <a:solidFill>
                            <a:srgbClr val="000000"/>
                          </a:solidFill>
                          <a:effectLst/>
                          <a:latin typeface="Arial" panose="020B0604020202020204" pitchFamily="34" charset="0"/>
                        </a:rPr>
                        <a:t>SSE</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We agree that access can be withdrawn from shippers and suppliers to consumer Emergency Contact Details in DES. Currently, we do use DES to perform some manual checks on what Emergency Contacts are held by Xoserve to ensure they are up to date. Could a flag be included in DES, to confirm that Emergency Contact Details are held against an MPRN, and a date indicating when they were last updated?</a:t>
                      </a:r>
                    </a:p>
                  </a:txBody>
                  <a:tcPr marL="6350" marR="6350" marT="6350" marB="0" anchor="ctr"/>
                </a:tc>
                <a:extLst>
                  <a:ext uri="{0D108BD9-81ED-4DB2-BD59-A6C34878D82A}">
                    <a16:rowId xmlns:a16="http://schemas.microsoft.com/office/drawing/2014/main" val="10002"/>
                  </a:ext>
                </a:extLst>
              </a:tr>
              <a:tr h="1186839">
                <a:tc vMerge="1">
                  <a:txBody>
                    <a:bodyPr/>
                    <a:lstStyle/>
                    <a:p>
                      <a:endParaRPr lang="en-US"/>
                    </a:p>
                  </a:txBody>
                  <a:tcPr marL="59044" marR="59044" marT="0" marB="0"/>
                </a:tc>
                <a:tc vMerge="1">
                  <a:txBody>
                    <a:bodyPr/>
                    <a:lstStyle/>
                    <a:p>
                      <a:endParaRPr lang="en-US"/>
                    </a:p>
                  </a:txBody>
                  <a:tcPr marL="59044" marR="59044" marT="0" marB="0" anchor="ctr"/>
                </a:tc>
                <a:tc>
                  <a:txBody>
                    <a:bodyPr/>
                    <a:lstStyle/>
                    <a:p>
                      <a:pPr algn="l" fontAlgn="ctr"/>
                      <a:r>
                        <a:rPr lang="en-GB" sz="900" b="0" i="0" u="none" strike="noStrike" dirty="0">
                          <a:solidFill>
                            <a:srgbClr val="000000"/>
                          </a:solidFill>
                          <a:effectLst/>
                          <a:latin typeface="Arial" panose="020B0604020202020204" pitchFamily="34" charset="0"/>
                        </a:rPr>
                        <a:t>EDF</a:t>
                      </a:r>
                    </a:p>
                  </a:txBody>
                  <a:tcPr marL="6350" marR="6350" marT="6350" marB="0" anchor="ctr"/>
                </a:tc>
                <a:tc>
                  <a:txBody>
                    <a:bodyPr/>
                    <a:lstStyle/>
                    <a:p>
                      <a:pPr lvl="0" algn="ctr">
                        <a:lnSpc>
                          <a:spcPct val="114999"/>
                        </a:lnSpc>
                        <a:spcAft>
                          <a:spcPts val="0"/>
                        </a:spcAft>
                        <a:buNone/>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lvl="0" algn="ctr">
                        <a:lnSpc>
                          <a:spcPct val="114999"/>
                        </a:lnSpc>
                        <a:spcAft>
                          <a:spcPts val="0"/>
                        </a:spcAft>
                        <a:buNone/>
                      </a:pPr>
                      <a:endParaRPr lang="en-GB" sz="900" kern="1200" dirty="0">
                        <a:solidFill>
                          <a:schemeClr val="tx1"/>
                        </a:solidFill>
                        <a:effectLst/>
                        <a:latin typeface="Arial"/>
                        <a:ea typeface="Calibri"/>
                        <a:cs typeface="Arial"/>
                      </a:endParaRPr>
                    </a:p>
                  </a:txBody>
                  <a:tcPr marL="59044" marR="59044" marT="0" marB="0" anchor="ctr"/>
                </a:tc>
                <a:tc>
                  <a:txBody>
                    <a:bodyPr/>
                    <a:lstStyle/>
                    <a:p>
                      <a:pPr lvl="0" algn="ctr">
                        <a:lnSpc>
                          <a:spcPct val="114999"/>
                        </a:lnSpc>
                        <a:spcAft>
                          <a:spcPts val="0"/>
                        </a:spcAft>
                        <a:buNone/>
                      </a:pPr>
                      <a:endParaRPr lang="en-GB" sz="900" kern="1200" dirty="0">
                        <a:solidFill>
                          <a:schemeClr val="tx1"/>
                        </a:solidFill>
                        <a:effectLst/>
                        <a:latin typeface="Arial"/>
                        <a:ea typeface="Calibri"/>
                        <a:cs typeface="Arial"/>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We agree with proposed solution and timescales</a:t>
                      </a:r>
                      <a:endParaRPr lang="en-GB" sz="9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31173452"/>
                  </a:ext>
                </a:extLst>
              </a:tr>
            </a:tbl>
          </a:graphicData>
        </a:graphic>
      </p:graphicFrame>
    </p:spTree>
    <p:extLst>
      <p:ext uri="{BB962C8B-B14F-4D97-AF65-F5344CB8AC3E}">
        <p14:creationId xmlns:p14="http://schemas.microsoft.com/office/powerpoint/2010/main" val="236794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861"/>
            <a:ext cx="8229600" cy="293676"/>
          </a:xfrm>
        </p:spPr>
        <p:txBody>
          <a:bodyPr>
            <a:noAutofit/>
          </a:bodyPr>
          <a:lstStyle/>
          <a:p>
            <a:r>
              <a:rPr lang="en-US" sz="1600" dirty="0"/>
              <a:t>XRN5206 - TPI_PCW Access</a:t>
            </a:r>
          </a:p>
        </p:txBody>
      </p:sp>
      <p:graphicFrame>
        <p:nvGraphicFramePr>
          <p:cNvPr id="3" name="Table 2"/>
          <p:cNvGraphicFramePr>
            <a:graphicFrameLocks noGrp="1"/>
          </p:cNvGraphicFramePr>
          <p:nvPr>
            <p:extLst>
              <p:ext uri="{D42A27DB-BD31-4B8C-83A1-F6EECF244321}">
                <p14:modId xmlns:p14="http://schemas.microsoft.com/office/powerpoint/2010/main" val="4244871831"/>
              </p:ext>
            </p:extLst>
          </p:nvPr>
        </p:nvGraphicFramePr>
        <p:xfrm>
          <a:off x="107758" y="379538"/>
          <a:ext cx="8896078" cy="4554829"/>
        </p:xfrm>
        <a:graphic>
          <a:graphicData uri="http://schemas.openxmlformats.org/drawingml/2006/table">
            <a:tbl>
              <a:tblPr firstRow="1" firstCol="1" bandRow="1">
                <a:tableStyleId>{5940675A-B579-460E-94D1-54222C63F5DA}</a:tableStyleId>
              </a:tblPr>
              <a:tblGrid>
                <a:gridCol w="1621693">
                  <a:extLst>
                    <a:ext uri="{9D8B030D-6E8A-4147-A177-3AD203B41FA5}">
                      <a16:colId xmlns:a16="http://schemas.microsoft.com/office/drawing/2014/main" val="20001"/>
                    </a:ext>
                  </a:extLst>
                </a:gridCol>
                <a:gridCol w="780143">
                  <a:extLst>
                    <a:ext uri="{9D8B030D-6E8A-4147-A177-3AD203B41FA5}">
                      <a16:colId xmlns:a16="http://schemas.microsoft.com/office/drawing/2014/main" val="3321704233"/>
                    </a:ext>
                  </a:extLst>
                </a:gridCol>
                <a:gridCol w="660771">
                  <a:extLst>
                    <a:ext uri="{9D8B030D-6E8A-4147-A177-3AD203B41FA5}">
                      <a16:colId xmlns:a16="http://schemas.microsoft.com/office/drawing/2014/main" val="20002"/>
                    </a:ext>
                  </a:extLst>
                </a:gridCol>
                <a:gridCol w="480561">
                  <a:extLst>
                    <a:ext uri="{9D8B030D-6E8A-4147-A177-3AD203B41FA5}">
                      <a16:colId xmlns:a16="http://schemas.microsoft.com/office/drawing/2014/main" val="20003"/>
                    </a:ext>
                  </a:extLst>
                </a:gridCol>
                <a:gridCol w="347071">
                  <a:extLst>
                    <a:ext uri="{9D8B030D-6E8A-4147-A177-3AD203B41FA5}">
                      <a16:colId xmlns:a16="http://schemas.microsoft.com/office/drawing/2014/main" val="20004"/>
                    </a:ext>
                  </a:extLst>
                </a:gridCol>
                <a:gridCol w="400467">
                  <a:extLst>
                    <a:ext uri="{9D8B030D-6E8A-4147-A177-3AD203B41FA5}">
                      <a16:colId xmlns:a16="http://schemas.microsoft.com/office/drawing/2014/main" val="20005"/>
                    </a:ext>
                  </a:extLst>
                </a:gridCol>
                <a:gridCol w="4605372">
                  <a:extLst>
                    <a:ext uri="{9D8B030D-6E8A-4147-A177-3AD203B41FA5}">
                      <a16:colId xmlns:a16="http://schemas.microsoft.com/office/drawing/2014/main" val="20010"/>
                    </a:ext>
                  </a:extLst>
                </a:gridCol>
              </a:tblGrid>
              <a:tr h="263783">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Comm Ref</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133434">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mn-lt"/>
                          <a:ea typeface="+mn-ea"/>
                          <a:cs typeface="+mn-cs"/>
                        </a:rPr>
                        <a:t>Organisation</a:t>
                      </a:r>
                      <a:r>
                        <a:rPr lang="en-GB" sz="700" baseline="0" dirty="0">
                          <a:effectLst/>
                          <a:latin typeface="+mn-lt"/>
                          <a:ea typeface="+mn-ea"/>
                          <a:cs typeface="+mn-cs"/>
                        </a:rPr>
                        <a:t> </a:t>
                      </a:r>
                      <a:endParaRPr lang="en-GB" sz="9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dirty="0">
                          <a:effectLst/>
                        </a:rPr>
                        <a:t>Defer</a:t>
                      </a:r>
                      <a:endParaRPr lang="en-GB" sz="900" dirty="0">
                        <a:effectLst/>
                      </a:endParaRPr>
                    </a:p>
                  </a:txBody>
                  <a:tcPr marL="59044" marR="59044" marT="0" marB="0">
                    <a:solidFill>
                      <a:srgbClr val="FFC000"/>
                    </a:solidFill>
                  </a:tcPr>
                </a:tc>
                <a:tc>
                  <a:txBody>
                    <a:bodyPr/>
                    <a:lstStyle/>
                    <a:p>
                      <a:pPr>
                        <a:lnSpc>
                          <a:spcPct val="115000"/>
                        </a:lnSpc>
                        <a:spcAft>
                          <a:spcPts val="0"/>
                        </a:spcAft>
                      </a:pPr>
                      <a:r>
                        <a:rPr lang="en-GB" sz="700">
                          <a:effectLst/>
                        </a:rPr>
                        <a:t>Reject</a:t>
                      </a:r>
                      <a:endParaRPr lang="en-GB" sz="90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454548">
                <a:tc rowSpan="3">
                  <a:txBody>
                    <a:bodyPr/>
                    <a:lstStyle/>
                    <a:p>
                      <a:pPr marL="0" algn="l" defTabSz="914400" rtl="0" eaLnBrk="1" latinLnBrk="0" hangingPunct="1">
                        <a:lnSpc>
                          <a:spcPct val="115000"/>
                        </a:lnSpc>
                        <a:spcAft>
                          <a:spcPts val="0"/>
                        </a:spcAft>
                      </a:pPr>
                      <a:endParaRPr lang="en-US"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kern="1200" dirty="0">
                          <a:solidFill>
                            <a:schemeClr val="tx1"/>
                          </a:solidFill>
                          <a:effectLst/>
                          <a:latin typeface="+mn-lt"/>
                          <a:ea typeface="+mn-ea"/>
                          <a:cs typeface="+mn-cs"/>
                        </a:rPr>
                        <a:t>Proposed delivery: </a:t>
                      </a:r>
                      <a:r>
                        <a:rPr lang="en-GB" sz="900" kern="1200" dirty="0" err="1">
                          <a:solidFill>
                            <a:schemeClr val="tx1"/>
                          </a:solidFill>
                          <a:effectLst/>
                          <a:latin typeface="+mn-lt"/>
                          <a:ea typeface="+mn-ea"/>
                          <a:cs typeface="+mn-cs"/>
                        </a:rPr>
                        <a:t>AdHoc</a:t>
                      </a:r>
                      <a:endParaRPr lang="en-GB" sz="900"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b="1" kern="1200" dirty="0">
                          <a:solidFill>
                            <a:schemeClr val="tx1"/>
                          </a:solidFill>
                          <a:effectLst/>
                          <a:latin typeface="+mn-lt"/>
                          <a:ea typeface="+mn-ea"/>
                          <a:cs typeface="+mn-cs"/>
                          <a:hlinkClick r:id="rId2"/>
                        </a:rPr>
                        <a:t>Link to CP</a:t>
                      </a: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Link to Change Pack ref: </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hlinkClick r:id="rId3"/>
                        </a:rPr>
                        <a:t>2718.4 - RT - PO - XRN5206</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Voting: Shipper</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High level Solution cost:</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Option 1: 10 – 15K</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Service Area: </a:t>
                      </a:r>
                      <a:r>
                        <a:rPr lang="en-US" sz="900" kern="1200" dirty="0">
                          <a:solidFill>
                            <a:schemeClr val="tx1"/>
                          </a:solidFill>
                          <a:effectLst/>
                          <a:latin typeface="+mn-lt"/>
                          <a:ea typeface="+mn-ea"/>
                          <a:cs typeface="+mn-cs"/>
                        </a:rPr>
                        <a:t>Service Area 24 - Additional Service Request or Third Party Request</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Funding: 100% Shipper</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txBody>
                  <a:tcPr marL="59044" marR="59044" marT="0" marB="0"/>
                </a:tc>
                <a:tc rowSpan="3">
                  <a:txBody>
                    <a:bodyPr/>
                    <a:lstStyle/>
                    <a:p>
                      <a:pPr algn="l">
                        <a:lnSpc>
                          <a:spcPct val="115000"/>
                        </a:lnSpc>
                        <a:spcAft>
                          <a:spcPts val="0"/>
                        </a:spcAft>
                      </a:pPr>
                      <a:r>
                        <a:rPr lang="en-GB" sz="900" dirty="0">
                          <a:effectLst/>
                          <a:latin typeface="+mn-lt"/>
                          <a:ea typeface="Calibri"/>
                          <a:cs typeface="Times New Roman"/>
                        </a:rPr>
                        <a:t>Option 1</a:t>
                      </a:r>
                    </a:p>
                  </a:txBody>
                  <a:tcPr marL="59044" marR="59044" marT="0" marB="0" anchor="ctr"/>
                </a:tc>
                <a:tc>
                  <a:txBody>
                    <a:bodyPr/>
                    <a:lstStyle/>
                    <a:p>
                      <a:pPr algn="l" fontAlgn="ctr"/>
                      <a:r>
                        <a:rPr lang="en-GB" sz="900" b="0" i="0" u="none" strike="noStrike" dirty="0">
                          <a:solidFill>
                            <a:srgbClr val="000000"/>
                          </a:solidFill>
                          <a:effectLst/>
                          <a:latin typeface="Arial" panose="020B0604020202020204" pitchFamily="34" charset="0"/>
                        </a:rPr>
                        <a:t>SGN</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750" b="0" i="0" u="none" strike="noStrike" dirty="0">
                          <a:solidFill>
                            <a:srgbClr val="000000"/>
                          </a:solidFill>
                          <a:effectLst/>
                          <a:latin typeface="Arial" panose="020B0604020202020204" pitchFamily="34" charset="0"/>
                        </a:rPr>
                        <a:t>We support Option 1 to </a:t>
                      </a:r>
                      <a:r>
                        <a:rPr lang="en-US" sz="750" b="0" i="0" u="none" strike="noStrike" dirty="0" err="1">
                          <a:solidFill>
                            <a:srgbClr val="000000"/>
                          </a:solidFill>
                          <a:effectLst/>
                          <a:latin typeface="Arial" panose="020B0604020202020204" pitchFamily="34" charset="0"/>
                        </a:rPr>
                        <a:t>utilise</a:t>
                      </a:r>
                      <a:r>
                        <a:rPr lang="en-US" sz="750" b="0" i="0" u="none" strike="noStrike" dirty="0">
                          <a:solidFill>
                            <a:srgbClr val="000000"/>
                          </a:solidFill>
                          <a:effectLst/>
                          <a:latin typeface="Arial" panose="020B0604020202020204" pitchFamily="34" charset="0"/>
                        </a:rPr>
                        <a:t> the Supply Point Switching API but would ask that the definitions of a TPI/PCW are transparent and agreed with networks as it is our obligation being discharged.</a:t>
                      </a:r>
                    </a:p>
                  </a:txBody>
                  <a:tcPr marL="6350" marR="6350" marT="6350" marB="0" anchor="ctr"/>
                </a:tc>
                <a:extLst>
                  <a:ext uri="{0D108BD9-81ED-4DB2-BD59-A6C34878D82A}">
                    <a16:rowId xmlns:a16="http://schemas.microsoft.com/office/drawing/2014/main" val="10002"/>
                  </a:ext>
                </a:extLst>
              </a:tr>
              <a:tr h="2494640">
                <a:tc vMerge="1">
                  <a:txBody>
                    <a:bodyPr/>
                    <a:lstStyle/>
                    <a:p>
                      <a:endParaRPr lang="en-US"/>
                    </a:p>
                  </a:txBody>
                  <a:tcPr marL="59044" marR="59044" marT="0" marB="0"/>
                </a:tc>
                <a:tc vMerge="1">
                  <a:txBody>
                    <a:bodyPr/>
                    <a:lstStyle/>
                    <a:p>
                      <a:endParaRPr lang="en-US"/>
                    </a:p>
                  </a:txBody>
                  <a:tcPr marL="59044" marR="59044" marT="0" marB="0" anchor="ctr"/>
                </a:tc>
                <a:tc>
                  <a:txBody>
                    <a:bodyPr/>
                    <a:lstStyle/>
                    <a:p>
                      <a:pPr algn="l" fontAlgn="ctr"/>
                      <a:r>
                        <a:rPr lang="en-GB" sz="900" b="0" i="0" u="none" strike="noStrike" dirty="0">
                          <a:solidFill>
                            <a:srgbClr val="000000"/>
                          </a:solidFill>
                          <a:effectLst/>
                          <a:latin typeface="Arial" panose="020B0604020202020204" pitchFamily="34" charset="0"/>
                        </a:rPr>
                        <a:t>Centrica</a:t>
                      </a:r>
                    </a:p>
                  </a:txBody>
                  <a:tcPr marL="6350" marR="6350" marT="6350" marB="0" anchor="ctr"/>
                </a:tc>
                <a:tc>
                  <a:txBody>
                    <a:bodyPr/>
                    <a:lstStyle/>
                    <a:p>
                      <a:pPr lvl="0" algn="ctr">
                        <a:lnSpc>
                          <a:spcPct val="114999"/>
                        </a:lnSpc>
                        <a:spcAft>
                          <a:spcPts val="0"/>
                        </a:spcAft>
                        <a:buNone/>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lvl="0" algn="ctr">
                        <a:lnSpc>
                          <a:spcPct val="114999"/>
                        </a:lnSpc>
                        <a:spcAft>
                          <a:spcPts val="0"/>
                        </a:spcAft>
                        <a:buNone/>
                      </a:pPr>
                      <a:endParaRPr lang="en-GB" sz="900" kern="1200" dirty="0">
                        <a:solidFill>
                          <a:schemeClr val="tx1"/>
                        </a:solidFill>
                        <a:effectLst/>
                        <a:latin typeface="Arial"/>
                        <a:ea typeface="Calibri"/>
                        <a:cs typeface="Arial"/>
                      </a:endParaRPr>
                    </a:p>
                  </a:txBody>
                  <a:tcPr marL="59044" marR="59044" marT="0" marB="0" anchor="ctr"/>
                </a:tc>
                <a:tc>
                  <a:txBody>
                    <a:bodyPr/>
                    <a:lstStyle/>
                    <a:p>
                      <a:pPr lvl="0" algn="ctr">
                        <a:lnSpc>
                          <a:spcPct val="114999"/>
                        </a:lnSpc>
                        <a:spcAft>
                          <a:spcPts val="0"/>
                        </a:spcAft>
                        <a:buNone/>
                      </a:pPr>
                      <a:endParaRPr lang="en-GB" sz="900" kern="1200" dirty="0">
                        <a:solidFill>
                          <a:schemeClr val="tx1"/>
                        </a:solidFill>
                        <a:effectLst/>
                        <a:latin typeface="Arial"/>
                        <a:ea typeface="Calibri"/>
                        <a:cs typeface="Arial"/>
                      </a:endParaRPr>
                    </a:p>
                  </a:txBody>
                  <a:tcPr marL="59044" marR="59044" marT="0" marB="0" anchor="ctr"/>
                </a:tc>
                <a:tc>
                  <a:txBody>
                    <a:bodyPr/>
                    <a:lstStyle/>
                    <a:p>
                      <a:pPr algn="l" fontAlgn="ctr"/>
                      <a:endParaRPr lang="en-US" sz="750" b="0" i="0" u="none" strike="noStrike" dirty="0">
                        <a:solidFill>
                          <a:srgbClr val="000000"/>
                        </a:solidFill>
                        <a:effectLst/>
                        <a:latin typeface="Arial" panose="020B0604020202020204" pitchFamily="34" charset="0"/>
                      </a:endParaRPr>
                    </a:p>
                    <a:p>
                      <a:pPr algn="l" fontAlgn="ctr"/>
                      <a:r>
                        <a:rPr lang="en-US" sz="750" b="0" i="0" u="none" strike="noStrike" dirty="0">
                          <a:solidFill>
                            <a:srgbClr val="000000"/>
                          </a:solidFill>
                          <a:effectLst/>
                          <a:latin typeface="Arial" panose="020B0604020202020204" pitchFamily="34" charset="0"/>
                        </a:rPr>
                        <a:t>"Yes we support this change as this change is required by Centrica (and in all probabilities other Suppliers and Shippers)  for the Faster Switching </a:t>
                      </a:r>
                      <a:r>
                        <a:rPr lang="en-US" sz="750" b="0" i="0" u="none" strike="noStrike" dirty="0" err="1">
                          <a:solidFill>
                            <a:srgbClr val="000000"/>
                          </a:solidFill>
                          <a:effectLst/>
                          <a:latin typeface="Arial" panose="020B0604020202020204" pitchFamily="34" charset="0"/>
                        </a:rPr>
                        <a:t>Programme</a:t>
                      </a:r>
                      <a:r>
                        <a:rPr lang="en-US" sz="750" b="0" i="0" u="none" strike="noStrike" dirty="0">
                          <a:solidFill>
                            <a:srgbClr val="000000"/>
                          </a:solidFill>
                          <a:effectLst/>
                          <a:latin typeface="Arial" panose="020B0604020202020204" pitchFamily="34" charset="0"/>
                        </a:rPr>
                        <a:t>. As part of Faster Switching </a:t>
                      </a:r>
                      <a:r>
                        <a:rPr lang="en-US" sz="750" b="0" i="0" u="none" strike="noStrike" dirty="0" err="1">
                          <a:solidFill>
                            <a:srgbClr val="000000"/>
                          </a:solidFill>
                          <a:effectLst/>
                          <a:latin typeface="Arial" panose="020B0604020202020204" pitchFamily="34" charset="0"/>
                        </a:rPr>
                        <a:t>Programme</a:t>
                      </a:r>
                      <a:r>
                        <a:rPr lang="en-US" sz="750" b="0" i="0" u="none" strike="noStrike" dirty="0">
                          <a:solidFill>
                            <a:srgbClr val="000000"/>
                          </a:solidFill>
                          <a:effectLst/>
                          <a:latin typeface="Arial" panose="020B0604020202020204" pitchFamily="34" charset="0"/>
                        </a:rPr>
                        <a:t> XOSERVE is making additional changes to include the REL address and current supplier Reg Effective Date to the Supply Point Switching API. The current supplier Reg Effective Date is needed by suppliers to check whether a customer is in the ‘Standstill Period’ or not and this is needed for both Dom and Non-Dom sites. As part of the XOSERVE change to make certain data elements available on the DES API’s we were expecting that the  Confirmation Effective Date(Portfolio View) which is a part of the Supply Point Enquiry API would  have the restriction for “Portfolio view “ removed. Although a request was raised for this by Centrica it was not considered as part of the recent XRN 4801 change (nor are they a part of the upcoming changes for the DES API’s discussed by XOSERVE in the recent Extraordinary DSEG meeting). This field is required by the Faster Switching Program for calculating the Supply Start Date correctly; by determining whether a customer is in the standstill period or not. We would like to also</a:t>
                      </a:r>
                    </a:p>
                    <a:p>
                      <a:pPr algn="l" fontAlgn="ctr"/>
                      <a:r>
                        <a:rPr lang="en-US" sz="750" b="0" i="0" u="none" strike="noStrike" dirty="0">
                          <a:solidFill>
                            <a:srgbClr val="000000"/>
                          </a:solidFill>
                          <a:effectLst/>
                          <a:latin typeface="Arial" panose="020B0604020202020204" pitchFamily="34" charset="0"/>
                        </a:rPr>
                        <a:t> • To remove the restriction of Portfolio view from  the field- Confirmation Effective Date(Portfolio View) of Supply Point Enquiry and</a:t>
                      </a:r>
                    </a:p>
                    <a:p>
                      <a:pPr algn="l" fontAlgn="ctr"/>
                      <a:r>
                        <a:rPr lang="en-US" sz="750" b="0" i="0" u="none" strike="noStrike" dirty="0">
                          <a:solidFill>
                            <a:srgbClr val="000000"/>
                          </a:solidFill>
                          <a:effectLst/>
                          <a:latin typeface="Arial" panose="020B0604020202020204" pitchFamily="34" charset="0"/>
                        </a:rPr>
                        <a:t> • Add the REL address output to the Supply Pont Enquiry API . </a:t>
                      </a:r>
                    </a:p>
                    <a:p>
                      <a:pPr algn="l" fontAlgn="ctr"/>
                      <a:r>
                        <a:rPr lang="en-US" sz="750" b="0" i="0" u="none" strike="noStrike" dirty="0">
                          <a:solidFill>
                            <a:srgbClr val="000000"/>
                          </a:solidFill>
                          <a:effectLst/>
                          <a:latin typeface="Arial" panose="020B0604020202020204" pitchFamily="34" charset="0"/>
                        </a:rPr>
                        <a:t>This would mean it is not necessary to make two separate calls for the XOSERVE API’s  (Supply Point Enquiry and Supply Point Switching API) to obtain as the required information getting all the details needed as part of FMRS Details- https://www.xoserve.com/services/gas-api-services/Supply Point</a:t>
                      </a:r>
                    </a:p>
                    <a:p>
                      <a:pPr algn="l" fontAlgn="ctr"/>
                      <a:endParaRPr lang="en-US" sz="750" b="0" i="0" u="none" strike="noStrike" dirty="0">
                        <a:solidFill>
                          <a:srgbClr val="000000"/>
                        </a:solidFill>
                        <a:effectLst/>
                        <a:latin typeface="Arial" panose="020B0604020202020204" pitchFamily="34" charset="0"/>
                      </a:endParaRPr>
                    </a:p>
                    <a:p>
                      <a:pPr algn="l" fontAlgn="ctr"/>
                      <a:r>
                        <a:rPr lang="en-US" sz="750" b="0" i="0" u="none" strike="noStrike" dirty="0">
                          <a:solidFill>
                            <a:srgbClr val="000000"/>
                          </a:solidFill>
                          <a:effectLst/>
                          <a:latin typeface="Arial" panose="020B0604020202020204" pitchFamily="34" charset="0"/>
                        </a:rPr>
                        <a:t>Enquiry(https://umbraco.xoserve.com/media/41375/xoserve-query-apis-technical-specification-v102-tracked.pdf)"</a:t>
                      </a:r>
                    </a:p>
                    <a:p>
                      <a:pPr algn="l" fontAlgn="ctr"/>
                      <a:endParaRPr lang="en-GB" sz="75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31173452"/>
                  </a:ext>
                </a:extLst>
              </a:tr>
              <a:tr h="1056345">
                <a:tc vMerge="1">
                  <a:txBody>
                    <a:bodyPr/>
                    <a:lstStyle/>
                    <a:p>
                      <a:endParaRPr lang="en-GB"/>
                    </a:p>
                  </a:txBody>
                  <a:tcPr/>
                </a:tc>
                <a:tc vMerge="1">
                  <a:txBody>
                    <a:bodyPr/>
                    <a:lstStyle/>
                    <a:p>
                      <a:endParaRPr lang="en-GB"/>
                    </a:p>
                  </a:txBody>
                  <a:tcPr/>
                </a:tc>
                <a:tc>
                  <a:txBody>
                    <a:bodyPr/>
                    <a:lstStyle/>
                    <a:p>
                      <a:pPr algn="l" fontAlgn="ctr"/>
                      <a:r>
                        <a:rPr lang="en-GB" sz="900" b="0" i="0" u="none" strike="noStrike" dirty="0">
                          <a:solidFill>
                            <a:srgbClr val="000000"/>
                          </a:solidFill>
                          <a:effectLst/>
                          <a:latin typeface="Arial" panose="020B0604020202020204" pitchFamily="34" charset="0"/>
                        </a:rPr>
                        <a:t>SSE</a:t>
                      </a:r>
                    </a:p>
                  </a:txBody>
                  <a:tcPr marL="6350" marR="6350" marT="6350" marB="0" anchor="ctr"/>
                </a:tc>
                <a:tc>
                  <a:txBody>
                    <a:bodyPr/>
                    <a:lstStyle/>
                    <a:p>
                      <a:pPr lvl="0" algn="ctr">
                        <a:lnSpc>
                          <a:spcPct val="114999"/>
                        </a:lnSpc>
                        <a:spcAft>
                          <a:spcPts val="0"/>
                        </a:spcAft>
                        <a:buNone/>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lvl="0" algn="ctr">
                        <a:lnSpc>
                          <a:spcPct val="114999"/>
                        </a:lnSpc>
                        <a:spcAft>
                          <a:spcPts val="0"/>
                        </a:spcAft>
                        <a:buNone/>
                      </a:pPr>
                      <a:endParaRPr lang="en-GB" sz="900" kern="1200" dirty="0">
                        <a:solidFill>
                          <a:schemeClr val="tx1"/>
                        </a:solidFill>
                        <a:effectLst/>
                        <a:latin typeface="Arial"/>
                        <a:ea typeface="Calibri"/>
                        <a:cs typeface="Arial"/>
                      </a:endParaRPr>
                    </a:p>
                  </a:txBody>
                  <a:tcPr marL="59044" marR="59044" marT="0" marB="0" anchor="ctr"/>
                </a:tc>
                <a:tc>
                  <a:txBody>
                    <a:bodyPr/>
                    <a:lstStyle/>
                    <a:p>
                      <a:pPr lvl="0" algn="ctr">
                        <a:lnSpc>
                          <a:spcPct val="114999"/>
                        </a:lnSpc>
                        <a:spcAft>
                          <a:spcPts val="0"/>
                        </a:spcAft>
                        <a:buNone/>
                      </a:pPr>
                      <a:endParaRPr lang="en-GB" sz="900" kern="1200" dirty="0">
                        <a:solidFill>
                          <a:schemeClr val="tx1"/>
                        </a:solidFill>
                        <a:effectLst/>
                        <a:latin typeface="Arial"/>
                        <a:ea typeface="Calibri"/>
                        <a:cs typeface="Arial"/>
                      </a:endParaRPr>
                    </a:p>
                  </a:txBody>
                  <a:tcPr marL="59044" marR="59044" marT="0" marB="0" anchor="ctr"/>
                </a:tc>
                <a:tc>
                  <a:txBody>
                    <a:bodyPr/>
                    <a:lstStyle/>
                    <a:p>
                      <a:pPr algn="l" fontAlgn="ctr"/>
                      <a:r>
                        <a:rPr lang="en-US" sz="750" b="0" i="0" u="none" strike="noStrike" dirty="0">
                          <a:solidFill>
                            <a:srgbClr val="000000"/>
                          </a:solidFill>
                          <a:effectLst/>
                          <a:latin typeface="Arial" panose="020B0604020202020204" pitchFamily="34" charset="0"/>
                        </a:rPr>
                        <a:t>We agree in principle with removing the restriction on TPIs/PCWs from accessing non-domestic data in the Supply Point Switching API. However, allowing this may increase a potential risk that TPIs/PCWs will rely on this data rather than seeking data from the customer which could be more accurate. For example, instead of asking the customer to provide their current consumption in order to quote, the TPI/PCW may just take the AQ from the Supply Point Switching API. The AQ may not accurately reflect the customer’s ongoing requirements (especially due to Covid-19), which could lead to inaccurate initial quotation.</a:t>
                      </a:r>
                      <a:endParaRPr lang="en-GB" sz="75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524267161"/>
                  </a:ext>
                </a:extLst>
              </a:tr>
            </a:tbl>
          </a:graphicData>
        </a:graphic>
      </p:graphicFrame>
    </p:spTree>
    <p:extLst>
      <p:ext uri="{BB962C8B-B14F-4D97-AF65-F5344CB8AC3E}">
        <p14:creationId xmlns:p14="http://schemas.microsoft.com/office/powerpoint/2010/main" val="2884983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5828"/>
            <a:ext cx="8229600" cy="637580"/>
          </a:xfrm>
        </p:spPr>
        <p:txBody>
          <a:bodyPr>
            <a:normAutofit fontScale="90000"/>
          </a:bodyPr>
          <a:lstStyle/>
          <a:p>
            <a:r>
              <a:rPr lang="en-US" sz="2000" dirty="0"/>
              <a:t>XRN5237 - Maintenance of a User relationship table for the purpose of AQ amendments (Modification 0736 ONLY)</a:t>
            </a:r>
          </a:p>
        </p:txBody>
      </p:sp>
      <p:graphicFrame>
        <p:nvGraphicFramePr>
          <p:cNvPr id="3" name="Table 2"/>
          <p:cNvGraphicFramePr>
            <a:graphicFrameLocks noGrp="1"/>
          </p:cNvGraphicFramePr>
          <p:nvPr>
            <p:extLst>
              <p:ext uri="{D42A27DB-BD31-4B8C-83A1-F6EECF244321}">
                <p14:modId xmlns:p14="http://schemas.microsoft.com/office/powerpoint/2010/main" val="989898451"/>
              </p:ext>
            </p:extLst>
          </p:nvPr>
        </p:nvGraphicFramePr>
        <p:xfrm>
          <a:off x="215515" y="713408"/>
          <a:ext cx="8712969" cy="3865266"/>
        </p:xfrm>
        <a:graphic>
          <a:graphicData uri="http://schemas.openxmlformats.org/drawingml/2006/table">
            <a:tbl>
              <a:tblPr firstRow="1" firstCol="1" bandRow="1">
                <a:tableStyleId>{5940675A-B579-460E-94D1-54222C63F5DA}</a:tableStyleId>
              </a:tblPr>
              <a:tblGrid>
                <a:gridCol w="2074922">
                  <a:extLst>
                    <a:ext uri="{9D8B030D-6E8A-4147-A177-3AD203B41FA5}">
                      <a16:colId xmlns:a16="http://schemas.microsoft.com/office/drawing/2014/main" val="20001"/>
                    </a:ext>
                  </a:extLst>
                </a:gridCol>
                <a:gridCol w="752949">
                  <a:extLst>
                    <a:ext uri="{9D8B030D-6E8A-4147-A177-3AD203B41FA5}">
                      <a16:colId xmlns:a16="http://schemas.microsoft.com/office/drawing/2014/main" val="3321704233"/>
                    </a:ext>
                  </a:extLst>
                </a:gridCol>
                <a:gridCol w="761052">
                  <a:extLst>
                    <a:ext uri="{9D8B030D-6E8A-4147-A177-3AD203B41FA5}">
                      <a16:colId xmlns:a16="http://schemas.microsoft.com/office/drawing/2014/main" val="20002"/>
                    </a:ext>
                  </a:extLst>
                </a:gridCol>
                <a:gridCol w="473886">
                  <a:extLst>
                    <a:ext uri="{9D8B030D-6E8A-4147-A177-3AD203B41FA5}">
                      <a16:colId xmlns:a16="http://schemas.microsoft.com/office/drawing/2014/main" val="20003"/>
                    </a:ext>
                  </a:extLst>
                </a:gridCol>
                <a:gridCol w="353746">
                  <a:extLst>
                    <a:ext uri="{9D8B030D-6E8A-4147-A177-3AD203B41FA5}">
                      <a16:colId xmlns:a16="http://schemas.microsoft.com/office/drawing/2014/main" val="20004"/>
                    </a:ext>
                  </a:extLst>
                </a:gridCol>
                <a:gridCol w="393793">
                  <a:extLst>
                    <a:ext uri="{9D8B030D-6E8A-4147-A177-3AD203B41FA5}">
                      <a16:colId xmlns:a16="http://schemas.microsoft.com/office/drawing/2014/main" val="20005"/>
                    </a:ext>
                  </a:extLst>
                </a:gridCol>
                <a:gridCol w="3902621">
                  <a:extLst>
                    <a:ext uri="{9D8B030D-6E8A-4147-A177-3AD203B41FA5}">
                      <a16:colId xmlns:a16="http://schemas.microsoft.com/office/drawing/2014/main" val="20010"/>
                    </a:ext>
                  </a:extLst>
                </a:gridCol>
              </a:tblGrid>
              <a:tr h="296975">
                <a:tc rowSpan="2">
                  <a:txBody>
                    <a:bodyPr/>
                    <a:lstStyle/>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XRN / Title</a:t>
                      </a:r>
                    </a:p>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a:solidFill>
                            <a:schemeClr val="tx1"/>
                          </a:solidFill>
                          <a:effectLst/>
                          <a:latin typeface="+mn-lt"/>
                          <a:ea typeface="+mn-ea"/>
                          <a:cs typeface="+mn-cs"/>
                        </a:rPr>
                        <a:t>Comm Ref</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303646">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mn-lt"/>
                          <a:ea typeface="+mn-ea"/>
                          <a:cs typeface="+mn-cs"/>
                        </a:rPr>
                        <a:t>Organisation</a:t>
                      </a:r>
                      <a:r>
                        <a:rPr lang="en-GB" sz="700" baseline="0" dirty="0">
                          <a:effectLst/>
                          <a:latin typeface="+mn-lt"/>
                          <a:ea typeface="+mn-ea"/>
                          <a:cs typeface="+mn-cs"/>
                        </a:rPr>
                        <a:t> </a:t>
                      </a:r>
                      <a:endParaRPr lang="en-GB" sz="9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a:effectLst/>
                        </a:rPr>
                        <a:t>Approve</a:t>
                      </a:r>
                      <a:endParaRPr lang="en-GB" sz="90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a:effectLst/>
                        </a:rPr>
                        <a:t>Defer</a:t>
                      </a:r>
                      <a:endParaRPr lang="en-GB" sz="900">
                        <a:effectLst/>
                      </a:endParaRPr>
                    </a:p>
                    <a:p>
                      <a:pPr>
                        <a:lnSpc>
                          <a:spcPct val="115000"/>
                        </a:lnSpc>
                        <a:spcAft>
                          <a:spcPts val="0"/>
                        </a:spcAft>
                      </a:pPr>
                      <a:r>
                        <a:rPr lang="en-GB" sz="700">
                          <a:effectLst/>
                        </a:rPr>
                        <a:t> </a:t>
                      </a:r>
                      <a:endParaRPr lang="en-GB" sz="90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a:effectLst/>
                        </a:rPr>
                        <a:t>Reject</a:t>
                      </a:r>
                      <a:endParaRPr lang="en-GB" sz="90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2274912">
                <a:tc rowSpan="3">
                  <a:txBody>
                    <a:bodyPr/>
                    <a:lstStyle/>
                    <a:p>
                      <a:pPr marL="0" algn="l" defTabSz="914400" rtl="0" eaLnBrk="1" latinLnBrk="0" hangingPunct="1">
                        <a:lnSpc>
                          <a:spcPct val="115000"/>
                        </a:lnSpc>
                        <a:spcAft>
                          <a:spcPts val="0"/>
                        </a:spcAft>
                      </a:pPr>
                      <a:endParaRPr lang="en-US"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kern="1200" dirty="0">
                          <a:solidFill>
                            <a:schemeClr val="tx1"/>
                          </a:solidFill>
                          <a:effectLst/>
                          <a:latin typeface="+mn-lt"/>
                          <a:ea typeface="+mn-ea"/>
                          <a:cs typeface="+mn-cs"/>
                        </a:rPr>
                        <a:t>Proposed delivery: Ad hoc – expected January 2021</a:t>
                      </a: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b="1" kern="1200" dirty="0">
                          <a:solidFill>
                            <a:schemeClr val="tx1"/>
                          </a:solidFill>
                          <a:effectLst/>
                          <a:latin typeface="+mn-lt"/>
                          <a:ea typeface="+mn-ea"/>
                          <a:cs typeface="+mn-cs"/>
                          <a:hlinkClick r:id="rId2"/>
                        </a:rPr>
                        <a:t>Link to CP</a:t>
                      </a: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hlinkClick r:id="rId3"/>
                        </a:rPr>
                        <a:t>2718.5 - RT - PO - XRN5237</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Voting: IGT, Shipper &amp; DNO</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High level Solution cost:</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Option 1 – 20k-30k</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Service Area: Service Area 1 - Manage Supply Point Registration</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Funding:</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100% Shipper</a:t>
                      </a:r>
                    </a:p>
                  </a:txBody>
                  <a:tcPr marL="59044" marR="59044" marT="0" marB="0"/>
                </a:tc>
                <a:tc rowSpan="3">
                  <a:txBody>
                    <a:bodyPr/>
                    <a:lstStyle/>
                    <a:p>
                      <a:pPr algn="l">
                        <a:lnSpc>
                          <a:spcPct val="115000"/>
                        </a:lnSpc>
                        <a:spcAft>
                          <a:spcPts val="0"/>
                        </a:spcAft>
                      </a:pPr>
                      <a:r>
                        <a:rPr lang="en-GB" sz="900" dirty="0">
                          <a:effectLst/>
                          <a:latin typeface="+mn-lt"/>
                          <a:ea typeface="Calibri"/>
                          <a:cs typeface="Times New Roman"/>
                        </a:rPr>
                        <a:t>Option 1</a:t>
                      </a:r>
                    </a:p>
                  </a:txBody>
                  <a:tcPr marL="59044" marR="59044" marT="0" marB="0" anchor="ctr"/>
                </a:tc>
                <a:tc>
                  <a:txBody>
                    <a:bodyPr/>
                    <a:lstStyle/>
                    <a:p>
                      <a:pPr algn="l" fontAlgn="ctr"/>
                      <a:r>
                        <a:rPr lang="en-GB" sz="900" b="0" i="0" u="none" strike="noStrike" dirty="0">
                          <a:solidFill>
                            <a:srgbClr val="000000"/>
                          </a:solidFill>
                          <a:effectLst/>
                          <a:latin typeface="Arial" panose="020B0604020202020204" pitchFamily="34" charset="0"/>
                        </a:rPr>
                        <a:t>EDF</a:t>
                      </a:r>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Arial"/>
                        <a:ea typeface="Calibri"/>
                        <a:cs typeface="Arial"/>
                      </a:endParaRP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r>
                        <a:rPr lang="en-GB" sz="9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tc>
                <a:tc>
                  <a:txBody>
                    <a:bodyPr/>
                    <a:lstStyle/>
                    <a:p>
                      <a:pPr algn="l" fontAlgn="ctr"/>
                      <a:endParaRPr lang="en-US" sz="800" b="0" i="0" u="none" strike="noStrike" dirty="0">
                        <a:solidFill>
                          <a:srgbClr val="000000"/>
                        </a:solidFill>
                        <a:effectLst/>
                        <a:latin typeface="Arial" panose="020B0604020202020204" pitchFamily="34" charset="0"/>
                      </a:endParaRPr>
                    </a:p>
                    <a:p>
                      <a:pPr algn="l" fontAlgn="ctr"/>
                      <a:r>
                        <a:rPr lang="en-US" sz="800" b="0" i="0" u="none" strike="noStrike" dirty="0">
                          <a:solidFill>
                            <a:srgbClr val="000000"/>
                          </a:solidFill>
                          <a:effectLst/>
                          <a:latin typeface="Arial" panose="020B0604020202020204" pitchFamily="34" charset="0"/>
                        </a:rPr>
                        <a:t>We agree with updating UNC to clarify, however I have been unable to find quantification anywhere for how much of a problem this is financially and why we are proposing to put in a safety net which is not encouraging shippers to change </a:t>
                      </a:r>
                      <a:r>
                        <a:rPr lang="en-US" sz="800" b="0" i="0" u="none" strike="noStrike" dirty="0" err="1">
                          <a:solidFill>
                            <a:srgbClr val="000000"/>
                          </a:solidFill>
                          <a:effectLst/>
                          <a:latin typeface="Arial" panose="020B0604020202020204" pitchFamily="34" charset="0"/>
                        </a:rPr>
                        <a:t>behaviours</a:t>
                      </a:r>
                      <a:r>
                        <a:rPr lang="en-US" sz="800" b="0" i="0" u="none" strike="noStrike" dirty="0">
                          <a:solidFill>
                            <a:srgbClr val="000000"/>
                          </a:solidFill>
                          <a:effectLst/>
                          <a:latin typeface="Arial" panose="020B0604020202020204" pitchFamily="34" charset="0"/>
                        </a:rPr>
                        <a:t>, moreover allowing them to submit and do nothing as reversal will be done for them.</a:t>
                      </a:r>
                    </a:p>
                    <a:p>
                      <a:pPr algn="l" fontAlgn="ctr"/>
                      <a:endParaRPr lang="en-US" sz="800" b="0" i="0" u="none" strike="noStrike" dirty="0">
                        <a:solidFill>
                          <a:srgbClr val="000000"/>
                        </a:solidFill>
                        <a:effectLst/>
                        <a:latin typeface="Arial" panose="020B0604020202020204" pitchFamily="34" charset="0"/>
                      </a:endParaRPr>
                    </a:p>
                    <a:p>
                      <a:pPr algn="l" fontAlgn="ctr"/>
                      <a:r>
                        <a:rPr lang="en-US" sz="800" b="0" i="0" u="none" strike="noStrike" dirty="0">
                          <a:solidFill>
                            <a:srgbClr val="000000"/>
                          </a:solidFill>
                          <a:effectLst/>
                          <a:latin typeface="Arial" panose="020B0604020202020204" pitchFamily="34" charset="0"/>
                        </a:rPr>
                        <a:t>This is an obligation within the UNC and as a result should be treated as such, where not complying shippers should be pulled up through PAC and dealt with accordingly whether that be through proportional fines at the level of the detriment to the industry.</a:t>
                      </a:r>
                    </a:p>
                    <a:p>
                      <a:pPr algn="l" fontAlgn="ctr"/>
                      <a:endParaRPr lang="en-US" sz="800" b="0" i="0" u="none" strike="noStrike" dirty="0">
                        <a:solidFill>
                          <a:srgbClr val="000000"/>
                        </a:solidFill>
                        <a:effectLst/>
                        <a:latin typeface="Arial" panose="020B0604020202020204" pitchFamily="34" charset="0"/>
                      </a:endParaRPr>
                    </a:p>
                    <a:p>
                      <a:pPr algn="l" fontAlgn="ctr"/>
                      <a:r>
                        <a:rPr lang="en-US" sz="800" b="0" i="0" u="none" strike="noStrike" dirty="0">
                          <a:solidFill>
                            <a:srgbClr val="000000"/>
                          </a:solidFill>
                          <a:effectLst/>
                          <a:latin typeface="Arial" panose="020B0604020202020204" pitchFamily="34" charset="0"/>
                        </a:rPr>
                        <a:t>We believe change should not be implemented to hand hold non performing shippers – where cost of initial change is financed by the rest of the industry. This – as stated by Xoserve – is a rushed solution in order to implement in Jan 2021 (understanding that there is a proposal for a part B solution which as per my earlier points – don’t deem to be the right approach). We seem to be </a:t>
                      </a:r>
                      <a:r>
                        <a:rPr lang="en-US" sz="800" b="0" i="0" u="none" strike="noStrike" dirty="0" err="1">
                          <a:solidFill>
                            <a:srgbClr val="000000"/>
                          </a:solidFill>
                          <a:effectLst/>
                          <a:latin typeface="Arial" panose="020B0604020202020204" pitchFamily="34" charset="0"/>
                        </a:rPr>
                        <a:t>focussing</a:t>
                      </a:r>
                      <a:r>
                        <a:rPr lang="en-US" sz="800" b="0" i="0" u="none" strike="noStrike" dirty="0">
                          <a:solidFill>
                            <a:srgbClr val="000000"/>
                          </a:solidFill>
                          <a:effectLst/>
                          <a:latin typeface="Arial" panose="020B0604020202020204" pitchFamily="34" charset="0"/>
                        </a:rPr>
                        <a:t> on cure rather than prevention across the industry of late and don’t feel this is the right approach</a:t>
                      </a:r>
                    </a:p>
                    <a:p>
                      <a:pPr algn="l" fontAlgn="ctr"/>
                      <a:r>
                        <a:rPr lang="en-US" sz="800" b="0" i="0" u="none" strike="noStrike" dirty="0">
                          <a:solidFill>
                            <a:srgbClr val="000000"/>
                          </a:solidFill>
                          <a:effectLst/>
                          <a:latin typeface="Arial" panose="020B0604020202020204" pitchFamily="34" charset="0"/>
                        </a:rPr>
                        <a:t>.</a:t>
                      </a:r>
                    </a:p>
                  </a:txBody>
                  <a:tcPr marL="6350" marR="6350" marT="6350" marB="0" anchor="ctr"/>
                </a:tc>
                <a:extLst>
                  <a:ext uri="{0D108BD9-81ED-4DB2-BD59-A6C34878D82A}">
                    <a16:rowId xmlns:a16="http://schemas.microsoft.com/office/drawing/2014/main" val="10002"/>
                  </a:ext>
                </a:extLst>
              </a:tr>
              <a:tr h="679919">
                <a:tc vMerge="1">
                  <a:txBody>
                    <a:bodyPr/>
                    <a:lstStyle/>
                    <a:p>
                      <a:endParaRPr lang="en-GB"/>
                    </a:p>
                  </a:txBody>
                  <a:tcPr/>
                </a:tc>
                <a:tc vMerge="1">
                  <a:txBody>
                    <a:bodyPr/>
                    <a:lstStyle/>
                    <a:p>
                      <a:endParaRPr lang="en-GB"/>
                    </a:p>
                  </a:txBody>
                  <a:tcPr/>
                </a:tc>
                <a:tc>
                  <a:txBody>
                    <a:bodyPr/>
                    <a:lstStyle/>
                    <a:p>
                      <a:pPr algn="l" fontAlgn="ctr"/>
                      <a:r>
                        <a:rPr lang="en-GB" sz="900" b="0" i="0" u="none" strike="noStrike" dirty="0">
                          <a:solidFill>
                            <a:srgbClr val="000000"/>
                          </a:solidFill>
                          <a:effectLst/>
                          <a:latin typeface="Arial" panose="020B0604020202020204" pitchFamily="34" charset="0"/>
                        </a:rPr>
                        <a:t>SSE</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800" b="0" i="0" u="none" strike="noStrike" dirty="0">
                          <a:solidFill>
                            <a:srgbClr val="000000"/>
                          </a:solidFill>
                          <a:effectLst/>
                          <a:latin typeface="Arial" panose="020B0604020202020204" pitchFamily="34" charset="0"/>
                        </a:rPr>
                        <a:t>We support this change to provide clarity in the UNC around where a Shipper can </a:t>
                      </a:r>
                      <a:r>
                        <a:rPr lang="en-US" sz="800" b="0" i="0" u="none" strike="noStrike" dirty="0" err="1">
                          <a:solidFill>
                            <a:srgbClr val="000000"/>
                          </a:solidFill>
                          <a:effectLst/>
                          <a:latin typeface="Arial" panose="020B0604020202020204" pitchFamily="34" charset="0"/>
                        </a:rPr>
                        <a:t>utilise</a:t>
                      </a:r>
                      <a:r>
                        <a:rPr lang="en-US" sz="800" b="0" i="0" u="none" strike="noStrike" dirty="0">
                          <a:solidFill>
                            <a:srgbClr val="000000"/>
                          </a:solidFill>
                          <a:effectLst/>
                          <a:latin typeface="Arial" panose="020B0604020202020204" pitchFamily="34" charset="0"/>
                        </a:rPr>
                        <a:t> AQ correction reason code 3. </a:t>
                      </a:r>
                    </a:p>
                  </a:txBody>
                  <a:tcPr marL="6350" marR="6350" marT="6350" marB="0" anchor="ctr"/>
                </a:tc>
                <a:extLst>
                  <a:ext uri="{0D108BD9-81ED-4DB2-BD59-A6C34878D82A}">
                    <a16:rowId xmlns:a16="http://schemas.microsoft.com/office/drawing/2014/main" val="2936973415"/>
                  </a:ext>
                </a:extLst>
              </a:tr>
              <a:tr h="309814">
                <a:tc vMerge="1">
                  <a:txBody>
                    <a:bodyPr/>
                    <a:lstStyle/>
                    <a:p>
                      <a:endParaRPr lang="en-US"/>
                    </a:p>
                  </a:txBody>
                  <a:tcPr marL="59044" marR="59044" marT="0" marB="0"/>
                </a:tc>
                <a:tc vMerge="1">
                  <a:txBody>
                    <a:bodyPr/>
                    <a:lstStyle/>
                    <a:p>
                      <a:endParaRPr lang="en-US"/>
                    </a:p>
                  </a:txBody>
                  <a:tcPr marL="59044" marR="59044" marT="0" marB="0" anchor="ctr"/>
                </a:tc>
                <a:tc>
                  <a:txBody>
                    <a:bodyPr/>
                    <a:lstStyle/>
                    <a:p>
                      <a:pPr algn="l" fontAlgn="ctr"/>
                      <a:r>
                        <a:rPr lang="en-GB" sz="900" b="0" i="0" u="none" strike="noStrike" dirty="0">
                          <a:solidFill>
                            <a:srgbClr val="000000"/>
                          </a:solidFill>
                          <a:effectLst/>
                          <a:latin typeface="Arial" panose="020B0604020202020204" pitchFamily="34" charset="0"/>
                        </a:rPr>
                        <a:t>Cadent</a:t>
                      </a:r>
                    </a:p>
                  </a:txBody>
                  <a:tcPr marL="6350" marR="6350" marT="6350" marB="0" anchor="ctr"/>
                </a:tc>
                <a:tc>
                  <a:txBody>
                    <a:bodyPr/>
                    <a:lstStyle/>
                    <a:p>
                      <a:pPr lvl="0" algn="ctr">
                        <a:lnSpc>
                          <a:spcPct val="114999"/>
                        </a:lnSpc>
                        <a:spcAft>
                          <a:spcPts val="0"/>
                        </a:spcAft>
                        <a:buNone/>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lvl="0" algn="ctr">
                        <a:lnSpc>
                          <a:spcPct val="114999"/>
                        </a:lnSpc>
                        <a:spcAft>
                          <a:spcPts val="0"/>
                        </a:spcAft>
                        <a:buNone/>
                      </a:pPr>
                      <a:endParaRPr lang="en-GB" sz="900" kern="1200" dirty="0">
                        <a:solidFill>
                          <a:schemeClr val="tx1"/>
                        </a:solidFill>
                        <a:effectLst/>
                        <a:latin typeface="Arial"/>
                        <a:ea typeface="Calibri"/>
                        <a:cs typeface="Arial"/>
                      </a:endParaRPr>
                    </a:p>
                  </a:txBody>
                  <a:tcPr marL="59044" marR="59044" marT="0" marB="0" anchor="ctr"/>
                </a:tc>
                <a:tc>
                  <a:txBody>
                    <a:bodyPr/>
                    <a:lstStyle/>
                    <a:p>
                      <a:pPr lvl="0" algn="ctr">
                        <a:lnSpc>
                          <a:spcPct val="114999"/>
                        </a:lnSpc>
                        <a:spcAft>
                          <a:spcPts val="0"/>
                        </a:spcAft>
                        <a:buNone/>
                      </a:pPr>
                      <a:endParaRPr lang="en-GB" sz="900" kern="1200" dirty="0">
                        <a:solidFill>
                          <a:schemeClr val="tx1"/>
                        </a:solidFill>
                        <a:effectLst/>
                        <a:latin typeface="Arial"/>
                        <a:ea typeface="Calibri"/>
                        <a:cs typeface="Arial"/>
                      </a:endParaRPr>
                    </a:p>
                  </a:txBody>
                  <a:tcPr marL="59044" marR="59044" marT="0" marB="0" anchor="ctr"/>
                </a:tc>
                <a:tc>
                  <a:txBody>
                    <a:bodyPr/>
                    <a:lstStyle/>
                    <a:p>
                      <a:pPr algn="l" fontAlgn="ctr"/>
                      <a:r>
                        <a:rPr lang="en-US" sz="800" b="0" i="0" u="none" strike="noStrike" dirty="0">
                          <a:solidFill>
                            <a:srgbClr val="000000"/>
                          </a:solidFill>
                          <a:effectLst/>
                          <a:latin typeface="Arial" panose="020B0604020202020204" pitchFamily="34" charset="0"/>
                        </a:rPr>
                        <a:t>We are happy that the solution delivers on the intent of Modification 0736S.</a:t>
                      </a:r>
                      <a:endParaRPr lang="en-GB" sz="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31173452"/>
                  </a:ext>
                </a:extLst>
              </a:tr>
            </a:tbl>
          </a:graphicData>
        </a:graphic>
      </p:graphicFrame>
    </p:spTree>
    <p:extLst>
      <p:ext uri="{BB962C8B-B14F-4D97-AF65-F5344CB8AC3E}">
        <p14:creationId xmlns:p14="http://schemas.microsoft.com/office/powerpoint/2010/main" val="3905861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E9791-B84B-4CC4-9595-42D5649F5BBD}"/>
              </a:ext>
            </a:extLst>
          </p:cNvPr>
          <p:cNvSpPr>
            <a:spLocks noGrp="1"/>
          </p:cNvSpPr>
          <p:nvPr>
            <p:ph type="title"/>
          </p:nvPr>
        </p:nvSpPr>
        <p:spPr/>
        <p:txBody>
          <a:bodyPr>
            <a:normAutofit/>
          </a:bodyPr>
          <a:lstStyle/>
          <a:p>
            <a:r>
              <a:rPr lang="en-GB" sz="2000" dirty="0"/>
              <a:t>3.5 Outages</a:t>
            </a:r>
          </a:p>
        </p:txBody>
      </p:sp>
      <p:graphicFrame>
        <p:nvGraphicFramePr>
          <p:cNvPr id="2" name="Table 1">
            <a:extLst>
              <a:ext uri="{FF2B5EF4-FFF2-40B4-BE49-F238E27FC236}">
                <a16:creationId xmlns:a16="http://schemas.microsoft.com/office/drawing/2014/main" id="{C03E6009-8358-49F8-9187-F66A8F10C314}"/>
              </a:ext>
            </a:extLst>
          </p:cNvPr>
          <p:cNvGraphicFramePr>
            <a:graphicFrameLocks noGrp="1"/>
          </p:cNvGraphicFramePr>
          <p:nvPr>
            <p:extLst>
              <p:ext uri="{D42A27DB-BD31-4B8C-83A1-F6EECF244321}">
                <p14:modId xmlns:p14="http://schemas.microsoft.com/office/powerpoint/2010/main" val="18587977"/>
              </p:ext>
            </p:extLst>
          </p:nvPr>
        </p:nvGraphicFramePr>
        <p:xfrm>
          <a:off x="397130" y="999287"/>
          <a:ext cx="8569876" cy="2087517"/>
        </p:xfrm>
        <a:graphic>
          <a:graphicData uri="http://schemas.openxmlformats.org/drawingml/2006/table">
            <a:tbl>
              <a:tblPr/>
              <a:tblGrid>
                <a:gridCol w="354437">
                  <a:extLst>
                    <a:ext uri="{9D8B030D-6E8A-4147-A177-3AD203B41FA5}">
                      <a16:colId xmlns:a16="http://schemas.microsoft.com/office/drawing/2014/main" val="3344393265"/>
                    </a:ext>
                  </a:extLst>
                </a:gridCol>
                <a:gridCol w="616696">
                  <a:extLst>
                    <a:ext uri="{9D8B030D-6E8A-4147-A177-3AD203B41FA5}">
                      <a16:colId xmlns:a16="http://schemas.microsoft.com/office/drawing/2014/main" val="427627695"/>
                    </a:ext>
                  </a:extLst>
                </a:gridCol>
                <a:gridCol w="479342">
                  <a:extLst>
                    <a:ext uri="{9D8B030D-6E8A-4147-A177-3AD203B41FA5}">
                      <a16:colId xmlns:a16="http://schemas.microsoft.com/office/drawing/2014/main" val="203301745"/>
                    </a:ext>
                  </a:extLst>
                </a:gridCol>
                <a:gridCol w="446004">
                  <a:extLst>
                    <a:ext uri="{9D8B030D-6E8A-4147-A177-3AD203B41FA5}">
                      <a16:colId xmlns:a16="http://schemas.microsoft.com/office/drawing/2014/main" val="3118734133"/>
                    </a:ext>
                  </a:extLst>
                </a:gridCol>
                <a:gridCol w="523732">
                  <a:extLst>
                    <a:ext uri="{9D8B030D-6E8A-4147-A177-3AD203B41FA5}">
                      <a16:colId xmlns:a16="http://schemas.microsoft.com/office/drawing/2014/main" val="1080688874"/>
                    </a:ext>
                  </a:extLst>
                </a:gridCol>
                <a:gridCol w="426323">
                  <a:extLst>
                    <a:ext uri="{9D8B030D-6E8A-4147-A177-3AD203B41FA5}">
                      <a16:colId xmlns:a16="http://schemas.microsoft.com/office/drawing/2014/main" val="330173040"/>
                    </a:ext>
                  </a:extLst>
                </a:gridCol>
                <a:gridCol w="4831709">
                  <a:extLst>
                    <a:ext uri="{9D8B030D-6E8A-4147-A177-3AD203B41FA5}">
                      <a16:colId xmlns:a16="http://schemas.microsoft.com/office/drawing/2014/main" val="4202294771"/>
                    </a:ext>
                  </a:extLst>
                </a:gridCol>
                <a:gridCol w="891633">
                  <a:extLst>
                    <a:ext uri="{9D8B030D-6E8A-4147-A177-3AD203B41FA5}">
                      <a16:colId xmlns:a16="http://schemas.microsoft.com/office/drawing/2014/main" val="661253669"/>
                    </a:ext>
                  </a:extLst>
                </a:gridCol>
              </a:tblGrid>
              <a:tr h="184118">
                <a:tc gridSpan="8">
                  <a:txBody>
                    <a:bodyPr/>
                    <a:lstStyle/>
                    <a:p>
                      <a:pPr algn="ctr" fontAlgn="ctr"/>
                      <a:r>
                        <a:rPr lang="en-GB" sz="1000" b="1" i="0" u="none" strike="noStrike">
                          <a:solidFill>
                            <a:srgbClr val="000000"/>
                          </a:solidFill>
                          <a:effectLst/>
                          <a:latin typeface="Arial" panose="020B0604020202020204" pitchFamily="34" charset="0"/>
                        </a:rPr>
                        <a:t>Outages</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40464644"/>
                  </a:ext>
                </a:extLst>
              </a:tr>
              <a:tr h="124143">
                <a:tc rowSpan="2">
                  <a:txBody>
                    <a:bodyPr/>
                    <a:lstStyle/>
                    <a:p>
                      <a:pPr algn="ctr" fontAlgn="ctr"/>
                      <a:r>
                        <a:rPr lang="en-GB" sz="700" b="0" i="0" u="none" strike="noStrike">
                          <a:solidFill>
                            <a:srgbClr val="000000"/>
                          </a:solidFill>
                          <a:effectLst/>
                          <a:latin typeface="Arial" panose="020B0604020202020204" pitchFamily="34" charset="0"/>
                        </a:rPr>
                        <a:t>Change  Request Number</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700" b="0" i="0" u="none" strike="noStrike">
                          <a:solidFill>
                            <a:srgbClr val="000000"/>
                          </a:solidFill>
                          <a:effectLst/>
                          <a:latin typeface="Arial" panose="020B0604020202020204" pitchFamily="34" charset="0"/>
                        </a:rPr>
                        <a:t>Impacted System</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700" b="0" i="0" u="none" strike="noStrike">
                          <a:solidFill>
                            <a:srgbClr val="000000"/>
                          </a:solidFill>
                          <a:effectLst/>
                          <a:latin typeface="Arial" panose="020B0604020202020204" pitchFamily="34" charset="0"/>
                        </a:rPr>
                        <a:t>Outage Duration</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700" b="0" i="0" u="none" strike="noStrike" dirty="0">
                          <a:solidFill>
                            <a:srgbClr val="000000"/>
                          </a:solidFill>
                          <a:effectLst/>
                          <a:latin typeface="Arial" panose="020B0604020202020204" pitchFamily="34" charset="0"/>
                        </a:rPr>
                        <a:t>Committee Notified</a:t>
                      </a:r>
                      <a:r>
                        <a:rPr lang="en-GB" sz="700" b="0" i="0" u="none" strike="noStrike">
                          <a:solidFill>
                            <a:srgbClr val="000000"/>
                          </a:solidFill>
                          <a:effectLst/>
                          <a:latin typeface="Arial" panose="020B0604020202020204" pitchFamily="34" charset="0"/>
                        </a:rPr>
                        <a:t>/updated Date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512832839"/>
                  </a:ext>
                </a:extLst>
              </a:tr>
              <a:tr h="243024">
                <a:tc vMerge="1">
                  <a:txBody>
                    <a:bodyPr/>
                    <a:lstStyle/>
                    <a:p>
                      <a:endParaRPr lang="en-GB"/>
                    </a:p>
                  </a:txBody>
                  <a:tcPr/>
                </a:tc>
                <a:tc vMerge="1">
                  <a:txBody>
                    <a:bodyPr/>
                    <a:lstStyle/>
                    <a:p>
                      <a:endParaRPr lang="en-GB"/>
                    </a:p>
                  </a:txBody>
                  <a:tcPr/>
                </a:tc>
                <a:tc>
                  <a:txBody>
                    <a:bodyPr/>
                    <a:lstStyle/>
                    <a:p>
                      <a:pPr algn="ctr" fontAlgn="ctr"/>
                      <a:r>
                        <a:rPr lang="en-GB" sz="700" b="0" i="0" u="none" strike="noStrike">
                          <a:solidFill>
                            <a:srgbClr val="000000"/>
                          </a:solidFill>
                          <a:effectLst/>
                          <a:latin typeface="Arial" panose="020B0604020202020204" pitchFamily="34" charset="0"/>
                        </a:rPr>
                        <a:t>Start Date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Start Time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End Date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dirty="0">
                          <a:solidFill>
                            <a:srgbClr val="000000"/>
                          </a:solidFill>
                          <a:effectLst/>
                          <a:latin typeface="Arial" panose="020B0604020202020204" pitchFamily="34" charset="0"/>
                        </a:rPr>
                        <a:t>End Time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Brief Description</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3542894475"/>
                  </a:ext>
                </a:extLst>
              </a:tr>
              <a:tr h="429838">
                <a:tc>
                  <a:txBody>
                    <a:bodyPr/>
                    <a:lstStyle/>
                    <a:p>
                      <a:pPr algn="ctr" fontAlgn="ctr"/>
                      <a:r>
                        <a:rPr lang="en-GB" sz="700" b="0" i="0" u="none" strike="noStrike" dirty="0">
                          <a:solidFill>
                            <a:srgbClr val="000000"/>
                          </a:solidFill>
                          <a:effectLst/>
                          <a:latin typeface="Arial" panose="020B0604020202020204" pitchFamily="34" charset="0"/>
                        </a:rPr>
                        <a:t>11024</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UK Link Portal; UK Link On-line Service; DES and CMS</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04/12/2020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23:00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05/12/2020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10:00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1" i="0" u="sng" strike="noStrike" dirty="0">
                          <a:solidFill>
                            <a:srgbClr val="000000"/>
                          </a:solidFill>
                          <a:effectLst/>
                          <a:latin typeface="Arial" panose="020B0604020202020204" pitchFamily="34" charset="0"/>
                        </a:rPr>
                        <a:t>UK Link Disaster Recovery Test 2020</a:t>
                      </a: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(Failover to DR site) - the UK Link system will operate normally from the DR site in the period between Failover and Failback.</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NB: UK Link System Application will not be available during this period – but no impacts to Users are expected</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11/11//2020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093633"/>
                  </a:ext>
                </a:extLst>
              </a:tr>
              <a:tr h="429838">
                <a:tc>
                  <a:txBody>
                    <a:bodyPr/>
                    <a:lstStyle/>
                    <a:p>
                      <a:pPr algn="ctr" fontAlgn="ctr"/>
                      <a:r>
                        <a:rPr lang="en-GB" sz="700" b="0" i="0" u="none" strike="noStrike">
                          <a:solidFill>
                            <a:srgbClr val="000000"/>
                          </a:solidFill>
                          <a:effectLst/>
                          <a:latin typeface="Arial" panose="020B0604020202020204" pitchFamily="34" charset="0"/>
                        </a:rPr>
                        <a:t>11024</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UK Link Portal; UK Link On-line Service; DES and CMS</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05/12/2020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23:00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06/12/2020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07:00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1" i="0" u="sng" strike="noStrike" dirty="0">
                          <a:solidFill>
                            <a:srgbClr val="000000"/>
                          </a:solidFill>
                          <a:effectLst/>
                          <a:latin typeface="Arial" panose="020B0604020202020204" pitchFamily="34" charset="0"/>
                        </a:rPr>
                        <a:t>UK Link Disaster Recovery Test 2020</a:t>
                      </a: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(Failback to primary site) - contingency dates for the test are Friday 15th to Sunday 17th January 2021 with the same timings as above.</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NB: UK Link System Application will not be available during this period – but no impacts to Users are expected</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11/11//2020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16688"/>
                  </a:ext>
                </a:extLst>
              </a:tr>
              <a:tr h="163077">
                <a:tc>
                  <a:txBody>
                    <a:bodyPr/>
                    <a:lstStyle/>
                    <a:p>
                      <a:pPr algn="ctr" fontAlgn="ctr"/>
                      <a:r>
                        <a:rPr lang="en-GB" sz="700" b="0" i="0" u="none" strike="noStrike">
                          <a:solidFill>
                            <a:srgbClr val="000000"/>
                          </a:solidFill>
                          <a:effectLst/>
                          <a:latin typeface="Arial" panose="020B0604020202020204" pitchFamily="34" charset="0"/>
                        </a:rPr>
                        <a:t> </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UK Link</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02/01/2021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700" b="0" i="0" u="none" strike="noStrike">
                          <a:solidFill>
                            <a:srgbClr val="000000"/>
                          </a:solidFill>
                          <a:effectLst/>
                          <a:latin typeface="Arial" panose="020B0604020202020204" pitchFamily="34" charset="0"/>
                        </a:rPr>
                        <a:t>04:00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700" b="0" i="0" u="none" strike="noStrike">
                          <a:solidFill>
                            <a:srgbClr val="000000"/>
                          </a:solidFill>
                          <a:effectLst/>
                          <a:latin typeface="Arial" panose="020B0604020202020204" pitchFamily="34" charset="0"/>
                        </a:rPr>
                        <a:t>06/01/2021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700" b="0" i="0" u="none" strike="noStrike">
                          <a:solidFill>
                            <a:srgbClr val="000000"/>
                          </a:solidFill>
                          <a:effectLst/>
                          <a:latin typeface="Arial" panose="020B0604020202020204" pitchFamily="34" charset="0"/>
                        </a:rPr>
                        <a:t>07:00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rowSpan="4">
                  <a:txBody>
                    <a:bodyPr/>
                    <a:lstStyle/>
                    <a:p>
                      <a:pPr algn="l" fontAlgn="ctr"/>
                      <a:r>
                        <a:rPr lang="en-US" sz="700" b="0" i="0" u="none" strike="noStrike">
                          <a:solidFill>
                            <a:srgbClr val="000000"/>
                          </a:solidFill>
                          <a:effectLst/>
                          <a:latin typeface="Arial" panose="020B0604020202020204" pitchFamily="34" charset="0"/>
                        </a:rPr>
                        <a:t>In order that the UK Link platform continues to be supported we will be carrying out a programme of upgrades to existing systems over the next few months. The upgrades to production systems are planned for early January and will require some system outages which we will aim to carry out over a weekend to ensure impact to the industry is minimised. The detailed upgrade and outage schedule will be shared in November. </a:t>
                      </a:r>
                      <a:endParaRPr lang="en-US" sz="700" b="0" i="0" u="none" strike="noStrike" dirty="0">
                        <a:solidFill>
                          <a:srgbClr val="000000"/>
                        </a:solidFill>
                        <a:effectLst/>
                        <a:latin typeface="Arial" panose="020B0604020202020204" pitchFamily="34" charset="0"/>
                      </a:endParaRP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en-US" sz="700" b="0" i="0" u="none" strike="noStrike">
                          <a:solidFill>
                            <a:srgbClr val="000000"/>
                          </a:solidFill>
                          <a:effectLst/>
                          <a:latin typeface="Arial" panose="020B0604020202020204" pitchFamily="34" charset="0"/>
                        </a:rPr>
                        <a:t>Times and Dates updated</a:t>
                      </a:r>
                      <a:br>
                        <a:rPr lang="en-US" sz="700" b="0" i="0" u="none" strike="noStrike">
                          <a:solidFill>
                            <a:srgbClr val="000000"/>
                          </a:solidFill>
                          <a:effectLst/>
                          <a:latin typeface="Arial" panose="020B0604020202020204" pitchFamily="34" charset="0"/>
                        </a:rPr>
                      </a:br>
                      <a:r>
                        <a:rPr lang="en-US" sz="700" b="0" i="0" u="none" strike="noStrike">
                          <a:solidFill>
                            <a:srgbClr val="000000"/>
                          </a:solidFill>
                          <a:effectLst/>
                          <a:latin typeface="Arial" panose="020B0604020202020204" pitchFamily="34" charset="0"/>
                        </a:rPr>
                        <a:t>30/11//2020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807943"/>
                  </a:ext>
                </a:extLst>
              </a:tr>
              <a:tr h="168338">
                <a:tc>
                  <a:txBody>
                    <a:bodyPr/>
                    <a:lstStyle/>
                    <a:p>
                      <a:pPr algn="ctr" fontAlgn="ctr"/>
                      <a:r>
                        <a:rPr lang="en-GB" sz="700" b="0" i="0" u="none" strike="noStrike">
                          <a:solidFill>
                            <a:srgbClr val="000000"/>
                          </a:solidFill>
                          <a:effectLst/>
                          <a:latin typeface="Arial" panose="020B0604020202020204" pitchFamily="34" charset="0"/>
                        </a:rPr>
                        <a:t> </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UK Link</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08/01/2021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700" b="0" i="0" u="none" strike="noStrike">
                          <a:solidFill>
                            <a:srgbClr val="000000"/>
                          </a:solidFill>
                          <a:effectLst/>
                          <a:latin typeface="Arial" panose="020B0604020202020204" pitchFamily="34" charset="0"/>
                        </a:rPr>
                        <a:t>04:00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700" b="0" i="0" u="none" strike="noStrike">
                          <a:solidFill>
                            <a:srgbClr val="000000"/>
                          </a:solidFill>
                          <a:effectLst/>
                          <a:latin typeface="Arial" panose="020B0604020202020204" pitchFamily="34" charset="0"/>
                        </a:rPr>
                        <a:t>09/01/2021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700" b="0" i="0" u="none" strike="noStrike" dirty="0">
                          <a:solidFill>
                            <a:srgbClr val="000000"/>
                          </a:solidFill>
                          <a:effectLst/>
                          <a:latin typeface="Arial" panose="020B0604020202020204" pitchFamily="34" charset="0"/>
                        </a:rPr>
                        <a:t>07:00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98200259"/>
                  </a:ext>
                </a:extLst>
              </a:tr>
              <a:tr h="163077">
                <a:tc>
                  <a:txBody>
                    <a:bodyPr/>
                    <a:lstStyle/>
                    <a:p>
                      <a:pPr algn="ctr" fontAlgn="ctr"/>
                      <a:r>
                        <a:rPr lang="en-GB" sz="500" b="0" i="0" u="none" strike="noStrike">
                          <a:solidFill>
                            <a:srgbClr val="000000"/>
                          </a:solidFill>
                          <a:effectLst/>
                          <a:latin typeface="Arial" panose="020B0604020202020204" pitchFamily="34" charset="0"/>
                        </a:rPr>
                        <a:t> </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UK Link</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12/01/2021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700" b="0" i="0" u="none" strike="noStrike">
                          <a:solidFill>
                            <a:srgbClr val="000000"/>
                          </a:solidFill>
                          <a:effectLst/>
                          <a:latin typeface="Arial" panose="020B0604020202020204" pitchFamily="34" charset="0"/>
                        </a:rPr>
                        <a:t>04:00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700" b="0" i="0" u="none" strike="noStrike">
                          <a:solidFill>
                            <a:srgbClr val="000000"/>
                          </a:solidFill>
                          <a:effectLst/>
                          <a:latin typeface="Arial" panose="020B0604020202020204" pitchFamily="34" charset="0"/>
                        </a:rPr>
                        <a:t>16/01/2021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700" b="0" i="0" u="none" strike="noStrike">
                          <a:solidFill>
                            <a:srgbClr val="000000"/>
                          </a:solidFill>
                          <a:effectLst/>
                          <a:latin typeface="Arial" panose="020B0604020202020204" pitchFamily="34" charset="0"/>
                        </a:rPr>
                        <a:t>07:00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30310206"/>
                  </a:ext>
                </a:extLst>
              </a:tr>
              <a:tr h="178858">
                <a:tc>
                  <a:txBody>
                    <a:bodyPr/>
                    <a:lstStyle/>
                    <a:p>
                      <a:pPr algn="ctr" fontAlgn="ctr"/>
                      <a:r>
                        <a:rPr lang="en-GB" sz="500" b="0" i="0" u="none" strike="noStrike">
                          <a:solidFill>
                            <a:srgbClr val="000000"/>
                          </a:solidFill>
                          <a:effectLst/>
                          <a:latin typeface="Arial" panose="020B0604020202020204" pitchFamily="34" charset="0"/>
                        </a:rPr>
                        <a:t> </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UK Link</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17/01/2021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700" b="0" i="0" u="none" strike="noStrike">
                          <a:solidFill>
                            <a:srgbClr val="000000"/>
                          </a:solidFill>
                          <a:effectLst/>
                          <a:latin typeface="Arial" panose="020B0604020202020204" pitchFamily="34" charset="0"/>
                        </a:rPr>
                        <a:t>18:00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700" b="0" i="0" u="none" strike="noStrike">
                          <a:solidFill>
                            <a:srgbClr val="000000"/>
                          </a:solidFill>
                          <a:effectLst/>
                          <a:latin typeface="Arial" panose="020B0604020202020204" pitchFamily="34" charset="0"/>
                        </a:rPr>
                        <a:t>17/01/2021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700" b="0" i="0" u="none" strike="noStrike" dirty="0">
                          <a:solidFill>
                            <a:srgbClr val="000000"/>
                          </a:solidFill>
                          <a:effectLst/>
                          <a:latin typeface="Arial" panose="020B0604020202020204" pitchFamily="34" charset="0"/>
                        </a:rPr>
                        <a:t>01:00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38525624"/>
                  </a:ext>
                </a:extLst>
              </a:tr>
            </a:tbl>
          </a:graphicData>
        </a:graphic>
      </p:graphicFrame>
    </p:spTree>
    <p:extLst>
      <p:ext uri="{BB962C8B-B14F-4D97-AF65-F5344CB8AC3E}">
        <p14:creationId xmlns:p14="http://schemas.microsoft.com/office/powerpoint/2010/main" val="715539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dirty="0"/>
              <a:t>4.1 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p:txBody>
          <a:bodyPr>
            <a:normAutofit/>
          </a:bodyPr>
          <a:lstStyle/>
          <a:p>
            <a:r>
              <a:rPr lang="en-US" sz="1800" dirty="0"/>
              <a:t>XRN5093 Update of AUG Table to reflect new EUC bands MOD0711</a:t>
            </a:r>
          </a:p>
          <a:p>
            <a:r>
              <a:rPr lang="en-US" sz="1800" dirty="0"/>
              <a:t>XRN5122 Gemini System Enhancements – External Screens pack and API Specification</a:t>
            </a:r>
          </a:p>
          <a:p>
            <a:r>
              <a:rPr lang="en-US" sz="1800" dirty="0"/>
              <a:t>Administrative update to UK Link Manual documents following CDSP Review</a:t>
            </a:r>
          </a:p>
          <a:p>
            <a:r>
              <a:rPr lang="en-US" sz="1800" dirty="0"/>
              <a:t>Settlement Data API Technical Specification, Query APIs Technical Specification &amp; Secondary API Error Handling Strategy</a:t>
            </a:r>
          </a:p>
          <a:p>
            <a:r>
              <a:rPr lang="en-US" sz="1800" dirty="0"/>
              <a:t>UK Link Settlement Data API Design Specification</a:t>
            </a:r>
          </a:p>
        </p:txBody>
      </p:sp>
    </p:spTree>
    <p:extLst>
      <p:ext uri="{BB962C8B-B14F-4D97-AF65-F5344CB8AC3E}">
        <p14:creationId xmlns:p14="http://schemas.microsoft.com/office/powerpoint/2010/main" val="1431544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96909" y="257371"/>
            <a:ext cx="8446390" cy="369332"/>
          </a:xfrm>
          <a:prstGeom prst="rect">
            <a:avLst/>
          </a:prstGeom>
          <a:noFill/>
        </p:spPr>
        <p:txBody>
          <a:bodyPr wrap="square" lIns="91440" tIns="45720" rIns="91440" bIns="45720" rtlCol="0" anchor="t">
            <a:spAutoFit/>
          </a:bodyPr>
          <a:lstStyle/>
          <a:p>
            <a:r>
              <a:rPr lang="en-US" b="1" dirty="0">
                <a:solidFill>
                  <a:schemeClr val="accent1"/>
                </a:solidFill>
              </a:rPr>
              <a:t>XRN5093 Update of AUG Table to reflect new EUC bands MOD0711</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2399695768"/>
              </p:ext>
            </p:extLst>
          </p:nvPr>
        </p:nvGraphicFramePr>
        <p:xfrm>
          <a:off x="197026" y="1134532"/>
          <a:ext cx="8712968" cy="2016611"/>
        </p:xfrm>
        <a:graphic>
          <a:graphicData uri="http://schemas.openxmlformats.org/drawingml/2006/table">
            <a:tbl>
              <a:tblPr firstRow="1" firstCol="1" bandRow="1">
                <a:tableStyleId>{5940675A-B579-460E-94D1-54222C63F5DA}</a:tableStyleId>
              </a:tblPr>
              <a:tblGrid>
                <a:gridCol w="1725340">
                  <a:extLst>
                    <a:ext uri="{9D8B030D-6E8A-4147-A177-3AD203B41FA5}">
                      <a16:colId xmlns:a16="http://schemas.microsoft.com/office/drawing/2014/main" val="20001"/>
                    </a:ext>
                  </a:extLst>
                </a:gridCol>
                <a:gridCol w="948937">
                  <a:extLst>
                    <a:ext uri="{9D8B030D-6E8A-4147-A177-3AD203B41FA5}">
                      <a16:colId xmlns:a16="http://schemas.microsoft.com/office/drawing/2014/main" val="20006"/>
                    </a:ext>
                  </a:extLst>
                </a:gridCol>
                <a:gridCol w="690136">
                  <a:extLst>
                    <a:ext uri="{9D8B030D-6E8A-4147-A177-3AD203B41FA5}">
                      <a16:colId xmlns:a16="http://schemas.microsoft.com/office/drawing/2014/main" val="1990762972"/>
                    </a:ext>
                  </a:extLst>
                </a:gridCol>
                <a:gridCol w="690136">
                  <a:extLst>
                    <a:ext uri="{9D8B030D-6E8A-4147-A177-3AD203B41FA5}">
                      <a16:colId xmlns:a16="http://schemas.microsoft.com/office/drawing/2014/main" val="20007"/>
                    </a:ext>
                  </a:extLst>
                </a:gridCol>
                <a:gridCol w="517602">
                  <a:extLst>
                    <a:ext uri="{9D8B030D-6E8A-4147-A177-3AD203B41FA5}">
                      <a16:colId xmlns:a16="http://schemas.microsoft.com/office/drawing/2014/main" val="20008"/>
                    </a:ext>
                  </a:extLst>
                </a:gridCol>
                <a:gridCol w="4140817">
                  <a:extLst>
                    <a:ext uri="{9D8B030D-6E8A-4147-A177-3AD203B41FA5}">
                      <a16:colId xmlns:a16="http://schemas.microsoft.com/office/drawing/2014/main" val="20009"/>
                    </a:ext>
                  </a:extLst>
                </a:gridCol>
              </a:tblGrid>
              <a:tr h="280394">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274963">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Change Pack ref:  </a:t>
                      </a:r>
                    </a:p>
                    <a:p>
                      <a:pPr>
                        <a:lnSpc>
                          <a:spcPct val="115000"/>
                        </a:lnSpc>
                        <a:spcAft>
                          <a:spcPts val="0"/>
                        </a:spcAft>
                      </a:pPr>
                      <a:r>
                        <a:rPr lang="en-GB" sz="1100" kern="1200" dirty="0">
                          <a:solidFill>
                            <a:schemeClr val="tx1"/>
                          </a:solidFill>
                          <a:effectLst/>
                          <a:latin typeface="+mn-lt"/>
                          <a:ea typeface="+mn-ea"/>
                          <a:cs typeface="+mn-cs"/>
                          <a:hlinkClick r:id="rId2"/>
                        </a:rPr>
                        <a:t>2718.2 -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Release: </a:t>
                      </a:r>
                    </a:p>
                    <a:p>
                      <a:pPr>
                        <a:lnSpc>
                          <a:spcPct val="115000"/>
                        </a:lnSpc>
                        <a:spcAft>
                          <a:spcPts val="0"/>
                        </a:spcAft>
                      </a:pPr>
                      <a:r>
                        <a:rPr lang="en-GB" sz="1100" kern="1200" dirty="0">
                          <a:solidFill>
                            <a:schemeClr val="tx1"/>
                          </a:solidFill>
                          <a:effectLst/>
                          <a:latin typeface="+mn-lt"/>
                          <a:ea typeface="+mn-ea"/>
                          <a:cs typeface="+mn-cs"/>
                        </a:rPr>
                        <a:t>June 21 Major Release</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Voting: Shipper</a:t>
                      </a:r>
                    </a:p>
                    <a:p>
                      <a:pP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10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20873">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583808">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l" fontAlgn="ctr"/>
                      <a:r>
                        <a:rPr lang="en-GB" sz="900" b="0" i="0" u="none" strike="noStrike" dirty="0">
                          <a:solidFill>
                            <a:srgbClr val="000000"/>
                          </a:solidFill>
                          <a:effectLst/>
                          <a:latin typeface="Arial" panose="020B0604020202020204" pitchFamily="34" charset="0"/>
                        </a:rPr>
                        <a:t>Scottish Power</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GB" sz="900" b="0" i="0" u="none" strike="noStrike" dirty="0">
                          <a:solidFill>
                            <a:srgbClr val="000000"/>
                          </a:solidFill>
                          <a:effectLst/>
                          <a:latin typeface="Arial" panose="020B0604020202020204" pitchFamily="34" charset="0"/>
                        </a:rPr>
                        <a:t>None</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4068846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218863"/>
            <a:ext cx="9304850" cy="646331"/>
          </a:xfrm>
          <a:prstGeom prst="rect">
            <a:avLst/>
          </a:prstGeom>
          <a:noFill/>
        </p:spPr>
        <p:txBody>
          <a:bodyPr wrap="square" lIns="91440" tIns="45720" rIns="91440" bIns="45720" rtlCol="0" anchor="t">
            <a:spAutoFit/>
          </a:bodyPr>
          <a:lstStyle/>
          <a:p>
            <a:r>
              <a:rPr lang="en-US" b="1" dirty="0">
                <a:solidFill>
                  <a:schemeClr val="accent1"/>
                </a:solidFill>
              </a:rPr>
              <a:t>XRN5122 Gemini System Enhancements – External Screens pack and API Specification</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4238640527"/>
              </p:ext>
            </p:extLst>
          </p:nvPr>
        </p:nvGraphicFramePr>
        <p:xfrm>
          <a:off x="197026" y="1134532"/>
          <a:ext cx="8712968" cy="2402183"/>
        </p:xfrm>
        <a:graphic>
          <a:graphicData uri="http://schemas.openxmlformats.org/drawingml/2006/table">
            <a:tbl>
              <a:tblPr firstRow="1" firstCol="1" bandRow="1">
                <a:tableStyleId>{5940675A-B579-460E-94D1-54222C63F5DA}</a:tableStyleId>
              </a:tblPr>
              <a:tblGrid>
                <a:gridCol w="1725340">
                  <a:extLst>
                    <a:ext uri="{9D8B030D-6E8A-4147-A177-3AD203B41FA5}">
                      <a16:colId xmlns:a16="http://schemas.microsoft.com/office/drawing/2014/main" val="20001"/>
                    </a:ext>
                  </a:extLst>
                </a:gridCol>
                <a:gridCol w="948937">
                  <a:extLst>
                    <a:ext uri="{9D8B030D-6E8A-4147-A177-3AD203B41FA5}">
                      <a16:colId xmlns:a16="http://schemas.microsoft.com/office/drawing/2014/main" val="20006"/>
                    </a:ext>
                  </a:extLst>
                </a:gridCol>
                <a:gridCol w="690136">
                  <a:extLst>
                    <a:ext uri="{9D8B030D-6E8A-4147-A177-3AD203B41FA5}">
                      <a16:colId xmlns:a16="http://schemas.microsoft.com/office/drawing/2014/main" val="1990762972"/>
                    </a:ext>
                  </a:extLst>
                </a:gridCol>
                <a:gridCol w="690136">
                  <a:extLst>
                    <a:ext uri="{9D8B030D-6E8A-4147-A177-3AD203B41FA5}">
                      <a16:colId xmlns:a16="http://schemas.microsoft.com/office/drawing/2014/main" val="20007"/>
                    </a:ext>
                  </a:extLst>
                </a:gridCol>
                <a:gridCol w="517602">
                  <a:extLst>
                    <a:ext uri="{9D8B030D-6E8A-4147-A177-3AD203B41FA5}">
                      <a16:colId xmlns:a16="http://schemas.microsoft.com/office/drawing/2014/main" val="20008"/>
                    </a:ext>
                  </a:extLst>
                </a:gridCol>
                <a:gridCol w="4140817">
                  <a:extLst>
                    <a:ext uri="{9D8B030D-6E8A-4147-A177-3AD203B41FA5}">
                      <a16:colId xmlns:a16="http://schemas.microsoft.com/office/drawing/2014/main" val="20009"/>
                    </a:ext>
                  </a:extLst>
                </a:gridCol>
              </a:tblGrid>
              <a:tr h="280394">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274963">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Change Pack ref:  </a:t>
                      </a:r>
                    </a:p>
                    <a:p>
                      <a:pPr>
                        <a:lnSpc>
                          <a:spcPct val="115000"/>
                        </a:lnSpc>
                        <a:spcAft>
                          <a:spcPts val="0"/>
                        </a:spcAft>
                      </a:pPr>
                      <a:r>
                        <a:rPr lang="en-GB" sz="1100" kern="1200" dirty="0">
                          <a:solidFill>
                            <a:schemeClr val="tx1"/>
                          </a:solidFill>
                          <a:effectLst/>
                          <a:latin typeface="+mn-lt"/>
                          <a:ea typeface="+mn-ea"/>
                          <a:cs typeface="+mn-cs"/>
                          <a:hlinkClick r:id="rId2"/>
                        </a:rPr>
                        <a:t>2718.3 -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Release: </a:t>
                      </a:r>
                    </a:p>
                    <a:p>
                      <a:pPr>
                        <a:lnSpc>
                          <a:spcPct val="115000"/>
                        </a:lnSpc>
                        <a:spcAft>
                          <a:spcPts val="0"/>
                        </a:spcAft>
                      </a:pPr>
                      <a:r>
                        <a:rPr lang="en-GB" sz="1100" kern="1200" dirty="0">
                          <a:solidFill>
                            <a:schemeClr val="tx1"/>
                          </a:solidFill>
                          <a:effectLst/>
                          <a:latin typeface="+mn-lt"/>
                          <a:ea typeface="+mn-ea"/>
                          <a:cs typeface="+mn-cs"/>
                        </a:rPr>
                        <a:t>25</a:t>
                      </a:r>
                      <a:r>
                        <a:rPr lang="en-GB" sz="1100" kern="1200" baseline="30000" dirty="0">
                          <a:solidFill>
                            <a:schemeClr val="tx1"/>
                          </a:solidFill>
                          <a:effectLst/>
                          <a:latin typeface="+mn-lt"/>
                          <a:ea typeface="+mn-ea"/>
                          <a:cs typeface="+mn-cs"/>
                        </a:rPr>
                        <a:t>th</a:t>
                      </a:r>
                      <a:r>
                        <a:rPr lang="en-GB" sz="1100" kern="1200" dirty="0">
                          <a:solidFill>
                            <a:schemeClr val="tx1"/>
                          </a:solidFill>
                          <a:effectLst/>
                          <a:latin typeface="+mn-lt"/>
                          <a:ea typeface="+mn-ea"/>
                          <a:cs typeface="+mn-cs"/>
                        </a:rPr>
                        <a:t> July 2021 - </a:t>
                      </a:r>
                      <a:r>
                        <a:rPr lang="en-US" sz="1100" kern="1200" dirty="0">
                          <a:solidFill>
                            <a:schemeClr val="tx1"/>
                          </a:solidFill>
                          <a:effectLst/>
                          <a:latin typeface="+mn-lt"/>
                          <a:ea typeface="+mn-ea"/>
                          <a:cs typeface="+mn-cs"/>
                        </a:rPr>
                        <a:t>Individual change outside of the release window</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Voting: NTS</a:t>
                      </a:r>
                    </a:p>
                    <a:p>
                      <a:pP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10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20873">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583808">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l" fontAlgn="ctr"/>
                      <a:endParaRPr lang="en-GB" sz="9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GB" sz="900" b="0" i="0" u="none" strike="noStrike" dirty="0">
                          <a:solidFill>
                            <a:srgbClr val="000000"/>
                          </a:solidFill>
                          <a:effectLst/>
                          <a:latin typeface="Arial" panose="020B0604020202020204" pitchFamily="34" charset="0"/>
                        </a:rPr>
                        <a:t>No responses were received for this Change Pack</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483206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218863"/>
            <a:ext cx="9304850" cy="707886"/>
          </a:xfrm>
          <a:prstGeom prst="rect">
            <a:avLst/>
          </a:prstGeom>
          <a:noFill/>
        </p:spPr>
        <p:txBody>
          <a:bodyPr wrap="square" lIns="91440" tIns="45720" rIns="91440" bIns="45720" rtlCol="0" anchor="t">
            <a:spAutoFit/>
          </a:bodyPr>
          <a:lstStyle/>
          <a:p>
            <a:r>
              <a:rPr lang="en-US" sz="2000" b="1" dirty="0">
                <a:solidFill>
                  <a:schemeClr val="accent1"/>
                </a:solidFill>
              </a:rPr>
              <a:t>Administrative update to UK Link Manual documents following CDSP Review</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2138982123"/>
              </p:ext>
            </p:extLst>
          </p:nvPr>
        </p:nvGraphicFramePr>
        <p:xfrm>
          <a:off x="197026" y="1134532"/>
          <a:ext cx="8712968" cy="2402183"/>
        </p:xfrm>
        <a:graphic>
          <a:graphicData uri="http://schemas.openxmlformats.org/drawingml/2006/table">
            <a:tbl>
              <a:tblPr firstRow="1" firstCol="1" bandRow="1">
                <a:tableStyleId>{5940675A-B579-460E-94D1-54222C63F5DA}</a:tableStyleId>
              </a:tblPr>
              <a:tblGrid>
                <a:gridCol w="1725340">
                  <a:extLst>
                    <a:ext uri="{9D8B030D-6E8A-4147-A177-3AD203B41FA5}">
                      <a16:colId xmlns:a16="http://schemas.microsoft.com/office/drawing/2014/main" val="20001"/>
                    </a:ext>
                  </a:extLst>
                </a:gridCol>
                <a:gridCol w="948937">
                  <a:extLst>
                    <a:ext uri="{9D8B030D-6E8A-4147-A177-3AD203B41FA5}">
                      <a16:colId xmlns:a16="http://schemas.microsoft.com/office/drawing/2014/main" val="20006"/>
                    </a:ext>
                  </a:extLst>
                </a:gridCol>
                <a:gridCol w="690136">
                  <a:extLst>
                    <a:ext uri="{9D8B030D-6E8A-4147-A177-3AD203B41FA5}">
                      <a16:colId xmlns:a16="http://schemas.microsoft.com/office/drawing/2014/main" val="1990762972"/>
                    </a:ext>
                  </a:extLst>
                </a:gridCol>
                <a:gridCol w="690136">
                  <a:extLst>
                    <a:ext uri="{9D8B030D-6E8A-4147-A177-3AD203B41FA5}">
                      <a16:colId xmlns:a16="http://schemas.microsoft.com/office/drawing/2014/main" val="20007"/>
                    </a:ext>
                  </a:extLst>
                </a:gridCol>
                <a:gridCol w="517602">
                  <a:extLst>
                    <a:ext uri="{9D8B030D-6E8A-4147-A177-3AD203B41FA5}">
                      <a16:colId xmlns:a16="http://schemas.microsoft.com/office/drawing/2014/main" val="20008"/>
                    </a:ext>
                  </a:extLst>
                </a:gridCol>
                <a:gridCol w="4140817">
                  <a:extLst>
                    <a:ext uri="{9D8B030D-6E8A-4147-A177-3AD203B41FA5}">
                      <a16:colId xmlns:a16="http://schemas.microsoft.com/office/drawing/2014/main" val="20009"/>
                    </a:ext>
                  </a:extLst>
                </a:gridCol>
              </a:tblGrid>
              <a:tr h="280394">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274963">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Change Pack ref:  </a:t>
                      </a:r>
                    </a:p>
                    <a:p>
                      <a:pPr>
                        <a:lnSpc>
                          <a:spcPct val="115000"/>
                        </a:lnSpc>
                        <a:spcAft>
                          <a:spcPts val="0"/>
                        </a:spcAft>
                      </a:pPr>
                      <a:r>
                        <a:rPr lang="en-GB" sz="1100" kern="1200" dirty="0">
                          <a:solidFill>
                            <a:schemeClr val="tx1"/>
                          </a:solidFill>
                          <a:effectLst/>
                          <a:latin typeface="+mn-lt"/>
                          <a:ea typeface="+mn-ea"/>
                          <a:cs typeface="+mn-cs"/>
                          <a:hlinkClick r:id="rId2"/>
                        </a:rPr>
                        <a:t>2718.6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Release: </a:t>
                      </a:r>
                      <a:r>
                        <a:rPr lang="en-US" sz="1100" kern="1200" dirty="0">
                          <a:solidFill>
                            <a:schemeClr val="tx1"/>
                          </a:solidFill>
                          <a:effectLst/>
                          <a:latin typeface="+mn-lt"/>
                          <a:ea typeface="+mn-ea"/>
                          <a:cs typeface="+mn-cs"/>
                        </a:rPr>
                        <a:t>We intend to set to live after December ChMC if approved</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Voting: Shipper, DNO, NTS &amp; IGT</a:t>
                      </a:r>
                    </a:p>
                    <a:p>
                      <a:pP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10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20873">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583808">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l" fontAlgn="ctr"/>
                      <a:r>
                        <a:rPr lang="en-GB" sz="900" b="0" i="0" u="none" strike="noStrike" dirty="0">
                          <a:solidFill>
                            <a:srgbClr val="000000"/>
                          </a:solidFill>
                          <a:effectLst/>
                          <a:latin typeface="Arial" panose="020B0604020202020204" pitchFamily="34" charset="0"/>
                        </a:rPr>
                        <a:t>EDF</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GB" sz="900" b="0" i="0" u="none" strike="noStrike" dirty="0">
                          <a:solidFill>
                            <a:srgbClr val="000000"/>
                          </a:solidFill>
                          <a:effectLst/>
                          <a:latin typeface="Arial" panose="020B0604020202020204" pitchFamily="34" charset="0"/>
                        </a:rPr>
                        <a:t>None</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404859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218863"/>
            <a:ext cx="9304850" cy="707886"/>
          </a:xfrm>
          <a:prstGeom prst="rect">
            <a:avLst/>
          </a:prstGeom>
          <a:noFill/>
        </p:spPr>
        <p:txBody>
          <a:bodyPr wrap="square" lIns="91440" tIns="45720" rIns="91440" bIns="45720" rtlCol="0" anchor="t">
            <a:spAutoFit/>
          </a:bodyPr>
          <a:lstStyle/>
          <a:p>
            <a:r>
              <a:rPr lang="en-US" sz="2000" b="1" dirty="0">
                <a:solidFill>
                  <a:schemeClr val="accent1"/>
                </a:solidFill>
              </a:rPr>
              <a:t>Settlement Data API Technical Specification, Query APIs Technical Specification &amp; Secondary API Error Handling Strategy</a:t>
            </a:r>
            <a:endParaRPr lang="en-US" b="1" dirty="0">
              <a:solidFill>
                <a:schemeClr val="accent1"/>
              </a:solidFill>
            </a:endParaRP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1673251327"/>
              </p:ext>
            </p:extLst>
          </p:nvPr>
        </p:nvGraphicFramePr>
        <p:xfrm>
          <a:off x="197026" y="1134532"/>
          <a:ext cx="8712968" cy="3865210"/>
        </p:xfrm>
        <a:graphic>
          <a:graphicData uri="http://schemas.openxmlformats.org/drawingml/2006/table">
            <a:tbl>
              <a:tblPr firstRow="1" firstCol="1" bandRow="1">
                <a:tableStyleId>{5940675A-B579-460E-94D1-54222C63F5DA}</a:tableStyleId>
              </a:tblPr>
              <a:tblGrid>
                <a:gridCol w="1330217">
                  <a:extLst>
                    <a:ext uri="{9D8B030D-6E8A-4147-A177-3AD203B41FA5}">
                      <a16:colId xmlns:a16="http://schemas.microsoft.com/office/drawing/2014/main" val="20001"/>
                    </a:ext>
                  </a:extLst>
                </a:gridCol>
                <a:gridCol w="924127">
                  <a:extLst>
                    <a:ext uri="{9D8B030D-6E8A-4147-A177-3AD203B41FA5}">
                      <a16:colId xmlns:a16="http://schemas.microsoft.com/office/drawing/2014/main" val="20006"/>
                    </a:ext>
                  </a:extLst>
                </a:gridCol>
                <a:gridCol w="651753">
                  <a:extLst>
                    <a:ext uri="{9D8B030D-6E8A-4147-A177-3AD203B41FA5}">
                      <a16:colId xmlns:a16="http://schemas.microsoft.com/office/drawing/2014/main" val="1990762972"/>
                    </a:ext>
                  </a:extLst>
                </a:gridCol>
                <a:gridCol w="603115">
                  <a:extLst>
                    <a:ext uri="{9D8B030D-6E8A-4147-A177-3AD203B41FA5}">
                      <a16:colId xmlns:a16="http://schemas.microsoft.com/office/drawing/2014/main" val="20007"/>
                    </a:ext>
                  </a:extLst>
                </a:gridCol>
                <a:gridCol w="515566">
                  <a:extLst>
                    <a:ext uri="{9D8B030D-6E8A-4147-A177-3AD203B41FA5}">
                      <a16:colId xmlns:a16="http://schemas.microsoft.com/office/drawing/2014/main" val="20008"/>
                    </a:ext>
                  </a:extLst>
                </a:gridCol>
                <a:gridCol w="4688190">
                  <a:extLst>
                    <a:ext uri="{9D8B030D-6E8A-4147-A177-3AD203B41FA5}">
                      <a16:colId xmlns:a16="http://schemas.microsoft.com/office/drawing/2014/main" val="20009"/>
                    </a:ext>
                  </a:extLst>
                </a:gridCol>
              </a:tblGrid>
              <a:tr h="222042">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217742">
                <a:tc rowSpan="4">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Change Pack ref:  </a:t>
                      </a:r>
                    </a:p>
                    <a:p>
                      <a:pPr>
                        <a:lnSpc>
                          <a:spcPct val="115000"/>
                        </a:lnSpc>
                        <a:spcAft>
                          <a:spcPts val="0"/>
                        </a:spcAft>
                      </a:pPr>
                      <a:r>
                        <a:rPr lang="en-GB" sz="1100" kern="1200" dirty="0">
                          <a:solidFill>
                            <a:schemeClr val="tx1"/>
                          </a:solidFill>
                          <a:effectLst/>
                          <a:latin typeface="+mn-lt"/>
                          <a:ea typeface="+mn-ea"/>
                          <a:cs typeface="+mn-cs"/>
                          <a:hlinkClick r:id="rId2"/>
                        </a:rPr>
                        <a:t>2719.1 -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Release: CSSC Programme</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Voting: Shipper &amp; DNO</a:t>
                      </a:r>
                    </a:p>
                  </a:txBody>
                  <a:tcPr marL="59044" marR="59044" marT="0" marB="0">
                    <a:noFill/>
                  </a:tcPr>
                </a:tc>
                <a:tc gridSpan="4">
                  <a:txBody>
                    <a:bodyPr/>
                    <a:lstStyle/>
                    <a:p>
                      <a:pPr>
                        <a:lnSpc>
                          <a:spcPct val="115000"/>
                        </a:lnSpc>
                        <a:spcAft>
                          <a:spcPts val="0"/>
                        </a:spcAft>
                      </a:pPr>
                      <a:r>
                        <a:rPr lang="en-GB" sz="10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174908">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l" fontAlgn="ctr"/>
                      <a:r>
                        <a:rPr lang="en-GB" sz="1000" kern="1200" dirty="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2068736">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l" fontAlgn="ctr"/>
                      <a:r>
                        <a:rPr lang="en-GB" sz="900" b="0" i="0" u="none" strike="noStrike" dirty="0">
                          <a:solidFill>
                            <a:srgbClr val="000000"/>
                          </a:solidFill>
                          <a:effectLst/>
                          <a:latin typeface="Arial" panose="020B0604020202020204" pitchFamily="34" charset="0"/>
                        </a:rPr>
                        <a:t>Centrica</a:t>
                      </a:r>
                    </a:p>
                  </a:txBody>
                  <a:tcPr marL="6350" marR="6350" marT="6350" marB="0" anchor="ctr"/>
                </a:tc>
                <a:tc gridSpan="3">
                  <a:txBody>
                    <a:bodyPr/>
                    <a:lstStyle/>
                    <a:p>
                      <a:pPr algn="ctr" fontAlgn="ctr"/>
                      <a:r>
                        <a:rPr lang="en-GB" sz="1100" kern="1200" dirty="0">
                          <a:solidFill>
                            <a:schemeClr val="tx1"/>
                          </a:solidFill>
                          <a:effectLst/>
                          <a:latin typeface="+mn-lt"/>
                          <a:ea typeface="+mn-ea"/>
                          <a:cs typeface="+mn-cs"/>
                        </a:rPr>
                        <a:t>None stated</a:t>
                      </a:r>
                    </a:p>
                  </a:txBody>
                  <a:tcPr marL="6350" marR="6350" marT="6350" marB="0" anchor="ctr">
                    <a:noFill/>
                  </a:tcPr>
                </a:tc>
                <a:tc hMerge="1">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hMerge="1">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800" b="0" i="0" u="none" strike="noStrike" dirty="0">
                          <a:solidFill>
                            <a:srgbClr val="000000"/>
                          </a:solidFill>
                          <a:effectLst/>
                          <a:latin typeface="Arial" panose="020B0604020202020204" pitchFamily="34" charset="0"/>
                        </a:rPr>
                        <a:t>"For the Address Search –</a:t>
                      </a:r>
                    </a:p>
                    <a:p>
                      <a:pPr algn="l" fontAlgn="ctr"/>
                      <a:r>
                        <a:rPr lang="en-US" sz="800" b="0" i="0" u="none" strike="noStrike" dirty="0">
                          <a:solidFill>
                            <a:srgbClr val="000000"/>
                          </a:solidFill>
                          <a:effectLst/>
                          <a:latin typeface="Arial" panose="020B0604020202020204" pitchFamily="34" charset="0"/>
                        </a:rPr>
                        <a:t>• How is XOSERVE going to handle exception scenarios where either MPL/REL address unavailable (likely if manual update is being done to the address).What would be returned in the Address Search for Supply Point Switching API.</a:t>
                      </a:r>
                    </a:p>
                    <a:p>
                      <a:pPr algn="l" fontAlgn="ctr"/>
                      <a:r>
                        <a:rPr lang="en-US" sz="800" b="0" i="0" u="none" strike="noStrike" dirty="0">
                          <a:solidFill>
                            <a:srgbClr val="000000"/>
                          </a:solidFill>
                          <a:effectLst/>
                          <a:latin typeface="Arial" panose="020B0604020202020204" pitchFamily="34" charset="0"/>
                        </a:rPr>
                        <a:t>• What validations are carried out while matching the REL and MPL address for a MPRN. Will there be a scenario where there is a major mismatch between the two address data?</a:t>
                      </a:r>
                    </a:p>
                    <a:p>
                      <a:pPr algn="l" fontAlgn="ctr"/>
                      <a:r>
                        <a:rPr lang="en-US" sz="800" b="0" i="0" u="none" strike="noStrike" dirty="0">
                          <a:solidFill>
                            <a:srgbClr val="000000"/>
                          </a:solidFill>
                          <a:effectLst/>
                          <a:latin typeface="Arial" panose="020B0604020202020204" pitchFamily="34" charset="0"/>
                        </a:rPr>
                        <a:t>• Can there be any identifier added for the addresses, currently the document mentions the first one is the   UK Link Address followed by the REL Addresses. Comments on the document-Query APIs Technical Specification</a:t>
                      </a:r>
                    </a:p>
                    <a:p>
                      <a:pPr algn="l" fontAlgn="ctr"/>
                      <a:r>
                        <a:rPr lang="en-US" sz="800" b="0" i="0" u="none" strike="noStrike" dirty="0">
                          <a:solidFill>
                            <a:srgbClr val="000000"/>
                          </a:solidFill>
                          <a:effectLst/>
                          <a:latin typeface="Arial" panose="020B0604020202020204" pitchFamily="34" charset="0"/>
                        </a:rPr>
                        <a:t>• The document mentions - ""4 Nomination Enquiry API The nomination Enquiry API (previously known as the Supply Point Enquiry alternative to the existing traditional IX nomination enquiry and response. In a meeting with XOSERVE we were told that it is not a replacement for the ‘Supply Point Enquiry API’ and that the Supply Point Enquiry API will continue to exist as it is.</a:t>
                      </a:r>
                    </a:p>
                    <a:p>
                      <a:pPr algn="l" fontAlgn="ctr"/>
                      <a:r>
                        <a:rPr lang="en-US" sz="800" b="0" i="0" u="none" strike="noStrike" dirty="0">
                          <a:solidFill>
                            <a:srgbClr val="000000"/>
                          </a:solidFill>
                          <a:effectLst/>
                          <a:latin typeface="Arial" panose="020B0604020202020204" pitchFamily="34" charset="0"/>
                        </a:rPr>
                        <a:t>• Supply Point Switching API –The document mentions – 6.1 Scope The supply point Switching API will return data for domestic sites. </a:t>
                      </a:r>
                    </a:p>
                    <a:p>
                      <a:pPr algn="l" fontAlgn="ctr"/>
                      <a:r>
                        <a:rPr lang="en-US" sz="800" b="0" i="0" u="none" strike="noStrike" dirty="0">
                          <a:solidFill>
                            <a:srgbClr val="000000"/>
                          </a:solidFill>
                          <a:effectLst/>
                          <a:latin typeface="Arial" panose="020B0604020202020204" pitchFamily="34" charset="0"/>
                        </a:rPr>
                        <a:t>• CSS is applicable for both ‘Domestic’ and ‘Non-Domestic’ sites and hence the extra data items being made available via this API is needed for both Dom and Non-Dom"</a:t>
                      </a:r>
                    </a:p>
                    <a:p>
                      <a:pPr algn="l" fontAlgn="ctr"/>
                      <a:endParaRPr lang="en-GB" sz="9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41584291"/>
                  </a:ext>
                </a:extLst>
              </a:tr>
              <a:tr h="1034368">
                <a:tc vMerge="1">
                  <a:txBody>
                    <a:bodyPr/>
                    <a:lstStyle/>
                    <a:p>
                      <a:endParaRPr lang="en-GB"/>
                    </a:p>
                  </a:txBody>
                  <a:tcPr/>
                </a:tc>
                <a:tc>
                  <a:txBody>
                    <a:bodyPr/>
                    <a:lstStyle/>
                    <a:p>
                      <a:pPr algn="l" fontAlgn="ctr"/>
                      <a:r>
                        <a:rPr lang="en-GB" sz="900" b="0" i="0" u="none" strike="noStrike" dirty="0">
                          <a:solidFill>
                            <a:srgbClr val="000000"/>
                          </a:solidFill>
                          <a:effectLst/>
                          <a:latin typeface="Arial" panose="020B0604020202020204" pitchFamily="34" charset="0"/>
                        </a:rPr>
                        <a:t>OVO</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GB" sz="900" b="0" i="0" u="none" strike="noStrike" dirty="0">
                          <a:solidFill>
                            <a:srgbClr val="000000"/>
                          </a:solidFill>
                          <a:effectLst/>
                          <a:latin typeface="Arial" panose="020B0604020202020204" pitchFamily="34" charset="0"/>
                        </a:rPr>
                        <a:t>None</a:t>
                      </a:r>
                    </a:p>
                  </a:txBody>
                  <a:tcPr marL="6350" marR="6350" marT="6350" marB="0" anchor="ctr"/>
                </a:tc>
                <a:extLst>
                  <a:ext uri="{0D108BD9-81ED-4DB2-BD59-A6C34878D82A}">
                    <a16:rowId xmlns:a16="http://schemas.microsoft.com/office/drawing/2014/main" val="779167115"/>
                  </a:ext>
                </a:extLst>
              </a:tr>
            </a:tbl>
          </a:graphicData>
        </a:graphic>
      </p:graphicFrame>
    </p:spTree>
    <p:extLst>
      <p:ext uri="{BB962C8B-B14F-4D97-AF65-F5344CB8AC3E}">
        <p14:creationId xmlns:p14="http://schemas.microsoft.com/office/powerpoint/2010/main" val="3920762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218863"/>
            <a:ext cx="8192761" cy="400110"/>
          </a:xfrm>
          <a:prstGeom prst="rect">
            <a:avLst/>
          </a:prstGeom>
          <a:noFill/>
        </p:spPr>
        <p:txBody>
          <a:bodyPr wrap="square" lIns="91440" tIns="45720" rIns="91440" bIns="45720" rtlCol="0" anchor="t">
            <a:spAutoFit/>
          </a:bodyPr>
          <a:lstStyle/>
          <a:p>
            <a:r>
              <a:rPr lang="en-US" sz="2000" b="1" dirty="0">
                <a:solidFill>
                  <a:schemeClr val="accent1"/>
                </a:solidFill>
              </a:rPr>
              <a:t>UK Link Settlement Data API Design Specification</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3788486998"/>
              </p:ext>
            </p:extLst>
          </p:nvPr>
        </p:nvGraphicFramePr>
        <p:xfrm>
          <a:off x="197026" y="1134532"/>
          <a:ext cx="8712968" cy="2016611"/>
        </p:xfrm>
        <a:graphic>
          <a:graphicData uri="http://schemas.openxmlformats.org/drawingml/2006/table">
            <a:tbl>
              <a:tblPr firstRow="1" firstCol="1" bandRow="1">
                <a:tableStyleId>{5940675A-B579-460E-94D1-54222C63F5DA}</a:tableStyleId>
              </a:tblPr>
              <a:tblGrid>
                <a:gridCol w="1725340">
                  <a:extLst>
                    <a:ext uri="{9D8B030D-6E8A-4147-A177-3AD203B41FA5}">
                      <a16:colId xmlns:a16="http://schemas.microsoft.com/office/drawing/2014/main" val="20001"/>
                    </a:ext>
                  </a:extLst>
                </a:gridCol>
                <a:gridCol w="948937">
                  <a:extLst>
                    <a:ext uri="{9D8B030D-6E8A-4147-A177-3AD203B41FA5}">
                      <a16:colId xmlns:a16="http://schemas.microsoft.com/office/drawing/2014/main" val="20006"/>
                    </a:ext>
                  </a:extLst>
                </a:gridCol>
                <a:gridCol w="690136">
                  <a:extLst>
                    <a:ext uri="{9D8B030D-6E8A-4147-A177-3AD203B41FA5}">
                      <a16:colId xmlns:a16="http://schemas.microsoft.com/office/drawing/2014/main" val="1990762972"/>
                    </a:ext>
                  </a:extLst>
                </a:gridCol>
                <a:gridCol w="690136">
                  <a:extLst>
                    <a:ext uri="{9D8B030D-6E8A-4147-A177-3AD203B41FA5}">
                      <a16:colId xmlns:a16="http://schemas.microsoft.com/office/drawing/2014/main" val="20007"/>
                    </a:ext>
                  </a:extLst>
                </a:gridCol>
                <a:gridCol w="517602">
                  <a:extLst>
                    <a:ext uri="{9D8B030D-6E8A-4147-A177-3AD203B41FA5}">
                      <a16:colId xmlns:a16="http://schemas.microsoft.com/office/drawing/2014/main" val="20008"/>
                    </a:ext>
                  </a:extLst>
                </a:gridCol>
                <a:gridCol w="4140817">
                  <a:extLst>
                    <a:ext uri="{9D8B030D-6E8A-4147-A177-3AD203B41FA5}">
                      <a16:colId xmlns:a16="http://schemas.microsoft.com/office/drawing/2014/main" val="20009"/>
                    </a:ext>
                  </a:extLst>
                </a:gridCol>
              </a:tblGrid>
              <a:tr h="280394">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274963">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Change Pack ref:  </a:t>
                      </a:r>
                    </a:p>
                    <a:p>
                      <a:pPr>
                        <a:lnSpc>
                          <a:spcPct val="115000"/>
                        </a:lnSpc>
                        <a:spcAft>
                          <a:spcPts val="0"/>
                        </a:spcAft>
                      </a:pPr>
                      <a:r>
                        <a:rPr lang="en-GB" sz="1100" kern="1200" dirty="0">
                          <a:solidFill>
                            <a:schemeClr val="tx1"/>
                          </a:solidFill>
                          <a:effectLst/>
                          <a:latin typeface="+mn-lt"/>
                          <a:ea typeface="+mn-ea"/>
                          <a:cs typeface="+mn-cs"/>
                          <a:hlinkClick r:id="rId2"/>
                        </a:rPr>
                        <a:t>2719.2 -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Release: CSSC Programme</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Voting: Shipper</a:t>
                      </a:r>
                    </a:p>
                    <a:p>
                      <a:pP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10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20873">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583808">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l" fontAlgn="ctr"/>
                      <a:r>
                        <a:rPr lang="en-GB" sz="900" b="0" i="0" u="none" strike="noStrike" dirty="0">
                          <a:solidFill>
                            <a:srgbClr val="000000"/>
                          </a:solidFill>
                          <a:effectLst/>
                          <a:latin typeface="Arial" panose="020B0604020202020204" pitchFamily="34" charset="0"/>
                        </a:rPr>
                        <a:t>OVO</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GB" sz="900" b="0" i="0" u="none" strike="noStrike" dirty="0">
                          <a:solidFill>
                            <a:srgbClr val="000000"/>
                          </a:solidFill>
                          <a:effectLst/>
                          <a:latin typeface="Arial" panose="020B0604020202020204" pitchFamily="34" charset="0"/>
                        </a:rPr>
                        <a:t>None</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297564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fontScale="90000"/>
          </a:bodyPr>
          <a:lstStyle/>
          <a:p>
            <a:r>
              <a:rPr lang="en-GB" sz="3600" dirty="0">
                <a:latin typeface="Arial"/>
                <a:cs typeface="Arial"/>
              </a:rPr>
              <a:t>2.1 - DSC Change Budget BP20 (Financial Year To Date)</a:t>
            </a:r>
          </a:p>
        </p:txBody>
      </p:sp>
    </p:spTree>
    <p:extLst>
      <p:ext uri="{BB962C8B-B14F-4D97-AF65-F5344CB8AC3E}">
        <p14:creationId xmlns:p14="http://schemas.microsoft.com/office/powerpoint/2010/main" val="3201821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65745" y="39089"/>
            <a:ext cx="8229600" cy="637580"/>
          </a:xfrm>
        </p:spPr>
        <p:txBody>
          <a:bodyPr>
            <a:normAutofit/>
          </a:bodyPr>
          <a:lstStyle/>
          <a:p>
            <a:r>
              <a:rPr lang="en-GB" sz="2000"/>
              <a:t>4.2</a:t>
            </a:r>
            <a:r>
              <a:rPr lang="en-GB" sz="2000" dirty="0"/>
              <a:t> Change Documents</a:t>
            </a:r>
          </a:p>
        </p:txBody>
      </p:sp>
      <p:sp>
        <p:nvSpPr>
          <p:cNvPr id="3" name="TextBox 2">
            <a:extLst>
              <a:ext uri="{FF2B5EF4-FFF2-40B4-BE49-F238E27FC236}">
                <a16:creationId xmlns:a16="http://schemas.microsoft.com/office/drawing/2014/main" id="{3DE8F2DE-DADF-4FE8-9D66-11F14A4346AF}"/>
              </a:ext>
            </a:extLst>
          </p:cNvPr>
          <p:cNvSpPr txBox="1"/>
          <p:nvPr/>
        </p:nvSpPr>
        <p:spPr>
          <a:xfrm>
            <a:off x="177038" y="676668"/>
            <a:ext cx="8749042" cy="4185761"/>
          </a:xfrm>
          <a:prstGeom prst="rect">
            <a:avLst/>
          </a:prstGeom>
          <a:noFill/>
        </p:spPr>
        <p:txBody>
          <a:bodyPr wrap="square" rtlCol="0">
            <a:spAutoFit/>
          </a:bodyPr>
          <a:lstStyle/>
          <a:p>
            <a:pPr marL="285750" indent="-285750">
              <a:buFont typeface="Arial" panose="020B0604020202020204" pitchFamily="34" charset="0"/>
              <a:buChar char="•"/>
            </a:pPr>
            <a:r>
              <a:rPr lang="en-US" sz="1600" dirty="0"/>
              <a:t>CCR for XRN4645a - Rejection of incrementing reads following Isolation                     (RGMA Flows)</a:t>
            </a:r>
          </a:p>
          <a:p>
            <a:pPr marL="742950" lvl="1" indent="-285750">
              <a:buFont typeface="Wingdings" panose="05000000000000000000" pitchFamily="2" charset="2"/>
              <a:buChar char="Ø"/>
            </a:pPr>
            <a:r>
              <a:rPr lang="en-US" sz="1400" dirty="0"/>
              <a:t>Voting - Shipper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CCR for XRN5168 MOD0721 (Urgent) - Shipper submitted AQ Corrections during     COVID-19</a:t>
            </a:r>
          </a:p>
          <a:p>
            <a:pPr marL="742950" lvl="1" indent="-285750">
              <a:buFont typeface="Wingdings" panose="05000000000000000000" pitchFamily="2" charset="2"/>
              <a:buChar char="Ø"/>
            </a:pPr>
            <a:r>
              <a:rPr lang="en-US" sz="1400" dirty="0"/>
              <a:t>Voting - Shipper</a:t>
            </a:r>
          </a:p>
          <a:p>
            <a:endParaRPr lang="en-US" sz="1600" dirty="0"/>
          </a:p>
          <a:p>
            <a:pPr marL="285750" indent="-285750">
              <a:buFont typeface="Arial" panose="020B0604020202020204" pitchFamily="34" charset="0"/>
              <a:buChar char="•"/>
            </a:pPr>
            <a:r>
              <a:rPr lang="en-US" sz="1600" dirty="0"/>
              <a:t>CCR for XRN5172 MOD0725 (Urgent) - Ability to Reflect the Correct Customer Network          Use and System Offtake Quantity (SOQ) During COVID-19</a:t>
            </a:r>
          </a:p>
          <a:p>
            <a:pPr marL="742950" lvl="1" indent="-285750">
              <a:buFont typeface="Wingdings" panose="05000000000000000000" pitchFamily="2" charset="2"/>
              <a:buChar char="Ø"/>
            </a:pPr>
            <a:r>
              <a:rPr lang="en-US" sz="1400" dirty="0"/>
              <a:t>Voting - Shipper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CCR for XRN4738 Shipper Portfolio Update of Proposed Formula Year AQ/SOQ</a:t>
            </a:r>
          </a:p>
          <a:p>
            <a:pPr marL="742950" lvl="1" indent="-285750">
              <a:buFont typeface="Wingdings" panose="05000000000000000000" pitchFamily="2" charset="2"/>
              <a:buChar char="Ø"/>
            </a:pPr>
            <a:r>
              <a:rPr lang="en-US" sz="1400" dirty="0"/>
              <a:t>Voting - Shipper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GB" sz="1600" dirty="0"/>
              <a:t>BER for XRN5120 - </a:t>
            </a:r>
            <a:r>
              <a:rPr lang="en-US" sz="1600" dirty="0"/>
              <a:t>MAP to UKL Monthly Comparison Service</a:t>
            </a:r>
          </a:p>
          <a:p>
            <a:pPr marL="742950" lvl="1" indent="-285750">
              <a:buFont typeface="Wingdings" panose="05000000000000000000" pitchFamily="2" charset="2"/>
              <a:buChar char="Ø"/>
            </a:pPr>
            <a:r>
              <a:rPr lang="en-US" sz="1400" dirty="0"/>
              <a:t>Voting - Shipper</a:t>
            </a:r>
          </a:p>
        </p:txBody>
      </p:sp>
      <p:graphicFrame>
        <p:nvGraphicFramePr>
          <p:cNvPr id="4" name="Object 3">
            <a:extLst>
              <a:ext uri="{FF2B5EF4-FFF2-40B4-BE49-F238E27FC236}">
                <a16:creationId xmlns:a16="http://schemas.microsoft.com/office/drawing/2014/main" id="{719A550E-BF27-4C20-85F3-62C781B829CD}"/>
              </a:ext>
            </a:extLst>
          </p:cNvPr>
          <p:cNvGraphicFramePr>
            <a:graphicFrameLocks noChangeAspect="1"/>
          </p:cNvGraphicFramePr>
          <p:nvPr>
            <p:extLst>
              <p:ext uri="{D42A27DB-BD31-4B8C-83A1-F6EECF244321}">
                <p14:modId xmlns:p14="http://schemas.microsoft.com/office/powerpoint/2010/main" val="1593021819"/>
              </p:ext>
            </p:extLst>
          </p:nvPr>
        </p:nvGraphicFramePr>
        <p:xfrm>
          <a:off x="8274459" y="684040"/>
          <a:ext cx="811854" cy="716011"/>
        </p:xfrm>
        <a:graphic>
          <a:graphicData uri="http://schemas.openxmlformats.org/presentationml/2006/ole">
            <mc:AlternateContent xmlns:mc="http://schemas.openxmlformats.org/markup-compatibility/2006">
              <mc:Choice xmlns:v="urn:schemas-microsoft-com:vml" Requires="v">
                <p:oleObj spid="_x0000_s3084" name="Document" showAsIcon="1" r:id="rId4" imgW="914400" imgH="806400" progId="Word.Document.12">
                  <p:embed/>
                </p:oleObj>
              </mc:Choice>
              <mc:Fallback>
                <p:oleObj name="Document" showAsIcon="1" r:id="rId4" imgW="914400" imgH="806400" progId="Word.Document.12">
                  <p:embed/>
                  <p:pic>
                    <p:nvPicPr>
                      <p:cNvPr id="4" name="Object 3">
                        <a:extLst>
                          <a:ext uri="{FF2B5EF4-FFF2-40B4-BE49-F238E27FC236}">
                            <a16:creationId xmlns:a16="http://schemas.microsoft.com/office/drawing/2014/main" id="{719A550E-BF27-4C20-85F3-62C781B829CD}"/>
                          </a:ext>
                        </a:extLst>
                      </p:cNvPr>
                      <p:cNvPicPr/>
                      <p:nvPr/>
                    </p:nvPicPr>
                    <p:blipFill>
                      <a:blip r:embed="rId5"/>
                      <a:stretch>
                        <a:fillRect/>
                      </a:stretch>
                    </p:blipFill>
                    <p:spPr>
                      <a:xfrm>
                        <a:off x="8274459" y="684040"/>
                        <a:ext cx="811854" cy="71601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E126B20-375D-4A2F-82B6-89363F33CB5E}"/>
              </a:ext>
            </a:extLst>
          </p:cNvPr>
          <p:cNvGraphicFramePr>
            <a:graphicFrameLocks noChangeAspect="1"/>
          </p:cNvGraphicFramePr>
          <p:nvPr>
            <p:extLst>
              <p:ext uri="{D42A27DB-BD31-4B8C-83A1-F6EECF244321}">
                <p14:modId xmlns:p14="http://schemas.microsoft.com/office/powerpoint/2010/main" val="3183482481"/>
              </p:ext>
            </p:extLst>
          </p:nvPr>
        </p:nvGraphicFramePr>
        <p:xfrm>
          <a:off x="8274459" y="4403941"/>
          <a:ext cx="811854" cy="716010"/>
        </p:xfrm>
        <a:graphic>
          <a:graphicData uri="http://schemas.openxmlformats.org/presentationml/2006/ole">
            <mc:AlternateContent xmlns:mc="http://schemas.openxmlformats.org/markup-compatibility/2006">
              <mc:Choice xmlns:v="urn:schemas-microsoft-com:vml" Requires="v">
                <p:oleObj spid="_x0000_s3085" name="Document" showAsIcon="1" r:id="rId6" imgW="914400" imgH="806400" progId="Word.Document.12">
                  <p:embed/>
                </p:oleObj>
              </mc:Choice>
              <mc:Fallback>
                <p:oleObj name="Document" showAsIcon="1" r:id="rId6" imgW="914400" imgH="806400" progId="Word.Document.12">
                  <p:embed/>
                  <p:pic>
                    <p:nvPicPr>
                      <p:cNvPr id="5" name="Object 4">
                        <a:extLst>
                          <a:ext uri="{FF2B5EF4-FFF2-40B4-BE49-F238E27FC236}">
                            <a16:creationId xmlns:a16="http://schemas.microsoft.com/office/drawing/2014/main" id="{3E126B20-375D-4A2F-82B6-89363F33CB5E}"/>
                          </a:ext>
                        </a:extLst>
                      </p:cNvPr>
                      <p:cNvPicPr/>
                      <p:nvPr/>
                    </p:nvPicPr>
                    <p:blipFill>
                      <a:blip r:embed="rId7"/>
                      <a:stretch>
                        <a:fillRect/>
                      </a:stretch>
                    </p:blipFill>
                    <p:spPr>
                      <a:xfrm>
                        <a:off x="8274459" y="4403941"/>
                        <a:ext cx="811854" cy="71601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A1F8508-DAD8-4E91-AB25-A13559AFE35F}"/>
              </a:ext>
            </a:extLst>
          </p:cNvPr>
          <p:cNvGraphicFramePr>
            <a:graphicFrameLocks noChangeAspect="1"/>
          </p:cNvGraphicFramePr>
          <p:nvPr>
            <p:extLst>
              <p:ext uri="{D42A27DB-BD31-4B8C-83A1-F6EECF244321}">
                <p14:modId xmlns:p14="http://schemas.microsoft.com/office/powerpoint/2010/main" val="355236239"/>
              </p:ext>
            </p:extLst>
          </p:nvPr>
        </p:nvGraphicFramePr>
        <p:xfrm>
          <a:off x="8298553" y="3547294"/>
          <a:ext cx="802709" cy="707945"/>
        </p:xfrm>
        <a:graphic>
          <a:graphicData uri="http://schemas.openxmlformats.org/presentationml/2006/ole">
            <mc:AlternateContent xmlns:mc="http://schemas.openxmlformats.org/markup-compatibility/2006">
              <mc:Choice xmlns:v="urn:schemas-microsoft-com:vml" Requires="v">
                <p:oleObj spid="_x0000_s3086" name="Document" showAsIcon="1" r:id="rId8" imgW="914400" imgH="806400" progId="Word.Document.12">
                  <p:embed/>
                </p:oleObj>
              </mc:Choice>
              <mc:Fallback>
                <p:oleObj name="Document" showAsIcon="1" r:id="rId8" imgW="914400" imgH="806400" progId="Word.Document.12">
                  <p:embed/>
                  <p:pic>
                    <p:nvPicPr>
                      <p:cNvPr id="8" name="Object 7">
                        <a:extLst>
                          <a:ext uri="{FF2B5EF4-FFF2-40B4-BE49-F238E27FC236}">
                            <a16:creationId xmlns:a16="http://schemas.microsoft.com/office/drawing/2014/main" id="{CA1F8508-DAD8-4E91-AB25-A13559AFE35F}"/>
                          </a:ext>
                        </a:extLst>
                      </p:cNvPr>
                      <p:cNvPicPr/>
                      <p:nvPr/>
                    </p:nvPicPr>
                    <p:blipFill>
                      <a:blip r:embed="rId9"/>
                      <a:stretch>
                        <a:fillRect/>
                      </a:stretch>
                    </p:blipFill>
                    <p:spPr>
                      <a:xfrm>
                        <a:off x="8298553" y="3547294"/>
                        <a:ext cx="802709" cy="70794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B057553-E1AD-4457-A265-2BB4A3CBBE31}"/>
              </a:ext>
            </a:extLst>
          </p:cNvPr>
          <p:cNvGraphicFramePr>
            <a:graphicFrameLocks noChangeAspect="1"/>
          </p:cNvGraphicFramePr>
          <p:nvPr>
            <p:extLst>
              <p:ext uri="{D42A27DB-BD31-4B8C-83A1-F6EECF244321}">
                <p14:modId xmlns:p14="http://schemas.microsoft.com/office/powerpoint/2010/main" val="3946750244"/>
              </p:ext>
            </p:extLst>
          </p:nvPr>
        </p:nvGraphicFramePr>
        <p:xfrm>
          <a:off x="8238145" y="1548753"/>
          <a:ext cx="914400" cy="792163"/>
        </p:xfrm>
        <a:graphic>
          <a:graphicData uri="http://schemas.openxmlformats.org/presentationml/2006/ole">
            <mc:AlternateContent xmlns:mc="http://schemas.openxmlformats.org/markup-compatibility/2006">
              <mc:Choice xmlns:v="urn:schemas-microsoft-com:vml" Requires="v">
                <p:oleObj spid="_x0000_s3087" name="Document" showAsIcon="1" r:id="rId10" imgW="914400" imgH="792360" progId="Word.Document.12">
                  <p:embed/>
                </p:oleObj>
              </mc:Choice>
              <mc:Fallback>
                <p:oleObj name="Document" showAsIcon="1" r:id="rId10" imgW="914400" imgH="792360" progId="Word.Document.12">
                  <p:embed/>
                  <p:pic>
                    <p:nvPicPr>
                      <p:cNvPr id="9" name="Object 8">
                        <a:extLst>
                          <a:ext uri="{FF2B5EF4-FFF2-40B4-BE49-F238E27FC236}">
                            <a16:creationId xmlns:a16="http://schemas.microsoft.com/office/drawing/2014/main" id="{5B057553-E1AD-4457-A265-2BB4A3CBBE31}"/>
                          </a:ext>
                        </a:extLst>
                      </p:cNvPr>
                      <p:cNvPicPr/>
                      <p:nvPr/>
                    </p:nvPicPr>
                    <p:blipFill>
                      <a:blip r:embed="rId11"/>
                      <a:stretch>
                        <a:fillRect/>
                      </a:stretch>
                    </p:blipFill>
                    <p:spPr>
                      <a:xfrm>
                        <a:off x="8238145" y="1548753"/>
                        <a:ext cx="914400" cy="7921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5F7B4D8-95F0-4DA4-A3E8-AAD42E2560E6}"/>
              </a:ext>
            </a:extLst>
          </p:cNvPr>
          <p:cNvGraphicFramePr>
            <a:graphicFrameLocks noChangeAspect="1"/>
          </p:cNvGraphicFramePr>
          <p:nvPr>
            <p:extLst>
              <p:ext uri="{D42A27DB-BD31-4B8C-83A1-F6EECF244321}">
                <p14:modId xmlns:p14="http://schemas.microsoft.com/office/powerpoint/2010/main" val="324548231"/>
              </p:ext>
            </p:extLst>
          </p:nvPr>
        </p:nvGraphicFramePr>
        <p:xfrm>
          <a:off x="8223186" y="2548023"/>
          <a:ext cx="914400" cy="792163"/>
        </p:xfrm>
        <a:graphic>
          <a:graphicData uri="http://schemas.openxmlformats.org/presentationml/2006/ole">
            <mc:AlternateContent xmlns:mc="http://schemas.openxmlformats.org/markup-compatibility/2006">
              <mc:Choice xmlns:v="urn:schemas-microsoft-com:vml" Requires="v">
                <p:oleObj spid="_x0000_s3088" name="Document" showAsIcon="1" r:id="rId12" imgW="914400" imgH="792360" progId="Word.Document.12">
                  <p:embed/>
                </p:oleObj>
              </mc:Choice>
              <mc:Fallback>
                <p:oleObj name="Document" showAsIcon="1" r:id="rId12" imgW="914400" imgH="792360" progId="Word.Document.12">
                  <p:embed/>
                  <p:pic>
                    <p:nvPicPr>
                      <p:cNvPr id="10" name="Object 9">
                        <a:extLst>
                          <a:ext uri="{FF2B5EF4-FFF2-40B4-BE49-F238E27FC236}">
                            <a16:creationId xmlns:a16="http://schemas.microsoft.com/office/drawing/2014/main" id="{05F7B4D8-95F0-4DA4-A3E8-AAD42E2560E6}"/>
                          </a:ext>
                        </a:extLst>
                      </p:cNvPr>
                      <p:cNvPicPr/>
                      <p:nvPr/>
                    </p:nvPicPr>
                    <p:blipFill>
                      <a:blip r:embed="rId13"/>
                      <a:stretch>
                        <a:fillRect/>
                      </a:stretch>
                    </p:blipFill>
                    <p:spPr>
                      <a:xfrm>
                        <a:off x="8223186" y="2548023"/>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232411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735B-9BC4-4C50-A708-74EBE73E7820}"/>
              </a:ext>
            </a:extLst>
          </p:cNvPr>
          <p:cNvSpPr>
            <a:spLocks noGrp="1"/>
          </p:cNvSpPr>
          <p:nvPr>
            <p:ph type="title"/>
          </p:nvPr>
        </p:nvSpPr>
        <p:spPr/>
        <p:txBody>
          <a:bodyPr>
            <a:normAutofit/>
          </a:bodyPr>
          <a:lstStyle/>
          <a:p>
            <a:r>
              <a:rPr lang="en-GB" sz="2000" dirty="0"/>
              <a:t>4.3 Gemini Updates</a:t>
            </a:r>
          </a:p>
        </p:txBody>
      </p:sp>
      <p:sp>
        <p:nvSpPr>
          <p:cNvPr id="3" name="TextBox 2">
            <a:extLst>
              <a:ext uri="{FF2B5EF4-FFF2-40B4-BE49-F238E27FC236}">
                <a16:creationId xmlns:a16="http://schemas.microsoft.com/office/drawing/2014/main" id="{A89B4806-35B0-4873-B110-5A413BCC581D}"/>
              </a:ext>
            </a:extLst>
          </p:cNvPr>
          <p:cNvSpPr txBox="1"/>
          <p:nvPr/>
        </p:nvSpPr>
        <p:spPr>
          <a:xfrm>
            <a:off x="341832" y="871670"/>
            <a:ext cx="8460335" cy="2308324"/>
          </a:xfrm>
          <a:prstGeom prst="rect">
            <a:avLst/>
          </a:prstGeom>
          <a:noFill/>
        </p:spPr>
        <p:txBody>
          <a:bodyPr wrap="square" rtlCol="0">
            <a:spAutoFit/>
          </a:bodyPr>
          <a:lstStyle/>
          <a:p>
            <a:pPr marL="285750" indent="-285750">
              <a:buFont typeface="Arial" panose="020B0604020202020204" pitchFamily="34" charset="0"/>
              <a:buChar char="•"/>
            </a:pPr>
            <a:r>
              <a:rPr lang="en-GB" dirty="0"/>
              <a:t>CCR for XRN5092 – </a:t>
            </a:r>
            <a:r>
              <a:rPr lang="en-GB" dirty="0" err="1"/>
              <a:t>iConversion</a:t>
            </a:r>
            <a:r>
              <a:rPr lang="en-GB" dirty="0"/>
              <a:t> Phase 2</a:t>
            </a:r>
          </a:p>
          <a:p>
            <a:pPr marL="742950" lvl="1" indent="-285750">
              <a:buFont typeface="Wingdings" panose="05000000000000000000" pitchFamily="2" charset="2"/>
              <a:buChar char="Ø"/>
            </a:pPr>
            <a:r>
              <a:rPr lang="en-GB" sz="1600" dirty="0"/>
              <a:t>Voting - 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Gemini Horizon Plan</a:t>
            </a:r>
          </a:p>
        </p:txBody>
      </p:sp>
      <p:graphicFrame>
        <p:nvGraphicFramePr>
          <p:cNvPr id="4" name="Object 3">
            <a:extLst>
              <a:ext uri="{FF2B5EF4-FFF2-40B4-BE49-F238E27FC236}">
                <a16:creationId xmlns:a16="http://schemas.microsoft.com/office/drawing/2014/main" id="{B65C6F87-97CC-41D3-8C34-FEAEBECD717F}"/>
              </a:ext>
            </a:extLst>
          </p:cNvPr>
          <p:cNvGraphicFramePr>
            <a:graphicFrameLocks noChangeAspect="1"/>
          </p:cNvGraphicFramePr>
          <p:nvPr>
            <p:extLst>
              <p:ext uri="{D42A27DB-BD31-4B8C-83A1-F6EECF244321}">
                <p14:modId xmlns:p14="http://schemas.microsoft.com/office/powerpoint/2010/main" val="783506444"/>
              </p:ext>
            </p:extLst>
          </p:nvPr>
        </p:nvGraphicFramePr>
        <p:xfrm>
          <a:off x="5867924" y="964145"/>
          <a:ext cx="1055405" cy="930808"/>
        </p:xfrm>
        <a:graphic>
          <a:graphicData uri="http://schemas.openxmlformats.org/presentationml/2006/ole">
            <mc:AlternateContent xmlns:mc="http://schemas.openxmlformats.org/markup-compatibility/2006">
              <mc:Choice xmlns:v="urn:schemas-microsoft-com:vml" Requires="v">
                <p:oleObj spid="_x0000_s4102" name="Document" showAsIcon="1" r:id="rId3" imgW="914400" imgH="806400" progId="Word.Document.12">
                  <p:embed/>
                </p:oleObj>
              </mc:Choice>
              <mc:Fallback>
                <p:oleObj name="Document" showAsIcon="1" r:id="rId3" imgW="914400" imgH="806400" progId="Word.Document.12">
                  <p:embed/>
                  <p:pic>
                    <p:nvPicPr>
                      <p:cNvPr id="4" name="Object 3">
                        <a:extLst>
                          <a:ext uri="{FF2B5EF4-FFF2-40B4-BE49-F238E27FC236}">
                            <a16:creationId xmlns:a16="http://schemas.microsoft.com/office/drawing/2014/main" id="{B65C6F87-97CC-41D3-8C34-FEAEBECD717F}"/>
                          </a:ext>
                        </a:extLst>
                      </p:cNvPr>
                      <p:cNvPicPr/>
                      <p:nvPr/>
                    </p:nvPicPr>
                    <p:blipFill>
                      <a:blip r:embed="rId4"/>
                      <a:stretch>
                        <a:fillRect/>
                      </a:stretch>
                    </p:blipFill>
                    <p:spPr>
                      <a:xfrm>
                        <a:off x="5867924" y="964145"/>
                        <a:ext cx="1055405" cy="93080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3DCDD74-1794-4C2B-9EDE-454922E4C58A}"/>
              </a:ext>
            </a:extLst>
          </p:cNvPr>
          <p:cNvGraphicFramePr>
            <a:graphicFrameLocks noChangeAspect="1"/>
          </p:cNvGraphicFramePr>
          <p:nvPr>
            <p:extLst>
              <p:ext uri="{D42A27DB-BD31-4B8C-83A1-F6EECF244321}">
                <p14:modId xmlns:p14="http://schemas.microsoft.com/office/powerpoint/2010/main" val="512890984"/>
              </p:ext>
            </p:extLst>
          </p:nvPr>
        </p:nvGraphicFramePr>
        <p:xfrm>
          <a:off x="5867924" y="2714563"/>
          <a:ext cx="1055405" cy="930809"/>
        </p:xfrm>
        <a:graphic>
          <a:graphicData uri="http://schemas.openxmlformats.org/presentationml/2006/ole">
            <mc:AlternateContent xmlns:mc="http://schemas.openxmlformats.org/markup-compatibility/2006">
              <mc:Choice xmlns:v="urn:schemas-microsoft-com:vml" Requires="v">
                <p:oleObj spid="_x0000_s4103" name="Acrobat Document" showAsIcon="1" r:id="rId5" imgW="914400" imgH="806400" progId="AcroExch.Document.DC">
                  <p:embed/>
                </p:oleObj>
              </mc:Choice>
              <mc:Fallback>
                <p:oleObj name="Acrobat Document" showAsIcon="1" r:id="rId5" imgW="914400" imgH="806400" progId="AcroExch.Document.DC">
                  <p:embed/>
                  <p:pic>
                    <p:nvPicPr>
                      <p:cNvPr id="5" name="Object 4">
                        <a:extLst>
                          <a:ext uri="{FF2B5EF4-FFF2-40B4-BE49-F238E27FC236}">
                            <a16:creationId xmlns:a16="http://schemas.microsoft.com/office/drawing/2014/main" id="{D3DCDD74-1794-4C2B-9EDE-454922E4C58A}"/>
                          </a:ext>
                        </a:extLst>
                      </p:cNvPr>
                      <p:cNvPicPr/>
                      <p:nvPr/>
                    </p:nvPicPr>
                    <p:blipFill>
                      <a:blip r:embed="rId6"/>
                      <a:stretch>
                        <a:fillRect/>
                      </a:stretch>
                    </p:blipFill>
                    <p:spPr>
                      <a:xfrm>
                        <a:off x="5867924" y="2714563"/>
                        <a:ext cx="1055405" cy="930809"/>
                      </a:xfrm>
                      <a:prstGeom prst="rect">
                        <a:avLst/>
                      </a:prstGeom>
                    </p:spPr>
                  </p:pic>
                </p:oleObj>
              </mc:Fallback>
            </mc:AlternateContent>
          </a:graphicData>
        </a:graphic>
      </p:graphicFrame>
    </p:spTree>
    <p:extLst>
      <p:ext uri="{BB962C8B-B14F-4D97-AF65-F5344CB8AC3E}">
        <p14:creationId xmlns:p14="http://schemas.microsoft.com/office/powerpoint/2010/main" val="2433365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0538"/>
            <a:ext cx="8229600" cy="637580"/>
          </a:xfrm>
        </p:spPr>
        <p:txBody>
          <a:bodyPr>
            <a:normAutofit/>
          </a:bodyPr>
          <a:lstStyle/>
          <a:p>
            <a:r>
              <a:rPr lang="en-GB" sz="2000" dirty="0"/>
              <a:t>4.4 XRN5253 June 21 Release - Status Update</a:t>
            </a:r>
          </a:p>
        </p:txBody>
      </p:sp>
      <p:sp>
        <p:nvSpPr>
          <p:cNvPr id="3" name="TextBox 2">
            <a:extLst>
              <a:ext uri="{FF2B5EF4-FFF2-40B4-BE49-F238E27FC236}">
                <a16:creationId xmlns:a16="http://schemas.microsoft.com/office/drawing/2014/main" id="{195557E1-1C56-4ED5-936F-30730646053F}"/>
              </a:ext>
            </a:extLst>
          </p:cNvPr>
          <p:cNvSpPr txBox="1"/>
          <p:nvPr/>
        </p:nvSpPr>
        <p:spPr>
          <a:xfrm>
            <a:off x="457200" y="837487"/>
            <a:ext cx="8460335" cy="1754326"/>
          </a:xfrm>
          <a:prstGeom prst="rect">
            <a:avLst/>
          </a:prstGeom>
          <a:noFill/>
        </p:spPr>
        <p:txBody>
          <a:bodyPr wrap="square" rtlCol="0">
            <a:spAutoFit/>
          </a:bodyPr>
          <a:lstStyle/>
          <a:p>
            <a:pPr marL="285750" indent="-285750">
              <a:buFont typeface="Arial" panose="020B0604020202020204" pitchFamily="34" charset="0"/>
              <a:buChar char="•"/>
            </a:pPr>
            <a:r>
              <a:rPr lang="en-GB" dirty="0"/>
              <a:t>BER for XRN5253 – June 21 Release</a:t>
            </a:r>
          </a:p>
          <a:p>
            <a:pPr marL="742950" lvl="1" indent="-285750">
              <a:buFont typeface="Wingdings" panose="05000000000000000000" pitchFamily="2" charset="2"/>
              <a:buChar char="Ø"/>
            </a:pPr>
            <a:r>
              <a:rPr lang="en-GB" sz="1600" dirty="0"/>
              <a:t>Voting - Shipper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graphicFrame>
        <p:nvGraphicFramePr>
          <p:cNvPr id="5" name="Object 4">
            <a:extLst>
              <a:ext uri="{FF2B5EF4-FFF2-40B4-BE49-F238E27FC236}">
                <a16:creationId xmlns:a16="http://schemas.microsoft.com/office/drawing/2014/main" id="{AA130E61-CCB3-41B3-8514-92946592A571}"/>
              </a:ext>
            </a:extLst>
          </p:cNvPr>
          <p:cNvGraphicFramePr>
            <a:graphicFrameLocks noChangeAspect="1"/>
          </p:cNvGraphicFramePr>
          <p:nvPr>
            <p:extLst>
              <p:ext uri="{D42A27DB-BD31-4B8C-83A1-F6EECF244321}">
                <p14:modId xmlns:p14="http://schemas.microsoft.com/office/powerpoint/2010/main" val="3936964973"/>
              </p:ext>
            </p:extLst>
          </p:nvPr>
        </p:nvGraphicFramePr>
        <p:xfrm>
          <a:off x="5527140" y="922487"/>
          <a:ext cx="914400" cy="792163"/>
        </p:xfrm>
        <a:graphic>
          <a:graphicData uri="http://schemas.openxmlformats.org/presentationml/2006/ole">
            <mc:AlternateContent xmlns:mc="http://schemas.openxmlformats.org/markup-compatibility/2006">
              <mc:Choice xmlns:v="urn:schemas-microsoft-com:vml" Requires="v">
                <p:oleObj spid="_x0000_s5124" name="Document" showAsIcon="1" r:id="rId3" imgW="914400" imgH="792360" progId="Word.Document.12">
                  <p:embed/>
                </p:oleObj>
              </mc:Choice>
              <mc:Fallback>
                <p:oleObj name="Document" showAsIcon="1" r:id="rId3" imgW="914400" imgH="792360" progId="Word.Document.12">
                  <p:embed/>
                  <p:pic>
                    <p:nvPicPr>
                      <p:cNvPr id="5" name="Object 4">
                        <a:extLst>
                          <a:ext uri="{FF2B5EF4-FFF2-40B4-BE49-F238E27FC236}">
                            <a16:creationId xmlns:a16="http://schemas.microsoft.com/office/drawing/2014/main" id="{AA130E61-CCB3-41B3-8514-92946592A571}"/>
                          </a:ext>
                        </a:extLst>
                      </p:cNvPr>
                      <p:cNvPicPr/>
                      <p:nvPr/>
                    </p:nvPicPr>
                    <p:blipFill>
                      <a:blip r:embed="rId4"/>
                      <a:stretch>
                        <a:fillRect/>
                      </a:stretch>
                    </p:blipFill>
                    <p:spPr>
                      <a:xfrm>
                        <a:off x="5527140" y="92248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0538"/>
            <a:ext cx="8229600" cy="637580"/>
          </a:xfrm>
        </p:spPr>
        <p:txBody>
          <a:bodyPr>
            <a:normAutofit/>
          </a:bodyPr>
          <a:lstStyle/>
          <a:p>
            <a:r>
              <a:rPr lang="en-GB" sz="2000" dirty="0">
                <a:latin typeface="Arial"/>
                <a:cs typeface="Arial"/>
              </a:rPr>
              <a:t>XRN5253 - June 21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52618" y="714488"/>
          <a:ext cx="8838763" cy="3632176"/>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40080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endParaRPr lang="en-GB" sz="1000" b="1" i="0" baseline="0" dirty="0">
                        <a:solidFill>
                          <a:srgbClr val="FFFFFF"/>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5098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78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2"/>
                  </a:ext>
                </a:extLst>
              </a:tr>
              <a:tr h="247216">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2857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BER to be presented to Change Management Committee on 9</a:t>
                      </a:r>
                      <a:r>
                        <a:rPr kumimoji="0" lang="en-US" sz="900" b="0" i="0" u="none" strike="noStrike" kern="1200" cap="none" normalizeH="0" baseline="30000" dirty="0">
                          <a:ln>
                            <a:noFill/>
                          </a:ln>
                          <a:solidFill>
                            <a:schemeClr val="tx1"/>
                          </a:solidFill>
                          <a:effectLst/>
                          <a:latin typeface="Arial"/>
                          <a:ea typeface="Verdana"/>
                          <a:cs typeface="Arial"/>
                        </a:rPr>
                        <a:t>th</a:t>
                      </a:r>
                      <a:r>
                        <a:rPr kumimoji="0" lang="en-US" sz="900" b="0" i="0" u="none" strike="noStrike" kern="1200" cap="none" normalizeH="0" baseline="0" dirty="0">
                          <a:ln>
                            <a:noFill/>
                          </a:ln>
                          <a:solidFill>
                            <a:schemeClr val="tx1"/>
                          </a:solidFill>
                          <a:effectLst/>
                          <a:latin typeface="Arial"/>
                          <a:ea typeface="Verdana"/>
                          <a:cs typeface="Arial"/>
                        </a:rPr>
                        <a:t> December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a:ea typeface="Verdana"/>
                          <a:cs typeface="Arial"/>
                        </a:rPr>
                        <a:t>June 21 Major Release scope now consists of XRN5093 </a:t>
                      </a:r>
                      <a:r>
                        <a:rPr lang="en-GB" sz="900" kern="1200" dirty="0">
                          <a:solidFill>
                            <a:schemeClr val="tx1"/>
                          </a:solidFill>
                          <a:effectLst/>
                          <a:latin typeface="+mn-lt"/>
                          <a:ea typeface="+mn-ea"/>
                          <a:cs typeface="+mn-cs"/>
                        </a:rPr>
                        <a:t>MOD0711 – Update of AUG Table to reflect new EUC bands. 2 changes have been descoped, XRN4992 </a:t>
                      </a:r>
                      <a:r>
                        <a:rPr lang="en-US" sz="900" kern="1200" dirty="0">
                          <a:solidFill>
                            <a:schemeClr val="tx1"/>
                          </a:solidFill>
                          <a:effectLst/>
                          <a:latin typeface="+mn-lt"/>
                          <a:ea typeface="+mn-ea"/>
                          <a:cs typeface="+mn-cs"/>
                        </a:rPr>
                        <a:t>- MOD0687 – Creation of new charge to recover last resort supply payments and </a:t>
                      </a:r>
                      <a:r>
                        <a:rPr lang="en-US" sz="900" b="0" i="0" u="none" strike="noStrike" kern="1200" cap="none" normalizeH="0" baseline="0" dirty="0">
                          <a:ln>
                            <a:noFill/>
                          </a:ln>
                          <a:solidFill>
                            <a:schemeClr val="tx1"/>
                          </a:solidFill>
                          <a:effectLst/>
                          <a:latin typeface="+mn-lt"/>
                          <a:ea typeface="+mn-ea"/>
                          <a:cs typeface="+mn-cs"/>
                        </a:rPr>
                        <a:t>XRN4941 – MOD0692 – Auto updates to meter read frequency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cap="none" normalizeH="0" baseline="0" dirty="0">
                          <a:ln>
                            <a:noFill/>
                          </a:ln>
                          <a:solidFill>
                            <a:schemeClr val="tx1"/>
                          </a:solidFill>
                          <a:effectLst/>
                          <a:latin typeface="+mn-lt"/>
                          <a:ea typeface="+mn-ea"/>
                          <a:cs typeface="+mn-cs"/>
                        </a:rPr>
                        <a:t>Project Start Up phase completed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cap="none" normalizeH="0" baseline="0" dirty="0">
                          <a:ln>
                            <a:noFill/>
                          </a:ln>
                          <a:solidFill>
                            <a:schemeClr val="tx1"/>
                          </a:solidFill>
                          <a:effectLst/>
                          <a:latin typeface="+mn-lt"/>
                          <a:ea typeface="+mn-ea"/>
                          <a:cs typeface="+mn-cs"/>
                        </a:rPr>
                        <a:t>Detailed Design execution completed and Change Pack for XRN5093 published on 16</a:t>
                      </a:r>
                      <a:r>
                        <a:rPr lang="en-US" sz="900" b="0" i="0" u="none" strike="noStrike" kern="1200" cap="none" normalizeH="0" baseline="30000" dirty="0">
                          <a:ln>
                            <a:noFill/>
                          </a:ln>
                          <a:solidFill>
                            <a:schemeClr val="tx1"/>
                          </a:solidFill>
                          <a:effectLst/>
                          <a:latin typeface="+mn-lt"/>
                          <a:ea typeface="+mn-ea"/>
                          <a:cs typeface="+mn-cs"/>
                        </a:rPr>
                        <a:t>th</a:t>
                      </a:r>
                      <a:r>
                        <a:rPr lang="en-US" sz="900" b="0" i="0" u="none" strike="noStrike" kern="1200" cap="none" normalizeH="0" baseline="0" dirty="0">
                          <a:ln>
                            <a:noFill/>
                          </a:ln>
                          <a:solidFill>
                            <a:schemeClr val="tx1"/>
                          </a:solidFill>
                          <a:effectLst/>
                          <a:latin typeface="+mn-lt"/>
                          <a:ea typeface="+mn-ea"/>
                          <a:cs typeface="+mn-cs"/>
                        </a:rPr>
                        <a:t> November. </a:t>
                      </a:r>
                      <a:endParaRPr lang="en-GB" sz="900"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900" kern="1200" dirty="0">
                          <a:solidFill>
                            <a:schemeClr val="tx1"/>
                          </a:solidFill>
                          <a:effectLst/>
                          <a:latin typeface="+mn-lt"/>
                          <a:ea typeface="+mn-ea"/>
                          <a:cs typeface="+mn-cs"/>
                        </a:rPr>
                        <a:t>Test &amp; Implementation Approach under internal review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Build to commence on 14</a:t>
                      </a:r>
                      <a:r>
                        <a:rPr lang="en-US" sz="900" kern="1200" baseline="30000" dirty="0">
                          <a:solidFill>
                            <a:schemeClr val="tx1"/>
                          </a:solidFill>
                          <a:effectLst/>
                          <a:latin typeface="+mn-lt"/>
                          <a:ea typeface="+mn-ea"/>
                          <a:cs typeface="+mn-cs"/>
                        </a:rPr>
                        <a:t>th</a:t>
                      </a:r>
                      <a:r>
                        <a:rPr lang="en-US" sz="900" kern="1200" dirty="0">
                          <a:solidFill>
                            <a:schemeClr val="tx1"/>
                          </a:solidFill>
                          <a:effectLst/>
                          <a:latin typeface="+mn-lt"/>
                          <a:ea typeface="+mn-ea"/>
                          <a:cs typeface="+mn-cs"/>
                        </a:rPr>
                        <a:t> December following approval of 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Due to Internal nature of change no Market Trials phase included in project release as no external testing is required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5"/>
                  </a:ext>
                </a:extLst>
              </a:tr>
              <a:tr h="4320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rtl="0" eaLnBrk="1" fontAlgn="base" latinLnBrk="0" hangingPunct="1">
                        <a:lnSpc>
                          <a:spcPct val="100000"/>
                        </a:lnSpc>
                        <a:spcBef>
                          <a:spcPct val="0"/>
                        </a:spcBef>
                        <a:spcAft>
                          <a:spcPct val="0"/>
                        </a:spcAft>
                        <a:buFont typeface="Arial" pitchFamily="34" charset="0"/>
                        <a:buChar char="•"/>
                      </a:pPr>
                      <a:r>
                        <a:rPr kumimoji="0" lang="en-US" sz="900" b="1" i="0" u="none" strike="noStrike" kern="1200" cap="none" normalizeH="0" baseline="0" dirty="0">
                          <a:ln>
                            <a:noFill/>
                          </a:ln>
                          <a:solidFill>
                            <a:schemeClr val="tx1"/>
                          </a:solidFill>
                          <a:effectLst/>
                          <a:latin typeface="Arial"/>
                          <a:ea typeface="Verdana"/>
                          <a:cs typeface="Arial"/>
                        </a:rPr>
                        <a:t>Issue: </a:t>
                      </a:r>
                      <a:r>
                        <a:rPr kumimoji="0" lang="en-US" sz="900" b="0" i="0" u="none" strike="noStrike" kern="1200" cap="none" normalizeH="0" baseline="0" dirty="0">
                          <a:ln>
                            <a:noFill/>
                          </a:ln>
                          <a:solidFill>
                            <a:schemeClr val="tx1"/>
                          </a:solidFill>
                          <a:effectLst/>
                          <a:latin typeface="Arial"/>
                          <a:ea typeface="Verdana"/>
                          <a:cs typeface="Arial"/>
                        </a:rPr>
                        <a:t>The project is progressing 2 months behind plan leading to overlap between multiple phases and risk that approvals may not fall in order. It also reduces overall delivery timescales. </a:t>
                      </a:r>
                      <a:r>
                        <a:rPr kumimoji="0" lang="en-US" sz="900" b="1" i="0" u="none" strike="noStrike" kern="1200" cap="none" normalizeH="0" baseline="0" dirty="0">
                          <a:ln>
                            <a:noFill/>
                          </a:ln>
                          <a:solidFill>
                            <a:schemeClr val="tx1"/>
                          </a:solidFill>
                          <a:effectLst/>
                          <a:latin typeface="Arial"/>
                          <a:ea typeface="Verdana"/>
                          <a:cs typeface="Arial"/>
                        </a:rPr>
                        <a:t>Mitigation</a:t>
                      </a:r>
                      <a:r>
                        <a:rPr kumimoji="0" lang="en-US" sz="900" b="0" i="0" u="none" strike="noStrike" kern="1200" cap="none" normalizeH="0" baseline="0" dirty="0">
                          <a:ln>
                            <a:noFill/>
                          </a:ln>
                          <a:solidFill>
                            <a:schemeClr val="tx1"/>
                          </a:solidFill>
                          <a:effectLst/>
                          <a:latin typeface="Arial"/>
                          <a:ea typeface="Verdana"/>
                          <a:cs typeface="Arial"/>
                        </a:rPr>
                        <a:t>: Detailed Plan up to end of Design to be completed as part of Start Up to ensure tight project control and critical path management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5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Final EQR approved at CHMC on 7</a:t>
                      </a:r>
                      <a:r>
                        <a:rPr kumimoji="0" lang="en-US" sz="900" b="0" i="0" u="none" strike="noStrike" kern="1200" cap="none" normalizeH="0" baseline="30000" dirty="0">
                          <a:ln>
                            <a:noFill/>
                          </a:ln>
                          <a:solidFill>
                            <a:schemeClr val="tx1"/>
                          </a:solidFill>
                          <a:effectLst/>
                          <a:latin typeface="Arial"/>
                          <a:ea typeface="Verdana"/>
                          <a:cs typeface="Arial"/>
                        </a:rPr>
                        <a:t>th</a:t>
                      </a:r>
                      <a:r>
                        <a:rPr kumimoji="0" lang="en-US" sz="900" b="0" i="0" u="none" strike="noStrike" kern="1200" cap="none" normalizeH="0" baseline="0" dirty="0">
                          <a:ln>
                            <a:noFill/>
                          </a:ln>
                          <a:solidFill>
                            <a:schemeClr val="tx1"/>
                          </a:solidFill>
                          <a:effectLst/>
                          <a:latin typeface="Arial"/>
                          <a:ea typeface="Verdana"/>
                          <a:cs typeface="Arial"/>
                        </a:rPr>
                        <a:t> October, BER to be presented in December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803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marR="0" lvl="0" indent="0" algn="l" rtl="0" eaLnBrk="1" fontAlgn="base" latinLnBrk="0" hangingPunct="1">
                        <a:lnSpc>
                          <a:spcPct val="100000"/>
                        </a:lnSpc>
                        <a:spcBef>
                          <a:spcPct val="0"/>
                        </a:spcBef>
                        <a:spcAft>
                          <a:spcPct val="0"/>
                        </a:spcAft>
                        <a:buClrTx/>
                        <a:buSzTx/>
                        <a:buNone/>
                      </a:pPr>
                      <a:r>
                        <a:rPr lang="en-US" sz="900" b="1" i="0" u="none" strike="noStrike" kern="1200" cap="none" normalizeH="0" baseline="0" noProof="0" dirty="0">
                          <a:ln>
                            <a:noFill/>
                          </a:ln>
                          <a:solidFill>
                            <a:schemeClr val="tx1"/>
                          </a:solidFill>
                          <a:effectLst/>
                          <a:latin typeface="Arial"/>
                        </a:rPr>
                        <a:t>Resource RAG Status will return to </a:t>
                      </a:r>
                      <a:r>
                        <a:rPr lang="en-US" sz="900" b="1" i="0" u="none" strike="noStrike" kern="1200" cap="none" normalizeH="0" baseline="0" noProof="0" dirty="0">
                          <a:ln>
                            <a:noFill/>
                          </a:ln>
                          <a:solidFill>
                            <a:srgbClr val="00B050"/>
                          </a:solidFill>
                          <a:effectLst/>
                          <a:latin typeface="Arial"/>
                        </a:rPr>
                        <a:t>green </a:t>
                      </a:r>
                      <a:r>
                        <a:rPr lang="en-US" sz="900" b="1" i="0" u="none" strike="noStrike" kern="1200" cap="none" normalizeH="0" baseline="0" noProof="0" dirty="0">
                          <a:ln>
                            <a:noFill/>
                          </a:ln>
                          <a:solidFill>
                            <a:schemeClr val="tx1"/>
                          </a:solidFill>
                          <a:effectLst/>
                          <a:latin typeface="Arial"/>
                        </a:rPr>
                        <a:t>on completion of detailed design &amp; initiation phases (inclusive of Test Approach sign off)</a:t>
                      </a:r>
                      <a:endParaRPr lang="en-US" sz="900" b="0" i="0" u="none" strike="noStrike" kern="1200" cap="none" normalizeH="0" baseline="0" dirty="0">
                        <a:ln>
                          <a:noFill/>
                        </a:ln>
                        <a:solidFill>
                          <a:schemeClr val="tx1"/>
                        </a:solidFill>
                        <a:effectLst/>
                        <a:latin typeface="Arial"/>
                        <a:ea typeface="Verdana"/>
                        <a:cs typeface="Arial"/>
                      </a:endParaRPr>
                    </a:p>
                    <a:p>
                      <a:pPr marL="171450" marR="0" lvl="0" indent="-171450" algn="l">
                        <a:lnSpc>
                          <a:spcPct val="100000"/>
                        </a:lnSpc>
                        <a:spcBef>
                          <a:spcPct val="0"/>
                        </a:spcBef>
                        <a:spcAft>
                          <a:spcPct val="0"/>
                        </a:spcAft>
                        <a:buClrTx/>
                        <a:buSzTx/>
                        <a:buFont typeface="Arial"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Resource Forecasts and Plans have been defined at a high level for future stages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51081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7057-CAC6-4F85-906B-BAFD5087544D}"/>
              </a:ext>
            </a:extLst>
          </p:cNvPr>
          <p:cNvSpPr>
            <a:spLocks noGrp="1"/>
          </p:cNvSpPr>
          <p:nvPr>
            <p:ph type="title"/>
          </p:nvPr>
        </p:nvSpPr>
        <p:spPr/>
        <p:txBody>
          <a:bodyPr>
            <a:normAutofit/>
          </a:bodyPr>
          <a:lstStyle/>
          <a:p>
            <a:r>
              <a:rPr lang="en-GB" sz="2000" dirty="0">
                <a:latin typeface="Arial"/>
                <a:cs typeface="Arial"/>
              </a:rPr>
              <a:t>XRN5253 – Proposed June 21 High-Level Plan</a:t>
            </a:r>
            <a:endParaRPr lang="en-US" dirty="0"/>
          </a:p>
        </p:txBody>
      </p:sp>
      <p:pic>
        <p:nvPicPr>
          <p:cNvPr id="3" name="Picture 2">
            <a:extLst>
              <a:ext uri="{FF2B5EF4-FFF2-40B4-BE49-F238E27FC236}">
                <a16:creationId xmlns:a16="http://schemas.microsoft.com/office/drawing/2014/main" id="{42F84C26-EA75-49FC-9BA8-FC1A5B0B4F46}"/>
              </a:ext>
            </a:extLst>
          </p:cNvPr>
          <p:cNvPicPr>
            <a:picLocks noChangeAspect="1"/>
          </p:cNvPicPr>
          <p:nvPr/>
        </p:nvPicPr>
        <p:blipFill>
          <a:blip r:embed="rId2"/>
          <a:stretch>
            <a:fillRect/>
          </a:stretch>
        </p:blipFill>
        <p:spPr>
          <a:xfrm>
            <a:off x="107504" y="1203598"/>
            <a:ext cx="8964488" cy="2325451"/>
          </a:xfrm>
          <a:prstGeom prst="rect">
            <a:avLst/>
          </a:prstGeom>
        </p:spPr>
      </p:pic>
      <p:cxnSp>
        <p:nvCxnSpPr>
          <p:cNvPr id="5" name="Straight Connector 4">
            <a:extLst>
              <a:ext uri="{FF2B5EF4-FFF2-40B4-BE49-F238E27FC236}">
                <a16:creationId xmlns:a16="http://schemas.microsoft.com/office/drawing/2014/main" id="{912E3A32-0C77-482D-ABB6-AB498FD02A09}"/>
              </a:ext>
            </a:extLst>
          </p:cNvPr>
          <p:cNvCxnSpPr>
            <a:cxnSpLocks/>
          </p:cNvCxnSpPr>
          <p:nvPr/>
        </p:nvCxnSpPr>
        <p:spPr>
          <a:xfrm>
            <a:off x="2771800" y="1059582"/>
            <a:ext cx="0" cy="2469467"/>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F01CB925-529A-42BB-8AC1-39643176C4A4}"/>
              </a:ext>
            </a:extLst>
          </p:cNvPr>
          <p:cNvSpPr txBox="1"/>
          <p:nvPr/>
        </p:nvSpPr>
        <p:spPr>
          <a:xfrm>
            <a:off x="2502335" y="879487"/>
            <a:ext cx="538930" cy="215444"/>
          </a:xfrm>
          <a:prstGeom prst="rect">
            <a:avLst/>
          </a:prstGeom>
          <a:noFill/>
        </p:spPr>
        <p:txBody>
          <a:bodyPr wrap="none" rtlCol="0">
            <a:spAutoFit/>
          </a:bodyPr>
          <a:lstStyle/>
          <a:p>
            <a:r>
              <a:rPr lang="en-GB" sz="800" b="1" dirty="0">
                <a:solidFill>
                  <a:srgbClr val="FF0000"/>
                </a:solidFill>
              </a:rPr>
              <a:t>TODAY</a:t>
            </a:r>
          </a:p>
        </p:txBody>
      </p:sp>
    </p:spTree>
    <p:extLst>
      <p:ext uri="{BB962C8B-B14F-4D97-AF65-F5344CB8AC3E}">
        <p14:creationId xmlns:p14="http://schemas.microsoft.com/office/powerpoint/2010/main" val="589667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311108" y="123478"/>
            <a:ext cx="8229600" cy="398932"/>
          </a:xfrm>
        </p:spPr>
        <p:txBody>
          <a:bodyPr>
            <a:noAutofit/>
          </a:bodyPr>
          <a:lstStyle/>
          <a:p>
            <a:r>
              <a:rPr lang="en-GB" sz="2000" dirty="0">
                <a:latin typeface="Arial"/>
                <a:cs typeface="Arial"/>
              </a:rPr>
              <a:t>XRN5253 - June 21 Release Summary</a:t>
            </a:r>
            <a:endParaRPr lang="en-US" dirty="0">
              <a:latin typeface="Arial"/>
              <a:cs typeface="Arial"/>
            </a:endParaRPr>
          </a:p>
        </p:txBody>
      </p:sp>
      <p:sp>
        <p:nvSpPr>
          <p:cNvPr id="5" name="TextBox 4">
            <a:extLst>
              <a:ext uri="{FF2B5EF4-FFF2-40B4-BE49-F238E27FC236}">
                <a16:creationId xmlns:a16="http://schemas.microsoft.com/office/drawing/2014/main" id="{DFA77669-B323-43A7-AA90-FFEE9856EC44}"/>
              </a:ext>
            </a:extLst>
          </p:cNvPr>
          <p:cNvSpPr txBox="1"/>
          <p:nvPr/>
        </p:nvSpPr>
        <p:spPr>
          <a:xfrm>
            <a:off x="227168" y="1508669"/>
            <a:ext cx="8770840" cy="2123658"/>
          </a:xfrm>
          <a:prstGeom prst="rect">
            <a:avLst/>
          </a:prstGeom>
          <a:noFill/>
        </p:spPr>
        <p:txBody>
          <a:bodyPr wrap="square" lIns="91440" tIns="45720" rIns="91440" bIns="45720" rtlCol="0" anchor="t">
            <a:spAutoFit/>
          </a:bodyPr>
          <a:lstStyle/>
          <a:p>
            <a:r>
              <a:rPr lang="en-GB" sz="900" b="1" u="sng" dirty="0"/>
              <a:t>In Scope</a:t>
            </a:r>
            <a:endParaRPr lang="en-GB" sz="900" b="1" u="sng" dirty="0">
              <a:cs typeface="Arial"/>
            </a:endParaRPr>
          </a:p>
          <a:p>
            <a:pPr marL="171450" indent="-171450">
              <a:buFont typeface="Arial" panose="020B0604020202020204" pitchFamily="34" charset="0"/>
              <a:buChar char="•"/>
              <a:defRPr/>
            </a:pPr>
            <a:r>
              <a:rPr lang="en-US" sz="900" b="1" dirty="0"/>
              <a:t>XRN5093</a:t>
            </a:r>
            <a:r>
              <a:rPr lang="en-US" sz="900" dirty="0"/>
              <a:t> - </a:t>
            </a:r>
            <a:r>
              <a:rPr lang="en-GB" sz="900" dirty="0"/>
              <a:t>MOD0711 – Update of AUG Table to reflect new EUC bands</a:t>
            </a:r>
            <a:endParaRPr lang="en-US" sz="900" b="1" dirty="0">
              <a:cs typeface="Arial"/>
            </a:endParaRPr>
          </a:p>
          <a:p>
            <a:pPr marL="171450" indent="-171450">
              <a:buFont typeface="Arial" panose="020B0604020202020204" pitchFamily="34" charset="0"/>
              <a:buChar char="•"/>
              <a:defRPr/>
            </a:pPr>
            <a:endParaRPr lang="en-US" sz="900" dirty="0">
              <a:cs typeface="Arial"/>
            </a:endParaRPr>
          </a:p>
          <a:p>
            <a:pPr>
              <a:defRPr/>
            </a:pPr>
            <a:r>
              <a:rPr lang="en-US" sz="900" b="1" u="sng" dirty="0">
                <a:cs typeface="Arial"/>
              </a:rPr>
              <a:t>De-Scoped at Extraordinary Change Management Committee on 26</a:t>
            </a:r>
            <a:r>
              <a:rPr lang="en-US" sz="900" b="1" u="sng" baseline="30000" dirty="0">
                <a:cs typeface="Arial"/>
              </a:rPr>
              <a:t>th</a:t>
            </a:r>
            <a:r>
              <a:rPr lang="en-US" sz="900" b="1" u="sng" dirty="0">
                <a:cs typeface="Arial"/>
              </a:rPr>
              <a:t> October 2020</a:t>
            </a:r>
          </a:p>
          <a:p>
            <a:pPr marL="171450" indent="-171450">
              <a:buFont typeface="Arial" panose="020B0604020202020204" pitchFamily="34" charset="0"/>
              <a:buChar char="•"/>
              <a:defRPr/>
            </a:pPr>
            <a:r>
              <a:rPr lang="en-US" sz="900" b="1" dirty="0"/>
              <a:t>XRN4992</a:t>
            </a:r>
            <a:r>
              <a:rPr lang="en-US" sz="900" dirty="0"/>
              <a:t> - MOD0687 – Creation of new charge to recover last resort supply payments</a:t>
            </a:r>
          </a:p>
          <a:p>
            <a:pPr marL="171450" indent="-171450">
              <a:buFont typeface="Arial" panose="020B0604020202020204" pitchFamily="34" charset="0"/>
              <a:buChar char="•"/>
              <a:defRPr/>
            </a:pPr>
            <a:endParaRPr lang="en-US" sz="900" dirty="0">
              <a:cs typeface="Arial"/>
            </a:endParaRPr>
          </a:p>
          <a:p>
            <a:pPr>
              <a:defRPr/>
            </a:pPr>
            <a:r>
              <a:rPr lang="en-US" sz="900" b="1" u="sng" dirty="0">
                <a:cs typeface="Arial"/>
              </a:rPr>
              <a:t>De-Scoped at Change Management Committee on 11</a:t>
            </a:r>
            <a:r>
              <a:rPr lang="en-US" sz="900" b="1" u="sng" baseline="30000" dirty="0">
                <a:cs typeface="Arial"/>
              </a:rPr>
              <a:t>th</a:t>
            </a:r>
            <a:r>
              <a:rPr lang="en-US" sz="900" b="1" u="sng" dirty="0">
                <a:cs typeface="Arial"/>
              </a:rPr>
              <a:t> November 2020</a:t>
            </a:r>
          </a:p>
          <a:p>
            <a:pPr marL="171450" indent="-171450">
              <a:buFont typeface="Arial" panose="020B0604020202020204" pitchFamily="34" charset="0"/>
              <a:buChar char="•"/>
              <a:defRPr/>
            </a:pPr>
            <a:r>
              <a:rPr lang="en-US" sz="900" b="1" dirty="0"/>
              <a:t>XRN4941</a:t>
            </a:r>
            <a:r>
              <a:rPr lang="en-US" sz="900" dirty="0"/>
              <a:t> - MOD0692 -  Auto updates to meter read frequency</a:t>
            </a:r>
          </a:p>
          <a:p>
            <a:pPr>
              <a:defRPr/>
            </a:pPr>
            <a:endParaRPr lang="en-US" sz="1200" dirty="0">
              <a:cs typeface="Arial"/>
            </a:endParaRPr>
          </a:p>
          <a:p>
            <a:pPr marL="171450" indent="-171450">
              <a:buFont typeface="Arial" panose="020B0604020202020204" pitchFamily="34" charset="0"/>
              <a:buChar char="•"/>
              <a:defRPr/>
            </a:pPr>
            <a:endParaRPr lang="en-GB" sz="1200" b="1" dirty="0">
              <a:cs typeface="Arial"/>
            </a:endParaRPr>
          </a:p>
          <a:p>
            <a:endParaRPr lang="en-GB" sz="1200" b="1" dirty="0"/>
          </a:p>
          <a:p>
            <a:pPr lvl="0"/>
            <a:endParaRPr lang="en-US" sz="1200" dirty="0">
              <a:solidFill>
                <a:schemeClr val="tx2"/>
              </a:solidFill>
              <a:latin typeface="Arial"/>
              <a:ea typeface="+mn-lt"/>
              <a:cs typeface="+mn-lt"/>
            </a:endParaRPr>
          </a:p>
          <a:p>
            <a:pPr lvl="0"/>
            <a:endParaRPr lang="en-GB" sz="1200" dirty="0">
              <a:solidFill>
                <a:schemeClr val="tx2"/>
              </a:solidFill>
              <a:latin typeface="Arial"/>
              <a:cs typeface="Arial"/>
            </a:endParaRPr>
          </a:p>
        </p:txBody>
      </p:sp>
      <p:sp>
        <p:nvSpPr>
          <p:cNvPr id="4" name="TextBox 3">
            <a:extLst>
              <a:ext uri="{FF2B5EF4-FFF2-40B4-BE49-F238E27FC236}">
                <a16:creationId xmlns:a16="http://schemas.microsoft.com/office/drawing/2014/main" id="{46F6E737-A4CD-4A58-9B7B-78A6410FDAEF}"/>
              </a:ext>
            </a:extLst>
          </p:cNvPr>
          <p:cNvSpPr txBox="1"/>
          <p:nvPr/>
        </p:nvSpPr>
        <p:spPr>
          <a:xfrm>
            <a:off x="259788" y="1059582"/>
            <a:ext cx="8280920" cy="230832"/>
          </a:xfrm>
          <a:prstGeom prst="rect">
            <a:avLst/>
          </a:prstGeom>
          <a:noFill/>
        </p:spPr>
        <p:txBody>
          <a:bodyPr wrap="square" lIns="91440" tIns="45720" rIns="91440" bIns="45720" rtlCol="0" anchor="t">
            <a:spAutoFit/>
          </a:bodyPr>
          <a:lstStyle/>
          <a:p>
            <a:r>
              <a:rPr lang="en-GB" sz="900" dirty="0"/>
              <a:t>June 21 Release now consists of 1 change</a:t>
            </a:r>
          </a:p>
        </p:txBody>
      </p:sp>
    </p:spTree>
    <p:extLst>
      <p:ext uri="{BB962C8B-B14F-4D97-AF65-F5344CB8AC3E}">
        <p14:creationId xmlns:p14="http://schemas.microsoft.com/office/powerpoint/2010/main" val="1315938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1005426" y="1851670"/>
            <a:ext cx="7200800" cy="2178546"/>
          </a:xfrm>
        </p:spPr>
        <p:txBody>
          <a:bodyPr>
            <a:normAutofit fontScale="77500" lnSpcReduction="20000"/>
          </a:bodyPr>
          <a:lstStyle/>
          <a:p>
            <a:r>
              <a:rPr lang="en-GB" sz="2900" dirty="0">
                <a:solidFill>
                  <a:schemeClr val="accent1"/>
                </a:solidFill>
              </a:rPr>
              <a:t>4.5 UK Link June’20 Release</a:t>
            </a:r>
          </a:p>
          <a:p>
            <a:endParaRPr lang="en-GB" sz="2900" dirty="0">
              <a:solidFill>
                <a:schemeClr val="accent1"/>
              </a:solidFill>
            </a:endParaRPr>
          </a:p>
          <a:p>
            <a:r>
              <a:rPr lang="en-GB" sz="2900" dirty="0">
                <a:solidFill>
                  <a:schemeClr val="accent1"/>
                </a:solidFill>
              </a:rPr>
              <a:t>XRN4850 Network Reporting – </a:t>
            </a:r>
          </a:p>
          <a:p>
            <a:r>
              <a:rPr lang="en-GB" sz="2900" dirty="0">
                <a:solidFill>
                  <a:schemeClr val="accent1"/>
                </a:solidFill>
              </a:rPr>
              <a:t>Delivery Mechanism Options</a:t>
            </a:r>
          </a:p>
          <a:p>
            <a:endParaRPr lang="en-GB" sz="2800" dirty="0">
              <a:solidFill>
                <a:schemeClr val="accent1"/>
              </a:solidFill>
            </a:endParaRPr>
          </a:p>
          <a:p>
            <a:r>
              <a:rPr lang="en-GB" sz="2800" dirty="0">
                <a:solidFill>
                  <a:schemeClr val="accent1"/>
                </a:solidFill>
              </a:rPr>
              <a:t>2</a:t>
            </a:r>
            <a:r>
              <a:rPr lang="en-GB" sz="2800" baseline="30000" dirty="0">
                <a:solidFill>
                  <a:schemeClr val="accent1"/>
                </a:solidFill>
              </a:rPr>
              <a:t>nd</a:t>
            </a:r>
            <a:r>
              <a:rPr lang="en-GB" sz="2800" dirty="0">
                <a:solidFill>
                  <a:schemeClr val="accent1"/>
                </a:solidFill>
              </a:rPr>
              <a:t> Dec 2020</a:t>
            </a:r>
          </a:p>
          <a:p>
            <a:endParaRPr lang="en-GB" sz="2800" dirty="0"/>
          </a:p>
          <a:p>
            <a:endParaRPr lang="en-GB" dirty="0"/>
          </a:p>
        </p:txBody>
      </p:sp>
    </p:spTree>
    <p:extLst>
      <p:ext uri="{BB962C8B-B14F-4D97-AF65-F5344CB8AC3E}">
        <p14:creationId xmlns:p14="http://schemas.microsoft.com/office/powerpoint/2010/main" val="2379921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915566"/>
            <a:ext cx="6120000" cy="900100"/>
          </a:xfrm>
          <a:prstGeom prst="rect">
            <a:avLst/>
          </a:prstGeom>
        </p:spPr>
        <p:txBody>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fontAlgn="auto">
              <a:spcAft>
                <a:spcPts val="0"/>
              </a:spcAft>
            </a:pPr>
            <a:endParaRPr lang="en-GB" sz="2000" b="0" dirty="0">
              <a:solidFill>
                <a:schemeClr val="tx2"/>
              </a:solidFill>
            </a:endParaRPr>
          </a:p>
        </p:txBody>
      </p:sp>
      <p:sp>
        <p:nvSpPr>
          <p:cNvPr id="4" name="Title 1">
            <a:extLst>
              <a:ext uri="{FF2B5EF4-FFF2-40B4-BE49-F238E27FC236}">
                <a16:creationId xmlns:a16="http://schemas.microsoft.com/office/drawing/2014/main" id="{3BBF64D1-DD4B-479C-8274-060EA4CFB223}"/>
              </a:ext>
            </a:extLst>
          </p:cNvPr>
          <p:cNvSpPr txBox="1">
            <a:spLocks/>
          </p:cNvSpPr>
          <p:nvPr/>
        </p:nvSpPr>
        <p:spPr>
          <a:xfrm>
            <a:off x="457200" y="494010"/>
            <a:ext cx="8229600" cy="63758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fontAlgn="auto">
              <a:spcBef>
                <a:spcPts val="0"/>
              </a:spcBef>
              <a:spcAft>
                <a:spcPts val="0"/>
              </a:spcAft>
              <a:defRPr/>
            </a:pPr>
            <a:r>
              <a:rPr lang="en-GB" dirty="0"/>
              <a:t>Approval Required:</a:t>
            </a:r>
          </a:p>
        </p:txBody>
      </p:sp>
      <p:sp>
        <p:nvSpPr>
          <p:cNvPr id="14" name="Title 1">
            <a:extLst>
              <a:ext uri="{FF2B5EF4-FFF2-40B4-BE49-F238E27FC236}">
                <a16:creationId xmlns:a16="http://schemas.microsoft.com/office/drawing/2014/main" id="{3BBF64D1-DD4B-479C-8274-060EA4CFB223}"/>
              </a:ext>
            </a:extLst>
          </p:cNvPr>
          <p:cNvSpPr txBox="1">
            <a:spLocks/>
          </p:cNvSpPr>
          <p:nvPr/>
        </p:nvSpPr>
        <p:spPr>
          <a:xfrm>
            <a:off x="107504" y="4948014"/>
            <a:ext cx="8229600" cy="2880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GB" sz="800" i="1" dirty="0">
                <a:solidFill>
                  <a:schemeClr val="accent1"/>
                </a:solidFill>
              </a:rPr>
              <a:t>Project name: June 20</a:t>
            </a:r>
            <a:endParaRPr lang="en-GB" sz="800" b="0" dirty="0">
              <a:solidFill>
                <a:srgbClr val="FFC000"/>
              </a:solidFill>
            </a:endParaRPr>
          </a:p>
        </p:txBody>
      </p:sp>
      <p:graphicFrame>
        <p:nvGraphicFramePr>
          <p:cNvPr id="15" name="Tabelle 80"/>
          <p:cNvGraphicFramePr>
            <a:graphicFrameLocks noGrp="1"/>
          </p:cNvGraphicFramePr>
          <p:nvPr>
            <p:custDataLst>
              <p:tags r:id="rId1"/>
            </p:custDataLst>
          </p:nvPr>
        </p:nvGraphicFramePr>
        <p:xfrm>
          <a:off x="539552" y="1100718"/>
          <a:ext cx="7797552" cy="3631272"/>
        </p:xfrm>
        <a:graphic>
          <a:graphicData uri="http://schemas.openxmlformats.org/drawingml/2006/table">
            <a:tbl>
              <a:tblPr firstRow="1" bandRow="1">
                <a:tableStyleId>{5C22544A-7EE6-4342-B048-85BDC9FD1C3A}</a:tableStyleId>
              </a:tblPr>
              <a:tblGrid>
                <a:gridCol w="7797552">
                  <a:extLst>
                    <a:ext uri="{9D8B030D-6E8A-4147-A177-3AD203B41FA5}">
                      <a16:colId xmlns:a16="http://schemas.microsoft.com/office/drawing/2014/main" val="20000"/>
                    </a:ext>
                  </a:extLst>
                </a:gridCol>
              </a:tblGrid>
              <a:tr h="385914">
                <a:tc>
                  <a:txBody>
                    <a:bodyPr/>
                    <a:lstStyle/>
                    <a:p>
                      <a:r>
                        <a:rPr lang="en-US" sz="1800" b="1" dirty="0"/>
                        <a:t>Background</a:t>
                      </a:r>
                    </a:p>
                  </a:txBody>
                  <a:tcPr anchor="ctr">
                    <a:lnL w="6350"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927770">
                <a:tc>
                  <a:txBody>
                    <a:bodyPr/>
                    <a:lstStyle/>
                    <a:p>
                      <a:pPr algn="l"/>
                      <a:r>
                        <a:rPr lang="en-US" sz="1000" dirty="0"/>
                        <a:t>Networks have requested to automate the generation and delivery of the Network Delivery Report following delivery of broadcast notifications to end consumers.</a:t>
                      </a:r>
                    </a:p>
                    <a:p>
                      <a:pPr algn="l"/>
                      <a:endParaRPr lang="en-US" sz="1000" dirty="0"/>
                    </a:p>
                    <a:p>
                      <a:pPr algn="l"/>
                      <a:r>
                        <a:rPr lang="en-US" sz="1000" dirty="0"/>
                        <a:t>Three options are being considered:</a:t>
                      </a:r>
                    </a:p>
                    <a:p>
                      <a:pPr marL="171450" indent="-171450" algn="l">
                        <a:buFont typeface="Arial" panose="020B0604020202020204" pitchFamily="34" charset="0"/>
                        <a:buChar char="•"/>
                      </a:pPr>
                      <a:r>
                        <a:rPr lang="en-US" sz="1000" dirty="0"/>
                        <a:t>via existing IX channels to deliver the reports</a:t>
                      </a:r>
                    </a:p>
                    <a:p>
                      <a:pPr marL="171450" indent="-171450" algn="l">
                        <a:buFont typeface="Arial" panose="020B0604020202020204" pitchFamily="34" charset="0"/>
                        <a:buChar char="•"/>
                      </a:pPr>
                      <a:r>
                        <a:rPr lang="en-US" sz="1000" dirty="0"/>
                        <a:t>using new Twilio service to email Network users a link to access the reports</a:t>
                      </a:r>
                    </a:p>
                    <a:p>
                      <a:pPr marL="171450" indent="-171450" algn="l">
                        <a:buFont typeface="Arial" panose="020B0604020202020204" pitchFamily="34" charset="0"/>
                        <a:buChar char="•"/>
                      </a:pPr>
                      <a:r>
                        <a:rPr lang="en-US" sz="1000" dirty="0"/>
                        <a:t>via DDP portal access the reports</a:t>
                      </a:r>
                    </a:p>
                    <a:p>
                      <a:pPr algn="l"/>
                      <a:endParaRPr lang="en-US" sz="1000" dirty="0"/>
                    </a:p>
                    <a:p>
                      <a:pPr algn="l"/>
                      <a:r>
                        <a:rPr lang="en-US" sz="1000" dirty="0"/>
                        <a:t>Xoserve is recommending using the Data Discovery Platform to delivery the reporting.  This approach has been ratified by our technical architects as the optimal delivery mechanism in order to provide a consistent customer experience.  DDP is our enduring solution and has the necessary security protocols in place.</a:t>
                      </a:r>
                      <a:endParaRPr lang="en-GB" sz="1000" dirty="0"/>
                    </a:p>
                  </a:txBody>
                  <a:tcP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5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mn-lt"/>
                        </a:rPr>
                        <a:t>Decision Required</a:t>
                      </a:r>
                    </a:p>
                  </a:txBody>
                  <a:tcP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88220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kern="1200" dirty="0">
                          <a:solidFill>
                            <a:schemeClr val="dk1"/>
                          </a:solidFill>
                          <a:effectLst/>
                          <a:latin typeface="+mn-lt"/>
                          <a:ea typeface="+mn-ea"/>
                          <a:cs typeface="+mn-cs"/>
                        </a:rPr>
                        <a:t>A decision is required as to which report delivery option is preferred so that Xoserve can proceed with build, test and deliver.</a:t>
                      </a:r>
                    </a:p>
                  </a:txBody>
                  <a:tcP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8" name="Rechteck 4"/>
          <p:cNvSpPr/>
          <p:nvPr/>
        </p:nvSpPr>
        <p:spPr bwMode="gray">
          <a:xfrm>
            <a:off x="539552" y="1100718"/>
            <a:ext cx="7776864" cy="363127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7" name="Textplatzhalter 9">
            <a:extLst>
              <a:ext uri="{FF2B5EF4-FFF2-40B4-BE49-F238E27FC236}">
                <a16:creationId xmlns:a16="http://schemas.microsoft.com/office/drawing/2014/main" id="{95614038-5E8E-41A6-A3A3-6D4748E94CAA}"/>
              </a:ext>
            </a:extLst>
          </p:cNvPr>
          <p:cNvSpPr txBox="1">
            <a:spLocks/>
          </p:cNvSpPr>
          <p:nvPr>
            <p:custDataLst>
              <p:tags r:id="rId2"/>
            </p:custDataLst>
          </p:nvPr>
        </p:nvSpPr>
        <p:spPr bwMode="gray">
          <a:xfrm>
            <a:off x="251520" y="123478"/>
            <a:ext cx="9889417" cy="215444"/>
          </a:xfrm>
          <a:prstGeom prst="rect">
            <a:avLst/>
          </a:prstGeom>
        </p:spPr>
        <p:txBody>
          <a:bodyPr vert="horz" wrap="square" lIns="0" tIns="0" rIns="0" bIns="0" rtlCol="0" anchor="ctr" anchorCtr="0">
            <a:noAutofit/>
          </a:bodyPr>
          <a:lstStyle>
            <a:lvl1pPr marL="0" indent="0" algn="l" defTabSz="914400" rtl="0" eaLnBrk="1" latinLnBrk="0" hangingPunct="1">
              <a:spcBef>
                <a:spcPts val="0"/>
              </a:spcBef>
              <a:buFont typeface="Arial" pitchFamily="34" charset="0"/>
              <a:buNone/>
              <a:defRPr sz="1400" kern="1200" baseline="0">
                <a:solidFill>
                  <a:schemeClr val="tx1"/>
                </a:solidFill>
                <a:latin typeface="+mn-lt"/>
                <a:ea typeface="+mn-ea"/>
                <a:cs typeface="+mn-cs"/>
              </a:defRPr>
            </a:lvl1pPr>
            <a:lvl2pPr marL="360363" indent="-180975" algn="l" defTabSz="914400" rtl="0" eaLnBrk="1" latinLnBrk="0" hangingPunct="1">
              <a:spcBef>
                <a:spcPts val="200"/>
              </a:spcBef>
              <a:buFont typeface="Symbol" panose="05050102010706020507" pitchFamily="18" charset="2"/>
              <a:buChar char="-"/>
              <a:defRPr sz="1800" kern="1200">
                <a:solidFill>
                  <a:schemeClr val="accent1"/>
                </a:solidFill>
                <a:latin typeface="+mn-lt"/>
                <a:ea typeface="+mn-ea"/>
                <a:cs typeface="+mn-cs"/>
              </a:defRPr>
            </a:lvl2pPr>
            <a:lvl3pPr marL="538163" indent="-180000" algn="l" defTabSz="914400" rtl="0" eaLnBrk="1" latinLnBrk="0" hangingPunct="1">
              <a:spcBef>
                <a:spcPts val="200"/>
              </a:spcBef>
              <a:buFont typeface="Arial" pitchFamily="34" charset="0"/>
              <a:buChar char="•"/>
              <a:defRPr sz="1800" kern="1200">
                <a:solidFill>
                  <a:schemeClr val="accent1"/>
                </a:solidFill>
                <a:latin typeface="+mn-lt"/>
                <a:ea typeface="+mn-ea"/>
                <a:cs typeface="+mn-cs"/>
              </a:defRPr>
            </a:lvl3pPr>
            <a:lvl4pPr marL="0" indent="0" algn="l" defTabSz="914400" rtl="0" eaLnBrk="1" latinLnBrk="0" hangingPunct="1">
              <a:spcBef>
                <a:spcPts val="1000"/>
              </a:spcBef>
              <a:buFont typeface="Arial" pitchFamily="34" charset="0"/>
              <a:buNone/>
              <a:defRPr sz="1800" b="1" kern="1200">
                <a:solidFill>
                  <a:schemeClr val="accent1"/>
                </a:solidFill>
                <a:latin typeface="+mn-lt"/>
                <a:ea typeface="+mn-ea"/>
                <a:cs typeface="+mn-cs"/>
              </a:defRPr>
            </a:lvl4pPr>
            <a:lvl5pPr marL="0" indent="0" algn="l" defTabSz="914400" rtl="0" eaLnBrk="1" latinLnBrk="0" hangingPunct="1">
              <a:spcBef>
                <a:spcPts val="600"/>
              </a:spcBef>
              <a:buFont typeface="Arial" pitchFamily="34" charset="0"/>
              <a:buNone/>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chemeClr val="tx2"/>
                </a:solidFill>
                <a:effectLst/>
                <a:uLnTx/>
                <a:uFillTx/>
                <a:latin typeface="Calibri"/>
              </a:rPr>
              <a:t>Decisions and Approvals</a:t>
            </a:r>
            <a:endParaRPr kumimoji="0" lang="pl-PL" sz="1400" b="1" i="0" u="none" strike="noStrike" kern="1200" cap="none" spc="0" normalizeH="0" baseline="0" noProof="0" dirty="0">
              <a:ln>
                <a:noFill/>
              </a:ln>
              <a:solidFill>
                <a:schemeClr val="tx2"/>
              </a:solidFill>
              <a:effectLst/>
              <a:uLnTx/>
              <a:uFillTx/>
              <a:latin typeface="Calibri"/>
            </a:endParaRPr>
          </a:p>
        </p:txBody>
      </p:sp>
      <p:pic>
        <p:nvPicPr>
          <p:cNvPr id="9" name="Graphic 8" descr="Handshake">
            <a:extLst>
              <a:ext uri="{FF2B5EF4-FFF2-40B4-BE49-F238E27FC236}">
                <a16:creationId xmlns:a16="http://schemas.microsoft.com/office/drawing/2014/main" id="{9F344352-C721-46A2-BE5B-0E618FBBCD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00392" y="1166"/>
            <a:ext cx="914400" cy="914400"/>
          </a:xfrm>
          <a:prstGeom prst="rect">
            <a:avLst/>
          </a:prstGeom>
        </p:spPr>
      </p:pic>
    </p:spTree>
    <p:extLst>
      <p:ext uri="{BB962C8B-B14F-4D97-AF65-F5344CB8AC3E}">
        <p14:creationId xmlns:p14="http://schemas.microsoft.com/office/powerpoint/2010/main" val="1796080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915566"/>
            <a:ext cx="6120000" cy="2880320"/>
          </a:xfrm>
          <a:prstGeom prst="rect">
            <a:avLst/>
          </a:prstGeom>
        </p:spPr>
        <p:txBody>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fontAlgn="auto">
              <a:spcAft>
                <a:spcPts val="0"/>
              </a:spcAft>
            </a:pPr>
            <a:endParaRPr lang="en-GB" sz="2000" b="0" dirty="0">
              <a:solidFill>
                <a:schemeClr val="tx2"/>
              </a:solidFill>
            </a:endParaRPr>
          </a:p>
        </p:txBody>
      </p:sp>
      <p:sp>
        <p:nvSpPr>
          <p:cNvPr id="4" name="Title 1">
            <a:extLst>
              <a:ext uri="{FF2B5EF4-FFF2-40B4-BE49-F238E27FC236}">
                <a16:creationId xmlns:a16="http://schemas.microsoft.com/office/drawing/2014/main" id="{3BBF64D1-DD4B-479C-8274-060EA4CFB223}"/>
              </a:ext>
            </a:extLst>
          </p:cNvPr>
          <p:cNvSpPr txBox="1">
            <a:spLocks/>
          </p:cNvSpPr>
          <p:nvPr/>
        </p:nvSpPr>
        <p:spPr>
          <a:xfrm>
            <a:off x="457200" y="252545"/>
            <a:ext cx="8229600" cy="482233"/>
          </a:xfrm>
          <a:prstGeom prst="rect">
            <a:avLst/>
          </a:prstGeom>
        </p:spPr>
        <p:txBody>
          <a:bodyP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Aft>
                <a:spcPts val="0"/>
              </a:spcAft>
            </a:pPr>
            <a:r>
              <a:rPr lang="en-GB" dirty="0"/>
              <a:t>Decisions and Approvals</a:t>
            </a:r>
          </a:p>
        </p:txBody>
      </p:sp>
      <p:graphicFrame>
        <p:nvGraphicFramePr>
          <p:cNvPr id="8" name="Tabelle 80"/>
          <p:cNvGraphicFramePr>
            <a:graphicFrameLocks noGrp="1"/>
          </p:cNvGraphicFramePr>
          <p:nvPr>
            <p:custDataLst>
              <p:tags r:id="rId1"/>
            </p:custDataLst>
          </p:nvPr>
        </p:nvGraphicFramePr>
        <p:xfrm>
          <a:off x="537810" y="753871"/>
          <a:ext cx="8064896" cy="3762095"/>
        </p:xfrm>
        <a:graphic>
          <a:graphicData uri="http://schemas.openxmlformats.org/drawingml/2006/table">
            <a:tbl>
              <a:tblPr firstRow="1" bandRow="1">
                <a:tableStyleId>{5C22544A-7EE6-4342-B048-85BDC9FD1C3A}</a:tableStyleId>
              </a:tblPr>
              <a:tblGrid>
                <a:gridCol w="698477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3"/>
                    </a:ext>
                  </a:extLst>
                </a:gridCol>
              </a:tblGrid>
              <a:tr h="391814">
                <a:tc>
                  <a:txBody>
                    <a:bodyPr/>
                    <a:lstStyle/>
                    <a:p>
                      <a:pPr algn="l"/>
                      <a:r>
                        <a:rPr lang="en-US" sz="1600" dirty="0"/>
                        <a:t>Options: Deliver Mechanism for the Network Reporting</a:t>
                      </a:r>
                    </a:p>
                  </a:txBody>
                  <a:tcPr anchor="ctr">
                    <a:lnL w="12700" cap="flat" cmpd="sng" algn="ctr">
                      <a:noFill/>
                      <a:prstDash val="solid"/>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t>Outcome</a:t>
                      </a:r>
                    </a:p>
                  </a:txBody>
                  <a:tcPr anchor="ctr">
                    <a:lnL w="12700" cap="flat" cmpd="sng" algn="ctr">
                      <a:noFill/>
                      <a:prstDash val="solid"/>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123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none" kern="1200" dirty="0">
                          <a:solidFill>
                            <a:schemeClr val="dk1"/>
                          </a:solidFill>
                          <a:effectLst/>
                          <a:latin typeface="+mn-lt"/>
                          <a:ea typeface="+mn-ea"/>
                          <a:cs typeface="+mn-cs"/>
                        </a:rPr>
                        <a:t>IX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kern="1200" dirty="0">
                          <a:solidFill>
                            <a:schemeClr val="dk1"/>
                          </a:solidFill>
                          <a:effectLst/>
                          <a:latin typeface="+mn-lt"/>
                          <a:ea typeface="+mn-ea"/>
                          <a:cs typeface="+mn-cs"/>
                        </a:rPr>
                        <a:t>Solution</a:t>
                      </a:r>
                      <a:r>
                        <a:rPr lang="en-GB" sz="1100" b="0" u="none" kern="1200">
                          <a:solidFill>
                            <a:schemeClr val="dk1"/>
                          </a:solidFill>
                          <a:effectLst/>
                          <a:latin typeface="+mn-lt"/>
                          <a:ea typeface="+mn-ea"/>
                          <a:cs typeface="+mn-cs"/>
                        </a:rPr>
                        <a:t>: Strategic</a:t>
                      </a:r>
                      <a:endParaRPr lang="en-GB" sz="1100" b="0" u="none"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kern="1200" dirty="0">
                          <a:solidFill>
                            <a:schemeClr val="dk1"/>
                          </a:solidFill>
                          <a:effectLst/>
                          <a:latin typeface="+mn-lt"/>
                          <a:ea typeface="+mn-ea"/>
                          <a:cs typeface="+mn-cs"/>
                        </a:rPr>
                        <a:t>Delivery timescale: late January/early February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kern="1200" dirty="0">
                          <a:solidFill>
                            <a:schemeClr val="dk1"/>
                          </a:solidFill>
                          <a:effectLst/>
                          <a:latin typeface="+mn-lt"/>
                          <a:ea typeface="+mn-ea"/>
                          <a:cs typeface="+mn-cs"/>
                        </a:rPr>
                        <a:t>Delivery cost: £0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kern="1200" dirty="0">
                          <a:solidFill>
                            <a:schemeClr val="dk1"/>
                          </a:solidFill>
                          <a:effectLst/>
                          <a:latin typeface="+mn-lt"/>
                          <a:ea typeface="+mn-ea"/>
                          <a:cs typeface="+mn-cs"/>
                        </a:rPr>
                        <a:t>Considerations: 6 month notification period for IX changes, this can be reduced/waived subject to Network agreement</a:t>
                      </a: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bg1">
                            <a:lumMod val="50000"/>
                          </a:schemeClr>
                        </a:solidFill>
                      </a:endParaRPr>
                    </a:p>
                  </a:txBody>
                  <a:tcP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1123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none" kern="1200" dirty="0">
                          <a:solidFill>
                            <a:schemeClr val="dk1"/>
                          </a:solidFill>
                          <a:effectLst/>
                          <a:latin typeface="+mn-lt"/>
                          <a:ea typeface="+mn-ea"/>
                          <a:cs typeface="+mn-cs"/>
                        </a:rPr>
                        <a:t>Azure/Twilio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u="none" kern="1200" dirty="0">
                          <a:solidFill>
                            <a:schemeClr val="dk1"/>
                          </a:solidFill>
                          <a:effectLst/>
                          <a:latin typeface="+mn-lt"/>
                          <a:ea typeface="+mn-ea"/>
                          <a:cs typeface="+mn-cs"/>
                        </a:rPr>
                        <a:t>Solution: Strategic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kern="1200" dirty="0">
                          <a:solidFill>
                            <a:schemeClr val="dk1"/>
                          </a:solidFill>
                          <a:effectLst/>
                          <a:latin typeface="+mn-lt"/>
                          <a:ea typeface="+mn-ea"/>
                          <a:cs typeface="+mn-cs"/>
                        </a:rPr>
                        <a:t>Delivery timescale: late January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kern="1200" dirty="0">
                          <a:solidFill>
                            <a:schemeClr val="dk1"/>
                          </a:solidFill>
                          <a:effectLst/>
                          <a:latin typeface="+mn-lt"/>
                          <a:ea typeface="+mn-ea"/>
                          <a:cs typeface="+mn-cs"/>
                        </a:rPr>
                        <a:t>Delivery cost: £ included within SMS/Email notification allowance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kern="1200" dirty="0">
                          <a:solidFill>
                            <a:schemeClr val="dk1"/>
                          </a:solidFill>
                          <a:effectLst/>
                          <a:latin typeface="+mn-lt"/>
                          <a:ea typeface="+mn-ea"/>
                          <a:cs typeface="+mn-cs"/>
                        </a:rPr>
                        <a:t>Considerations: switch will need to be made to enduring solution at some point in the future, at this point additional costs may be incurred</a:t>
                      </a: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bg1">
                            <a:lumMod val="50000"/>
                          </a:schemeClr>
                        </a:solidFill>
                      </a:endParaRPr>
                    </a:p>
                  </a:txBody>
                  <a:tcP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1123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none" kern="1200" dirty="0">
                          <a:solidFill>
                            <a:schemeClr val="dk1"/>
                          </a:solidFill>
                          <a:effectLst/>
                          <a:latin typeface="+mn-lt"/>
                          <a:ea typeface="+mn-ea"/>
                          <a:cs typeface="+mn-cs"/>
                        </a:rPr>
                        <a:t>Data Discovery Platform (DDP)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u="none" kern="1200" dirty="0">
                          <a:solidFill>
                            <a:schemeClr val="dk1"/>
                          </a:solidFill>
                          <a:effectLst/>
                          <a:latin typeface="+mn-lt"/>
                          <a:ea typeface="+mn-ea"/>
                          <a:cs typeface="+mn-cs"/>
                        </a:rPr>
                        <a:t>Solution: Enduring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kern="1200" dirty="0">
                          <a:solidFill>
                            <a:schemeClr val="dk1"/>
                          </a:solidFill>
                          <a:effectLst/>
                          <a:latin typeface="+mn-lt"/>
                          <a:ea typeface="+mn-ea"/>
                          <a:cs typeface="+mn-cs"/>
                        </a:rPr>
                        <a:t>Delivery timescale: late January/early February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kern="1200" dirty="0">
                          <a:solidFill>
                            <a:schemeClr val="dk1"/>
                          </a:solidFill>
                          <a:effectLst/>
                          <a:latin typeface="+mn-lt"/>
                          <a:ea typeface="+mn-ea"/>
                          <a:cs typeface="+mn-cs"/>
                        </a:rPr>
                        <a:t>Delivery cost: £18,375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dk1"/>
                          </a:solidFill>
                          <a:effectLst/>
                          <a:latin typeface="+mn-lt"/>
                          <a:ea typeface="+mn-ea"/>
                          <a:cs typeface="+mn-cs"/>
                        </a:rPr>
                        <a:t>Considerations: existing delivery mechanism for data delivered by Xoserve</a:t>
                      </a: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bg1">
                            <a:lumMod val="50000"/>
                          </a:schemeClr>
                        </a:solidFill>
                      </a:endParaRPr>
                    </a:p>
                  </a:txBody>
                  <a:tcP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1" name="Rechteck 4"/>
          <p:cNvSpPr/>
          <p:nvPr/>
        </p:nvSpPr>
        <p:spPr bwMode="gray">
          <a:xfrm>
            <a:off x="539552" y="734779"/>
            <a:ext cx="8064896" cy="3762094"/>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13" name="Title 1">
            <a:extLst>
              <a:ext uri="{FF2B5EF4-FFF2-40B4-BE49-F238E27FC236}">
                <a16:creationId xmlns:a16="http://schemas.microsoft.com/office/drawing/2014/main" id="{3BBF64D1-DD4B-479C-8274-060EA4CFB223}"/>
              </a:ext>
            </a:extLst>
          </p:cNvPr>
          <p:cNvSpPr txBox="1">
            <a:spLocks/>
          </p:cNvSpPr>
          <p:nvPr/>
        </p:nvSpPr>
        <p:spPr>
          <a:xfrm>
            <a:off x="85800" y="4948014"/>
            <a:ext cx="8229600" cy="2880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GB" sz="800" i="1" dirty="0">
                <a:solidFill>
                  <a:schemeClr val="accent1"/>
                </a:solidFill>
              </a:rPr>
              <a:t>Project Name: June 20</a:t>
            </a:r>
            <a:endParaRPr lang="en-GB" sz="800" b="0" dirty="0">
              <a:solidFill>
                <a:srgbClr val="FFC000"/>
              </a:solidFill>
            </a:endParaRPr>
          </a:p>
        </p:txBody>
      </p:sp>
      <p:sp>
        <p:nvSpPr>
          <p:cNvPr id="15" name="Rectangle 14"/>
          <p:cNvSpPr/>
          <p:nvPr/>
        </p:nvSpPr>
        <p:spPr>
          <a:xfrm>
            <a:off x="268542" y="4601525"/>
            <a:ext cx="8696796" cy="36003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In this meeting the above will be discussed</a:t>
            </a:r>
          </a:p>
        </p:txBody>
      </p:sp>
      <p:sp>
        <p:nvSpPr>
          <p:cNvPr id="9" name="Textplatzhalter 2">
            <a:extLst>
              <a:ext uri="{FF2B5EF4-FFF2-40B4-BE49-F238E27FC236}">
                <a16:creationId xmlns:a16="http://schemas.microsoft.com/office/drawing/2014/main" id="{D5268CF5-FB5C-4AF6-B7F0-4A613C30D304}"/>
              </a:ext>
            </a:extLst>
          </p:cNvPr>
          <p:cNvSpPr>
            <a:spLocks noGrp="1"/>
          </p:cNvSpPr>
          <p:nvPr>
            <p:custDataLst>
              <p:tags r:id="rId2"/>
            </p:custDataLst>
          </p:nvPr>
        </p:nvSpPr>
        <p:spPr bwMode="gray">
          <a:xfrm>
            <a:off x="7956376" y="1695764"/>
            <a:ext cx="215900" cy="21590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79388" indent="-179388" algn="l" defTabSz="914400" rtl="0" eaLnBrk="1" latinLnBrk="0" hangingPunct="1">
              <a:spcBef>
                <a:spcPts val="300"/>
              </a:spcBef>
              <a:buFont typeface="Arial" pitchFamily="34" charset="0"/>
              <a:buChar char="•"/>
              <a:defRPr sz="1800" kern="1200" baseline="0">
                <a:solidFill>
                  <a:schemeClr val="tx1"/>
                </a:solidFill>
                <a:latin typeface="+mn-lt"/>
                <a:ea typeface="+mn-ea"/>
                <a:cs typeface="+mn-cs"/>
              </a:defRPr>
            </a:lvl1pPr>
            <a:lvl2pPr marL="360363" indent="-180975" algn="l" defTabSz="914400" rtl="0" eaLnBrk="1" latinLnBrk="0" hangingPunct="1">
              <a:spcBef>
                <a:spcPts val="200"/>
              </a:spcBef>
              <a:buFont typeface="Symbol" panose="05050102010706020507" pitchFamily="18" charset="2"/>
              <a:buChar char="-"/>
              <a:defRPr sz="1800" kern="1200">
                <a:solidFill>
                  <a:schemeClr val="tx1"/>
                </a:solidFill>
                <a:latin typeface="+mn-lt"/>
                <a:ea typeface="+mn-ea"/>
                <a:cs typeface="+mn-cs"/>
              </a:defRPr>
            </a:lvl2pPr>
            <a:lvl3pPr marL="538163" indent="-180000" algn="l" defTabSz="914400" rtl="0" eaLnBrk="1" latinLnBrk="0" hangingPunct="1">
              <a:spcBef>
                <a:spcPts val="200"/>
              </a:spcBef>
              <a:buFont typeface="Arial" pitchFamily="34" charset="0"/>
              <a:buChar char="•"/>
              <a:defRPr sz="1800" kern="1200">
                <a:solidFill>
                  <a:schemeClr val="tx1"/>
                </a:solidFill>
                <a:latin typeface="+mn-lt"/>
                <a:ea typeface="+mn-ea"/>
                <a:cs typeface="+mn-cs"/>
              </a:defRPr>
            </a:lvl3pPr>
            <a:lvl4pPr marL="0" indent="0" algn="l" defTabSz="914400" rtl="0" eaLnBrk="1" latinLnBrk="0" hangingPunct="1">
              <a:spcBef>
                <a:spcPts val="1000"/>
              </a:spcBef>
              <a:buFont typeface="Arial" pitchFamily="34" charset="0"/>
              <a:buNone/>
              <a:defRPr sz="1800" b="1" kern="1200">
                <a:solidFill>
                  <a:schemeClr val="tx1"/>
                </a:solidFill>
                <a:latin typeface="+mn-lt"/>
                <a:ea typeface="+mn-ea"/>
                <a:cs typeface="+mn-cs"/>
              </a:defRPr>
            </a:lvl4pPr>
            <a:lvl5pPr marL="0" indent="0" algn="l" defTabSz="914400" rtl="0" eaLnBrk="1" latinLnBrk="0" hangingPunct="1">
              <a:spcBef>
                <a:spcPts val="600"/>
              </a:spcBef>
              <a:buFont typeface="Arial"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GB" sz="2133" dirty="0">
                <a:latin typeface="Arial"/>
                <a:cs typeface="Arial"/>
                <a:sym typeface="Arial"/>
              </a:rPr>
              <a:t> </a:t>
            </a:r>
          </a:p>
        </p:txBody>
      </p:sp>
      <p:sp>
        <p:nvSpPr>
          <p:cNvPr id="10" name="Textplatzhalter 2">
            <a:extLst>
              <a:ext uri="{FF2B5EF4-FFF2-40B4-BE49-F238E27FC236}">
                <a16:creationId xmlns:a16="http://schemas.microsoft.com/office/drawing/2014/main" id="{2ECF8EF9-E1F4-48B5-B4D0-3301CB608AD2}"/>
              </a:ext>
            </a:extLst>
          </p:cNvPr>
          <p:cNvSpPr>
            <a:spLocks noGrp="1"/>
          </p:cNvSpPr>
          <p:nvPr>
            <p:custDataLst>
              <p:tags r:id="rId3"/>
            </p:custDataLst>
          </p:nvPr>
        </p:nvSpPr>
        <p:spPr bwMode="gray">
          <a:xfrm>
            <a:off x="7956376" y="2671156"/>
            <a:ext cx="215900" cy="21590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79388" indent="-179388" algn="l" defTabSz="914400" rtl="0" eaLnBrk="1" latinLnBrk="0" hangingPunct="1">
              <a:spcBef>
                <a:spcPts val="300"/>
              </a:spcBef>
              <a:buFont typeface="Arial" pitchFamily="34" charset="0"/>
              <a:buChar char="•"/>
              <a:defRPr sz="1800" kern="1200" baseline="0">
                <a:solidFill>
                  <a:schemeClr val="tx1"/>
                </a:solidFill>
                <a:latin typeface="+mn-lt"/>
                <a:ea typeface="+mn-ea"/>
                <a:cs typeface="+mn-cs"/>
              </a:defRPr>
            </a:lvl1pPr>
            <a:lvl2pPr marL="360363" indent="-180975" algn="l" defTabSz="914400" rtl="0" eaLnBrk="1" latinLnBrk="0" hangingPunct="1">
              <a:spcBef>
                <a:spcPts val="200"/>
              </a:spcBef>
              <a:buFont typeface="Symbol" panose="05050102010706020507" pitchFamily="18" charset="2"/>
              <a:buChar char="-"/>
              <a:defRPr sz="1800" kern="1200">
                <a:solidFill>
                  <a:schemeClr val="tx1"/>
                </a:solidFill>
                <a:latin typeface="+mn-lt"/>
                <a:ea typeface="+mn-ea"/>
                <a:cs typeface="+mn-cs"/>
              </a:defRPr>
            </a:lvl2pPr>
            <a:lvl3pPr marL="538163" indent="-180000" algn="l" defTabSz="914400" rtl="0" eaLnBrk="1" latinLnBrk="0" hangingPunct="1">
              <a:spcBef>
                <a:spcPts val="200"/>
              </a:spcBef>
              <a:buFont typeface="Arial" pitchFamily="34" charset="0"/>
              <a:buChar char="•"/>
              <a:defRPr sz="1800" kern="1200">
                <a:solidFill>
                  <a:schemeClr val="tx1"/>
                </a:solidFill>
                <a:latin typeface="+mn-lt"/>
                <a:ea typeface="+mn-ea"/>
                <a:cs typeface="+mn-cs"/>
              </a:defRPr>
            </a:lvl3pPr>
            <a:lvl4pPr marL="0" indent="0" algn="l" defTabSz="914400" rtl="0" eaLnBrk="1" latinLnBrk="0" hangingPunct="1">
              <a:spcBef>
                <a:spcPts val="1000"/>
              </a:spcBef>
              <a:buFont typeface="Arial" pitchFamily="34" charset="0"/>
              <a:buNone/>
              <a:defRPr sz="1800" b="1" kern="1200">
                <a:solidFill>
                  <a:schemeClr val="tx1"/>
                </a:solidFill>
                <a:latin typeface="+mn-lt"/>
                <a:ea typeface="+mn-ea"/>
                <a:cs typeface="+mn-cs"/>
              </a:defRPr>
            </a:lvl4pPr>
            <a:lvl5pPr marL="0" indent="0" algn="l" defTabSz="914400" rtl="0" eaLnBrk="1" latinLnBrk="0" hangingPunct="1">
              <a:spcBef>
                <a:spcPts val="600"/>
              </a:spcBef>
              <a:buFont typeface="Arial"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GB" sz="2133" dirty="0">
                <a:latin typeface="Arial"/>
                <a:cs typeface="Arial"/>
                <a:sym typeface="Arial"/>
              </a:rPr>
              <a:t> </a:t>
            </a:r>
          </a:p>
        </p:txBody>
      </p:sp>
      <p:sp>
        <p:nvSpPr>
          <p:cNvPr id="12" name="Textplatzhalter 2">
            <a:extLst>
              <a:ext uri="{FF2B5EF4-FFF2-40B4-BE49-F238E27FC236}">
                <a16:creationId xmlns:a16="http://schemas.microsoft.com/office/drawing/2014/main" id="{4ABCB923-2095-4F84-8610-FBDFB806A919}"/>
              </a:ext>
            </a:extLst>
          </p:cNvPr>
          <p:cNvSpPr>
            <a:spLocks noGrp="1"/>
          </p:cNvSpPr>
          <p:nvPr>
            <p:custDataLst>
              <p:tags r:id="rId4"/>
            </p:custDataLst>
          </p:nvPr>
        </p:nvSpPr>
        <p:spPr bwMode="gray">
          <a:xfrm>
            <a:off x="7956376" y="3687936"/>
            <a:ext cx="215900" cy="21590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79388" indent="-179388" algn="l" defTabSz="914400" rtl="0" eaLnBrk="1" latinLnBrk="0" hangingPunct="1">
              <a:spcBef>
                <a:spcPts val="300"/>
              </a:spcBef>
              <a:buFont typeface="Arial" pitchFamily="34" charset="0"/>
              <a:buChar char="•"/>
              <a:defRPr sz="1800" kern="1200" baseline="0">
                <a:solidFill>
                  <a:schemeClr val="tx1"/>
                </a:solidFill>
                <a:latin typeface="+mn-lt"/>
                <a:ea typeface="+mn-ea"/>
                <a:cs typeface="+mn-cs"/>
              </a:defRPr>
            </a:lvl1pPr>
            <a:lvl2pPr marL="360363" indent="-180975" algn="l" defTabSz="914400" rtl="0" eaLnBrk="1" latinLnBrk="0" hangingPunct="1">
              <a:spcBef>
                <a:spcPts val="200"/>
              </a:spcBef>
              <a:buFont typeface="Symbol" panose="05050102010706020507" pitchFamily="18" charset="2"/>
              <a:buChar char="-"/>
              <a:defRPr sz="1800" kern="1200">
                <a:solidFill>
                  <a:schemeClr val="tx1"/>
                </a:solidFill>
                <a:latin typeface="+mn-lt"/>
                <a:ea typeface="+mn-ea"/>
                <a:cs typeface="+mn-cs"/>
              </a:defRPr>
            </a:lvl2pPr>
            <a:lvl3pPr marL="538163" indent="-180000" algn="l" defTabSz="914400" rtl="0" eaLnBrk="1" latinLnBrk="0" hangingPunct="1">
              <a:spcBef>
                <a:spcPts val="200"/>
              </a:spcBef>
              <a:buFont typeface="Arial" pitchFamily="34" charset="0"/>
              <a:buChar char="•"/>
              <a:defRPr sz="1800" kern="1200">
                <a:solidFill>
                  <a:schemeClr val="tx1"/>
                </a:solidFill>
                <a:latin typeface="+mn-lt"/>
                <a:ea typeface="+mn-ea"/>
                <a:cs typeface="+mn-cs"/>
              </a:defRPr>
            </a:lvl3pPr>
            <a:lvl4pPr marL="0" indent="0" algn="l" defTabSz="914400" rtl="0" eaLnBrk="1" latinLnBrk="0" hangingPunct="1">
              <a:spcBef>
                <a:spcPts val="1000"/>
              </a:spcBef>
              <a:buFont typeface="Arial" pitchFamily="34" charset="0"/>
              <a:buNone/>
              <a:defRPr sz="1800" b="1" kern="1200">
                <a:solidFill>
                  <a:schemeClr val="tx1"/>
                </a:solidFill>
                <a:latin typeface="+mn-lt"/>
                <a:ea typeface="+mn-ea"/>
                <a:cs typeface="+mn-cs"/>
              </a:defRPr>
            </a:lvl4pPr>
            <a:lvl5pPr marL="0" indent="0" algn="l" defTabSz="914400" rtl="0" eaLnBrk="1" latinLnBrk="0" hangingPunct="1">
              <a:spcBef>
                <a:spcPts val="600"/>
              </a:spcBef>
              <a:buFont typeface="Arial"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GB" sz="2133" dirty="0">
                <a:latin typeface="Arial"/>
                <a:cs typeface="Arial"/>
                <a:sym typeface="Arial"/>
              </a:rPr>
              <a:t> </a:t>
            </a:r>
          </a:p>
        </p:txBody>
      </p:sp>
      <p:sp>
        <p:nvSpPr>
          <p:cNvPr id="14" name="Textplatzhalter 9">
            <a:extLst>
              <a:ext uri="{FF2B5EF4-FFF2-40B4-BE49-F238E27FC236}">
                <a16:creationId xmlns:a16="http://schemas.microsoft.com/office/drawing/2014/main" id="{AC640513-09BC-477B-8FCD-EF63519B3CEF}"/>
              </a:ext>
            </a:extLst>
          </p:cNvPr>
          <p:cNvSpPr txBox="1">
            <a:spLocks/>
          </p:cNvSpPr>
          <p:nvPr>
            <p:custDataLst>
              <p:tags r:id="rId5"/>
            </p:custDataLst>
          </p:nvPr>
        </p:nvSpPr>
        <p:spPr bwMode="gray">
          <a:xfrm>
            <a:off x="251520" y="123478"/>
            <a:ext cx="9889417" cy="215444"/>
          </a:xfrm>
          <a:prstGeom prst="rect">
            <a:avLst/>
          </a:prstGeom>
        </p:spPr>
        <p:txBody>
          <a:bodyPr vert="horz" wrap="square" lIns="0" tIns="0" rIns="0" bIns="0" rtlCol="0" anchor="ctr" anchorCtr="0">
            <a:noAutofit/>
          </a:bodyPr>
          <a:lstStyle>
            <a:lvl1pPr marL="0" indent="0" algn="l" defTabSz="914400" rtl="0" eaLnBrk="1" latinLnBrk="0" hangingPunct="1">
              <a:spcBef>
                <a:spcPts val="0"/>
              </a:spcBef>
              <a:buFont typeface="Arial" pitchFamily="34" charset="0"/>
              <a:buNone/>
              <a:defRPr sz="1400" kern="1200" baseline="0">
                <a:solidFill>
                  <a:schemeClr val="tx1"/>
                </a:solidFill>
                <a:latin typeface="+mn-lt"/>
                <a:ea typeface="+mn-ea"/>
                <a:cs typeface="+mn-cs"/>
              </a:defRPr>
            </a:lvl1pPr>
            <a:lvl2pPr marL="360363" indent="-180975" algn="l" defTabSz="914400" rtl="0" eaLnBrk="1" latinLnBrk="0" hangingPunct="1">
              <a:spcBef>
                <a:spcPts val="200"/>
              </a:spcBef>
              <a:buFont typeface="Symbol" panose="05050102010706020507" pitchFamily="18" charset="2"/>
              <a:buChar char="-"/>
              <a:defRPr sz="1800" kern="1200">
                <a:solidFill>
                  <a:schemeClr val="accent1"/>
                </a:solidFill>
                <a:latin typeface="+mn-lt"/>
                <a:ea typeface="+mn-ea"/>
                <a:cs typeface="+mn-cs"/>
              </a:defRPr>
            </a:lvl2pPr>
            <a:lvl3pPr marL="538163" indent="-180000" algn="l" defTabSz="914400" rtl="0" eaLnBrk="1" latinLnBrk="0" hangingPunct="1">
              <a:spcBef>
                <a:spcPts val="200"/>
              </a:spcBef>
              <a:buFont typeface="Arial" pitchFamily="34" charset="0"/>
              <a:buChar char="•"/>
              <a:defRPr sz="1800" kern="1200">
                <a:solidFill>
                  <a:schemeClr val="accent1"/>
                </a:solidFill>
                <a:latin typeface="+mn-lt"/>
                <a:ea typeface="+mn-ea"/>
                <a:cs typeface="+mn-cs"/>
              </a:defRPr>
            </a:lvl3pPr>
            <a:lvl4pPr marL="0" indent="0" algn="l" defTabSz="914400" rtl="0" eaLnBrk="1" latinLnBrk="0" hangingPunct="1">
              <a:spcBef>
                <a:spcPts val="1000"/>
              </a:spcBef>
              <a:buFont typeface="Arial" pitchFamily="34" charset="0"/>
              <a:buNone/>
              <a:defRPr sz="1800" b="1" kern="1200">
                <a:solidFill>
                  <a:schemeClr val="accent1"/>
                </a:solidFill>
                <a:latin typeface="+mn-lt"/>
                <a:ea typeface="+mn-ea"/>
                <a:cs typeface="+mn-cs"/>
              </a:defRPr>
            </a:lvl4pPr>
            <a:lvl5pPr marL="0" indent="0" algn="l" defTabSz="914400" rtl="0" eaLnBrk="1" latinLnBrk="0" hangingPunct="1">
              <a:spcBef>
                <a:spcPts val="600"/>
              </a:spcBef>
              <a:buFont typeface="Arial" pitchFamily="34" charset="0"/>
              <a:buNone/>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chemeClr val="tx2"/>
                </a:solidFill>
                <a:effectLst/>
                <a:uLnTx/>
                <a:uFillTx/>
                <a:latin typeface="Calibri"/>
              </a:rPr>
              <a:t>Decisions and Approvals</a:t>
            </a:r>
            <a:endParaRPr kumimoji="0" lang="pl-PL" sz="1400" b="1" i="0" u="none" strike="noStrike" kern="1200" cap="none" spc="0" normalizeH="0" baseline="0" noProof="0" dirty="0">
              <a:ln>
                <a:noFill/>
              </a:ln>
              <a:solidFill>
                <a:schemeClr val="tx2"/>
              </a:solidFill>
              <a:effectLst/>
              <a:uLnTx/>
              <a:uFillTx/>
              <a:latin typeface="Calibri"/>
            </a:endParaRPr>
          </a:p>
        </p:txBody>
      </p:sp>
    </p:spTree>
    <p:extLst>
      <p:ext uri="{BB962C8B-B14F-4D97-AF65-F5344CB8AC3E}">
        <p14:creationId xmlns:p14="http://schemas.microsoft.com/office/powerpoint/2010/main" val="4179302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199" y="-20538"/>
            <a:ext cx="8229600" cy="637580"/>
          </a:xfrm>
        </p:spPr>
        <p:txBody>
          <a:bodyPr>
            <a:normAutofit/>
          </a:bodyPr>
          <a:lstStyle/>
          <a:p>
            <a:r>
              <a:rPr lang="en-GB" sz="2000">
                <a:latin typeface="Arial"/>
                <a:cs typeface="Arial"/>
              </a:rPr>
              <a:t>XRN4996 </a:t>
            </a:r>
            <a:r>
              <a:rPr lang="en-GB" sz="2000" dirty="0">
                <a:latin typeface="Arial"/>
                <a:cs typeface="Arial"/>
              </a:rPr>
              <a:t>- June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ext uri="{D42A27DB-BD31-4B8C-83A1-F6EECF244321}">
                <p14:modId xmlns:p14="http://schemas.microsoft.com/office/powerpoint/2010/main" val="2079592444"/>
              </p:ext>
            </p:extLst>
          </p:nvPr>
        </p:nvGraphicFramePr>
        <p:xfrm>
          <a:off x="107504" y="483518"/>
          <a:ext cx="8784975" cy="4523737"/>
        </p:xfrm>
        <a:graphic>
          <a:graphicData uri="http://schemas.openxmlformats.org/drawingml/2006/table">
            <a:tbl>
              <a:tblPr firstRow="1" bandRow="1"/>
              <a:tblGrid>
                <a:gridCol w="1237491">
                  <a:extLst>
                    <a:ext uri="{9D8B030D-6E8A-4147-A177-3AD203B41FA5}">
                      <a16:colId xmlns:a16="http://schemas.microsoft.com/office/drawing/2014/main" val="20000"/>
                    </a:ext>
                  </a:extLst>
                </a:gridCol>
                <a:gridCol w="1922825">
                  <a:extLst>
                    <a:ext uri="{9D8B030D-6E8A-4147-A177-3AD203B41FA5}">
                      <a16:colId xmlns:a16="http://schemas.microsoft.com/office/drawing/2014/main" val="20001"/>
                    </a:ext>
                  </a:extLst>
                </a:gridCol>
                <a:gridCol w="1881483">
                  <a:extLst>
                    <a:ext uri="{9D8B030D-6E8A-4147-A177-3AD203B41FA5}">
                      <a16:colId xmlns:a16="http://schemas.microsoft.com/office/drawing/2014/main" val="20002"/>
                    </a:ext>
                  </a:extLst>
                </a:gridCol>
                <a:gridCol w="1913676">
                  <a:extLst>
                    <a:ext uri="{9D8B030D-6E8A-4147-A177-3AD203B41FA5}">
                      <a16:colId xmlns:a16="http://schemas.microsoft.com/office/drawing/2014/main" val="20003"/>
                    </a:ext>
                  </a:extLst>
                </a:gridCol>
                <a:gridCol w="1829500">
                  <a:extLst>
                    <a:ext uri="{9D8B030D-6E8A-4147-A177-3AD203B41FA5}">
                      <a16:colId xmlns:a16="http://schemas.microsoft.com/office/drawing/2014/main" val="20004"/>
                    </a:ext>
                  </a:extLst>
                </a:gridCol>
              </a:tblGrid>
              <a:tr h="276581">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a:cs typeface="Arial"/>
                        </a:rPr>
                        <a:t>Overall</a:t>
                      </a:r>
                      <a:r>
                        <a:rPr lang="en-GB" sz="1050" b="1" i="0" baseline="0" dirty="0">
                          <a:solidFill>
                            <a:schemeClr val="bg1"/>
                          </a:solidFill>
                          <a:latin typeface="Arial"/>
                          <a:cs typeface="Arial"/>
                        </a:rPr>
                        <a:t> Project RAG Status</a:t>
                      </a:r>
                      <a:endParaRPr lang="en-GB" sz="1050" b="1" i="0"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37032">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677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7388">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endParaRPr lang="en-GB" sz="1050" b="1" baseline="0"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20414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a:ea typeface="Verdana"/>
                          <a:cs typeface="Arial"/>
                        </a:rPr>
                        <a:t>XRN4850 SMS/Email Notification:</a:t>
                      </a:r>
                      <a:r>
                        <a:rPr kumimoji="0" lang="en-GB" sz="900" b="0" i="0" u="none" strike="noStrike" kern="1200" cap="none" normalizeH="0" baseline="0" dirty="0">
                          <a:ln>
                            <a:noFill/>
                          </a:ln>
                          <a:solidFill>
                            <a:schemeClr val="tx1"/>
                          </a:solidFill>
                          <a:effectLst/>
                          <a:latin typeface="Arial"/>
                          <a:ea typeface="Verdana"/>
                          <a:cs typeface="Arial"/>
                        </a:rPr>
                        <a:t> To date we had had 1 network use the service for both extract and SMS service for a limited number of meter points due to the limited data availability in UK Link which is currently circa </a:t>
                      </a:r>
                      <a:r>
                        <a:rPr lang="en-GB" sz="900" b="0" i="0" u="none" strike="noStrike" kern="1200" cap="none" normalizeH="0" baseline="0" dirty="0">
                          <a:ln>
                            <a:noFill/>
                          </a:ln>
                          <a:solidFill>
                            <a:schemeClr val="tx1"/>
                          </a:solidFill>
                          <a:effectLst/>
                          <a:latin typeface="Arial"/>
                          <a:ea typeface="Verdana"/>
                          <a:cs typeface="Arial"/>
                        </a:rPr>
                        <a:t>5-million-meter</a:t>
                      </a:r>
                      <a:r>
                        <a:rPr kumimoji="0" lang="en-GB" sz="900" b="0" i="0" u="none" strike="noStrike" kern="1200" cap="none" normalizeH="0" baseline="0" dirty="0">
                          <a:ln>
                            <a:noFill/>
                          </a:ln>
                          <a:solidFill>
                            <a:schemeClr val="tx1"/>
                          </a:solidFill>
                          <a:effectLst/>
                          <a:latin typeface="Arial"/>
                          <a:ea typeface="Verdana"/>
                          <a:cs typeface="Arial"/>
                        </a:rPr>
                        <a:t> points with a further 2 million planned by end of December 2020, discussions ongoing with Supply Point Administration Agreement (SPAA) group to encourage greater population of data, please contact Max </a:t>
                      </a:r>
                      <a:r>
                        <a:rPr kumimoji="0" lang="en-GB" sz="900" b="0" i="0" u="none" strike="noStrike" kern="1200" cap="none" normalizeH="0" baseline="0" dirty="0">
                          <a:ln>
                            <a:noFill/>
                          </a:ln>
                          <a:solidFill>
                            <a:schemeClr val="tx1"/>
                          </a:solidFill>
                          <a:effectLst/>
                          <a:latin typeface="+mn-lt"/>
                          <a:ea typeface="Verdana"/>
                          <a:cs typeface="Arial"/>
                        </a:rPr>
                        <a:t>Pemberton at customerexperience@xoserve.com </a:t>
                      </a:r>
                      <a:r>
                        <a:rPr kumimoji="0" lang="en-GB" sz="900" b="0" i="0" u="none" strike="noStrike" kern="1200" cap="none" normalizeH="0" baseline="0" dirty="0">
                          <a:ln>
                            <a:noFill/>
                          </a:ln>
                          <a:solidFill>
                            <a:schemeClr val="tx1"/>
                          </a:solidFill>
                          <a:effectLst/>
                          <a:latin typeface="Arial"/>
                          <a:ea typeface="Verdana"/>
                          <a:cs typeface="Arial"/>
                        </a:rPr>
                        <a:t>prior to submitting any contact details.</a:t>
                      </a:r>
                    </a:p>
                    <a:p>
                      <a:pPr marL="171450" lvl="0" indent="-171450">
                        <a:buFont typeface="Arial" panose="020B0604020202020204" pitchFamily="34" charset="0"/>
                        <a:buChar cha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Post Implementation Support:</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XRN4850</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 Post Implementation Support for implementation of the new SMS/Email service is on track to complete on 27</a:t>
                      </a:r>
                      <a:r>
                        <a:rPr kumimoji="0" lang="en-US" sz="900" b="0" i="0" u="none" strike="noStrike" kern="1200" cap="none" normalizeH="0" baseline="30000" dirty="0">
                          <a:ln>
                            <a:noFill/>
                          </a:ln>
                          <a:solidFill>
                            <a:schemeClr val="tx1"/>
                          </a:solidFill>
                          <a:effectLst/>
                          <a:latin typeface="+mn-lt"/>
                          <a:ea typeface="Verdana" panose="020B0604030504040204" pitchFamily="34" charset="0"/>
                          <a:cs typeface="+mn-cs"/>
                        </a:rPr>
                        <a:t>th</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November.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Scope Variations: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XRN4850</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requirements and design for scope variation for report automation in progress.  Report delivery mechanism for the enduring solution agreed to be via the Data Discovery Platform (DDP) to be delivered in late January. Manual reporting will be available in the interim should the service be used.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Arial"/>
                          <a:ea typeface="Verdana"/>
                          <a:cs typeface="Arial"/>
                        </a:rPr>
                        <a:t>XRN4780(B) MAP ID</a:t>
                      </a:r>
                      <a:r>
                        <a:rPr kumimoji="0" lang="en-US" sz="900" b="0" i="0" u="none" strike="noStrike" kern="1200" cap="none" normalizeH="0" baseline="0" dirty="0">
                          <a:ln>
                            <a:noFill/>
                          </a:ln>
                          <a:solidFill>
                            <a:schemeClr val="tx1"/>
                          </a:solidFill>
                          <a:effectLst/>
                          <a:latin typeface="Arial"/>
                          <a:ea typeface="Verdana"/>
                          <a:cs typeface="Arial"/>
                        </a:rPr>
                        <a:t> – </a:t>
                      </a:r>
                      <a:r>
                        <a:rPr kumimoji="0" lang="en-US" sz="900" b="0" i="0" u="none" strike="noStrike" kern="1200" cap="none" normalizeH="0" baseline="0" dirty="0">
                          <a:ln>
                            <a:noFill/>
                          </a:ln>
                          <a:solidFill>
                            <a:schemeClr val="tx1"/>
                          </a:solidFill>
                          <a:effectLst/>
                          <a:latin typeface="+mn-lt"/>
                          <a:ea typeface="Verdana"/>
                          <a:cs typeface="+mn-cs"/>
                        </a:rPr>
                        <a:t>MAP ID changes were successfully implementation on 28</a:t>
                      </a:r>
                      <a:r>
                        <a:rPr kumimoji="0" lang="en-US" sz="900" b="0" i="0" u="none" strike="noStrike" kern="1200" cap="none" normalizeH="0" baseline="30000" dirty="0">
                          <a:ln>
                            <a:noFill/>
                          </a:ln>
                          <a:solidFill>
                            <a:schemeClr val="tx1"/>
                          </a:solidFill>
                          <a:effectLst/>
                          <a:latin typeface="+mn-lt"/>
                          <a:ea typeface="Verdana"/>
                          <a:cs typeface="+mn-cs"/>
                        </a:rPr>
                        <a:t>th</a:t>
                      </a:r>
                      <a:r>
                        <a:rPr kumimoji="0" lang="en-US" sz="900" b="0" i="0" u="none" strike="noStrike" kern="1200" cap="none" normalizeH="0" baseline="0" dirty="0">
                          <a:ln>
                            <a:noFill/>
                          </a:ln>
                          <a:solidFill>
                            <a:schemeClr val="tx1"/>
                          </a:solidFill>
                          <a:effectLst/>
                          <a:latin typeface="+mn-lt"/>
                          <a:ea typeface="Verdana"/>
                          <a:cs typeface="+mn-cs"/>
                        </a:rPr>
                        <a:t> November with migration of data have commenced from 30</a:t>
                      </a:r>
                      <a:r>
                        <a:rPr kumimoji="0" lang="en-US" sz="900" b="0" i="0" u="none" strike="noStrike" kern="1200" cap="none" normalizeH="0" baseline="30000" dirty="0">
                          <a:ln>
                            <a:noFill/>
                          </a:ln>
                          <a:solidFill>
                            <a:schemeClr val="tx1"/>
                          </a:solidFill>
                          <a:effectLst/>
                          <a:latin typeface="+mn-lt"/>
                          <a:ea typeface="Verdana"/>
                          <a:cs typeface="+mn-cs"/>
                        </a:rPr>
                        <a:t>th</a:t>
                      </a:r>
                      <a:r>
                        <a:rPr kumimoji="0" lang="en-US" sz="900" b="0" i="0" u="none" strike="noStrike" kern="1200" cap="none" normalizeH="0" baseline="0" dirty="0">
                          <a:ln>
                            <a:noFill/>
                          </a:ln>
                          <a:solidFill>
                            <a:schemeClr val="tx1"/>
                          </a:solidFill>
                          <a:effectLst/>
                          <a:latin typeface="+mn-lt"/>
                          <a:ea typeface="Verdana"/>
                          <a:cs typeface="+mn-cs"/>
                        </a:rPr>
                        <a:t> November (expected completion by 14</a:t>
                      </a:r>
                      <a:r>
                        <a:rPr kumimoji="0" lang="en-US" sz="900" b="0" i="0" u="none" strike="noStrike" kern="1200" cap="none" normalizeH="0" baseline="30000" dirty="0">
                          <a:ln>
                            <a:noFill/>
                          </a:ln>
                          <a:solidFill>
                            <a:schemeClr val="tx1"/>
                          </a:solidFill>
                          <a:effectLst/>
                          <a:latin typeface="+mn-lt"/>
                          <a:ea typeface="Verdana"/>
                          <a:cs typeface="+mn-cs"/>
                        </a:rPr>
                        <a:t>th</a:t>
                      </a:r>
                      <a:r>
                        <a:rPr kumimoji="0" lang="en-US" sz="900" b="0" i="0" u="none" strike="noStrike" kern="1200" cap="none" normalizeH="0" baseline="0" dirty="0">
                          <a:ln>
                            <a:noFill/>
                          </a:ln>
                          <a:solidFill>
                            <a:schemeClr val="tx1"/>
                          </a:solidFill>
                          <a:effectLst/>
                          <a:latin typeface="+mn-lt"/>
                          <a:ea typeface="Verdana"/>
                          <a:cs typeface="+mn-cs"/>
                        </a:rPr>
                        <a:t> December). All portfolio data has been received from participating MAPs and has been validated in preparation for migration activities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724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1" i="0" u="none" strike="noStrike" kern="1200" cap="none" normalizeH="0" baseline="0" dirty="0">
                          <a:ln>
                            <a:noFill/>
                          </a:ln>
                          <a:solidFill>
                            <a:schemeClr val="tx1"/>
                          </a:solidFill>
                          <a:effectLst/>
                          <a:latin typeface="Arial"/>
                          <a:ea typeface="Verdana"/>
                          <a:cs typeface="Arial"/>
                        </a:rPr>
                        <a:t>Risk</a:t>
                      </a:r>
                      <a:r>
                        <a:rPr kumimoji="0" lang="en-US" sz="900" b="0" i="0" u="none" strike="noStrike" kern="1200" cap="none" normalizeH="0" baseline="0" dirty="0">
                          <a:ln>
                            <a:noFill/>
                          </a:ln>
                          <a:solidFill>
                            <a:schemeClr val="tx1"/>
                          </a:solidFill>
                          <a:effectLst/>
                          <a:latin typeface="Arial"/>
                          <a:ea typeface="Verdana"/>
                          <a:cs typeface="Arial"/>
                        </a:rPr>
                        <a:t> – DN's/</a:t>
                      </a:r>
                      <a:r>
                        <a:rPr lang="en-US" sz="900" b="0" i="0" u="none" strike="noStrike" kern="1200" cap="none" normalizeH="0" baseline="0" dirty="0">
                          <a:ln>
                            <a:noFill/>
                          </a:ln>
                          <a:solidFill>
                            <a:schemeClr val="tx1"/>
                          </a:solidFill>
                          <a:effectLst/>
                          <a:latin typeface="Arial"/>
                          <a:ea typeface="Verdana"/>
                          <a:cs typeface="Arial"/>
                        </a:rPr>
                        <a:t>IGT's</a:t>
                      </a:r>
                      <a:r>
                        <a:rPr kumimoji="0" lang="en-US" sz="900" b="0" i="0" u="none" strike="noStrike" kern="1200" cap="none" normalizeH="0" baseline="0" dirty="0">
                          <a:ln>
                            <a:noFill/>
                          </a:ln>
                          <a:solidFill>
                            <a:schemeClr val="tx1"/>
                          </a:solidFill>
                          <a:effectLst/>
                          <a:latin typeface="Arial"/>
                          <a:ea typeface="Verdana"/>
                          <a:cs typeface="Arial"/>
                        </a:rPr>
                        <a:t> do not use the new SMS/Email broadcast functionality during Post Implementation Support, because of the limited number of customer contact details uploaded to UK Link or networks do not need to send broadcasts during this </a:t>
                      </a:r>
                      <a:r>
                        <a:rPr kumimoji="0" lang="en-US" sz="900" b="0" i="0" u="none" strike="noStrike" kern="1200" cap="none" normalizeH="0" baseline="0" dirty="0">
                          <a:ln>
                            <a:noFill/>
                          </a:ln>
                          <a:solidFill>
                            <a:schemeClr val="tx1"/>
                          </a:solidFill>
                          <a:effectLst/>
                          <a:latin typeface="+mn-lt"/>
                          <a:ea typeface="Verdana"/>
                          <a:cs typeface="Arial"/>
                        </a:rPr>
                        <a:t>period. To mitigate, we are looking to develop a report to detail % of sites in each LDZ which has BRO data populated therefore providing visibility to Networks of available data</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724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Core UK Link Project Delivery costs are in line with approved BER</a:t>
                      </a:r>
                    </a:p>
                    <a:p>
                      <a:pPr marL="171450" lvl="0" indent="-171450">
                        <a:buFont typeface="Arial" panose="020B0604020202020204" pitchFamily="34" charset="0"/>
                        <a:buChar char="•"/>
                      </a:pPr>
                      <a:r>
                        <a:rPr kumimoji="0" lang="en-US"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XRN4850</a:t>
                      </a: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Costs are being </a:t>
                      </a:r>
                      <a:r>
                        <a:rPr kumimoji="0" lang="en-GB" sz="900" b="0" i="0" u="none" strike="noStrike" kern="1200" cap="none" normalizeH="0" baseline="0" noProof="0" dirty="0">
                          <a:ln>
                            <a:noFill/>
                          </a:ln>
                          <a:solidFill>
                            <a:schemeClr val="tx1"/>
                          </a:solidFill>
                          <a:effectLst/>
                          <a:latin typeface="Arial" panose="020B0604020202020204" pitchFamily="34" charset="0"/>
                          <a:ea typeface="Verdana" pitchFamily="34" charset="0"/>
                          <a:cs typeface="Arial" panose="020B0604020202020204" pitchFamily="34" charset="0"/>
                        </a:rPr>
                        <a:t>finalised</a:t>
                      </a: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in the CCR following approval of Twilio as service provider and scope variations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mn-lt"/>
                          <a:ea typeface="Verdana"/>
                          <a:cs typeface="Arial"/>
                        </a:rPr>
                        <a:t>Mitigation is to share the final costs at next Change Management meeting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03599">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a:ea typeface="Verdana"/>
                          <a:cs typeface="Arial"/>
                        </a:rPr>
                        <a:t>Weekly monitoring of Xoserve SME resources supporting multiple demands (e.g. BAU defects, Future Releases etc</a:t>
                      </a:r>
                      <a:r>
                        <a:rPr lang="en-US" sz="900" b="0" i="0" u="none" strike="noStrike" kern="1200" cap="none" normalizeH="0" baseline="0" dirty="0">
                          <a:ln>
                            <a:noFill/>
                          </a:ln>
                          <a:solidFill>
                            <a:schemeClr val="tx1"/>
                          </a:solidFill>
                          <a:effectLst/>
                          <a:latin typeface="Arial"/>
                          <a:ea typeface="Verdana"/>
                          <a:cs typeface="Arial"/>
                        </a:rPr>
                        <a:t>.)</a:t>
                      </a:r>
                      <a:r>
                        <a:rPr kumimoji="0" lang="en-US" sz="900" b="0" i="0" u="none" strike="noStrike" kern="1200" cap="none" normalizeH="0" baseline="0" dirty="0">
                          <a:ln>
                            <a:noFill/>
                          </a:ln>
                          <a:solidFill>
                            <a:schemeClr val="tx1"/>
                          </a:solidFill>
                          <a:effectLst/>
                          <a:latin typeface="Arial"/>
                          <a:ea typeface="Verdana"/>
                          <a:cs typeface="Arial"/>
                        </a:rPr>
                        <a:t> is ongoing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5" name="TextBox 1">
            <a:extLst>
              <a:ext uri="{FF2B5EF4-FFF2-40B4-BE49-F238E27FC236}">
                <a16:creationId xmlns:a16="http://schemas.microsoft.com/office/drawing/2014/main" id="{8C45CFA6-12A8-4C7A-8C1D-470E6597658D}"/>
              </a:ext>
            </a:extLst>
          </p:cNvPr>
          <p:cNvSpPr txBox="1"/>
          <p:nvPr/>
        </p:nvSpPr>
        <p:spPr>
          <a:xfrm>
            <a:off x="107504" y="4973455"/>
            <a:ext cx="2379737" cy="20005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t>Updates as of the 30</a:t>
            </a:r>
            <a:r>
              <a:rPr lang="en-GB" sz="700" baseline="30000" dirty="0"/>
              <a:t>h</a:t>
            </a:r>
            <a:r>
              <a:rPr lang="en-GB" sz="700" dirty="0"/>
              <a:t> November 2020</a:t>
            </a:r>
          </a:p>
        </p:txBody>
      </p:sp>
    </p:spTree>
    <p:extLst>
      <p:ext uri="{BB962C8B-B14F-4D97-AF65-F5344CB8AC3E}">
        <p14:creationId xmlns:p14="http://schemas.microsoft.com/office/powerpoint/2010/main" val="364613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8820472" cy="416011"/>
          </a:xfrm>
        </p:spPr>
        <p:txBody>
          <a:bodyPr>
            <a:noAutofit/>
          </a:bodyPr>
          <a:lstStyle/>
          <a:p>
            <a:r>
              <a:rPr lang="en-GB" sz="2000" dirty="0"/>
              <a:t>Budget v Spend BP20/21 Financial Year To Date (FYTD)  </a:t>
            </a:r>
          </a:p>
        </p:txBody>
      </p:sp>
      <p:sp>
        <p:nvSpPr>
          <p:cNvPr id="3" name="Rectangle 2"/>
          <p:cNvSpPr/>
          <p:nvPr/>
        </p:nvSpPr>
        <p:spPr>
          <a:xfrm>
            <a:off x="557519" y="987574"/>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A41E83A2-9D91-4DDD-889E-8991F40921D8}"/>
              </a:ext>
            </a:extLst>
          </p:cNvPr>
          <p:cNvSpPr txBox="1"/>
          <p:nvPr/>
        </p:nvSpPr>
        <p:spPr>
          <a:xfrm>
            <a:off x="7092280" y="567715"/>
            <a:ext cx="1872208" cy="4385816"/>
          </a:xfrm>
          <a:prstGeom prst="rect">
            <a:avLst/>
          </a:prstGeom>
          <a:noFill/>
        </p:spPr>
        <p:txBody>
          <a:bodyPr wrap="square" rtlCol="0">
            <a:spAutoFit/>
          </a:bodyPr>
          <a:lstStyle/>
          <a:p>
            <a:pPr marL="285750" indent="-285750">
              <a:buFont typeface="Arial" panose="020B0604020202020204" pitchFamily="34" charset="0"/>
              <a:buChar char="•"/>
            </a:pPr>
            <a:endParaRPr lang="en-GB" sz="900" b="1" dirty="0"/>
          </a:p>
          <a:p>
            <a:pPr marL="285750" indent="-285750">
              <a:buFont typeface="Arial" panose="020B0604020202020204" pitchFamily="34" charset="0"/>
              <a:buChar char="•"/>
            </a:pPr>
            <a:r>
              <a:rPr lang="en-GB" sz="900" dirty="0"/>
              <a:t>Available funds have reduced by £51k as a result of multiple changes moving through the lifecycle (i.e. HLSO) and estimated costs being entered for Nov-21 candidates.  Excel doc embedded:</a:t>
            </a:r>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endParaRPr lang="en-GB" sz="900" dirty="0"/>
          </a:p>
          <a:p>
            <a:endParaRPr lang="en-GB" sz="900" dirty="0"/>
          </a:p>
          <a:p>
            <a:endParaRPr lang="en-GB" sz="900" dirty="0"/>
          </a:p>
          <a:p>
            <a:pPr marL="285750" indent="-285750">
              <a:buFont typeface="Arial" panose="020B0604020202020204" pitchFamily="34" charset="0"/>
              <a:buChar char="•"/>
            </a:pPr>
            <a:r>
              <a:rPr lang="en-GB" sz="900" dirty="0"/>
              <a:t>Costs that remain uncommitted at end of financial year will be offset against future change budget (BP21) as consensus could not be reached via addendum to BP21 or in DSC committee as to otherwise use shipper underspend in BP20</a:t>
            </a:r>
          </a:p>
          <a:p>
            <a:pPr marL="285750" indent="-285750">
              <a:buFont typeface="Arial" panose="020B0604020202020204" pitchFamily="34" charset="0"/>
              <a:buChar char="•"/>
            </a:pPr>
            <a:r>
              <a:rPr lang="en-GB" sz="900" dirty="0"/>
              <a:t>Governance to be reviewed ahead of any future discussion around management of underspend </a:t>
            </a:r>
          </a:p>
        </p:txBody>
      </p:sp>
      <p:pic>
        <p:nvPicPr>
          <p:cNvPr id="7" name="Picture 6">
            <a:extLst>
              <a:ext uri="{FF2B5EF4-FFF2-40B4-BE49-F238E27FC236}">
                <a16:creationId xmlns:a16="http://schemas.microsoft.com/office/drawing/2014/main" id="{26829EBC-A8AA-4C8D-86AE-203F887D3B13}"/>
              </a:ext>
            </a:extLst>
          </p:cNvPr>
          <p:cNvPicPr>
            <a:picLocks noChangeAspect="1"/>
          </p:cNvPicPr>
          <p:nvPr/>
        </p:nvPicPr>
        <p:blipFill>
          <a:blip r:embed="rId3"/>
          <a:stretch>
            <a:fillRect/>
          </a:stretch>
        </p:blipFill>
        <p:spPr>
          <a:xfrm>
            <a:off x="95276" y="698856"/>
            <a:ext cx="3468612" cy="1912280"/>
          </a:xfrm>
          <a:prstGeom prst="rect">
            <a:avLst/>
          </a:prstGeom>
        </p:spPr>
      </p:pic>
      <p:pic>
        <p:nvPicPr>
          <p:cNvPr id="12" name="Picture 11">
            <a:extLst>
              <a:ext uri="{FF2B5EF4-FFF2-40B4-BE49-F238E27FC236}">
                <a16:creationId xmlns:a16="http://schemas.microsoft.com/office/drawing/2014/main" id="{C433FB6D-C1E3-4F94-9030-DB059090331F}"/>
              </a:ext>
            </a:extLst>
          </p:cNvPr>
          <p:cNvPicPr>
            <a:picLocks noChangeAspect="1"/>
          </p:cNvPicPr>
          <p:nvPr/>
        </p:nvPicPr>
        <p:blipFill>
          <a:blip r:embed="rId4"/>
          <a:stretch>
            <a:fillRect/>
          </a:stretch>
        </p:blipFill>
        <p:spPr>
          <a:xfrm>
            <a:off x="3635896" y="698856"/>
            <a:ext cx="3396510" cy="1944383"/>
          </a:xfrm>
          <a:prstGeom prst="rect">
            <a:avLst/>
          </a:prstGeom>
        </p:spPr>
      </p:pic>
      <p:pic>
        <p:nvPicPr>
          <p:cNvPr id="13" name="Picture 12">
            <a:extLst>
              <a:ext uri="{FF2B5EF4-FFF2-40B4-BE49-F238E27FC236}">
                <a16:creationId xmlns:a16="http://schemas.microsoft.com/office/drawing/2014/main" id="{6788AB11-D82F-4685-83EF-105104A39568}"/>
              </a:ext>
            </a:extLst>
          </p:cNvPr>
          <p:cNvPicPr>
            <a:picLocks noChangeAspect="1"/>
          </p:cNvPicPr>
          <p:nvPr/>
        </p:nvPicPr>
        <p:blipFill>
          <a:blip r:embed="rId5"/>
          <a:stretch>
            <a:fillRect/>
          </a:stretch>
        </p:blipFill>
        <p:spPr>
          <a:xfrm>
            <a:off x="107504" y="2730598"/>
            <a:ext cx="6912768" cy="2119386"/>
          </a:xfrm>
          <a:prstGeom prst="rect">
            <a:avLst/>
          </a:prstGeom>
        </p:spPr>
      </p:pic>
      <p:graphicFrame>
        <p:nvGraphicFramePr>
          <p:cNvPr id="16" name="Object 15">
            <a:extLst>
              <a:ext uri="{FF2B5EF4-FFF2-40B4-BE49-F238E27FC236}">
                <a16:creationId xmlns:a16="http://schemas.microsoft.com/office/drawing/2014/main" id="{9A7CFC96-453E-44B9-9DD4-71C0B53CB532}"/>
              </a:ext>
            </a:extLst>
          </p:cNvPr>
          <p:cNvGraphicFramePr>
            <a:graphicFrameLocks noChangeAspect="1"/>
          </p:cNvGraphicFramePr>
          <p:nvPr>
            <p:extLst>
              <p:ext uri="{D42A27DB-BD31-4B8C-83A1-F6EECF244321}">
                <p14:modId xmlns:p14="http://schemas.microsoft.com/office/powerpoint/2010/main" val="124587638"/>
              </p:ext>
            </p:extLst>
          </p:nvPr>
        </p:nvGraphicFramePr>
        <p:xfrm>
          <a:off x="7496600" y="1954173"/>
          <a:ext cx="914400" cy="806450"/>
        </p:xfrm>
        <a:graphic>
          <a:graphicData uri="http://schemas.openxmlformats.org/presentationml/2006/ole">
            <mc:AlternateContent xmlns:mc="http://schemas.openxmlformats.org/markup-compatibility/2006">
              <mc:Choice xmlns:v="urn:schemas-microsoft-com:vml" Requires="v">
                <p:oleObj spid="_x0000_s1028" name="Worksheet" showAsIcon="1" r:id="rId6" imgW="914400" imgH="806400" progId="Excel.OpenDocumentSpreadsheet.12">
                  <p:embed/>
                </p:oleObj>
              </mc:Choice>
              <mc:Fallback>
                <p:oleObj name="Worksheet" showAsIcon="1" r:id="rId6" imgW="914400" imgH="806400" progId="Excel.OpenDocumentSpreadsheet.12">
                  <p:embed/>
                  <p:pic>
                    <p:nvPicPr>
                      <p:cNvPr id="16" name="Object 15">
                        <a:extLst>
                          <a:ext uri="{FF2B5EF4-FFF2-40B4-BE49-F238E27FC236}">
                            <a16:creationId xmlns:a16="http://schemas.microsoft.com/office/drawing/2014/main" id="{9A7CFC96-453E-44B9-9DD4-71C0B53CB532}"/>
                          </a:ext>
                        </a:extLst>
                      </p:cNvPr>
                      <p:cNvPicPr/>
                      <p:nvPr/>
                    </p:nvPicPr>
                    <p:blipFill>
                      <a:blip r:embed="rId7"/>
                      <a:stretch>
                        <a:fillRect/>
                      </a:stretch>
                    </p:blipFill>
                    <p:spPr>
                      <a:xfrm>
                        <a:off x="7496600" y="195417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62162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6BAA-8E1C-4CF9-86DA-FE8E4DF08B5E}"/>
              </a:ext>
            </a:extLst>
          </p:cNvPr>
          <p:cNvSpPr>
            <a:spLocks noGrp="1"/>
          </p:cNvSpPr>
          <p:nvPr>
            <p:ph type="title"/>
          </p:nvPr>
        </p:nvSpPr>
        <p:spPr/>
        <p:txBody>
          <a:bodyPr>
            <a:normAutofit/>
          </a:bodyPr>
          <a:lstStyle/>
          <a:p>
            <a:r>
              <a:rPr lang="en-GB" sz="2000" dirty="0">
                <a:latin typeface="Arial"/>
                <a:cs typeface="Arial"/>
              </a:rPr>
              <a:t>XRN4850 – BRO Data LDZ Saturation Report – Approval Required</a:t>
            </a:r>
          </a:p>
        </p:txBody>
      </p:sp>
      <p:sp>
        <p:nvSpPr>
          <p:cNvPr id="5" name="TextBox 4">
            <a:extLst>
              <a:ext uri="{FF2B5EF4-FFF2-40B4-BE49-F238E27FC236}">
                <a16:creationId xmlns:a16="http://schemas.microsoft.com/office/drawing/2014/main" id="{A409A981-F7C2-4375-81AB-0658FAF6CEEC}"/>
              </a:ext>
            </a:extLst>
          </p:cNvPr>
          <p:cNvSpPr txBox="1"/>
          <p:nvPr/>
        </p:nvSpPr>
        <p:spPr>
          <a:xfrm>
            <a:off x="539552" y="915566"/>
            <a:ext cx="7557522" cy="1338828"/>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900" dirty="0">
                <a:ea typeface="Verdana"/>
                <a:cs typeface="Arial"/>
              </a:rPr>
              <a:t>As part of the Network usage report for XRN4850 SMS/Email Notification service a number of Networks have requested Xoserve to identify the percentage saturation per LDZ of the Broadcast 'BRO' data held in UK Link.  This will enable Networks to determine whether sufficient data exists to make using the notification service effective. </a:t>
            </a:r>
          </a:p>
          <a:p>
            <a:r>
              <a:rPr lang="en-US" sz="900" dirty="0">
                <a:ea typeface="Verdana"/>
                <a:cs typeface="Arial"/>
              </a:rPr>
              <a:t> </a:t>
            </a:r>
          </a:p>
          <a:p>
            <a:pPr marL="171450" indent="-171450">
              <a:buFont typeface="Arial" panose="020B0604020202020204" pitchFamily="34" charset="0"/>
              <a:buChar char="•"/>
            </a:pPr>
            <a:r>
              <a:rPr lang="en-US" sz="900" dirty="0">
                <a:ea typeface="Verdana"/>
                <a:cs typeface="Arial"/>
              </a:rPr>
              <a:t>Xoserve have analysed the request and are proposing to produce a report, which can be generated monthly, to provide Network Operators visibility of the percentage of BRO data populated in UK Link by LDZ.</a:t>
            </a:r>
          </a:p>
          <a:p>
            <a:pPr marL="171450" indent="-171450">
              <a:buFont typeface="Arial" panose="020B0604020202020204" pitchFamily="34" charset="0"/>
              <a:buChar char="•"/>
            </a:pPr>
            <a:endParaRPr lang="en-US" sz="900" dirty="0">
              <a:ea typeface="Verdana"/>
              <a:cs typeface="Arial"/>
            </a:endParaRPr>
          </a:p>
          <a:p>
            <a:pPr marL="171450" indent="-171450">
              <a:buFont typeface="Arial" panose="020B0604020202020204" pitchFamily="34" charset="0"/>
              <a:buChar char="•"/>
            </a:pPr>
            <a:r>
              <a:rPr lang="en-US" sz="900" dirty="0">
                <a:ea typeface="Verdana"/>
                <a:cs typeface="Arial"/>
              </a:rPr>
              <a:t>Below is an example of what this report would look like.  The report would cost a total figure of £1,800, for initial 6 months of reporting, which includes, build, test and delivery of 6 monthly reports, commencing early February 21. </a:t>
            </a:r>
            <a:endParaRPr lang="en-GB" sz="900" dirty="0">
              <a:ea typeface="Verdana"/>
              <a:cs typeface="Arial"/>
            </a:endParaRPr>
          </a:p>
        </p:txBody>
      </p:sp>
      <p:sp>
        <p:nvSpPr>
          <p:cNvPr id="3" name="TextBox 2">
            <a:extLst>
              <a:ext uri="{FF2B5EF4-FFF2-40B4-BE49-F238E27FC236}">
                <a16:creationId xmlns:a16="http://schemas.microsoft.com/office/drawing/2014/main" id="{813F541A-04DD-46A9-9DA9-0FD8552E1875}"/>
              </a:ext>
            </a:extLst>
          </p:cNvPr>
          <p:cNvSpPr txBox="1"/>
          <p:nvPr/>
        </p:nvSpPr>
        <p:spPr>
          <a:xfrm>
            <a:off x="131316" y="4973338"/>
            <a:ext cx="2379737" cy="2308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Updates as of the 30</a:t>
            </a:r>
            <a:r>
              <a:rPr lang="en-GB" sz="900" baseline="30000" dirty="0"/>
              <a:t>th</a:t>
            </a:r>
            <a:r>
              <a:rPr lang="en-GB" sz="900" dirty="0"/>
              <a:t> November 2020</a:t>
            </a:r>
          </a:p>
        </p:txBody>
      </p:sp>
      <p:graphicFrame>
        <p:nvGraphicFramePr>
          <p:cNvPr id="8" name="Table 7">
            <a:extLst>
              <a:ext uri="{FF2B5EF4-FFF2-40B4-BE49-F238E27FC236}">
                <a16:creationId xmlns:a16="http://schemas.microsoft.com/office/drawing/2014/main" id="{1994C402-1E65-4579-95A1-96A083A447FE}"/>
              </a:ext>
            </a:extLst>
          </p:cNvPr>
          <p:cNvGraphicFramePr>
            <a:graphicFrameLocks noGrp="1"/>
          </p:cNvGraphicFramePr>
          <p:nvPr/>
        </p:nvGraphicFramePr>
        <p:xfrm>
          <a:off x="762313" y="2292276"/>
          <a:ext cx="7111989" cy="1470660"/>
        </p:xfrm>
        <a:graphic>
          <a:graphicData uri="http://schemas.openxmlformats.org/drawingml/2006/table">
            <a:tbl>
              <a:tblPr firstRow="1" firstCol="1" bandRow="1">
                <a:tableStyleId>{5C22544A-7EE6-4342-B048-85BDC9FD1C3A}</a:tableStyleId>
              </a:tblPr>
              <a:tblGrid>
                <a:gridCol w="1231899">
                  <a:extLst>
                    <a:ext uri="{9D8B030D-6E8A-4147-A177-3AD203B41FA5}">
                      <a16:colId xmlns:a16="http://schemas.microsoft.com/office/drawing/2014/main" val="3176065030"/>
                    </a:ext>
                  </a:extLst>
                </a:gridCol>
                <a:gridCol w="1409698">
                  <a:extLst>
                    <a:ext uri="{9D8B030D-6E8A-4147-A177-3AD203B41FA5}">
                      <a16:colId xmlns:a16="http://schemas.microsoft.com/office/drawing/2014/main" val="2496457747"/>
                    </a:ext>
                  </a:extLst>
                </a:gridCol>
                <a:gridCol w="1352005">
                  <a:extLst>
                    <a:ext uri="{9D8B030D-6E8A-4147-A177-3AD203B41FA5}">
                      <a16:colId xmlns:a16="http://schemas.microsoft.com/office/drawing/2014/main" val="2327130280"/>
                    </a:ext>
                  </a:extLst>
                </a:gridCol>
                <a:gridCol w="1528354">
                  <a:extLst>
                    <a:ext uri="{9D8B030D-6E8A-4147-A177-3AD203B41FA5}">
                      <a16:colId xmlns:a16="http://schemas.microsoft.com/office/drawing/2014/main" val="4053066754"/>
                    </a:ext>
                  </a:extLst>
                </a:gridCol>
                <a:gridCol w="480329">
                  <a:extLst>
                    <a:ext uri="{9D8B030D-6E8A-4147-A177-3AD203B41FA5}">
                      <a16:colId xmlns:a16="http://schemas.microsoft.com/office/drawing/2014/main" val="1994923564"/>
                    </a:ext>
                  </a:extLst>
                </a:gridCol>
                <a:gridCol w="1109704">
                  <a:extLst>
                    <a:ext uri="{9D8B030D-6E8A-4147-A177-3AD203B41FA5}">
                      <a16:colId xmlns:a16="http://schemas.microsoft.com/office/drawing/2014/main" val="2297891759"/>
                    </a:ext>
                  </a:extLst>
                </a:gridCol>
              </a:tblGrid>
              <a:tr h="0">
                <a:tc>
                  <a:txBody>
                    <a:bodyPr/>
                    <a:lstStyle/>
                    <a:p>
                      <a:pPr algn="ctr">
                        <a:spcAft>
                          <a:spcPts val="0"/>
                        </a:spcAft>
                      </a:pPr>
                      <a:r>
                        <a:rPr lang="en-GB" sz="1200" dirty="0">
                          <a:effectLst/>
                        </a:rPr>
                        <a:t>Shipper Org ID</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200" dirty="0">
                          <a:effectLst/>
                        </a:rPr>
                        <a:t>ShipperShort Code</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200" dirty="0">
                          <a:effectLst/>
                        </a:rPr>
                        <a:t>Supplier Org ID</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200" dirty="0">
                          <a:effectLst/>
                        </a:rPr>
                        <a:t>SupplierShortCode</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200" dirty="0">
                          <a:effectLst/>
                        </a:rPr>
                        <a:t>LDZ</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200" dirty="0">
                          <a:effectLst/>
                        </a:rPr>
                        <a:t>LIVE BRO </a:t>
                      </a:r>
                      <a:br>
                        <a:rPr lang="en-GB" sz="1200" dirty="0">
                          <a:effectLst/>
                        </a:rPr>
                      </a:br>
                      <a:r>
                        <a:rPr lang="en-GB" sz="1200" dirty="0">
                          <a:effectLst/>
                        </a:rPr>
                        <a:t>Count</a:t>
                      </a:r>
                      <a:endParaRPr lang="en-GB"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166934021"/>
                  </a:ext>
                </a:extLst>
              </a:tr>
              <a:tr h="184150">
                <a:tc>
                  <a:txBody>
                    <a:bodyPr/>
                    <a:lstStyle/>
                    <a:p>
                      <a:pPr algn="ctr">
                        <a:spcAft>
                          <a:spcPts val="0"/>
                        </a:spcAft>
                      </a:pPr>
                      <a:r>
                        <a:rPr lang="en-GB" sz="1100" dirty="0">
                          <a:effectLst/>
                        </a:rPr>
                        <a:t>399</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BUS</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462</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BGT</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LO</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XXXXX</a:t>
                      </a:r>
                      <a:endParaRPr lang="en-GB"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032850379"/>
                  </a:ext>
                </a:extLst>
              </a:tr>
              <a:tr h="184150">
                <a:tc>
                  <a:txBody>
                    <a:bodyPr/>
                    <a:lstStyle/>
                    <a:p>
                      <a:pPr algn="ctr">
                        <a:spcAft>
                          <a:spcPts val="0"/>
                        </a:spcAft>
                      </a:pPr>
                      <a:r>
                        <a:rPr lang="en-GB" sz="1100" dirty="0">
                          <a:effectLst/>
                        </a:rPr>
                        <a:t>399</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BUS</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462</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BGT</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SC</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XXXXX</a:t>
                      </a:r>
                      <a:endParaRPr lang="en-GB"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064141709"/>
                  </a:ext>
                </a:extLst>
              </a:tr>
              <a:tr h="184150">
                <a:tc>
                  <a:txBody>
                    <a:bodyPr/>
                    <a:lstStyle/>
                    <a:p>
                      <a:pPr algn="ctr">
                        <a:spcAft>
                          <a:spcPts val="0"/>
                        </a:spcAft>
                      </a:pPr>
                      <a:r>
                        <a:rPr lang="en-GB" sz="1100" dirty="0">
                          <a:effectLst/>
                        </a:rPr>
                        <a:t>399</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BUS</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10001768</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BGB</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SC</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XXXXX</a:t>
                      </a:r>
                      <a:endParaRPr lang="en-GB"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662756014"/>
                  </a:ext>
                </a:extLst>
              </a:tr>
              <a:tr h="184150">
                <a:tc>
                  <a:txBody>
                    <a:bodyPr/>
                    <a:lstStyle/>
                    <a:p>
                      <a:pPr algn="ctr">
                        <a:spcAft>
                          <a:spcPts val="0"/>
                        </a:spcAft>
                      </a:pPr>
                      <a:r>
                        <a:rPr lang="en-GB" sz="1100" dirty="0">
                          <a:effectLst/>
                        </a:rPr>
                        <a:t>451</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SCP</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10000039</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SCT</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SC</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XXXXX</a:t>
                      </a:r>
                      <a:endParaRPr lang="en-GB"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471499570"/>
                  </a:ext>
                </a:extLst>
              </a:tr>
              <a:tr h="184150">
                <a:tc>
                  <a:txBody>
                    <a:bodyPr/>
                    <a:lstStyle/>
                    <a:p>
                      <a:pPr algn="ctr">
                        <a:spcAft>
                          <a:spcPts val="0"/>
                        </a:spcAft>
                      </a:pPr>
                      <a:r>
                        <a:rPr lang="en-GB" sz="1100" dirty="0">
                          <a:effectLst/>
                        </a:rPr>
                        <a:t>10000164</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SGL</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10000164</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SGL</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SC</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XXXXX</a:t>
                      </a:r>
                      <a:endParaRPr lang="en-GB"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742488740"/>
                  </a:ext>
                </a:extLst>
              </a:tr>
              <a:tr h="184150">
                <a:tc>
                  <a:txBody>
                    <a:bodyPr/>
                    <a:lstStyle/>
                    <a:p>
                      <a:pPr algn="ctr">
                        <a:spcAft>
                          <a:spcPts val="0"/>
                        </a:spcAft>
                      </a:pPr>
                      <a:r>
                        <a:rPr lang="en-GB" sz="1100" dirty="0">
                          <a:effectLst/>
                        </a:rPr>
                        <a:t>10001399</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LEP</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10000264</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LED</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SC</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GB" sz="1100" dirty="0">
                          <a:effectLst/>
                        </a:rPr>
                        <a:t>XXXXX</a:t>
                      </a:r>
                      <a:endParaRPr lang="en-GB"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903561580"/>
                  </a:ext>
                </a:extLst>
              </a:tr>
            </a:tbl>
          </a:graphicData>
        </a:graphic>
      </p:graphicFrame>
    </p:spTree>
    <p:extLst>
      <p:ext uri="{BB962C8B-B14F-4D97-AF65-F5344CB8AC3E}">
        <p14:creationId xmlns:p14="http://schemas.microsoft.com/office/powerpoint/2010/main" val="4155667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6BAA-8E1C-4CF9-86DA-FE8E4DF08B5E}"/>
              </a:ext>
            </a:extLst>
          </p:cNvPr>
          <p:cNvSpPr>
            <a:spLocks noGrp="1"/>
          </p:cNvSpPr>
          <p:nvPr>
            <p:ph type="title"/>
          </p:nvPr>
        </p:nvSpPr>
        <p:spPr/>
        <p:txBody>
          <a:bodyPr>
            <a:normAutofit/>
          </a:bodyPr>
          <a:lstStyle/>
          <a:p>
            <a:r>
              <a:rPr lang="en-GB" sz="2000" dirty="0">
                <a:latin typeface="Arial"/>
                <a:cs typeface="Arial"/>
              </a:rPr>
              <a:t>XRN4850 – SMS/Email Broadcast Notification Timeline</a:t>
            </a:r>
          </a:p>
        </p:txBody>
      </p:sp>
      <p:sp>
        <p:nvSpPr>
          <p:cNvPr id="5" name="TextBox 4">
            <a:extLst>
              <a:ext uri="{FF2B5EF4-FFF2-40B4-BE49-F238E27FC236}">
                <a16:creationId xmlns:a16="http://schemas.microsoft.com/office/drawing/2014/main" id="{A409A981-F7C2-4375-81AB-0658FAF6CEEC}"/>
              </a:ext>
            </a:extLst>
          </p:cNvPr>
          <p:cNvSpPr txBox="1"/>
          <p:nvPr/>
        </p:nvSpPr>
        <p:spPr>
          <a:xfrm>
            <a:off x="396677" y="1145754"/>
            <a:ext cx="7557522" cy="553998"/>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900" dirty="0">
                <a:latin typeface="Arial"/>
                <a:ea typeface="Verdana"/>
                <a:cs typeface="Arial"/>
              </a:rPr>
              <a:t>Post Implementation Support is on track to complete on 27</a:t>
            </a:r>
            <a:r>
              <a:rPr lang="en-GB" sz="900" baseline="30000" dirty="0">
                <a:latin typeface="Arial"/>
                <a:ea typeface="Verdana"/>
                <a:cs typeface="Arial"/>
              </a:rPr>
              <a:t>th</a:t>
            </a:r>
            <a:r>
              <a:rPr lang="en-GB" sz="900" dirty="0">
                <a:latin typeface="Arial"/>
                <a:ea typeface="Verdana"/>
                <a:cs typeface="Arial"/>
              </a:rPr>
              <a:t> November.</a:t>
            </a:r>
          </a:p>
          <a:p>
            <a:pPr marL="171450" indent="-171450">
              <a:buFont typeface="Arial" panose="020B0604020202020204" pitchFamily="34" charset="0"/>
              <a:buChar char="•"/>
            </a:pPr>
            <a:r>
              <a:rPr lang="en-US" sz="900" dirty="0">
                <a:ea typeface="Verdana" panose="020B0604030504040204" pitchFamily="34" charset="0"/>
              </a:rPr>
              <a:t>Daily/Monthly Network Usage report delivery in progress, to be delivered late January via the Data Discovery Platform (DDP)</a:t>
            </a:r>
            <a:endParaRPr lang="en-GB" sz="900" dirty="0">
              <a:latin typeface="Arial"/>
              <a:ea typeface="Verdana"/>
              <a:cs typeface="Arial"/>
            </a:endParaRPr>
          </a:p>
          <a:p>
            <a:pPr marL="171450" indent="-171450">
              <a:buFont typeface="Arial" panose="020B0604020202020204" pitchFamily="34" charset="0"/>
              <a:buChar char="•"/>
            </a:pPr>
            <a:endParaRPr lang="en-GB" sz="1200" dirty="0"/>
          </a:p>
        </p:txBody>
      </p:sp>
      <p:sp>
        <p:nvSpPr>
          <p:cNvPr id="3" name="TextBox 2">
            <a:extLst>
              <a:ext uri="{FF2B5EF4-FFF2-40B4-BE49-F238E27FC236}">
                <a16:creationId xmlns:a16="http://schemas.microsoft.com/office/drawing/2014/main" id="{813F541A-04DD-46A9-9DA9-0FD8552E1875}"/>
              </a:ext>
            </a:extLst>
          </p:cNvPr>
          <p:cNvSpPr txBox="1"/>
          <p:nvPr/>
        </p:nvSpPr>
        <p:spPr>
          <a:xfrm>
            <a:off x="131316" y="4973338"/>
            <a:ext cx="2379737" cy="2308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Updates as of the 30</a:t>
            </a:r>
            <a:r>
              <a:rPr lang="en-GB" sz="900" baseline="30000" dirty="0"/>
              <a:t>th</a:t>
            </a:r>
            <a:r>
              <a:rPr lang="en-GB" sz="900" dirty="0"/>
              <a:t> November 2020</a:t>
            </a:r>
          </a:p>
        </p:txBody>
      </p:sp>
      <p:pic>
        <p:nvPicPr>
          <p:cNvPr id="6" name="Picture 5">
            <a:extLst>
              <a:ext uri="{FF2B5EF4-FFF2-40B4-BE49-F238E27FC236}">
                <a16:creationId xmlns:a16="http://schemas.microsoft.com/office/drawing/2014/main" id="{7D867504-38BB-4C4E-9323-43B8035418FF}"/>
              </a:ext>
            </a:extLst>
          </p:cNvPr>
          <p:cNvPicPr>
            <a:picLocks noChangeAspect="1"/>
          </p:cNvPicPr>
          <p:nvPr/>
        </p:nvPicPr>
        <p:blipFill>
          <a:blip r:embed="rId2"/>
          <a:stretch>
            <a:fillRect/>
          </a:stretch>
        </p:blipFill>
        <p:spPr>
          <a:xfrm>
            <a:off x="312367" y="1756723"/>
            <a:ext cx="8519266" cy="2185866"/>
          </a:xfrm>
          <a:prstGeom prst="rect">
            <a:avLst/>
          </a:prstGeom>
        </p:spPr>
      </p:pic>
      <p:cxnSp>
        <p:nvCxnSpPr>
          <p:cNvPr id="8" name="Straight Connector 7">
            <a:extLst>
              <a:ext uri="{FF2B5EF4-FFF2-40B4-BE49-F238E27FC236}">
                <a16:creationId xmlns:a16="http://schemas.microsoft.com/office/drawing/2014/main" id="{11C34965-C90B-4252-97D6-E035B5D6D8ED}"/>
              </a:ext>
            </a:extLst>
          </p:cNvPr>
          <p:cNvCxnSpPr>
            <a:cxnSpLocks/>
          </p:cNvCxnSpPr>
          <p:nvPr/>
        </p:nvCxnSpPr>
        <p:spPr>
          <a:xfrm>
            <a:off x="6588224" y="1699752"/>
            <a:ext cx="0" cy="22958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F9FDDAE-3F53-4D98-96E4-894127AADDFE}"/>
              </a:ext>
            </a:extLst>
          </p:cNvPr>
          <p:cNvSpPr txBox="1"/>
          <p:nvPr/>
        </p:nvSpPr>
        <p:spPr>
          <a:xfrm>
            <a:off x="6339598" y="1526201"/>
            <a:ext cx="497252" cy="200055"/>
          </a:xfrm>
          <a:prstGeom prst="rect">
            <a:avLst/>
          </a:prstGeom>
          <a:noFill/>
        </p:spPr>
        <p:txBody>
          <a:bodyPr wrap="none" rtlCol="0">
            <a:spAutoFit/>
          </a:bodyPr>
          <a:lstStyle/>
          <a:p>
            <a:pPr algn="ctr"/>
            <a:r>
              <a:rPr lang="en-GB" sz="700" b="1" dirty="0">
                <a:solidFill>
                  <a:srgbClr val="FF0000"/>
                </a:solidFill>
              </a:rPr>
              <a:t>TODAY</a:t>
            </a:r>
            <a:endParaRPr lang="en-GB" b="1" dirty="0">
              <a:solidFill>
                <a:srgbClr val="FF0000"/>
              </a:solidFill>
            </a:endParaRPr>
          </a:p>
        </p:txBody>
      </p:sp>
    </p:spTree>
    <p:extLst>
      <p:ext uri="{BB962C8B-B14F-4D97-AF65-F5344CB8AC3E}">
        <p14:creationId xmlns:p14="http://schemas.microsoft.com/office/powerpoint/2010/main" val="2088458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23"/>
            <a:ext cx="8229600" cy="637580"/>
          </a:xfrm>
        </p:spPr>
        <p:txBody>
          <a:bodyPr>
            <a:normAutofit/>
          </a:bodyPr>
          <a:lstStyle/>
          <a:p>
            <a:r>
              <a:rPr lang="en-GB" sz="2000" dirty="0">
                <a:latin typeface="Arial"/>
                <a:cs typeface="Arial"/>
              </a:rPr>
              <a:t>XRN4996 June 20 Release Summary</a:t>
            </a:r>
          </a:p>
        </p:txBody>
      </p:sp>
      <p:sp>
        <p:nvSpPr>
          <p:cNvPr id="3" name="TextBox 2"/>
          <p:cNvSpPr txBox="1"/>
          <p:nvPr/>
        </p:nvSpPr>
        <p:spPr>
          <a:xfrm>
            <a:off x="131316" y="1175792"/>
            <a:ext cx="9144000" cy="3139321"/>
          </a:xfrm>
          <a:prstGeom prst="rect">
            <a:avLst/>
          </a:prstGeom>
          <a:noFill/>
        </p:spPr>
        <p:txBody>
          <a:bodyPr wrap="square" lIns="91440" tIns="45720" rIns="91440" bIns="45720" rtlCol="0" anchor="t">
            <a:spAutoFit/>
          </a:bodyPr>
          <a:lstStyle/>
          <a:p>
            <a:r>
              <a:rPr lang="en-GB" sz="900" b="1" dirty="0"/>
              <a:t>June 20 Release consists of 7 changes, Implementation was completed for June 20:</a:t>
            </a:r>
            <a:endParaRPr lang="en-GB" sz="900" b="1" dirty="0">
              <a:cs typeface="Arial"/>
            </a:endParaRPr>
          </a:p>
          <a:p>
            <a:endParaRPr lang="en-GB" sz="900" dirty="0">
              <a:cs typeface="Arial"/>
            </a:endParaRPr>
          </a:p>
          <a:p>
            <a:r>
              <a:rPr lang="en-GB" sz="900" b="1" u="sng" dirty="0"/>
              <a:t>In Scope</a:t>
            </a:r>
            <a:endParaRPr lang="en-GB" sz="900" b="1" u="sng" dirty="0">
              <a:cs typeface="Arial"/>
            </a:endParaRPr>
          </a:p>
          <a:p>
            <a:pPr marL="171450" indent="-171450">
              <a:buFont typeface="Arial" panose="020B0604020202020204" pitchFamily="34" charset="0"/>
              <a:buChar char="•"/>
            </a:pPr>
            <a:r>
              <a:rPr lang="en-GB" sz="900" b="1" dirty="0"/>
              <a:t>XRN4772</a:t>
            </a:r>
            <a:r>
              <a:rPr lang="en-GB" sz="900" dirty="0"/>
              <a:t> - </a:t>
            </a:r>
            <a:r>
              <a:rPr lang="en-US" sz="900" dirty="0"/>
              <a:t>Composite Weather Variable (CWV) Improvements</a:t>
            </a:r>
            <a:endParaRPr lang="en-US" sz="900" dirty="0">
              <a:cs typeface="Arial"/>
            </a:endParaRPr>
          </a:p>
          <a:p>
            <a:pPr marL="171450" indent="-171450">
              <a:buFont typeface="Arial" panose="020B0604020202020204" pitchFamily="34" charset="0"/>
              <a:buChar char="•"/>
            </a:pPr>
            <a:r>
              <a:rPr lang="en-US" sz="900" b="1" dirty="0"/>
              <a:t>XRN4888</a:t>
            </a:r>
            <a:r>
              <a:rPr lang="en-US" sz="900" dirty="0"/>
              <a:t> - Removing Duplicate Address Update Validation for IGT Supply Meter Points via Contact Management Service (CMS)</a:t>
            </a:r>
            <a:endParaRPr lang="en-US" sz="900" dirty="0">
              <a:cs typeface="Arial"/>
            </a:endParaRPr>
          </a:p>
          <a:p>
            <a:pPr marL="171450" indent="-171450">
              <a:buFont typeface="Arial" panose="020B0604020202020204" pitchFamily="34" charset="0"/>
              <a:buChar char="•"/>
            </a:pPr>
            <a:r>
              <a:rPr lang="en-US" sz="900" b="1" dirty="0"/>
              <a:t>XRN4930</a:t>
            </a:r>
            <a:r>
              <a:rPr lang="en-US" sz="900" dirty="0"/>
              <a:t> - Requirement to Inform Shipper of Meter Link Code Change</a:t>
            </a:r>
            <a:endParaRPr lang="en-US" sz="900" dirty="0">
              <a:cs typeface="Arial"/>
            </a:endParaRPr>
          </a:p>
          <a:p>
            <a:pPr marL="171450" indent="-171450">
              <a:buFont typeface="Arial" panose="020B0604020202020204" pitchFamily="34" charset="0"/>
              <a:buChar char="•"/>
            </a:pPr>
            <a:r>
              <a:rPr lang="en-US" sz="900" b="1" dirty="0"/>
              <a:t>XRN4850</a:t>
            </a:r>
            <a:r>
              <a:rPr lang="en-US" sz="900" dirty="0"/>
              <a:t> - Notification of Customer Contact Details to Transporters (UKLink file formats, new service to follow)</a:t>
            </a:r>
            <a:endParaRPr lang="en-US" sz="900" dirty="0">
              <a:cs typeface="Arial"/>
            </a:endParaRPr>
          </a:p>
          <a:p>
            <a:pPr marL="171450" indent="-171450">
              <a:buFont typeface="Arial" panose="020B0604020202020204" pitchFamily="34" charset="0"/>
              <a:buChar char="•"/>
            </a:pPr>
            <a:r>
              <a:rPr lang="en-US" sz="900" b="1" dirty="0"/>
              <a:t>XRN4865</a:t>
            </a:r>
            <a:r>
              <a:rPr lang="en-US" sz="900" dirty="0"/>
              <a:t> - Amendment to Treatment and Reporting  of CYCL Reads</a:t>
            </a:r>
            <a:endParaRPr lang="en-US" sz="900" dirty="0">
              <a:cs typeface="Arial"/>
            </a:endParaRPr>
          </a:p>
          <a:p>
            <a:pPr marL="171450" indent="-171450">
              <a:buFont typeface="Arial" panose="020B0604020202020204" pitchFamily="34" charset="0"/>
              <a:buChar char="•"/>
            </a:pPr>
            <a:r>
              <a:rPr lang="en-US" sz="900" b="1" dirty="0"/>
              <a:t>XRN4932</a:t>
            </a:r>
            <a:r>
              <a:rPr lang="en-US" sz="900" dirty="0"/>
              <a:t> - Improvements to the quality of the Conversion Factor values held on the Supply Point Register (MOD0681S)</a:t>
            </a:r>
            <a:endParaRPr lang="en-US" sz="900" b="1" u="sng" dirty="0">
              <a:cs typeface="Arial"/>
            </a:endParaRPr>
          </a:p>
          <a:p>
            <a:pPr marL="171450" indent="-171450">
              <a:buFont typeface="Arial" panose="020B0604020202020204" pitchFamily="34" charset="0"/>
              <a:buChar char="•"/>
            </a:pPr>
            <a:r>
              <a:rPr lang="en-US" sz="900" b="1" dirty="0"/>
              <a:t>XRN4780 (B)***</a:t>
            </a:r>
            <a:r>
              <a:rPr lang="en-US" sz="900" dirty="0"/>
              <a:t> – Inclusion of Meter Asset Provider Identity (MAP Id) in the UK Link system (</a:t>
            </a:r>
            <a:r>
              <a:rPr lang="en-US" sz="900" b="1" dirty="0"/>
              <a:t>CSS Consequential Change</a:t>
            </a:r>
            <a:r>
              <a:rPr lang="en-US" sz="900" dirty="0"/>
              <a:t>)</a:t>
            </a:r>
            <a:endParaRPr lang="en-US" sz="900" dirty="0">
              <a:cs typeface="Arial"/>
            </a:endParaRPr>
          </a:p>
          <a:p>
            <a:pPr marL="285750" indent="-285750">
              <a:buFont typeface="Arial" panose="020B0604020202020204" pitchFamily="34" charset="0"/>
              <a:buChar char="•"/>
            </a:pPr>
            <a:endParaRPr lang="en-US" sz="900" dirty="0">
              <a:cs typeface="Arial"/>
            </a:endParaRPr>
          </a:p>
          <a:p>
            <a:r>
              <a:rPr lang="en-US" sz="900" b="1" u="sng" dirty="0"/>
              <a:t>Descoped</a:t>
            </a:r>
            <a:endParaRPr lang="en-US" sz="900" b="1" u="sng" dirty="0">
              <a:cs typeface="Arial"/>
            </a:endParaRPr>
          </a:p>
          <a:p>
            <a:pPr marL="285750" indent="-285750">
              <a:buFont typeface="Arial" panose="020B0604020202020204" pitchFamily="34" charset="0"/>
              <a:buChar char="•"/>
            </a:pPr>
            <a:r>
              <a:rPr lang="en-GB" sz="900" b="1" strike="sngStrike" dirty="0"/>
              <a:t>XRN4691**</a:t>
            </a:r>
            <a:r>
              <a:rPr lang="en-GB" sz="900" strike="sngStrike" dirty="0"/>
              <a:t> - </a:t>
            </a:r>
            <a:r>
              <a:rPr lang="en-US" sz="900" strike="sngStrike" dirty="0"/>
              <a:t>CSEPs: IGT and GT File Formats (CGI Files)</a:t>
            </a:r>
            <a:endParaRPr lang="en-GB" sz="900" strike="sngStrike" dirty="0">
              <a:cs typeface="Arial"/>
            </a:endParaRPr>
          </a:p>
          <a:p>
            <a:pPr marL="285750" indent="-285750">
              <a:buFont typeface="Arial" panose="020B0604020202020204" pitchFamily="34" charset="0"/>
              <a:buChar char="•"/>
            </a:pPr>
            <a:r>
              <a:rPr lang="en-GB" sz="900" b="1" strike="sngStrike" dirty="0"/>
              <a:t>XRN4692**</a:t>
            </a:r>
            <a:r>
              <a:rPr lang="en-GB" sz="900" strike="sngStrike" dirty="0"/>
              <a:t> - </a:t>
            </a:r>
            <a:r>
              <a:rPr lang="en-US" sz="900" strike="sngStrike" dirty="0"/>
              <a:t>CSEPs: IGT and GT File Formats (CIN Files)</a:t>
            </a:r>
            <a:endParaRPr lang="en-US" sz="900" strike="sngStrike" dirty="0">
              <a:cs typeface="Arial"/>
            </a:endParaRPr>
          </a:p>
          <a:p>
            <a:pPr marL="285750" indent="-285750">
              <a:buFont typeface="Arial" panose="020B0604020202020204" pitchFamily="34" charset="0"/>
              <a:buChar char="•"/>
            </a:pPr>
            <a:r>
              <a:rPr lang="en-GB" sz="900" b="1" strike="sngStrike" dirty="0"/>
              <a:t>XRN4780 (B) </a:t>
            </a:r>
            <a:r>
              <a:rPr lang="en-GB" sz="900" strike="sngStrike" dirty="0"/>
              <a:t>- </a:t>
            </a:r>
            <a:r>
              <a:rPr lang="en-US" sz="900" strike="sngStrike" dirty="0"/>
              <a:t>Inclusion of Meter Asset Provider Identity (MAP Id) in the UK Link system (CSS Consequential Change)</a:t>
            </a:r>
            <a:endParaRPr lang="en-US" sz="900" strike="sngStrike" dirty="0">
              <a:cs typeface="Arial"/>
            </a:endParaRPr>
          </a:p>
          <a:p>
            <a:pPr marL="285750" indent="-285750">
              <a:buFont typeface="Arial" panose="020B0604020202020204" pitchFamily="34" charset="0"/>
              <a:buChar char="•"/>
            </a:pPr>
            <a:r>
              <a:rPr lang="en-US" sz="900" b="1" strike="sngStrike" dirty="0"/>
              <a:t>XRN4871 (B)** </a:t>
            </a:r>
            <a:r>
              <a:rPr lang="en-US" sz="900" strike="sngStrike" dirty="0"/>
              <a:t>- Changes to Ratchet Regime (MOD0665)</a:t>
            </a:r>
            <a:endParaRPr lang="en-US" sz="900" strike="sngStrike" dirty="0">
              <a:cs typeface="Arial"/>
            </a:endParaRPr>
          </a:p>
          <a:p>
            <a:pPr marL="285750" indent="-285750">
              <a:buFont typeface="Arial" panose="020B0604020202020204" pitchFamily="34" charset="0"/>
              <a:buChar char="•"/>
            </a:pPr>
            <a:r>
              <a:rPr lang="en-US" sz="900" b="1" strike="sngStrike" dirty="0"/>
              <a:t>XRN4941*</a:t>
            </a:r>
            <a:r>
              <a:rPr lang="en-GB" sz="900" strike="sngStrike" dirty="0"/>
              <a:t> - </a:t>
            </a:r>
            <a:r>
              <a:rPr lang="en-US" sz="900" strike="sngStrike" dirty="0"/>
              <a:t>Auto updates to meter read frequency (MOD0692)</a:t>
            </a:r>
            <a:endParaRPr lang="en-GB" sz="900" strike="sngStrike" dirty="0">
              <a:cs typeface="Arial"/>
            </a:endParaRPr>
          </a:p>
          <a:p>
            <a:endParaRPr lang="en-GB" sz="900" dirty="0">
              <a:cs typeface="Arial"/>
            </a:endParaRPr>
          </a:p>
          <a:p>
            <a:pPr lvl="0"/>
            <a:r>
              <a:rPr lang="en-GB" sz="900" dirty="0"/>
              <a:t>* Pending Solution/MOD </a:t>
            </a:r>
            <a:r>
              <a:rPr lang="en-GB" sz="900" dirty="0">
                <a:cs typeface="Arial"/>
              </a:rPr>
              <a:t>approval by ChMC/DSG for remaining change requests. Descoped at ChMC on 8</a:t>
            </a:r>
            <a:r>
              <a:rPr lang="en-GB" sz="900" baseline="30000" dirty="0">
                <a:cs typeface="Arial"/>
              </a:rPr>
              <a:t>th</a:t>
            </a:r>
            <a:r>
              <a:rPr lang="en-GB" sz="900" dirty="0">
                <a:cs typeface="Arial"/>
              </a:rPr>
              <a:t> January 2020</a:t>
            </a:r>
          </a:p>
          <a:p>
            <a:pPr lvl="0"/>
            <a:r>
              <a:rPr lang="en-GB" sz="900" dirty="0">
                <a:cs typeface="Arial"/>
              </a:rPr>
              <a:t>** Descoped at eChMC on 22</a:t>
            </a:r>
            <a:r>
              <a:rPr lang="en-GB" sz="900" baseline="30000" dirty="0">
                <a:cs typeface="Arial"/>
              </a:rPr>
              <a:t>nd</a:t>
            </a:r>
            <a:r>
              <a:rPr lang="en-GB" sz="900" dirty="0">
                <a:cs typeface="Arial"/>
              </a:rPr>
              <a:t> November 2019</a:t>
            </a:r>
          </a:p>
          <a:p>
            <a:pPr lvl="0"/>
            <a:r>
              <a:rPr lang="en-GB" sz="900" dirty="0">
                <a:cs typeface="Arial"/>
              </a:rPr>
              <a:t>*** Added to scope (revised scope from original)</a:t>
            </a:r>
          </a:p>
          <a:p>
            <a:endParaRPr lang="en-GB" sz="900" dirty="0"/>
          </a:p>
        </p:txBody>
      </p:sp>
      <p:sp>
        <p:nvSpPr>
          <p:cNvPr id="6" name="TextBox 5">
            <a:extLst>
              <a:ext uri="{FF2B5EF4-FFF2-40B4-BE49-F238E27FC236}">
                <a16:creationId xmlns:a16="http://schemas.microsoft.com/office/drawing/2014/main" id="{ECAC9D96-E637-4990-8799-628973799966}"/>
              </a:ext>
            </a:extLst>
          </p:cNvPr>
          <p:cNvSpPr txBox="1"/>
          <p:nvPr/>
        </p:nvSpPr>
        <p:spPr>
          <a:xfrm>
            <a:off x="131316" y="4973338"/>
            <a:ext cx="2379737" cy="20005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t>Updates as of the 30</a:t>
            </a:r>
            <a:r>
              <a:rPr lang="en-GB" sz="700" baseline="30000" dirty="0"/>
              <a:t>th</a:t>
            </a:r>
            <a:r>
              <a:rPr lang="en-GB" sz="700" dirty="0"/>
              <a:t> November 2020</a:t>
            </a:r>
          </a:p>
        </p:txBody>
      </p:sp>
    </p:spTree>
    <p:extLst>
      <p:ext uri="{BB962C8B-B14F-4D97-AF65-F5344CB8AC3E}">
        <p14:creationId xmlns:p14="http://schemas.microsoft.com/office/powerpoint/2010/main" val="3150741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8451-9F37-4D97-9D3C-C942FE70DEE9}"/>
              </a:ext>
            </a:extLst>
          </p:cNvPr>
          <p:cNvSpPr>
            <a:spLocks noGrp="1"/>
          </p:cNvSpPr>
          <p:nvPr>
            <p:ph type="title"/>
          </p:nvPr>
        </p:nvSpPr>
        <p:spPr/>
        <p:txBody>
          <a:bodyPr>
            <a:normAutofit fontScale="90000"/>
          </a:bodyPr>
          <a:lstStyle/>
          <a:p>
            <a:r>
              <a:rPr lang="en-GB" dirty="0"/>
              <a:t>4.6 UK Link Releases Update</a:t>
            </a:r>
          </a:p>
        </p:txBody>
      </p:sp>
      <p:sp>
        <p:nvSpPr>
          <p:cNvPr id="3" name="Text Placeholder 2">
            <a:extLst>
              <a:ext uri="{FF2B5EF4-FFF2-40B4-BE49-F238E27FC236}">
                <a16:creationId xmlns:a16="http://schemas.microsoft.com/office/drawing/2014/main" id="{A00B9BC5-3AE7-4BBA-ACBA-948CC599E8D4}"/>
              </a:ext>
            </a:extLst>
          </p:cNvPr>
          <p:cNvSpPr>
            <a:spLocks noGrp="1"/>
          </p:cNvSpPr>
          <p:nvPr>
            <p:ph type="body" idx="1"/>
          </p:nvPr>
        </p:nvSpPr>
        <p:spPr/>
        <p:txBody>
          <a:bodyPr/>
          <a:lstStyle/>
          <a:p>
            <a:r>
              <a:rPr lang="en-GB" dirty="0"/>
              <a:t>December 2020 ChMC</a:t>
            </a:r>
          </a:p>
        </p:txBody>
      </p:sp>
    </p:spTree>
    <p:extLst>
      <p:ext uri="{BB962C8B-B14F-4D97-AF65-F5344CB8AC3E}">
        <p14:creationId xmlns:p14="http://schemas.microsoft.com/office/powerpoint/2010/main" val="3129107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F732-B275-4CF5-A157-35CC5F544480}"/>
              </a:ext>
            </a:extLst>
          </p:cNvPr>
          <p:cNvSpPr>
            <a:spLocks noGrp="1"/>
          </p:cNvSpPr>
          <p:nvPr>
            <p:ph type="title"/>
          </p:nvPr>
        </p:nvSpPr>
        <p:spPr/>
        <p:txBody>
          <a:bodyPr>
            <a:normAutofit/>
          </a:bodyPr>
          <a:lstStyle/>
          <a:p>
            <a:r>
              <a:rPr lang="en-GB" sz="2175" dirty="0"/>
              <a:t>UK Link Releases Update</a:t>
            </a:r>
          </a:p>
        </p:txBody>
      </p:sp>
      <p:sp>
        <p:nvSpPr>
          <p:cNvPr id="3" name="TextBox 2">
            <a:extLst>
              <a:ext uri="{FF2B5EF4-FFF2-40B4-BE49-F238E27FC236}">
                <a16:creationId xmlns:a16="http://schemas.microsoft.com/office/drawing/2014/main" id="{BA8989DF-2974-4F57-BEAA-7A0841963C13}"/>
              </a:ext>
            </a:extLst>
          </p:cNvPr>
          <p:cNvSpPr txBox="1"/>
          <p:nvPr/>
        </p:nvSpPr>
        <p:spPr>
          <a:xfrm>
            <a:off x="805416" y="1076546"/>
            <a:ext cx="7559749" cy="2804614"/>
          </a:xfrm>
          <a:prstGeom prst="rect">
            <a:avLst/>
          </a:prstGeom>
          <a:noFill/>
        </p:spPr>
        <p:txBody>
          <a:bodyPr wrap="square" rtlCol="0">
            <a:spAutoFit/>
          </a:bodyPr>
          <a:lstStyle/>
          <a:p>
            <a:r>
              <a:rPr lang="en-GB" sz="2100" b="1" dirty="0"/>
              <a:t>Agenda:</a:t>
            </a:r>
          </a:p>
          <a:p>
            <a:endParaRPr lang="en-GB" sz="1350" dirty="0"/>
          </a:p>
          <a:p>
            <a:pPr marL="257175" indent="-257175">
              <a:lnSpc>
                <a:spcPct val="150000"/>
              </a:lnSpc>
              <a:buFont typeface="+mj-lt"/>
              <a:buAutoNum type="arabicPeriod"/>
            </a:pPr>
            <a:r>
              <a:rPr lang="en-GB" sz="1350" dirty="0"/>
              <a:t>UK Link Releases Governance Timeline 2020 – 2021</a:t>
            </a:r>
          </a:p>
          <a:p>
            <a:pPr marL="257175" indent="-257175">
              <a:lnSpc>
                <a:spcPct val="150000"/>
              </a:lnSpc>
              <a:buFont typeface="+mj-lt"/>
              <a:buAutoNum type="arabicPeriod"/>
            </a:pPr>
            <a:r>
              <a:rPr lang="en-GB" sz="1350" dirty="0"/>
              <a:t>Allocated Changes - in delivery</a:t>
            </a:r>
          </a:p>
          <a:p>
            <a:pPr marL="257175" indent="-257175">
              <a:lnSpc>
                <a:spcPct val="150000"/>
              </a:lnSpc>
              <a:buFont typeface="+mj-lt"/>
              <a:buAutoNum type="arabicPeriod"/>
            </a:pPr>
            <a:r>
              <a:rPr lang="en-GB" sz="1350" dirty="0"/>
              <a:t>Unallocated Changes – in Capture and changes that have completed Capture</a:t>
            </a:r>
          </a:p>
          <a:p>
            <a:pPr marL="257175" indent="-257175">
              <a:lnSpc>
                <a:spcPct val="150000"/>
              </a:lnSpc>
              <a:buFont typeface="+mj-lt"/>
              <a:buAutoNum type="arabicPeriod"/>
            </a:pPr>
            <a:r>
              <a:rPr lang="en-GB" sz="1350" dirty="0"/>
              <a:t>January 2021 ChMC agenda items</a:t>
            </a:r>
          </a:p>
          <a:p>
            <a:pPr marL="257175" indent="-257175">
              <a:lnSpc>
                <a:spcPct val="150000"/>
              </a:lnSpc>
              <a:buFont typeface="+mj-lt"/>
              <a:buAutoNum type="arabicPeriod"/>
            </a:pPr>
            <a:r>
              <a:rPr lang="en-GB" sz="1350" dirty="0"/>
              <a:t>Glossary</a:t>
            </a:r>
          </a:p>
          <a:p>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p:txBody>
      </p:sp>
    </p:spTree>
    <p:extLst>
      <p:ext uri="{BB962C8B-B14F-4D97-AF65-F5344CB8AC3E}">
        <p14:creationId xmlns:p14="http://schemas.microsoft.com/office/powerpoint/2010/main" val="3175048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a:off x="2886671" y="1339348"/>
            <a:ext cx="0" cy="32105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nvCxnSpPr>
        <p:spPr>
          <a:xfrm>
            <a:off x="1503071" y="1330332"/>
            <a:ext cx="0" cy="32098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a:off x="1858008" y="1330332"/>
            <a:ext cx="0" cy="32098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a:off x="2184659" y="1319419"/>
            <a:ext cx="0" cy="32105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p:nvCxnSpPr>
        <p:spPr>
          <a:xfrm>
            <a:off x="2547503" y="1330332"/>
            <a:ext cx="0" cy="32098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p:cNvCxnSpPr>
          <p:nvPr/>
        </p:nvCxnSpPr>
        <p:spPr>
          <a:xfrm>
            <a:off x="3238006" y="1325458"/>
            <a:ext cx="0" cy="32244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a:off x="3582938" y="1325457"/>
            <a:ext cx="0" cy="32147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a:off x="3923928" y="1330333"/>
            <a:ext cx="0" cy="32195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4273358" y="1325458"/>
            <a:ext cx="0" cy="32244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a:endCxn id="108" idx="2"/>
          </p:cNvCxnSpPr>
          <p:nvPr/>
        </p:nvCxnSpPr>
        <p:spPr>
          <a:xfrm>
            <a:off x="4630699" y="977293"/>
            <a:ext cx="12014" cy="32098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cxnSpLocks/>
          </p:cNvCxnSpPr>
          <p:nvPr/>
        </p:nvCxnSpPr>
        <p:spPr>
          <a:xfrm>
            <a:off x="4965377" y="1325457"/>
            <a:ext cx="0" cy="32147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cxnSpLocks/>
          </p:cNvCxnSpPr>
          <p:nvPr/>
        </p:nvCxnSpPr>
        <p:spPr>
          <a:xfrm>
            <a:off x="5314732" y="1330333"/>
            <a:ext cx="0" cy="32195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nvCxnSpPr>
        <p:spPr>
          <a:xfrm>
            <a:off x="5656883" y="1299490"/>
            <a:ext cx="0" cy="32504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a:off x="6012160" y="1339348"/>
            <a:ext cx="0" cy="32105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cxnSpLocks/>
          </p:cNvCxnSpPr>
          <p:nvPr/>
        </p:nvCxnSpPr>
        <p:spPr>
          <a:xfrm>
            <a:off x="6357913" y="1339348"/>
            <a:ext cx="0" cy="32105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cxnSpLocks/>
          </p:cNvCxnSpPr>
          <p:nvPr/>
        </p:nvCxnSpPr>
        <p:spPr>
          <a:xfrm>
            <a:off x="6698332" y="1339348"/>
            <a:ext cx="0" cy="32105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cxnSpLocks/>
          </p:cNvCxnSpPr>
          <p:nvPr/>
        </p:nvCxnSpPr>
        <p:spPr>
          <a:xfrm>
            <a:off x="7048847" y="1347614"/>
            <a:ext cx="0" cy="32023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7392503" y="1339347"/>
            <a:ext cx="0" cy="32008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p:cNvCxnSpPr>
          <p:nvPr/>
        </p:nvCxnSpPr>
        <p:spPr>
          <a:xfrm>
            <a:off x="7735589" y="1347614"/>
            <a:ext cx="0" cy="319261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cxnSpLocks/>
          </p:cNvCxnSpPr>
          <p:nvPr/>
        </p:nvCxnSpPr>
        <p:spPr>
          <a:xfrm>
            <a:off x="8081342" y="1347614"/>
            <a:ext cx="0" cy="319261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p:cNvCxnSpPr>
          <p:nvPr/>
        </p:nvCxnSpPr>
        <p:spPr>
          <a:xfrm>
            <a:off x="8436620" y="1347614"/>
            <a:ext cx="0" cy="319261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p:cNvCxnSpPr>
          <p:nvPr/>
        </p:nvCxnSpPr>
        <p:spPr>
          <a:xfrm>
            <a:off x="8761711" y="1347614"/>
            <a:ext cx="0" cy="319261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flipH="1">
            <a:off x="1132854" y="1346662"/>
            <a:ext cx="29128" cy="32032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814055" y="1339347"/>
            <a:ext cx="0" cy="32008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flipH="1">
            <a:off x="466144" y="1330333"/>
            <a:ext cx="1400" cy="32195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p:txBody>
          <a:bodyPr>
            <a:normAutofit/>
          </a:bodyPr>
          <a:lstStyle/>
          <a:p>
            <a:r>
              <a:rPr lang="en-GB" sz="2175" dirty="0"/>
              <a:t>2020-2022 UK Link Governance Timeline</a:t>
            </a:r>
          </a:p>
        </p:txBody>
      </p:sp>
      <p:graphicFrame>
        <p:nvGraphicFramePr>
          <p:cNvPr id="17" name="Table 16"/>
          <p:cNvGraphicFramePr>
            <a:graphicFrameLocks noGrp="1"/>
          </p:cNvGraphicFramePr>
          <p:nvPr/>
        </p:nvGraphicFramePr>
        <p:xfrm>
          <a:off x="467544" y="1163782"/>
          <a:ext cx="8308608" cy="182880"/>
        </p:xfrm>
        <a:graphic>
          <a:graphicData uri="http://schemas.openxmlformats.org/drawingml/2006/table">
            <a:tbl>
              <a:tblPr firstRow="1" bandRow="1">
                <a:tableStyleId>{5C22544A-7EE6-4342-B048-85BDC9FD1C3A}</a:tableStyleId>
              </a:tblPr>
              <a:tblGrid>
                <a:gridCol w="346192">
                  <a:extLst>
                    <a:ext uri="{9D8B030D-6E8A-4147-A177-3AD203B41FA5}">
                      <a16:colId xmlns:a16="http://schemas.microsoft.com/office/drawing/2014/main" val="20000"/>
                    </a:ext>
                  </a:extLst>
                </a:gridCol>
                <a:gridCol w="346192">
                  <a:extLst>
                    <a:ext uri="{9D8B030D-6E8A-4147-A177-3AD203B41FA5}">
                      <a16:colId xmlns:a16="http://schemas.microsoft.com/office/drawing/2014/main" val="20001"/>
                    </a:ext>
                  </a:extLst>
                </a:gridCol>
                <a:gridCol w="346192">
                  <a:extLst>
                    <a:ext uri="{9D8B030D-6E8A-4147-A177-3AD203B41FA5}">
                      <a16:colId xmlns:a16="http://schemas.microsoft.com/office/drawing/2014/main" val="20002"/>
                    </a:ext>
                  </a:extLst>
                </a:gridCol>
                <a:gridCol w="346192">
                  <a:extLst>
                    <a:ext uri="{9D8B030D-6E8A-4147-A177-3AD203B41FA5}">
                      <a16:colId xmlns:a16="http://schemas.microsoft.com/office/drawing/2014/main" val="20003"/>
                    </a:ext>
                  </a:extLst>
                </a:gridCol>
                <a:gridCol w="346192">
                  <a:extLst>
                    <a:ext uri="{9D8B030D-6E8A-4147-A177-3AD203B41FA5}">
                      <a16:colId xmlns:a16="http://schemas.microsoft.com/office/drawing/2014/main" val="20004"/>
                    </a:ext>
                  </a:extLst>
                </a:gridCol>
                <a:gridCol w="346192">
                  <a:extLst>
                    <a:ext uri="{9D8B030D-6E8A-4147-A177-3AD203B41FA5}">
                      <a16:colId xmlns:a16="http://schemas.microsoft.com/office/drawing/2014/main" val="20005"/>
                    </a:ext>
                  </a:extLst>
                </a:gridCol>
                <a:gridCol w="346192">
                  <a:extLst>
                    <a:ext uri="{9D8B030D-6E8A-4147-A177-3AD203B41FA5}">
                      <a16:colId xmlns:a16="http://schemas.microsoft.com/office/drawing/2014/main" val="20006"/>
                    </a:ext>
                  </a:extLst>
                </a:gridCol>
                <a:gridCol w="346192">
                  <a:extLst>
                    <a:ext uri="{9D8B030D-6E8A-4147-A177-3AD203B41FA5}">
                      <a16:colId xmlns:a16="http://schemas.microsoft.com/office/drawing/2014/main" val="20007"/>
                    </a:ext>
                  </a:extLst>
                </a:gridCol>
                <a:gridCol w="346192">
                  <a:extLst>
                    <a:ext uri="{9D8B030D-6E8A-4147-A177-3AD203B41FA5}">
                      <a16:colId xmlns:a16="http://schemas.microsoft.com/office/drawing/2014/main" val="20008"/>
                    </a:ext>
                  </a:extLst>
                </a:gridCol>
                <a:gridCol w="346192">
                  <a:extLst>
                    <a:ext uri="{9D8B030D-6E8A-4147-A177-3AD203B41FA5}">
                      <a16:colId xmlns:a16="http://schemas.microsoft.com/office/drawing/2014/main" val="20009"/>
                    </a:ext>
                  </a:extLst>
                </a:gridCol>
                <a:gridCol w="346192">
                  <a:extLst>
                    <a:ext uri="{9D8B030D-6E8A-4147-A177-3AD203B41FA5}">
                      <a16:colId xmlns:a16="http://schemas.microsoft.com/office/drawing/2014/main" val="20010"/>
                    </a:ext>
                  </a:extLst>
                </a:gridCol>
                <a:gridCol w="346192">
                  <a:extLst>
                    <a:ext uri="{9D8B030D-6E8A-4147-A177-3AD203B41FA5}">
                      <a16:colId xmlns:a16="http://schemas.microsoft.com/office/drawing/2014/main" val="20011"/>
                    </a:ext>
                  </a:extLst>
                </a:gridCol>
                <a:gridCol w="346192">
                  <a:extLst>
                    <a:ext uri="{9D8B030D-6E8A-4147-A177-3AD203B41FA5}">
                      <a16:colId xmlns:a16="http://schemas.microsoft.com/office/drawing/2014/main" val="20012"/>
                    </a:ext>
                  </a:extLst>
                </a:gridCol>
                <a:gridCol w="346192">
                  <a:extLst>
                    <a:ext uri="{9D8B030D-6E8A-4147-A177-3AD203B41FA5}">
                      <a16:colId xmlns:a16="http://schemas.microsoft.com/office/drawing/2014/main" val="20013"/>
                    </a:ext>
                  </a:extLst>
                </a:gridCol>
                <a:gridCol w="346192">
                  <a:extLst>
                    <a:ext uri="{9D8B030D-6E8A-4147-A177-3AD203B41FA5}">
                      <a16:colId xmlns:a16="http://schemas.microsoft.com/office/drawing/2014/main" val="20014"/>
                    </a:ext>
                  </a:extLst>
                </a:gridCol>
                <a:gridCol w="346192">
                  <a:extLst>
                    <a:ext uri="{9D8B030D-6E8A-4147-A177-3AD203B41FA5}">
                      <a16:colId xmlns:a16="http://schemas.microsoft.com/office/drawing/2014/main" val="20015"/>
                    </a:ext>
                  </a:extLst>
                </a:gridCol>
                <a:gridCol w="346192">
                  <a:extLst>
                    <a:ext uri="{9D8B030D-6E8A-4147-A177-3AD203B41FA5}">
                      <a16:colId xmlns:a16="http://schemas.microsoft.com/office/drawing/2014/main" val="20016"/>
                    </a:ext>
                  </a:extLst>
                </a:gridCol>
                <a:gridCol w="346192">
                  <a:extLst>
                    <a:ext uri="{9D8B030D-6E8A-4147-A177-3AD203B41FA5}">
                      <a16:colId xmlns:a16="http://schemas.microsoft.com/office/drawing/2014/main" val="20017"/>
                    </a:ext>
                  </a:extLst>
                </a:gridCol>
                <a:gridCol w="346192">
                  <a:extLst>
                    <a:ext uri="{9D8B030D-6E8A-4147-A177-3AD203B41FA5}">
                      <a16:colId xmlns:a16="http://schemas.microsoft.com/office/drawing/2014/main" val="20018"/>
                    </a:ext>
                  </a:extLst>
                </a:gridCol>
                <a:gridCol w="346192">
                  <a:extLst>
                    <a:ext uri="{9D8B030D-6E8A-4147-A177-3AD203B41FA5}">
                      <a16:colId xmlns:a16="http://schemas.microsoft.com/office/drawing/2014/main" val="20019"/>
                    </a:ext>
                  </a:extLst>
                </a:gridCol>
                <a:gridCol w="346192">
                  <a:extLst>
                    <a:ext uri="{9D8B030D-6E8A-4147-A177-3AD203B41FA5}">
                      <a16:colId xmlns:a16="http://schemas.microsoft.com/office/drawing/2014/main" val="20020"/>
                    </a:ext>
                  </a:extLst>
                </a:gridCol>
                <a:gridCol w="346192">
                  <a:extLst>
                    <a:ext uri="{9D8B030D-6E8A-4147-A177-3AD203B41FA5}">
                      <a16:colId xmlns:a16="http://schemas.microsoft.com/office/drawing/2014/main" val="20021"/>
                    </a:ext>
                  </a:extLst>
                </a:gridCol>
                <a:gridCol w="346192">
                  <a:extLst>
                    <a:ext uri="{9D8B030D-6E8A-4147-A177-3AD203B41FA5}">
                      <a16:colId xmlns:a16="http://schemas.microsoft.com/office/drawing/2014/main" val="20022"/>
                    </a:ext>
                  </a:extLst>
                </a:gridCol>
                <a:gridCol w="346192">
                  <a:extLst>
                    <a:ext uri="{9D8B030D-6E8A-4147-A177-3AD203B41FA5}">
                      <a16:colId xmlns:a16="http://schemas.microsoft.com/office/drawing/2014/main" val="20023"/>
                    </a:ext>
                  </a:extLst>
                </a:gridCol>
              </a:tblGrid>
              <a:tr h="182880">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nvGraphicFramePr>
        <p:xfrm>
          <a:off x="395535" y="682260"/>
          <a:ext cx="8424933" cy="305314"/>
        </p:xfrm>
        <a:graphic>
          <a:graphicData uri="http://schemas.openxmlformats.org/drawingml/2006/table">
            <a:tbl>
              <a:tblPr firstRow="1" bandRow="1">
                <a:tableStyleId>{5C22544A-7EE6-4342-B048-85BDC9FD1C3A}</a:tableStyleId>
              </a:tblPr>
              <a:tblGrid>
                <a:gridCol w="1447180">
                  <a:extLst>
                    <a:ext uri="{9D8B030D-6E8A-4147-A177-3AD203B41FA5}">
                      <a16:colId xmlns:a16="http://schemas.microsoft.com/office/drawing/2014/main" val="20000"/>
                    </a:ext>
                  </a:extLst>
                </a:gridCol>
                <a:gridCol w="4156544">
                  <a:extLst>
                    <a:ext uri="{9D8B030D-6E8A-4147-A177-3AD203B41FA5}">
                      <a16:colId xmlns:a16="http://schemas.microsoft.com/office/drawing/2014/main" val="20001"/>
                    </a:ext>
                  </a:extLst>
                </a:gridCol>
                <a:gridCol w="2821209">
                  <a:extLst>
                    <a:ext uri="{9D8B030D-6E8A-4147-A177-3AD203B41FA5}">
                      <a16:colId xmlns:a16="http://schemas.microsoft.com/office/drawing/2014/main" val="2377516263"/>
                    </a:ext>
                  </a:extLst>
                </a:gridCol>
              </a:tblGrid>
              <a:tr h="305314">
                <a:tc>
                  <a:txBody>
                    <a:bodyPr/>
                    <a:lstStyle/>
                    <a:p>
                      <a:pPr algn="ctr"/>
                      <a:r>
                        <a:rPr lang="en-GB" sz="1200" dirty="0"/>
                        <a:t>2020</a:t>
                      </a:r>
                    </a:p>
                  </a:txBody>
                  <a:tcPr anchor="ctr">
                    <a:solidFill>
                      <a:schemeClr val="bg1">
                        <a:lumMod val="85000"/>
                      </a:schemeClr>
                    </a:solidFill>
                  </a:tcPr>
                </a:tc>
                <a:tc>
                  <a:txBody>
                    <a:bodyPr/>
                    <a:lstStyle/>
                    <a:p>
                      <a:pPr algn="ctr"/>
                      <a:r>
                        <a:rPr lang="en-GB" sz="1200" dirty="0"/>
                        <a:t>2021</a:t>
                      </a:r>
                    </a:p>
                  </a:txBody>
                  <a:tcPr anchor="ctr">
                    <a:solidFill>
                      <a:schemeClr val="bg1">
                        <a:lumMod val="85000"/>
                      </a:schemeClr>
                    </a:solidFill>
                  </a:tcPr>
                </a:tc>
                <a:tc>
                  <a:txBody>
                    <a:bodyPr/>
                    <a:lstStyle/>
                    <a:p>
                      <a:pPr algn="ctr"/>
                      <a:r>
                        <a:rPr lang="en-GB" sz="1200" dirty="0"/>
                        <a:t>2022</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81" name="TextBox 80"/>
          <p:cNvSpPr txBox="1"/>
          <p:nvPr/>
        </p:nvSpPr>
        <p:spPr>
          <a:xfrm>
            <a:off x="70549" y="4611741"/>
            <a:ext cx="8640960" cy="338554"/>
          </a:xfrm>
          <a:prstGeom prst="rect">
            <a:avLst/>
          </a:prstGeom>
          <a:noFill/>
        </p:spPr>
        <p:txBody>
          <a:bodyPr wrap="square" rtlCol="0">
            <a:spAutoFit/>
          </a:bodyPr>
          <a:lstStyle/>
          <a:p>
            <a:pPr defTabSz="914378"/>
            <a:endParaRPr lang="en-GB" sz="800" b="1" dirty="0">
              <a:solidFill>
                <a:prstClr val="black"/>
              </a:solidFill>
              <a:latin typeface="Arial"/>
            </a:endParaRPr>
          </a:p>
          <a:p>
            <a:pPr marL="171446" indent="-171446" defTabSz="914378">
              <a:buFont typeface="Arial" panose="020B0604020202020204" pitchFamily="34" charset="0"/>
              <a:buChar char="•"/>
            </a:pPr>
            <a:r>
              <a:rPr lang="en-GB" sz="800" b="1" dirty="0">
                <a:solidFill>
                  <a:prstClr val="black"/>
                </a:solidFill>
                <a:latin typeface="Arial"/>
              </a:rPr>
              <a:t>Please note that this slide includes potential activity within UK Link over the next 24 months</a:t>
            </a:r>
          </a:p>
        </p:txBody>
      </p:sp>
      <p:sp>
        <p:nvSpPr>
          <p:cNvPr id="121" name="5-Point Star 120"/>
          <p:cNvSpPr/>
          <p:nvPr/>
        </p:nvSpPr>
        <p:spPr>
          <a:xfrm>
            <a:off x="7571642" y="1509619"/>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22" name="5-Point Star 121"/>
          <p:cNvSpPr/>
          <p:nvPr/>
        </p:nvSpPr>
        <p:spPr>
          <a:xfrm>
            <a:off x="7572492" y="2024534"/>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srgbClr val="FFC000"/>
              </a:solidFill>
              <a:latin typeface="Arial"/>
            </a:endParaRPr>
          </a:p>
        </p:txBody>
      </p:sp>
      <p:sp>
        <p:nvSpPr>
          <p:cNvPr id="123" name="5-Point Star 122"/>
          <p:cNvSpPr/>
          <p:nvPr/>
        </p:nvSpPr>
        <p:spPr>
          <a:xfrm>
            <a:off x="7572698" y="1766923"/>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24" name="TextBox 123"/>
          <p:cNvSpPr txBox="1"/>
          <p:nvPr/>
        </p:nvSpPr>
        <p:spPr>
          <a:xfrm>
            <a:off x="7843817" y="1496993"/>
            <a:ext cx="648072" cy="215444"/>
          </a:xfrm>
          <a:prstGeom prst="rect">
            <a:avLst/>
          </a:prstGeom>
          <a:noFill/>
        </p:spPr>
        <p:txBody>
          <a:bodyPr wrap="square" rtlCol="0">
            <a:spAutoFit/>
          </a:bodyPr>
          <a:lstStyle/>
          <a:p>
            <a:pPr defTabSz="914378"/>
            <a:r>
              <a:rPr lang="en-GB" sz="800" dirty="0">
                <a:solidFill>
                  <a:prstClr val="black"/>
                </a:solidFill>
                <a:latin typeface="Arial"/>
              </a:rPr>
              <a:t>On track</a:t>
            </a:r>
          </a:p>
        </p:txBody>
      </p:sp>
      <p:sp>
        <p:nvSpPr>
          <p:cNvPr id="125" name="TextBox 124"/>
          <p:cNvSpPr txBox="1"/>
          <p:nvPr/>
        </p:nvSpPr>
        <p:spPr>
          <a:xfrm>
            <a:off x="7862790" y="2010299"/>
            <a:ext cx="558316" cy="215444"/>
          </a:xfrm>
          <a:prstGeom prst="rect">
            <a:avLst/>
          </a:prstGeom>
          <a:noFill/>
        </p:spPr>
        <p:txBody>
          <a:bodyPr wrap="square" rtlCol="0">
            <a:spAutoFit/>
          </a:bodyPr>
          <a:lstStyle/>
          <a:p>
            <a:pPr defTabSz="914378"/>
            <a:r>
              <a:rPr lang="en-GB" sz="800" dirty="0">
                <a:solidFill>
                  <a:prstClr val="black"/>
                </a:solidFill>
                <a:latin typeface="Arial"/>
              </a:rPr>
              <a:t>At risk</a:t>
            </a:r>
          </a:p>
        </p:txBody>
      </p:sp>
      <p:sp>
        <p:nvSpPr>
          <p:cNvPr id="126" name="TextBox 125"/>
          <p:cNvSpPr txBox="1"/>
          <p:nvPr/>
        </p:nvSpPr>
        <p:spPr>
          <a:xfrm>
            <a:off x="7126710" y="1456050"/>
            <a:ext cx="792088" cy="246221"/>
          </a:xfrm>
          <a:prstGeom prst="rect">
            <a:avLst/>
          </a:prstGeom>
          <a:noFill/>
        </p:spPr>
        <p:txBody>
          <a:bodyPr wrap="square" rtlCol="0">
            <a:spAutoFit/>
          </a:bodyPr>
          <a:lstStyle/>
          <a:p>
            <a:pPr defTabSz="914378"/>
            <a:r>
              <a:rPr lang="en-GB" sz="1000" b="1" dirty="0">
                <a:solidFill>
                  <a:prstClr val="black"/>
                </a:solidFill>
                <a:latin typeface="Arial"/>
              </a:rPr>
              <a:t>Key:</a:t>
            </a:r>
          </a:p>
        </p:txBody>
      </p:sp>
      <p:sp>
        <p:nvSpPr>
          <p:cNvPr id="127" name="TextBox 126"/>
          <p:cNvSpPr txBox="1"/>
          <p:nvPr/>
        </p:nvSpPr>
        <p:spPr>
          <a:xfrm>
            <a:off x="7846445" y="1760358"/>
            <a:ext cx="1080120" cy="215444"/>
          </a:xfrm>
          <a:prstGeom prst="rect">
            <a:avLst/>
          </a:prstGeom>
          <a:noFill/>
        </p:spPr>
        <p:txBody>
          <a:bodyPr wrap="square" rtlCol="0">
            <a:spAutoFit/>
          </a:bodyPr>
          <a:lstStyle/>
          <a:p>
            <a:pPr defTabSz="914378"/>
            <a:r>
              <a:rPr lang="en-GB" sz="800" dirty="0">
                <a:solidFill>
                  <a:prstClr val="black"/>
                </a:solidFill>
                <a:latin typeface="Arial"/>
              </a:rPr>
              <a:t>Complete</a:t>
            </a:r>
          </a:p>
        </p:txBody>
      </p:sp>
      <p:sp>
        <p:nvSpPr>
          <p:cNvPr id="108" name="Rectangle 107">
            <a:extLst>
              <a:ext uri="{FF2B5EF4-FFF2-40B4-BE49-F238E27FC236}">
                <a16:creationId xmlns:a16="http://schemas.microsoft.com/office/drawing/2014/main" id="{E575E5C2-E349-46EB-8DF7-EACD4F0CF971}"/>
              </a:ext>
            </a:extLst>
          </p:cNvPr>
          <p:cNvSpPr/>
          <p:nvPr/>
        </p:nvSpPr>
        <p:spPr>
          <a:xfrm>
            <a:off x="509278" y="3957689"/>
            <a:ext cx="8266868" cy="2295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latin typeface="Arial"/>
              </a:rPr>
              <a:t>CSSC activity</a:t>
            </a:r>
          </a:p>
        </p:txBody>
      </p:sp>
      <p:sp>
        <p:nvSpPr>
          <p:cNvPr id="109" name="Rectangle 108">
            <a:extLst>
              <a:ext uri="{FF2B5EF4-FFF2-40B4-BE49-F238E27FC236}">
                <a16:creationId xmlns:a16="http://schemas.microsoft.com/office/drawing/2014/main" id="{8853335F-133D-400A-BAF7-720FFE1C4BCB}"/>
              </a:ext>
            </a:extLst>
          </p:cNvPr>
          <p:cNvSpPr/>
          <p:nvPr/>
        </p:nvSpPr>
        <p:spPr>
          <a:xfrm>
            <a:off x="82577" y="3933217"/>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CSSC</a:t>
            </a:r>
          </a:p>
        </p:txBody>
      </p:sp>
      <p:sp>
        <p:nvSpPr>
          <p:cNvPr id="88" name="Rectangle 87">
            <a:extLst>
              <a:ext uri="{FF2B5EF4-FFF2-40B4-BE49-F238E27FC236}">
                <a16:creationId xmlns:a16="http://schemas.microsoft.com/office/drawing/2014/main" id="{710EF058-D3EE-4C9A-85B1-279C1E83FB75}"/>
              </a:ext>
            </a:extLst>
          </p:cNvPr>
          <p:cNvSpPr/>
          <p:nvPr/>
        </p:nvSpPr>
        <p:spPr>
          <a:xfrm>
            <a:off x="82813" y="2640790"/>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Nov 21</a:t>
            </a:r>
          </a:p>
        </p:txBody>
      </p:sp>
      <p:sp>
        <p:nvSpPr>
          <p:cNvPr id="90" name="Rectangle 89">
            <a:extLst>
              <a:ext uri="{FF2B5EF4-FFF2-40B4-BE49-F238E27FC236}">
                <a16:creationId xmlns:a16="http://schemas.microsoft.com/office/drawing/2014/main" id="{11213C6D-FE15-49C6-A1FF-4C196F6F2D94}"/>
              </a:ext>
            </a:extLst>
          </p:cNvPr>
          <p:cNvSpPr/>
          <p:nvPr/>
        </p:nvSpPr>
        <p:spPr>
          <a:xfrm>
            <a:off x="86385" y="1635788"/>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Jun 21</a:t>
            </a:r>
          </a:p>
        </p:txBody>
      </p:sp>
      <p:sp>
        <p:nvSpPr>
          <p:cNvPr id="93" name="Rectangle 92">
            <a:extLst>
              <a:ext uri="{FF2B5EF4-FFF2-40B4-BE49-F238E27FC236}">
                <a16:creationId xmlns:a16="http://schemas.microsoft.com/office/drawing/2014/main" id="{D6036008-7240-4DF0-A180-EB719DA95119}"/>
              </a:ext>
            </a:extLst>
          </p:cNvPr>
          <p:cNvSpPr/>
          <p:nvPr/>
        </p:nvSpPr>
        <p:spPr>
          <a:xfrm>
            <a:off x="81259" y="2298604"/>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10</a:t>
            </a:r>
          </a:p>
        </p:txBody>
      </p:sp>
      <p:sp>
        <p:nvSpPr>
          <p:cNvPr id="94" name="Rectangle 93">
            <a:extLst>
              <a:ext uri="{FF2B5EF4-FFF2-40B4-BE49-F238E27FC236}">
                <a16:creationId xmlns:a16="http://schemas.microsoft.com/office/drawing/2014/main" id="{3761AE02-CF94-4240-9532-DF2517AC2C25}"/>
              </a:ext>
            </a:extLst>
          </p:cNvPr>
          <p:cNvSpPr/>
          <p:nvPr/>
        </p:nvSpPr>
        <p:spPr>
          <a:xfrm>
            <a:off x="82272" y="1956417"/>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9</a:t>
            </a:r>
          </a:p>
        </p:txBody>
      </p:sp>
      <p:sp>
        <p:nvSpPr>
          <p:cNvPr id="95" name="Rectangle 94">
            <a:extLst>
              <a:ext uri="{FF2B5EF4-FFF2-40B4-BE49-F238E27FC236}">
                <a16:creationId xmlns:a16="http://schemas.microsoft.com/office/drawing/2014/main" id="{BA18E39B-4806-4984-9524-FE0B6411BAE9}"/>
              </a:ext>
            </a:extLst>
          </p:cNvPr>
          <p:cNvSpPr/>
          <p:nvPr/>
        </p:nvSpPr>
        <p:spPr>
          <a:xfrm>
            <a:off x="82659" y="1331668"/>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Nov 20</a:t>
            </a:r>
          </a:p>
        </p:txBody>
      </p:sp>
      <p:sp>
        <p:nvSpPr>
          <p:cNvPr id="82" name="Rectangle 81">
            <a:extLst>
              <a:ext uri="{FF2B5EF4-FFF2-40B4-BE49-F238E27FC236}">
                <a16:creationId xmlns:a16="http://schemas.microsoft.com/office/drawing/2014/main" id="{4C60D1A8-8894-44B1-9784-60EBE88A7CD5}"/>
              </a:ext>
            </a:extLst>
          </p:cNvPr>
          <p:cNvSpPr/>
          <p:nvPr/>
        </p:nvSpPr>
        <p:spPr>
          <a:xfrm>
            <a:off x="81712" y="2943180"/>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Retro POC</a:t>
            </a:r>
          </a:p>
        </p:txBody>
      </p:sp>
      <p:sp>
        <p:nvSpPr>
          <p:cNvPr id="92" name="TextBox 91">
            <a:extLst>
              <a:ext uri="{FF2B5EF4-FFF2-40B4-BE49-F238E27FC236}">
                <a16:creationId xmlns:a16="http://schemas.microsoft.com/office/drawing/2014/main" id="{D0BFD6BE-3A02-4C87-AB2E-72BA44B045D1}"/>
              </a:ext>
            </a:extLst>
          </p:cNvPr>
          <p:cNvSpPr txBox="1"/>
          <p:nvPr/>
        </p:nvSpPr>
        <p:spPr>
          <a:xfrm>
            <a:off x="3219837" y="1617757"/>
            <a:ext cx="784862" cy="276999"/>
          </a:xfrm>
          <a:prstGeom prst="rect">
            <a:avLst/>
          </a:prstGeom>
          <a:noFill/>
        </p:spPr>
        <p:txBody>
          <a:bodyPr wrap="square" rtlCol="0">
            <a:spAutoFit/>
          </a:bodyPr>
          <a:lstStyle/>
          <a:p>
            <a:r>
              <a:rPr lang="en-GB" sz="600" dirty="0">
                <a:solidFill>
                  <a:schemeClr val="bg1"/>
                </a:solidFill>
              </a:rPr>
              <a:t>Scope Approved – August ChMC</a:t>
            </a:r>
          </a:p>
        </p:txBody>
      </p:sp>
      <p:sp>
        <p:nvSpPr>
          <p:cNvPr id="86" name="Rectangle 85">
            <a:extLst>
              <a:ext uri="{FF2B5EF4-FFF2-40B4-BE49-F238E27FC236}">
                <a16:creationId xmlns:a16="http://schemas.microsoft.com/office/drawing/2014/main" id="{17F29ECE-0D28-4DE1-9D8A-458CDD77DAD8}"/>
              </a:ext>
            </a:extLst>
          </p:cNvPr>
          <p:cNvSpPr/>
          <p:nvPr/>
        </p:nvSpPr>
        <p:spPr>
          <a:xfrm>
            <a:off x="85284" y="3276725"/>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a:t>
            </a:r>
          </a:p>
        </p:txBody>
      </p:sp>
      <p:sp>
        <p:nvSpPr>
          <p:cNvPr id="105" name="Rectangle 104">
            <a:extLst>
              <a:ext uri="{FF2B5EF4-FFF2-40B4-BE49-F238E27FC236}">
                <a16:creationId xmlns:a16="http://schemas.microsoft.com/office/drawing/2014/main" id="{B0332613-32D9-4C10-9A1F-2CE535D296BF}"/>
              </a:ext>
            </a:extLst>
          </p:cNvPr>
          <p:cNvSpPr/>
          <p:nvPr/>
        </p:nvSpPr>
        <p:spPr>
          <a:xfrm>
            <a:off x="84420" y="3617337"/>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Major</a:t>
            </a:r>
          </a:p>
        </p:txBody>
      </p:sp>
      <p:sp>
        <p:nvSpPr>
          <p:cNvPr id="118" name="Rectangle 117">
            <a:extLst>
              <a:ext uri="{FF2B5EF4-FFF2-40B4-BE49-F238E27FC236}">
                <a16:creationId xmlns:a16="http://schemas.microsoft.com/office/drawing/2014/main" id="{6B300F54-C795-4216-BACF-3C269CCDE6E6}"/>
              </a:ext>
            </a:extLst>
          </p:cNvPr>
          <p:cNvSpPr/>
          <p:nvPr/>
        </p:nvSpPr>
        <p:spPr>
          <a:xfrm>
            <a:off x="503472" y="1355060"/>
            <a:ext cx="1494002" cy="2295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750" b="1" dirty="0">
              <a:solidFill>
                <a:prstClr val="white"/>
              </a:solidFill>
              <a:latin typeface="Arial"/>
            </a:endParaRPr>
          </a:p>
        </p:txBody>
      </p:sp>
      <p:sp>
        <p:nvSpPr>
          <p:cNvPr id="120" name="Rectangle 119">
            <a:extLst>
              <a:ext uri="{FF2B5EF4-FFF2-40B4-BE49-F238E27FC236}">
                <a16:creationId xmlns:a16="http://schemas.microsoft.com/office/drawing/2014/main" id="{8D2756C6-3BDC-4400-8734-7190E0E34391}"/>
              </a:ext>
            </a:extLst>
          </p:cNvPr>
          <p:cNvSpPr/>
          <p:nvPr/>
        </p:nvSpPr>
        <p:spPr>
          <a:xfrm>
            <a:off x="501220" y="2983982"/>
            <a:ext cx="1683440" cy="2295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rPr>
              <a:t>Retro POC</a:t>
            </a:r>
          </a:p>
        </p:txBody>
      </p:sp>
      <p:sp>
        <p:nvSpPr>
          <p:cNvPr id="128" name="Rectangle 127">
            <a:extLst>
              <a:ext uri="{FF2B5EF4-FFF2-40B4-BE49-F238E27FC236}">
                <a16:creationId xmlns:a16="http://schemas.microsoft.com/office/drawing/2014/main" id="{B7BFDFA7-9E5D-4AB3-8CAD-E7800232CAE1}"/>
              </a:ext>
            </a:extLst>
          </p:cNvPr>
          <p:cNvSpPr/>
          <p:nvPr/>
        </p:nvSpPr>
        <p:spPr>
          <a:xfrm>
            <a:off x="509278" y="1666652"/>
            <a:ext cx="4121992" cy="2295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750" b="1" dirty="0">
              <a:solidFill>
                <a:prstClr val="white"/>
              </a:solidFill>
              <a:latin typeface="Arial"/>
            </a:endParaRPr>
          </a:p>
        </p:txBody>
      </p:sp>
      <p:sp>
        <p:nvSpPr>
          <p:cNvPr id="129" name="Rectangle 128">
            <a:extLst>
              <a:ext uri="{FF2B5EF4-FFF2-40B4-BE49-F238E27FC236}">
                <a16:creationId xmlns:a16="http://schemas.microsoft.com/office/drawing/2014/main" id="{1769EB19-EC0C-4F10-8243-4C1CEE8638A6}"/>
              </a:ext>
            </a:extLst>
          </p:cNvPr>
          <p:cNvSpPr/>
          <p:nvPr/>
        </p:nvSpPr>
        <p:spPr>
          <a:xfrm>
            <a:off x="1242626" y="1995253"/>
            <a:ext cx="1561412" cy="21770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latin typeface="Arial"/>
              </a:rPr>
              <a:t>      Potential Activity</a:t>
            </a:r>
          </a:p>
        </p:txBody>
      </p:sp>
      <p:sp>
        <p:nvSpPr>
          <p:cNvPr id="130" name="Rectangle 129">
            <a:extLst>
              <a:ext uri="{FF2B5EF4-FFF2-40B4-BE49-F238E27FC236}">
                <a16:creationId xmlns:a16="http://schemas.microsoft.com/office/drawing/2014/main" id="{9D8E96A3-10A3-4335-B262-CE4CE2DEC2E0}"/>
              </a:ext>
            </a:extLst>
          </p:cNvPr>
          <p:cNvSpPr/>
          <p:nvPr/>
        </p:nvSpPr>
        <p:spPr>
          <a:xfrm>
            <a:off x="2270083" y="2317118"/>
            <a:ext cx="1571213" cy="224153"/>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rPr>
              <a:t>      Potential Activity</a:t>
            </a:r>
          </a:p>
        </p:txBody>
      </p:sp>
      <p:sp>
        <p:nvSpPr>
          <p:cNvPr id="131" name="Rectangle 130">
            <a:extLst>
              <a:ext uri="{FF2B5EF4-FFF2-40B4-BE49-F238E27FC236}">
                <a16:creationId xmlns:a16="http://schemas.microsoft.com/office/drawing/2014/main" id="{69BE6B0D-6145-4B40-A7BB-697699B9F9D6}"/>
              </a:ext>
            </a:extLst>
          </p:cNvPr>
          <p:cNvSpPr/>
          <p:nvPr/>
        </p:nvSpPr>
        <p:spPr>
          <a:xfrm>
            <a:off x="3579628" y="2657105"/>
            <a:ext cx="2454646" cy="278186"/>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rPr>
              <a:t>Potential Activity</a:t>
            </a:r>
          </a:p>
        </p:txBody>
      </p:sp>
      <p:sp>
        <p:nvSpPr>
          <p:cNvPr id="132" name="Rectangle 131">
            <a:extLst>
              <a:ext uri="{FF2B5EF4-FFF2-40B4-BE49-F238E27FC236}">
                <a16:creationId xmlns:a16="http://schemas.microsoft.com/office/drawing/2014/main" id="{104B12FE-0942-4EF5-A9AE-6368D2E1DB5A}"/>
              </a:ext>
            </a:extLst>
          </p:cNvPr>
          <p:cNvSpPr/>
          <p:nvPr/>
        </p:nvSpPr>
        <p:spPr>
          <a:xfrm>
            <a:off x="3399119" y="3293809"/>
            <a:ext cx="5377026" cy="229500"/>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rPr>
              <a:t>Potential Activity – Minor Releases</a:t>
            </a:r>
          </a:p>
        </p:txBody>
      </p:sp>
      <p:sp>
        <p:nvSpPr>
          <p:cNvPr id="133" name="Rectangle 132">
            <a:extLst>
              <a:ext uri="{FF2B5EF4-FFF2-40B4-BE49-F238E27FC236}">
                <a16:creationId xmlns:a16="http://schemas.microsoft.com/office/drawing/2014/main" id="{49883D13-632B-45B7-A235-7A346BAEE365}"/>
              </a:ext>
            </a:extLst>
          </p:cNvPr>
          <p:cNvSpPr/>
          <p:nvPr/>
        </p:nvSpPr>
        <p:spPr>
          <a:xfrm>
            <a:off x="3694044" y="3634421"/>
            <a:ext cx="5083502" cy="229500"/>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rPr>
              <a:t>Potential Activity – Major Releases</a:t>
            </a:r>
          </a:p>
        </p:txBody>
      </p:sp>
      <p:cxnSp>
        <p:nvCxnSpPr>
          <p:cNvPr id="5" name="Straight Connector 4">
            <a:extLst>
              <a:ext uri="{FF2B5EF4-FFF2-40B4-BE49-F238E27FC236}">
                <a16:creationId xmlns:a16="http://schemas.microsoft.com/office/drawing/2014/main" id="{23530592-5B76-4FC2-832D-FDABC09EE49E}"/>
              </a:ext>
            </a:extLst>
          </p:cNvPr>
          <p:cNvCxnSpPr>
            <a:cxnSpLocks/>
          </p:cNvCxnSpPr>
          <p:nvPr/>
        </p:nvCxnSpPr>
        <p:spPr>
          <a:xfrm>
            <a:off x="1579388" y="1325457"/>
            <a:ext cx="0" cy="3160239"/>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34" name="TextBox 133">
            <a:extLst>
              <a:ext uri="{FF2B5EF4-FFF2-40B4-BE49-F238E27FC236}">
                <a16:creationId xmlns:a16="http://schemas.microsoft.com/office/drawing/2014/main" id="{82024DBD-31BF-44A7-BB97-C867BE86AA80}"/>
              </a:ext>
            </a:extLst>
          </p:cNvPr>
          <p:cNvSpPr txBox="1"/>
          <p:nvPr/>
        </p:nvSpPr>
        <p:spPr>
          <a:xfrm>
            <a:off x="691024" y="2635081"/>
            <a:ext cx="773423" cy="369332"/>
          </a:xfrm>
          <a:prstGeom prst="rect">
            <a:avLst/>
          </a:prstGeom>
          <a:noFill/>
        </p:spPr>
        <p:txBody>
          <a:bodyPr wrap="square" rtlCol="0">
            <a:spAutoFit/>
          </a:bodyPr>
          <a:lstStyle/>
          <a:p>
            <a:r>
              <a:rPr lang="en-GB" sz="600" dirty="0"/>
              <a:t>Scope Approved  Nov 2020 eChMC</a:t>
            </a:r>
          </a:p>
        </p:txBody>
      </p:sp>
      <p:sp>
        <p:nvSpPr>
          <p:cNvPr id="137" name="TextBox 136">
            <a:extLst>
              <a:ext uri="{FF2B5EF4-FFF2-40B4-BE49-F238E27FC236}">
                <a16:creationId xmlns:a16="http://schemas.microsoft.com/office/drawing/2014/main" id="{DEB05F2E-9A94-40F6-ACF3-ACE3E79B3557}"/>
              </a:ext>
            </a:extLst>
          </p:cNvPr>
          <p:cNvSpPr txBox="1"/>
          <p:nvPr/>
        </p:nvSpPr>
        <p:spPr>
          <a:xfrm>
            <a:off x="599324" y="1978789"/>
            <a:ext cx="773423" cy="276999"/>
          </a:xfrm>
          <a:prstGeom prst="rect">
            <a:avLst/>
          </a:prstGeom>
          <a:noFill/>
        </p:spPr>
        <p:txBody>
          <a:bodyPr wrap="square" rtlCol="0">
            <a:spAutoFit/>
          </a:bodyPr>
          <a:lstStyle/>
          <a:p>
            <a:r>
              <a:rPr lang="en-GB" sz="600" dirty="0"/>
              <a:t>Scope Approval  Nov 2020 ChMC</a:t>
            </a:r>
          </a:p>
        </p:txBody>
      </p:sp>
      <p:sp>
        <p:nvSpPr>
          <p:cNvPr id="139" name="5-Point Star 144">
            <a:extLst>
              <a:ext uri="{FF2B5EF4-FFF2-40B4-BE49-F238E27FC236}">
                <a16:creationId xmlns:a16="http://schemas.microsoft.com/office/drawing/2014/main" id="{49152C88-918A-460C-802F-C2104E012932}"/>
              </a:ext>
            </a:extLst>
          </p:cNvPr>
          <p:cNvSpPr/>
          <p:nvPr/>
        </p:nvSpPr>
        <p:spPr>
          <a:xfrm>
            <a:off x="1270782" y="2027866"/>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40" name="TextBox 139">
            <a:extLst>
              <a:ext uri="{FF2B5EF4-FFF2-40B4-BE49-F238E27FC236}">
                <a16:creationId xmlns:a16="http://schemas.microsoft.com/office/drawing/2014/main" id="{A0761DC3-C703-49FD-B071-132C0EA3A7CA}"/>
              </a:ext>
            </a:extLst>
          </p:cNvPr>
          <p:cNvSpPr txBox="1"/>
          <p:nvPr/>
        </p:nvSpPr>
        <p:spPr>
          <a:xfrm>
            <a:off x="1579388" y="2303251"/>
            <a:ext cx="773423" cy="276999"/>
          </a:xfrm>
          <a:prstGeom prst="rect">
            <a:avLst/>
          </a:prstGeom>
          <a:noFill/>
        </p:spPr>
        <p:txBody>
          <a:bodyPr wrap="square" rtlCol="0">
            <a:spAutoFit/>
          </a:bodyPr>
          <a:lstStyle/>
          <a:p>
            <a:r>
              <a:rPr lang="en-GB" sz="600" dirty="0"/>
              <a:t>Scope Approval  Feb 2021 ChMC</a:t>
            </a:r>
          </a:p>
        </p:txBody>
      </p:sp>
      <p:sp>
        <p:nvSpPr>
          <p:cNvPr id="141" name="5-Point Star 144">
            <a:extLst>
              <a:ext uri="{FF2B5EF4-FFF2-40B4-BE49-F238E27FC236}">
                <a16:creationId xmlns:a16="http://schemas.microsoft.com/office/drawing/2014/main" id="{D1C59439-5335-4A41-9A4D-B09C263BC9D0}"/>
              </a:ext>
            </a:extLst>
          </p:cNvPr>
          <p:cNvSpPr/>
          <p:nvPr/>
        </p:nvSpPr>
        <p:spPr>
          <a:xfrm>
            <a:off x="2277991" y="2350502"/>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44" name="TextBox 143">
            <a:extLst>
              <a:ext uri="{FF2B5EF4-FFF2-40B4-BE49-F238E27FC236}">
                <a16:creationId xmlns:a16="http://schemas.microsoft.com/office/drawing/2014/main" id="{2E252326-604C-4055-BBD2-DA65F057E069}"/>
              </a:ext>
            </a:extLst>
          </p:cNvPr>
          <p:cNvSpPr txBox="1"/>
          <p:nvPr/>
        </p:nvSpPr>
        <p:spPr>
          <a:xfrm>
            <a:off x="808331" y="1670539"/>
            <a:ext cx="673704" cy="369332"/>
          </a:xfrm>
          <a:prstGeom prst="rect">
            <a:avLst/>
          </a:prstGeom>
          <a:noFill/>
        </p:spPr>
        <p:txBody>
          <a:bodyPr wrap="square" rtlCol="0">
            <a:spAutoFit/>
          </a:bodyPr>
          <a:lstStyle/>
          <a:p>
            <a:r>
              <a:rPr lang="en-GB" sz="600" dirty="0">
                <a:solidFill>
                  <a:schemeClr val="bg1"/>
                </a:solidFill>
              </a:rPr>
              <a:t>EQR Approved  </a:t>
            </a:r>
          </a:p>
          <a:p>
            <a:r>
              <a:rPr lang="en-GB" sz="600" dirty="0">
                <a:solidFill>
                  <a:schemeClr val="bg1"/>
                </a:solidFill>
              </a:rPr>
              <a:t>Sep ChMC</a:t>
            </a:r>
          </a:p>
        </p:txBody>
      </p:sp>
      <p:sp>
        <p:nvSpPr>
          <p:cNvPr id="146" name="5-Point Star 144">
            <a:extLst>
              <a:ext uri="{FF2B5EF4-FFF2-40B4-BE49-F238E27FC236}">
                <a16:creationId xmlns:a16="http://schemas.microsoft.com/office/drawing/2014/main" id="{AD3C1B96-EAB9-48D0-BED8-DF5F4B9AE238}"/>
              </a:ext>
            </a:extLst>
          </p:cNvPr>
          <p:cNvSpPr/>
          <p:nvPr/>
        </p:nvSpPr>
        <p:spPr>
          <a:xfrm>
            <a:off x="544536" y="1691021"/>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84" name="5-Point Star 144">
            <a:extLst>
              <a:ext uri="{FF2B5EF4-FFF2-40B4-BE49-F238E27FC236}">
                <a16:creationId xmlns:a16="http://schemas.microsoft.com/office/drawing/2014/main" id="{7CF609C8-EF69-4DA3-A936-53E6380456A5}"/>
              </a:ext>
            </a:extLst>
          </p:cNvPr>
          <p:cNvSpPr/>
          <p:nvPr/>
        </p:nvSpPr>
        <p:spPr>
          <a:xfrm>
            <a:off x="1522851" y="1703026"/>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3" name="TextBox 2">
            <a:extLst>
              <a:ext uri="{FF2B5EF4-FFF2-40B4-BE49-F238E27FC236}">
                <a16:creationId xmlns:a16="http://schemas.microsoft.com/office/drawing/2014/main" id="{4968F75E-8125-449B-A053-1337231C7019}"/>
              </a:ext>
            </a:extLst>
          </p:cNvPr>
          <p:cNvSpPr txBox="1"/>
          <p:nvPr/>
        </p:nvSpPr>
        <p:spPr>
          <a:xfrm>
            <a:off x="1746137" y="1665831"/>
            <a:ext cx="1038347" cy="276999"/>
          </a:xfrm>
          <a:prstGeom prst="rect">
            <a:avLst/>
          </a:prstGeom>
          <a:noFill/>
        </p:spPr>
        <p:txBody>
          <a:bodyPr wrap="square" rtlCol="0">
            <a:spAutoFit/>
          </a:bodyPr>
          <a:lstStyle/>
          <a:p>
            <a:r>
              <a:rPr lang="en-GB" sz="600" dirty="0">
                <a:solidFill>
                  <a:schemeClr val="bg1"/>
                </a:solidFill>
              </a:rPr>
              <a:t>BER approval </a:t>
            </a:r>
          </a:p>
          <a:p>
            <a:r>
              <a:rPr lang="en-GB" sz="600" dirty="0">
                <a:solidFill>
                  <a:schemeClr val="bg1"/>
                </a:solidFill>
              </a:rPr>
              <a:t>Dec ChMC</a:t>
            </a:r>
          </a:p>
        </p:txBody>
      </p:sp>
      <p:sp>
        <p:nvSpPr>
          <p:cNvPr id="85" name="Rectangle 84">
            <a:extLst>
              <a:ext uri="{FF2B5EF4-FFF2-40B4-BE49-F238E27FC236}">
                <a16:creationId xmlns:a16="http://schemas.microsoft.com/office/drawing/2014/main" id="{D510ABC0-4EDD-45A5-936F-0CF493EC8B88}"/>
              </a:ext>
            </a:extLst>
          </p:cNvPr>
          <p:cNvSpPr/>
          <p:nvPr/>
        </p:nvSpPr>
        <p:spPr>
          <a:xfrm>
            <a:off x="86385" y="4249098"/>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Retro</a:t>
            </a:r>
          </a:p>
        </p:txBody>
      </p:sp>
      <p:sp>
        <p:nvSpPr>
          <p:cNvPr id="87" name="Rectangle 86">
            <a:extLst>
              <a:ext uri="{FF2B5EF4-FFF2-40B4-BE49-F238E27FC236}">
                <a16:creationId xmlns:a16="http://schemas.microsoft.com/office/drawing/2014/main" id="{EBDE5BBA-7296-4C6E-9D79-A1E89693BBBF}"/>
              </a:ext>
            </a:extLst>
          </p:cNvPr>
          <p:cNvSpPr/>
          <p:nvPr/>
        </p:nvSpPr>
        <p:spPr>
          <a:xfrm>
            <a:off x="1876994" y="4272695"/>
            <a:ext cx="6899151" cy="229500"/>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a:solidFill>
                  <a:prstClr val="white"/>
                </a:solidFill>
              </a:rPr>
              <a:t>Potential Activity</a:t>
            </a:r>
            <a:endParaRPr lang="en-GB" sz="750" b="1" dirty="0">
              <a:solidFill>
                <a:prstClr val="white"/>
              </a:solidFill>
            </a:endParaRPr>
          </a:p>
        </p:txBody>
      </p:sp>
      <p:sp>
        <p:nvSpPr>
          <p:cNvPr id="91" name="Rectangle 90">
            <a:extLst>
              <a:ext uri="{FF2B5EF4-FFF2-40B4-BE49-F238E27FC236}">
                <a16:creationId xmlns:a16="http://schemas.microsoft.com/office/drawing/2014/main" id="{8CB219CC-D19B-4C10-A5BC-5F938B5C3D8A}"/>
              </a:ext>
            </a:extLst>
          </p:cNvPr>
          <p:cNvSpPr/>
          <p:nvPr/>
        </p:nvSpPr>
        <p:spPr>
          <a:xfrm>
            <a:off x="1408410" y="2652361"/>
            <a:ext cx="2156322" cy="27818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750" b="1" dirty="0">
              <a:solidFill>
                <a:prstClr val="white"/>
              </a:solidFill>
            </a:endParaRPr>
          </a:p>
        </p:txBody>
      </p:sp>
      <p:sp>
        <p:nvSpPr>
          <p:cNvPr id="138" name="5-Point Star 120">
            <a:extLst>
              <a:ext uri="{FF2B5EF4-FFF2-40B4-BE49-F238E27FC236}">
                <a16:creationId xmlns:a16="http://schemas.microsoft.com/office/drawing/2014/main" id="{1E82E44F-3F35-4541-9851-3DAFC8132F54}"/>
              </a:ext>
            </a:extLst>
          </p:cNvPr>
          <p:cNvSpPr/>
          <p:nvPr/>
        </p:nvSpPr>
        <p:spPr>
          <a:xfrm>
            <a:off x="1430640" y="2717099"/>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83" name="5-Point Star 120">
            <a:extLst>
              <a:ext uri="{FF2B5EF4-FFF2-40B4-BE49-F238E27FC236}">
                <a16:creationId xmlns:a16="http://schemas.microsoft.com/office/drawing/2014/main" id="{3DB95797-23B9-41C4-B7B0-8F78B1C220E6}"/>
              </a:ext>
            </a:extLst>
          </p:cNvPr>
          <p:cNvSpPr/>
          <p:nvPr/>
        </p:nvSpPr>
        <p:spPr>
          <a:xfrm>
            <a:off x="1917025" y="2725546"/>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89" name="TextBox 88">
            <a:extLst>
              <a:ext uri="{FF2B5EF4-FFF2-40B4-BE49-F238E27FC236}">
                <a16:creationId xmlns:a16="http://schemas.microsoft.com/office/drawing/2014/main" id="{D8B1DFAC-DB6E-420B-BD8C-65C74C9361C9}"/>
              </a:ext>
            </a:extLst>
          </p:cNvPr>
          <p:cNvSpPr txBox="1"/>
          <p:nvPr/>
        </p:nvSpPr>
        <p:spPr>
          <a:xfrm>
            <a:off x="2170652" y="2689700"/>
            <a:ext cx="673704" cy="276999"/>
          </a:xfrm>
          <a:prstGeom prst="rect">
            <a:avLst/>
          </a:prstGeom>
          <a:noFill/>
        </p:spPr>
        <p:txBody>
          <a:bodyPr wrap="square" rtlCol="0">
            <a:spAutoFit/>
          </a:bodyPr>
          <a:lstStyle/>
          <a:p>
            <a:r>
              <a:rPr lang="en-GB" sz="600" dirty="0">
                <a:solidFill>
                  <a:schemeClr val="bg1"/>
                </a:solidFill>
              </a:rPr>
              <a:t>EQR Approval  </a:t>
            </a:r>
          </a:p>
          <a:p>
            <a:r>
              <a:rPr lang="en-GB" sz="600" dirty="0">
                <a:solidFill>
                  <a:schemeClr val="bg1"/>
                </a:solidFill>
              </a:rPr>
              <a:t>Jan ChMC</a:t>
            </a:r>
          </a:p>
        </p:txBody>
      </p:sp>
    </p:spTree>
    <p:extLst>
      <p:ext uri="{BB962C8B-B14F-4D97-AF65-F5344CB8AC3E}">
        <p14:creationId xmlns:p14="http://schemas.microsoft.com/office/powerpoint/2010/main" val="896650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3B39C-CBC9-4A5E-8E2F-8A8C75D4532D}"/>
              </a:ext>
            </a:extLst>
          </p:cNvPr>
          <p:cNvGraphicFramePr>
            <a:graphicFrameLocks noGrp="1"/>
          </p:cNvGraphicFramePr>
          <p:nvPr/>
        </p:nvGraphicFramePr>
        <p:xfrm>
          <a:off x="107504" y="553190"/>
          <a:ext cx="8928993" cy="4279973"/>
        </p:xfrm>
        <a:graphic>
          <a:graphicData uri="http://schemas.openxmlformats.org/drawingml/2006/table">
            <a:tbl>
              <a:tblPr/>
              <a:tblGrid>
                <a:gridCol w="578297">
                  <a:extLst>
                    <a:ext uri="{9D8B030D-6E8A-4147-A177-3AD203B41FA5}">
                      <a16:colId xmlns:a16="http://schemas.microsoft.com/office/drawing/2014/main" val="594677324"/>
                    </a:ext>
                  </a:extLst>
                </a:gridCol>
                <a:gridCol w="350875">
                  <a:extLst>
                    <a:ext uri="{9D8B030D-6E8A-4147-A177-3AD203B41FA5}">
                      <a16:colId xmlns:a16="http://schemas.microsoft.com/office/drawing/2014/main" val="1212485833"/>
                    </a:ext>
                  </a:extLst>
                </a:gridCol>
                <a:gridCol w="3999669">
                  <a:extLst>
                    <a:ext uri="{9D8B030D-6E8A-4147-A177-3AD203B41FA5}">
                      <a16:colId xmlns:a16="http://schemas.microsoft.com/office/drawing/2014/main" val="2588561940"/>
                    </a:ext>
                  </a:extLst>
                </a:gridCol>
                <a:gridCol w="1092994">
                  <a:extLst>
                    <a:ext uri="{9D8B030D-6E8A-4147-A177-3AD203B41FA5}">
                      <a16:colId xmlns:a16="http://schemas.microsoft.com/office/drawing/2014/main" val="20003"/>
                    </a:ext>
                  </a:extLst>
                </a:gridCol>
                <a:gridCol w="1021556">
                  <a:extLst>
                    <a:ext uri="{9D8B030D-6E8A-4147-A177-3AD203B41FA5}">
                      <a16:colId xmlns:a16="http://schemas.microsoft.com/office/drawing/2014/main" val="198435945"/>
                    </a:ext>
                  </a:extLst>
                </a:gridCol>
                <a:gridCol w="781526">
                  <a:extLst>
                    <a:ext uri="{9D8B030D-6E8A-4147-A177-3AD203B41FA5}">
                      <a16:colId xmlns:a16="http://schemas.microsoft.com/office/drawing/2014/main" val="2619778090"/>
                    </a:ext>
                  </a:extLst>
                </a:gridCol>
                <a:gridCol w="1104076">
                  <a:extLst>
                    <a:ext uri="{9D8B030D-6E8A-4147-A177-3AD203B41FA5}">
                      <a16:colId xmlns:a16="http://schemas.microsoft.com/office/drawing/2014/main" val="1022559495"/>
                    </a:ext>
                  </a:extLst>
                </a:gridCol>
              </a:tblGrid>
              <a:tr h="301546">
                <a:tc>
                  <a:txBody>
                    <a:bodyPr/>
                    <a:lstStyle/>
                    <a:p>
                      <a:pPr algn="ctr" fontAlgn="ctr"/>
                      <a:r>
                        <a:rPr lang="en-GB" sz="700" b="1" i="0" u="none" strike="noStrike" dirty="0">
                          <a:solidFill>
                            <a:srgbClr val="FFFFFF"/>
                          </a:solidFill>
                          <a:effectLst/>
                          <a:latin typeface="+mn-lt"/>
                        </a:rPr>
                        <a:t>Confirmed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Current 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UK Link Release Date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Finance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915720419"/>
                  </a:ext>
                </a:extLst>
              </a:tr>
              <a:tr h="213611">
                <a:tc row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dirty="0">
                          <a:solidFill>
                            <a:schemeClr val="tx1"/>
                          </a:solidFill>
                          <a:effectLst/>
                          <a:latin typeface="+mn-lt"/>
                          <a:ea typeface="+mn-ea"/>
                          <a:cs typeface="+mn-cs"/>
                        </a:rPr>
                        <a:t>Jun-20</a:t>
                      </a:r>
                    </a:p>
                    <a:p>
                      <a:pPr marL="0" algn="ctr" defTabSz="914400" rtl="0" eaLnBrk="1" fontAlgn="ctr" latinLnBrk="0" hangingPunct="1"/>
                      <a:endParaRPr lang="en-GB" sz="700" b="1"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Amendment to Treatment and Reporting of CYCL Reads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r>
                        <a:rPr lang="en-US" sz="700" b="0" i="0" u="none" strike="noStrike" baseline="0" dirty="0">
                          <a:solidFill>
                            <a:schemeClr val="tx1"/>
                          </a:solidFill>
                          <a:effectLst/>
                          <a:latin typeface="+mn-lt"/>
                        </a:rPr>
                        <a:t> </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Shippers / DN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13611">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Composite Weather Variable (CWV) Improvements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Shippers / DN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45909">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Requirement to Inform Shipper of Meter Link Code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62188">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Improvements to the quality of the Conversion Factor values held on the Supply Point Register (MOD0681S)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rPr>
                        <a:t>Shippers / DN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785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Notification of Customer Contact Details to Transporters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IGTs / DN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62188">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Removing</a:t>
                      </a:r>
                      <a:r>
                        <a:rPr lang="en-US" sz="700" b="0" i="0" u="none" strike="noStrike" kern="1200" baseline="0" dirty="0">
                          <a:solidFill>
                            <a:schemeClr val="tx1"/>
                          </a:solidFill>
                          <a:effectLst/>
                          <a:latin typeface="+mn-lt"/>
                          <a:ea typeface="+mn-ea"/>
                          <a:cs typeface="+mn-cs"/>
                        </a:rPr>
                        <a:t> Duplicate Address Update Validation for IGT Supply Meter Points via Contact Management Service (CMS)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IGTs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07725">
                <a:tc vMerge="1">
                  <a:txBody>
                    <a:bodyPr/>
                    <a:lstStyle/>
                    <a:p>
                      <a:pPr marL="0" algn="ctr" defTabSz="914400" rtl="0" eaLnBrk="1" fontAlgn="ctr" latinLnBrk="0" hangingPunct="1"/>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4780b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MAP ID Part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June 2020</a:t>
                      </a:r>
                      <a:endParaRPr lang="en-GB" sz="700" b="0" i="0" u="sng" strike="sngStrike" kern="1200" dirty="0">
                        <a:solidFill>
                          <a:srgbClr val="FF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r h="218305">
                <a:tc rowSpan="2">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CSSC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4780c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MAP ID Part 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tbc – 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1919013"/>
                  </a:ext>
                </a:extLst>
              </a:tr>
              <a:tr h="218305">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Consequential Central Switching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01070">
                <a:tc>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Retro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4914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Retro Proof of Concept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Standalone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b="0" i="0" dirty="0"/>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DN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23085">
                <a:tc rowSpan="5">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Hydeploy Live Trial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b="0" i="0" dirty="0"/>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Northern/DN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683201"/>
                  </a:ext>
                </a:extLst>
              </a:tr>
              <a:tr h="359999">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4897/ 4899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Contact details – resolution of deleted contact details and PSR data at change of shipper event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b="0" i="0" dirty="0"/>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508332"/>
                  </a:ext>
                </a:extLst>
              </a:tr>
              <a:tr h="189133">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strike="sngStrike" dirty="0"/>
                        <a:t>4931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strike="sngStrike" dirty="0"/>
                        <a:t>Submission of space in mandatory data on multiple SPA files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strike="sngStrike"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strike="sngStrike" dirty="0"/>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b="0" i="0" strike="sngStrike" dirty="0"/>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strike="sngStrike" dirty="0"/>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577778"/>
                  </a:ext>
                </a:extLst>
              </a:tr>
              <a:tr h="179504">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4801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Additional info into 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b="0" i="0" dirty="0"/>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485088"/>
                  </a:ext>
                </a:extLst>
              </a:tr>
              <a:tr h="285314">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4871b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Ratchet regime changes part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b="0" i="0" dirty="0"/>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DN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788186"/>
                  </a:ext>
                </a:extLst>
              </a:tr>
              <a:tr h="285314">
                <a:tc rowSpan="2">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MiR Drop 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dirty="0"/>
                        <a:t>Acceptance of consumption adjustments where meter point moved after meter set to dead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b="0" i="0" dirty="0"/>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MiR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363663"/>
                  </a:ext>
                </a:extLst>
              </a:tr>
              <a:tr h="285314">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5118 / 5174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dirty="0"/>
                        <a:t>Service sustaining activity – Change how actual MR data is populated in UK Link / </a:t>
                      </a:r>
                      <a:r>
                        <a:rPr lang="en-GB" sz="700" kern="1200" dirty="0">
                          <a:solidFill>
                            <a:schemeClr val="tx1"/>
                          </a:solidFill>
                          <a:effectLst/>
                          <a:latin typeface="+mn-lt"/>
                          <a:ea typeface="+mn-ea"/>
                          <a:cs typeface="+mn-cs"/>
                        </a:rPr>
                        <a:t>Agreed FINT Replacement Reads Incorrectly Triggering Rolling AQ Calculation</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b="0" i="0" dirty="0"/>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MiR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432419"/>
                  </a:ext>
                </a:extLst>
              </a:tr>
            </a:tbl>
          </a:graphicData>
        </a:graphic>
      </p:graphicFrame>
      <p:sp>
        <p:nvSpPr>
          <p:cNvPr id="6" name="Title 1">
            <a:extLst>
              <a:ext uri="{FF2B5EF4-FFF2-40B4-BE49-F238E27FC236}">
                <a16:creationId xmlns:a16="http://schemas.microsoft.com/office/drawing/2014/main" id="{AAB7F775-B62D-4B10-B2D6-35D8917FF020}"/>
              </a:ext>
            </a:extLst>
          </p:cNvPr>
          <p:cNvSpPr>
            <a:spLocks noGrp="1"/>
          </p:cNvSpPr>
          <p:nvPr>
            <p:ph type="title"/>
          </p:nvPr>
        </p:nvSpPr>
        <p:spPr>
          <a:xfrm>
            <a:off x="28329" y="183412"/>
            <a:ext cx="8688388" cy="231258"/>
          </a:xfrm>
        </p:spPr>
        <p:txBody>
          <a:bodyPr>
            <a:normAutofit fontScale="90000"/>
          </a:bodyPr>
          <a:lstStyle/>
          <a:p>
            <a:r>
              <a:rPr lang="en-GB" sz="2400" dirty="0"/>
              <a:t>UK Link Allocated Changes – In Delivery</a:t>
            </a:r>
          </a:p>
        </p:txBody>
      </p:sp>
    </p:spTree>
    <p:extLst>
      <p:ext uri="{BB962C8B-B14F-4D97-AF65-F5344CB8AC3E}">
        <p14:creationId xmlns:p14="http://schemas.microsoft.com/office/powerpoint/2010/main" val="3468153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8FD0-A1E3-42BD-85DF-F633B83F79D9}"/>
              </a:ext>
            </a:extLst>
          </p:cNvPr>
          <p:cNvSpPr>
            <a:spLocks noGrp="1"/>
          </p:cNvSpPr>
          <p:nvPr>
            <p:ph type="title"/>
          </p:nvPr>
        </p:nvSpPr>
        <p:spPr/>
        <p:txBody>
          <a:bodyPr>
            <a:normAutofit/>
          </a:bodyPr>
          <a:lstStyle/>
          <a:p>
            <a:r>
              <a:rPr lang="en-GB" sz="2175" dirty="0"/>
              <a:t>UK Link Allocated Changes - Continued</a:t>
            </a:r>
          </a:p>
        </p:txBody>
      </p:sp>
      <p:graphicFrame>
        <p:nvGraphicFramePr>
          <p:cNvPr id="4" name="Table 3">
            <a:extLst>
              <a:ext uri="{FF2B5EF4-FFF2-40B4-BE49-F238E27FC236}">
                <a16:creationId xmlns:a16="http://schemas.microsoft.com/office/drawing/2014/main" id="{A8EFEF5F-43E0-4D2F-8C98-415825738A8D}"/>
              </a:ext>
            </a:extLst>
          </p:cNvPr>
          <p:cNvGraphicFramePr>
            <a:graphicFrameLocks noGrp="1"/>
          </p:cNvGraphicFramePr>
          <p:nvPr/>
        </p:nvGraphicFramePr>
        <p:xfrm>
          <a:off x="107504" y="984342"/>
          <a:ext cx="8928993" cy="3149278"/>
        </p:xfrm>
        <a:graphic>
          <a:graphicData uri="http://schemas.openxmlformats.org/drawingml/2006/table">
            <a:tbl>
              <a:tblPr/>
              <a:tblGrid>
                <a:gridCol w="578297">
                  <a:extLst>
                    <a:ext uri="{9D8B030D-6E8A-4147-A177-3AD203B41FA5}">
                      <a16:colId xmlns:a16="http://schemas.microsoft.com/office/drawing/2014/main" val="3610882516"/>
                    </a:ext>
                  </a:extLst>
                </a:gridCol>
                <a:gridCol w="350875">
                  <a:extLst>
                    <a:ext uri="{9D8B030D-6E8A-4147-A177-3AD203B41FA5}">
                      <a16:colId xmlns:a16="http://schemas.microsoft.com/office/drawing/2014/main" val="382514539"/>
                    </a:ext>
                  </a:extLst>
                </a:gridCol>
                <a:gridCol w="3999669">
                  <a:extLst>
                    <a:ext uri="{9D8B030D-6E8A-4147-A177-3AD203B41FA5}">
                      <a16:colId xmlns:a16="http://schemas.microsoft.com/office/drawing/2014/main" val="2159685248"/>
                    </a:ext>
                  </a:extLst>
                </a:gridCol>
                <a:gridCol w="1092994">
                  <a:extLst>
                    <a:ext uri="{9D8B030D-6E8A-4147-A177-3AD203B41FA5}">
                      <a16:colId xmlns:a16="http://schemas.microsoft.com/office/drawing/2014/main" val="499347514"/>
                    </a:ext>
                  </a:extLst>
                </a:gridCol>
                <a:gridCol w="1021556">
                  <a:extLst>
                    <a:ext uri="{9D8B030D-6E8A-4147-A177-3AD203B41FA5}">
                      <a16:colId xmlns:a16="http://schemas.microsoft.com/office/drawing/2014/main" val="698985440"/>
                    </a:ext>
                  </a:extLst>
                </a:gridCol>
                <a:gridCol w="781526">
                  <a:extLst>
                    <a:ext uri="{9D8B030D-6E8A-4147-A177-3AD203B41FA5}">
                      <a16:colId xmlns:a16="http://schemas.microsoft.com/office/drawing/2014/main" val="4100469914"/>
                    </a:ext>
                  </a:extLst>
                </a:gridCol>
                <a:gridCol w="1104076">
                  <a:extLst>
                    <a:ext uri="{9D8B030D-6E8A-4147-A177-3AD203B41FA5}">
                      <a16:colId xmlns:a16="http://schemas.microsoft.com/office/drawing/2014/main" val="1026947303"/>
                    </a:ext>
                  </a:extLst>
                </a:gridCol>
              </a:tblGrid>
              <a:tr h="301546">
                <a:tc>
                  <a:txBody>
                    <a:bodyPr/>
                    <a:lstStyle/>
                    <a:p>
                      <a:pPr algn="ctr" fontAlgn="ctr"/>
                      <a:r>
                        <a:rPr lang="en-GB" sz="700" b="1" i="0" u="none" strike="noStrike" dirty="0">
                          <a:solidFill>
                            <a:srgbClr val="FFFFFF"/>
                          </a:solidFill>
                          <a:effectLst/>
                          <a:latin typeface="+mn-lt"/>
                        </a:rPr>
                        <a:t>Confirmed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Current 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UK Link Release Date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Finance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51453457"/>
                  </a:ext>
                </a:extLst>
              </a:tr>
              <a:tr h="250076">
                <a:tc rowSpan="2">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MiR Drop 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5135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en-US" sz="700" dirty="0"/>
                        <a:t>DNO and NTS Invoices to Shippers and DNs VAT compliance</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Impact assessment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March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7452741"/>
                  </a:ext>
                </a:extLst>
              </a:tr>
              <a:tr h="250076">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5080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en-US" sz="700" dirty="0"/>
                        <a:t>Failure to supply Gas (FSG/GSOP1) - System Changes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Impact assessment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March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0620700"/>
                  </a:ext>
                </a:extLst>
              </a:tr>
              <a:tr h="250076">
                <a:tc>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5093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MOD0711 – Update of AUG Table to reflect new EUC bands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Solution Option approved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805665"/>
                  </a:ext>
                </a:extLst>
              </a:tr>
              <a:tr h="262188">
                <a:tc rowSpan="8">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Nov-21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MOD0692 - Auto updates to meter read frequency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Descoped from June 21. Solution approved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Nov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00175549"/>
                  </a:ext>
                </a:extLst>
              </a:tr>
              <a:tr h="262188">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New allowable values for DCC Service Flag in DXI File from DCC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Descoped from June 21 release. Solution approved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Nov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rPr>
                        <a:t>DN/IGT/Shipper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98126820"/>
                  </a:ext>
                </a:extLst>
              </a:tr>
              <a:tr h="262188">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b="1" dirty="0"/>
                        <a:t>MOD0701</a:t>
                      </a:r>
                      <a:r>
                        <a:rPr lang="en-GB" sz="700" dirty="0"/>
                        <a:t> - Aligning Capacity booking under the UNC and arrangements set out in relevant NEXAs </a:t>
                      </a:r>
                      <a:endParaRPr lang="en-GB" sz="700"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Solution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Nov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rPr>
                        <a:t>DN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74144939"/>
                  </a:ext>
                </a:extLst>
              </a:tr>
              <a:tr h="262188">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5187</a:t>
                      </a:r>
                      <a:endParaRPr lang="en-GB" sz="700" strike="no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lvl="0" algn="l" defTabSz="914400" rtl="0" eaLnBrk="1" fontAlgn="ctr" latinLnBrk="0" hangingPunct="1"/>
                      <a:r>
                        <a:rPr lang="en-GB" sz="700" kern="1200" dirty="0">
                          <a:solidFill>
                            <a:schemeClr val="tx1"/>
                          </a:solidFill>
                          <a:effectLst/>
                          <a:latin typeface="+mn-lt"/>
                          <a:ea typeface="+mn-ea"/>
                          <a:cs typeface="+mn-cs"/>
                        </a:rPr>
                        <a:t>M</a:t>
                      </a:r>
                      <a:r>
                        <a:rPr lang="en-GB" sz="700" b="1" kern="1200" dirty="0">
                          <a:solidFill>
                            <a:schemeClr val="tx1"/>
                          </a:solidFill>
                          <a:effectLst/>
                          <a:latin typeface="+mn-lt"/>
                          <a:ea typeface="+mn-ea"/>
                          <a:cs typeface="+mn-cs"/>
                        </a:rPr>
                        <a:t>OD0696</a:t>
                      </a:r>
                      <a:r>
                        <a:rPr lang="en-GB" sz="700" kern="1200" dirty="0">
                          <a:solidFill>
                            <a:schemeClr val="tx1"/>
                          </a:solidFill>
                          <a:effectLst/>
                          <a:latin typeface="+mn-lt"/>
                          <a:ea typeface="+mn-ea"/>
                          <a:cs typeface="+mn-cs"/>
                        </a:rPr>
                        <a:t> - Addressing inequities between Capacity booking under the UNC and arrangements set out in relevant </a:t>
                      </a:r>
                      <a:r>
                        <a:rPr lang="en-GB" sz="700" kern="1200" dirty="0" err="1">
                          <a:solidFill>
                            <a:schemeClr val="tx1"/>
                          </a:solidFill>
                          <a:effectLst/>
                          <a:latin typeface="+mn-lt"/>
                          <a:ea typeface="+mn-ea"/>
                          <a:cs typeface="+mn-cs"/>
                        </a:rPr>
                        <a:t>NExAs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Solution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Nov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rPr>
                        <a:t>DN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0190559"/>
                  </a:ext>
                </a:extLst>
              </a:tr>
              <a:tr h="262188">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strike="noStrike" dirty="0"/>
                        <a:t>5072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lvl="0" algn="l" defTabSz="914400" rtl="0" eaLnBrk="1" fontAlgn="ctr" latinLnBrk="0" hangingPunct="1"/>
                      <a:r>
                        <a:rPr lang="en-US" sz="700" b="0" i="0" u="none" strike="noStrike" kern="1200" dirty="0">
                          <a:solidFill>
                            <a:schemeClr val="tx1"/>
                          </a:solidFill>
                          <a:effectLst/>
                          <a:latin typeface="+mn-lt"/>
                          <a:ea typeface="+mn-ea"/>
                          <a:cs typeface="+mn-cs"/>
                        </a:rPr>
                        <a:t>Application and derivation of TTZ indicator and calculation of volume and energy – all classes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HLSO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Nov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Large to XL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5720936"/>
                  </a:ext>
                </a:extLst>
              </a:tr>
              <a:tr h="262188">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GB" sz="700" dirty="0"/>
                        <a:t>Deferral of creation of Class change reads at transfer of ownership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Solution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Nov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28005218"/>
                  </a:ext>
                </a:extLst>
              </a:tr>
              <a:tr h="262188">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700" dirty="0"/>
                        <a:t>Inner tolerance validation for replacement reads and read insertions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Solution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Nov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68012519"/>
                  </a:ext>
                </a:extLst>
              </a:tr>
              <a:tr h="262188">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Enhancement to reconciliation process where prevailing volume is zero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HLSO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Nov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8958335"/>
                  </a:ext>
                </a:extLst>
              </a:tr>
            </a:tbl>
          </a:graphicData>
        </a:graphic>
      </p:graphicFrame>
    </p:spTree>
    <p:extLst>
      <p:ext uri="{BB962C8B-B14F-4D97-AF65-F5344CB8AC3E}">
        <p14:creationId xmlns:p14="http://schemas.microsoft.com/office/powerpoint/2010/main" val="1127313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FED1-1B1E-4ACC-AD3D-E600CEB26E57}"/>
              </a:ext>
            </a:extLst>
          </p:cNvPr>
          <p:cNvSpPr>
            <a:spLocks noGrp="1"/>
          </p:cNvSpPr>
          <p:nvPr>
            <p:ph type="title"/>
          </p:nvPr>
        </p:nvSpPr>
        <p:spPr>
          <a:xfrm>
            <a:off x="457199" y="16729"/>
            <a:ext cx="8229600" cy="637580"/>
          </a:xfrm>
        </p:spPr>
        <p:txBody>
          <a:bodyPr>
            <a:normAutofit/>
          </a:bodyPr>
          <a:lstStyle/>
          <a:p>
            <a:r>
              <a:rPr lang="en-GB" sz="2175" dirty="0"/>
              <a:t>UK Link Unallocated Changes </a:t>
            </a:r>
          </a:p>
        </p:txBody>
      </p:sp>
      <p:graphicFrame>
        <p:nvGraphicFramePr>
          <p:cNvPr id="4" name="Table 3">
            <a:extLst>
              <a:ext uri="{FF2B5EF4-FFF2-40B4-BE49-F238E27FC236}">
                <a16:creationId xmlns:a16="http://schemas.microsoft.com/office/drawing/2014/main" id="{BBBF281B-3C82-4C9E-BA58-EAE348D7F7FD}"/>
              </a:ext>
            </a:extLst>
          </p:cNvPr>
          <p:cNvGraphicFramePr>
            <a:graphicFrameLocks noGrp="1"/>
          </p:cNvGraphicFramePr>
          <p:nvPr/>
        </p:nvGraphicFramePr>
        <p:xfrm>
          <a:off x="107503" y="572387"/>
          <a:ext cx="8928993" cy="4160520"/>
        </p:xfrm>
        <a:graphic>
          <a:graphicData uri="http://schemas.openxmlformats.org/drawingml/2006/table">
            <a:tbl>
              <a:tblPr/>
              <a:tblGrid>
                <a:gridCol w="442645">
                  <a:extLst>
                    <a:ext uri="{9D8B030D-6E8A-4147-A177-3AD203B41FA5}">
                      <a16:colId xmlns:a16="http://schemas.microsoft.com/office/drawing/2014/main" val="594677324"/>
                    </a:ext>
                  </a:extLst>
                </a:gridCol>
                <a:gridCol w="278842">
                  <a:extLst>
                    <a:ext uri="{9D8B030D-6E8A-4147-A177-3AD203B41FA5}">
                      <a16:colId xmlns:a16="http://schemas.microsoft.com/office/drawing/2014/main" val="1212485833"/>
                    </a:ext>
                  </a:extLst>
                </a:gridCol>
                <a:gridCol w="3200903">
                  <a:extLst>
                    <a:ext uri="{9D8B030D-6E8A-4147-A177-3AD203B41FA5}">
                      <a16:colId xmlns:a16="http://schemas.microsoft.com/office/drawing/2014/main" val="2588561940"/>
                    </a:ext>
                  </a:extLst>
                </a:gridCol>
                <a:gridCol w="2429691">
                  <a:extLst>
                    <a:ext uri="{9D8B030D-6E8A-4147-A177-3AD203B41FA5}">
                      <a16:colId xmlns:a16="http://schemas.microsoft.com/office/drawing/2014/main" val="1800805844"/>
                    </a:ext>
                  </a:extLst>
                </a:gridCol>
                <a:gridCol w="616805">
                  <a:extLst>
                    <a:ext uri="{9D8B030D-6E8A-4147-A177-3AD203B41FA5}">
                      <a16:colId xmlns:a16="http://schemas.microsoft.com/office/drawing/2014/main" val="20003"/>
                    </a:ext>
                  </a:extLst>
                </a:gridCol>
                <a:gridCol w="688769">
                  <a:extLst>
                    <a:ext uri="{9D8B030D-6E8A-4147-A177-3AD203B41FA5}">
                      <a16:colId xmlns:a16="http://schemas.microsoft.com/office/drawing/2014/main" val="198435945"/>
                    </a:ext>
                  </a:extLst>
                </a:gridCol>
                <a:gridCol w="526932">
                  <a:extLst>
                    <a:ext uri="{9D8B030D-6E8A-4147-A177-3AD203B41FA5}">
                      <a16:colId xmlns:a16="http://schemas.microsoft.com/office/drawing/2014/main" val="2619778090"/>
                    </a:ext>
                  </a:extLst>
                </a:gridCol>
                <a:gridCol w="744406">
                  <a:extLst>
                    <a:ext uri="{9D8B030D-6E8A-4147-A177-3AD203B41FA5}">
                      <a16:colId xmlns:a16="http://schemas.microsoft.com/office/drawing/2014/main" val="1022559495"/>
                    </a:ext>
                  </a:extLst>
                </a:gridCol>
              </a:tblGrid>
              <a:tr h="274320">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Potential Release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XRN</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l" defTabSz="914400" rtl="0" eaLnBrk="1" fontAlgn="ctr" latinLnBrk="0" hangingPunct="1"/>
                      <a:r>
                        <a:rPr lang="en-US" sz="700" b="1" i="0" u="none" strike="noStrike" kern="1200" dirty="0">
                          <a:solidFill>
                            <a:schemeClr val="bg1"/>
                          </a:solidFill>
                          <a:effectLst/>
                          <a:latin typeface="+mn-lt"/>
                          <a:ea typeface="+mn-ea"/>
                          <a:cs typeface="+mn-cs"/>
                        </a:rPr>
                        <a:t>Change Title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l" defTabSz="914400" rtl="0" eaLnBrk="1" fontAlgn="ctr" latinLnBrk="0" hangingPunct="1"/>
                      <a:r>
                        <a:rPr lang="en-US" sz="700" b="1" i="0" u="none" strike="noStrike" kern="1200" dirty="0">
                          <a:solidFill>
                            <a:schemeClr val="bg1"/>
                          </a:solidFill>
                          <a:effectLst/>
                          <a:latin typeface="+mn-lt"/>
                          <a:ea typeface="+mn-ea"/>
                          <a:cs typeface="+mn-cs"/>
                        </a:rPr>
                        <a:t>Comments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dirty="0">
                          <a:solidFill>
                            <a:schemeClr val="bg1"/>
                          </a:solidFill>
                          <a:effectLst/>
                          <a:latin typeface="+mn-lt"/>
                          <a:ea typeface="+mn-ea"/>
                          <a:cs typeface="+mn-cs"/>
                        </a:rPr>
                        <a:t>Status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Complexity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Points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chemeClr val="bg1"/>
                          </a:solidFill>
                          <a:effectLst/>
                          <a:latin typeface="+mn-lt"/>
                        </a:rPr>
                        <a:t>Finance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4625329"/>
                  </a:ext>
                </a:extLst>
              </a:tr>
              <a:tr h="274320">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endParaRPr lang="en-GB" sz="700" b="1"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Submission of space in mandatory data on multiple SPA files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Descoped from Nov 20 Major Release. Analysis underway to determine validate new solution and identify release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Capture Complete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Nov 20 BER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426085"/>
                  </a:ext>
                </a:extLst>
              </a:tr>
              <a:tr h="255195">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endParaRPr lang="en-GB" sz="700" b="1"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4990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1" i="0" u="none" strike="noStrike" kern="1200" dirty="0">
                          <a:solidFill>
                            <a:schemeClr val="tx1"/>
                          </a:solidFill>
                          <a:effectLst/>
                          <a:latin typeface="+mn-lt"/>
                          <a:ea typeface="+mn-ea"/>
                          <a:cs typeface="+mn-cs"/>
                        </a:rPr>
                        <a:t>MOD0664</a:t>
                      </a:r>
                      <a:r>
                        <a:rPr lang="en-US" sz="700" b="0" i="0" u="none" strike="noStrike" kern="1200" dirty="0">
                          <a:solidFill>
                            <a:schemeClr val="tx1"/>
                          </a:solidFill>
                          <a:effectLst/>
                          <a:latin typeface="+mn-lt"/>
                          <a:ea typeface="+mn-ea"/>
                          <a:cs typeface="+mn-cs"/>
                        </a:rPr>
                        <a:t> – Transfer of sites with low read submission performance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endParaRPr lang="en-US"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Requirements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924706"/>
                  </a:ext>
                </a:extLst>
              </a:tr>
              <a:tr h="274320">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endParaRPr lang="en-GB" sz="700" b="1"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4992</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1" i="0" u="none" strike="noStrike" kern="1200" dirty="0">
                          <a:solidFill>
                            <a:schemeClr val="tx1"/>
                          </a:solidFill>
                          <a:effectLst/>
                          <a:latin typeface="+mn-lt"/>
                          <a:ea typeface="+mn-ea"/>
                          <a:cs typeface="+mn-cs"/>
                        </a:rPr>
                        <a:t>MOD0687</a:t>
                      </a:r>
                      <a:r>
                        <a:rPr lang="en-US" sz="700" b="0" i="0" u="none" strike="noStrike" kern="1200" dirty="0">
                          <a:solidFill>
                            <a:schemeClr val="tx1"/>
                          </a:solidFill>
                          <a:effectLst/>
                          <a:latin typeface="+mn-lt"/>
                          <a:ea typeface="+mn-ea"/>
                          <a:cs typeface="+mn-cs"/>
                        </a:rPr>
                        <a:t> - Creation of new charge to recover last resort supply payments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MOD not yet approved. ChMC voted to descope from June 21 release. MOD expected to be replaced/amended by Ofgem.</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Capture Complete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3336744"/>
                  </a:ext>
                </a:extLst>
              </a:tr>
              <a:tr h="255195">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endParaRPr lang="en-GB" sz="700" b="1"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5081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No actual read present in previous class for read validation</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endParaRPr lang="en-US"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Requirements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kern="1200" dirty="0">
                          <a:solidFill>
                            <a:schemeClr val="tx1"/>
                          </a:solidFill>
                          <a:effectLst/>
                          <a:latin typeface="+mn-lt"/>
                          <a:ea typeface="+mn-ea"/>
                          <a:cs typeface="+mn-cs"/>
                        </a:rPr>
                        <a:t>tbc</a:t>
                      </a:r>
                      <a:endParaRPr lang="en-GB" sz="700" b="0" i="0" u="none" strike="noStrike" dirty="0">
                        <a:solidFill>
                          <a:schemeClr val="tx1"/>
                        </a:solidFill>
                        <a:effectLst/>
                        <a:latin typeface="+mn-lt"/>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2747353"/>
                  </a:ext>
                </a:extLst>
              </a:tr>
              <a:tr h="255195">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endParaRPr lang="en-GB" sz="700" b="1"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5143</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Discharge of Cadent, WWU and NGN NDM sampling obligations by the CDSP</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endParaRPr lang="en-US"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Requirements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dirty="0">
                          <a:solidFill>
                            <a:schemeClr val="tx1"/>
                          </a:solidFill>
                          <a:effectLst/>
                          <a:latin typeface="+mn-lt"/>
                        </a:rPr>
                        <a:t>tbc</a:t>
                      </a:r>
                      <a:endParaRPr lang="en-GB"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dirty="0">
                          <a:solidFill>
                            <a:schemeClr val="tx1"/>
                          </a:solidFill>
                          <a:effectLst/>
                          <a:latin typeface="+mn-lt"/>
                        </a:rPr>
                        <a:t>tbc</a:t>
                      </a:r>
                      <a:endParaRPr lang="en-GB"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405207"/>
                  </a:ext>
                </a:extLst>
              </a:tr>
              <a:tr h="274320">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endParaRPr lang="en-GB" sz="700" b="1"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5144</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Enabling Re-assignment of Supplier Short Codes to Implement Supplier of Last Resort Directions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endParaRPr lang="en-US"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Requirements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2136539"/>
                  </a:ext>
                </a:extLst>
              </a:tr>
              <a:tr h="255195">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endParaRPr lang="en-GB" sz="700" b="1"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5188</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Interim Data loads of MAP ID into UK Link</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endParaRPr lang="en-US"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Requirements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kern="1200" dirty="0">
                          <a:solidFill>
                            <a:schemeClr val="tx1"/>
                          </a:solidFill>
                          <a:effectLst/>
                          <a:latin typeface="+mn-lt"/>
                          <a:ea typeface="+mn-ea"/>
                          <a:cs typeface="+mn-cs"/>
                        </a:rPr>
                        <a:t>tbc</a:t>
                      </a:r>
                      <a:endParaRPr lang="en-GB" sz="700" b="0" i="0" u="none" strike="noStrike" dirty="0">
                        <a:solidFill>
                          <a:schemeClr val="tx1"/>
                        </a:solidFill>
                        <a:effectLst/>
                        <a:latin typeface="+mn-lt"/>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0177255"/>
                  </a:ext>
                </a:extLst>
              </a:tr>
              <a:tr h="274320">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endParaRPr lang="en-GB" sz="700" b="1"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5195</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Ceased responsibility date following shipper withdrawal (IDL)</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Potential MiR Drop 10 candidate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Solution Approval</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MiR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1887919"/>
                  </a:ext>
                </a:extLst>
              </a:tr>
              <a:tr h="255195">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endParaRPr lang="en-GB" sz="700" b="1"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5218</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CDSP Provision of Class 1 read service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endParaRPr lang="en-US"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Requirements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DN/Shipper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0964295"/>
                  </a:ext>
                </a:extLst>
              </a:tr>
              <a:tr h="255195">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endParaRPr lang="en-GB" sz="700" b="1"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5231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1" i="0" u="none" strike="noStrike" kern="1200" dirty="0">
                          <a:solidFill>
                            <a:schemeClr val="tx1"/>
                          </a:solidFill>
                          <a:effectLst/>
                          <a:latin typeface="+mn-lt"/>
                          <a:ea typeface="+mn-ea"/>
                          <a:cs typeface="+mn-cs"/>
                        </a:rPr>
                        <a:t>MOD0719R</a:t>
                      </a:r>
                      <a:r>
                        <a:rPr lang="en-US" sz="700" b="0" i="0" u="none" strike="noStrike" kern="1200" dirty="0">
                          <a:solidFill>
                            <a:schemeClr val="tx1"/>
                          </a:solidFill>
                          <a:effectLst/>
                          <a:latin typeface="+mn-lt"/>
                          <a:ea typeface="+mn-ea"/>
                          <a:cs typeface="+mn-cs"/>
                        </a:rPr>
                        <a:t> – Flow Weighted Average Service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endParaRPr lang="en-US"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Requirements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DN</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0797548"/>
                  </a:ext>
                </a:extLst>
              </a:tr>
              <a:tr h="255195">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5235</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Include SOQ in UIG additional data report</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endParaRPr lang="en-US"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Requirements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DN/Shipper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3001509"/>
                  </a:ext>
                </a:extLst>
              </a:tr>
              <a:tr h="255195">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5236</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1" i="0" u="none" strike="noStrike" kern="1200" dirty="0">
                          <a:solidFill>
                            <a:schemeClr val="tx1"/>
                          </a:solidFill>
                          <a:effectLst/>
                          <a:latin typeface="+mn-lt"/>
                          <a:ea typeface="+mn-ea"/>
                          <a:cs typeface="+mn-cs"/>
                        </a:rPr>
                        <a:t>MOD0734</a:t>
                      </a:r>
                      <a:r>
                        <a:rPr lang="en-US" sz="700" b="0" i="0" u="none" strike="noStrike" kern="1200" dirty="0">
                          <a:solidFill>
                            <a:schemeClr val="tx1"/>
                          </a:solidFill>
                          <a:effectLst/>
                          <a:latin typeface="+mn-lt"/>
                          <a:ea typeface="+mn-ea"/>
                          <a:cs typeface="+mn-cs"/>
                        </a:rPr>
                        <a:t> – Reporting Valid Confirmed Theft of Gas into Central Systems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endParaRPr lang="en-US"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Requirements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kern="1200" dirty="0">
                          <a:solidFill>
                            <a:schemeClr val="tx1"/>
                          </a:solidFill>
                          <a:effectLst/>
                          <a:latin typeface="+mn-lt"/>
                          <a:ea typeface="+mn-ea"/>
                          <a:cs typeface="+mn-cs"/>
                        </a:rPr>
                        <a:t>tbc</a:t>
                      </a:r>
                      <a:endParaRPr lang="en-GB" sz="700" b="0" i="0" u="none" strike="noStrike" dirty="0">
                        <a:solidFill>
                          <a:schemeClr val="tx1"/>
                        </a:solidFill>
                        <a:effectLst/>
                        <a:latin typeface="+mn-lt"/>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3329536"/>
                  </a:ext>
                </a:extLst>
              </a:tr>
              <a:tr h="255195">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endParaRPr lang="en-GB" sz="700" b="1"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5238</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New Distribution Network Report – Forecast Invoice Values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endParaRPr lang="en-US"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Requirements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DN</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4149619"/>
                  </a:ext>
                </a:extLst>
              </a:tr>
            </a:tbl>
          </a:graphicData>
        </a:graphic>
      </p:graphicFrame>
    </p:spTree>
    <p:extLst>
      <p:ext uri="{BB962C8B-B14F-4D97-AF65-F5344CB8AC3E}">
        <p14:creationId xmlns:p14="http://schemas.microsoft.com/office/powerpoint/2010/main" val="1139534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0D3E-87BE-401F-BACF-FC15CD592BFE}"/>
              </a:ext>
            </a:extLst>
          </p:cNvPr>
          <p:cNvSpPr>
            <a:spLocks noGrp="1"/>
          </p:cNvSpPr>
          <p:nvPr>
            <p:ph type="title"/>
          </p:nvPr>
        </p:nvSpPr>
        <p:spPr/>
        <p:txBody>
          <a:bodyPr>
            <a:normAutofit/>
          </a:bodyPr>
          <a:lstStyle/>
          <a:p>
            <a:r>
              <a:rPr lang="en-GB" sz="2175" dirty="0"/>
              <a:t>January ChMC</a:t>
            </a:r>
          </a:p>
        </p:txBody>
      </p:sp>
      <p:sp>
        <p:nvSpPr>
          <p:cNvPr id="3" name="TextBox 2">
            <a:extLst>
              <a:ext uri="{FF2B5EF4-FFF2-40B4-BE49-F238E27FC236}">
                <a16:creationId xmlns:a16="http://schemas.microsoft.com/office/drawing/2014/main" id="{0D7C4D0F-5A03-4BB6-8F6D-D2A029498F69}"/>
              </a:ext>
            </a:extLst>
          </p:cNvPr>
          <p:cNvSpPr txBox="1"/>
          <p:nvPr/>
        </p:nvSpPr>
        <p:spPr>
          <a:xfrm>
            <a:off x="621257" y="934289"/>
            <a:ext cx="7751135" cy="1823576"/>
          </a:xfrm>
          <a:prstGeom prst="rect">
            <a:avLst/>
          </a:prstGeom>
          <a:noFill/>
        </p:spPr>
        <p:txBody>
          <a:bodyPr wrap="square" rtlCol="0">
            <a:spAutoFit/>
          </a:bodyPr>
          <a:lstStyle/>
          <a:p>
            <a:r>
              <a:rPr lang="en-GB" b="1" dirty="0"/>
              <a:t>UK Link Future Releases Updates:</a:t>
            </a:r>
          </a:p>
          <a:p>
            <a:endParaRPr lang="en-GB" sz="1350" b="1" dirty="0"/>
          </a:p>
          <a:p>
            <a:pPr marL="557213" lvl="1" indent="-214313">
              <a:buFont typeface="Arial" panose="020B0604020202020204" pitchFamily="34" charset="0"/>
              <a:buChar char="•"/>
            </a:pPr>
            <a:endParaRPr lang="en-GB" sz="1350" dirty="0"/>
          </a:p>
          <a:p>
            <a:pPr marL="214313" indent="-214313">
              <a:buFont typeface="Arial" panose="020B0604020202020204" pitchFamily="34" charset="0"/>
              <a:buChar char="•"/>
            </a:pPr>
            <a:r>
              <a:rPr lang="en-GB" sz="1350" b="1" dirty="0"/>
              <a:t>November 2021</a:t>
            </a:r>
          </a:p>
          <a:p>
            <a:pPr lvl="1"/>
            <a:endParaRPr lang="en-GB" sz="1350" dirty="0"/>
          </a:p>
          <a:p>
            <a:pPr marL="557213" lvl="1" indent="-214313">
              <a:buFont typeface="Arial" panose="020B0604020202020204" pitchFamily="34" charset="0"/>
              <a:buChar char="•"/>
            </a:pPr>
            <a:r>
              <a:rPr lang="en-GB" sz="1350" dirty="0"/>
              <a:t>EQR for approval</a:t>
            </a:r>
          </a:p>
          <a:p>
            <a:endParaRPr lang="en-GB" sz="1350" b="1" dirty="0"/>
          </a:p>
          <a:p>
            <a:endParaRPr lang="en-GB" sz="1350" dirty="0"/>
          </a:p>
        </p:txBody>
      </p:sp>
    </p:spTree>
    <p:extLst>
      <p:ext uri="{BB962C8B-B14F-4D97-AF65-F5344CB8AC3E}">
        <p14:creationId xmlns:p14="http://schemas.microsoft.com/office/powerpoint/2010/main" val="286641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2A3D90-21C0-4282-A1A5-A2FD20B349EC}"/>
              </a:ext>
            </a:extLst>
          </p:cNvPr>
          <p:cNvSpPr>
            <a:spLocks noGrp="1"/>
          </p:cNvSpPr>
          <p:nvPr>
            <p:ph type="title"/>
          </p:nvPr>
        </p:nvSpPr>
        <p:spPr/>
        <p:txBody>
          <a:bodyPr>
            <a:normAutofit fontScale="90000"/>
          </a:bodyPr>
          <a:lstStyle/>
          <a:p>
            <a:r>
              <a:rPr lang="en-US" dirty="0">
                <a:latin typeface="Arial"/>
                <a:cs typeface="Arial"/>
              </a:rPr>
              <a:t>2.2 - Bubbling Under (pre-capture regulatory change)</a:t>
            </a:r>
            <a:endParaRPr lang="en-GB" dirty="0"/>
          </a:p>
        </p:txBody>
      </p:sp>
      <p:graphicFrame>
        <p:nvGraphicFramePr>
          <p:cNvPr id="2" name="Content Placeholder 1">
            <a:extLst>
              <a:ext uri="{FF2B5EF4-FFF2-40B4-BE49-F238E27FC236}">
                <a16:creationId xmlns:a16="http://schemas.microsoft.com/office/drawing/2014/main" id="{9EB44615-B4D7-4C8E-9422-AEE8E99C8900}"/>
              </a:ext>
            </a:extLst>
          </p:cNvPr>
          <p:cNvGraphicFramePr>
            <a:graphicFrameLocks noGrp="1" noChangeAspect="1"/>
          </p:cNvGraphicFramePr>
          <p:nvPr>
            <p:ph idx="1"/>
            <p:extLst>
              <p:ext uri="{D42A27DB-BD31-4B8C-83A1-F6EECF244321}">
                <p14:modId xmlns:p14="http://schemas.microsoft.com/office/powerpoint/2010/main" val="1277071347"/>
              </p:ext>
            </p:extLst>
          </p:nvPr>
        </p:nvGraphicFramePr>
        <p:xfrm>
          <a:off x="3586348" y="2040917"/>
          <a:ext cx="1442852" cy="1249972"/>
        </p:xfrm>
        <a:graphic>
          <a:graphicData uri="http://schemas.openxmlformats.org/presentationml/2006/ole">
            <mc:AlternateContent xmlns:mc="http://schemas.openxmlformats.org/markup-compatibility/2006">
              <mc:Choice xmlns:v="urn:schemas-microsoft-com:vml" Requires="v">
                <p:oleObj spid="_x0000_s2052" name="Worksheet" showAsIcon="1" r:id="rId3" imgW="914400" imgH="792360" progId="Excel.Sheet.12">
                  <p:embed/>
                </p:oleObj>
              </mc:Choice>
              <mc:Fallback>
                <p:oleObj name="Worksheet" showAsIcon="1" r:id="rId3" imgW="914400" imgH="792360" progId="Excel.Sheet.12">
                  <p:embed/>
                  <p:pic>
                    <p:nvPicPr>
                      <p:cNvPr id="2" name="Content Placeholder 1">
                        <a:extLst>
                          <a:ext uri="{FF2B5EF4-FFF2-40B4-BE49-F238E27FC236}">
                            <a16:creationId xmlns:a16="http://schemas.microsoft.com/office/drawing/2014/main" id="{9EB44615-B4D7-4C8E-9422-AEE8E99C8900}"/>
                          </a:ext>
                        </a:extLst>
                      </p:cNvPr>
                      <p:cNvPicPr/>
                      <p:nvPr/>
                    </p:nvPicPr>
                    <p:blipFill>
                      <a:blip r:embed="rId4"/>
                      <a:stretch>
                        <a:fillRect/>
                      </a:stretch>
                    </p:blipFill>
                    <p:spPr>
                      <a:xfrm>
                        <a:off x="3586348" y="2040917"/>
                        <a:ext cx="1442852" cy="1249972"/>
                      </a:xfrm>
                      <a:prstGeom prst="rect">
                        <a:avLst/>
                      </a:prstGeom>
                    </p:spPr>
                  </p:pic>
                </p:oleObj>
              </mc:Fallback>
            </mc:AlternateContent>
          </a:graphicData>
        </a:graphic>
      </p:graphicFrame>
    </p:spTree>
    <p:extLst>
      <p:ext uri="{BB962C8B-B14F-4D97-AF65-F5344CB8AC3E}">
        <p14:creationId xmlns:p14="http://schemas.microsoft.com/office/powerpoint/2010/main" val="3177409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3003-397A-4218-9BAD-D587E38E55E7}"/>
              </a:ext>
            </a:extLst>
          </p:cNvPr>
          <p:cNvSpPr>
            <a:spLocks noGrp="1"/>
          </p:cNvSpPr>
          <p:nvPr>
            <p:ph type="title"/>
          </p:nvPr>
        </p:nvSpPr>
        <p:spPr/>
        <p:txBody>
          <a:bodyPr>
            <a:normAutofit/>
          </a:bodyPr>
          <a:lstStyle/>
          <a:p>
            <a:r>
              <a:rPr lang="en-GB" sz="2175" dirty="0">
                <a:solidFill>
                  <a:schemeClr val="accent1"/>
                </a:solidFill>
              </a:rPr>
              <a:t>Glossary</a:t>
            </a:r>
          </a:p>
        </p:txBody>
      </p:sp>
      <p:graphicFrame>
        <p:nvGraphicFramePr>
          <p:cNvPr id="3" name="Table 2">
            <a:extLst>
              <a:ext uri="{FF2B5EF4-FFF2-40B4-BE49-F238E27FC236}">
                <a16:creationId xmlns:a16="http://schemas.microsoft.com/office/drawing/2014/main" id="{02CD1F9C-0A2F-434B-B1B5-E441EE9B20A7}"/>
              </a:ext>
            </a:extLst>
          </p:cNvPr>
          <p:cNvGraphicFramePr>
            <a:graphicFrameLocks noGrp="1"/>
          </p:cNvGraphicFramePr>
          <p:nvPr/>
        </p:nvGraphicFramePr>
        <p:xfrm>
          <a:off x="457200" y="836295"/>
          <a:ext cx="8056822" cy="3470910"/>
        </p:xfrm>
        <a:graphic>
          <a:graphicData uri="http://schemas.openxmlformats.org/drawingml/2006/table">
            <a:tbl>
              <a:tblPr firstRow="1" bandRow="1">
                <a:tableStyleId>{5C22544A-7EE6-4342-B048-85BDC9FD1C3A}</a:tableStyleId>
              </a:tblPr>
              <a:tblGrid>
                <a:gridCol w="1602859">
                  <a:extLst>
                    <a:ext uri="{9D8B030D-6E8A-4147-A177-3AD203B41FA5}">
                      <a16:colId xmlns:a16="http://schemas.microsoft.com/office/drawing/2014/main" val="2188884990"/>
                    </a:ext>
                  </a:extLst>
                </a:gridCol>
                <a:gridCol w="6453963">
                  <a:extLst>
                    <a:ext uri="{9D8B030D-6E8A-4147-A177-3AD203B41FA5}">
                      <a16:colId xmlns:a16="http://schemas.microsoft.com/office/drawing/2014/main" val="91415423"/>
                    </a:ext>
                  </a:extLst>
                </a:gridCol>
              </a:tblGrid>
              <a:tr h="278130">
                <a:tc>
                  <a:txBody>
                    <a:bodyPr/>
                    <a:lstStyle/>
                    <a:p>
                      <a:r>
                        <a:rPr lang="en-GB" sz="900" dirty="0">
                          <a:solidFill>
                            <a:schemeClr val="bg1"/>
                          </a:solidFill>
                        </a:rPr>
                        <a:t>Project Phase Abbrev.</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dirty="0">
                          <a:solidFill>
                            <a:schemeClr val="bg1"/>
                          </a:solidFill>
                        </a:rPr>
                        <a:t>Project Phase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3310158"/>
                  </a:ext>
                </a:extLst>
              </a:tr>
              <a:tr h="278130">
                <a:tc>
                  <a:txBody>
                    <a:bodyPr/>
                    <a:lstStyle/>
                    <a:p>
                      <a:r>
                        <a:rPr lang="en-GB" sz="900" dirty="0">
                          <a:solidFill>
                            <a:schemeClr val="tx1"/>
                          </a:solidFill>
                        </a:rPr>
                        <a:t>FUT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Factory Unit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974364"/>
                  </a:ext>
                </a:extLst>
              </a:tr>
              <a:tr h="278130">
                <a:tc>
                  <a:txBody>
                    <a:bodyPr/>
                    <a:lstStyle/>
                    <a:p>
                      <a:r>
                        <a:rPr lang="en-GB" sz="900" dirty="0">
                          <a:solidFill>
                            <a:schemeClr val="tx1"/>
                          </a:solidFill>
                        </a:rPr>
                        <a:t>IA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Impact Assessment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562967"/>
                  </a:ext>
                </a:extLst>
              </a:tr>
              <a:tr h="278130">
                <a:tc>
                  <a:txBody>
                    <a:bodyPr/>
                    <a:lstStyle/>
                    <a:p>
                      <a:r>
                        <a:rPr lang="en-GB" sz="900" dirty="0">
                          <a:solidFill>
                            <a:schemeClr val="tx1"/>
                          </a:solidFill>
                        </a:rPr>
                        <a:t>IDR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Implementation Dress Rehearsal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3244789"/>
                  </a:ext>
                </a:extLst>
              </a:tr>
              <a:tr h="278130">
                <a:tc>
                  <a:txBody>
                    <a:bodyPr/>
                    <a:lstStyle/>
                    <a:p>
                      <a:r>
                        <a:rPr lang="en-GB" sz="900" dirty="0">
                          <a:solidFill>
                            <a:schemeClr val="tx1"/>
                          </a:solidFill>
                        </a:rPr>
                        <a:t>PIS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Post Implementation Support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2100016"/>
                  </a:ext>
                </a:extLst>
              </a:tr>
              <a:tr h="278130">
                <a:tc>
                  <a:txBody>
                    <a:bodyPr/>
                    <a:lstStyle/>
                    <a:p>
                      <a:r>
                        <a:rPr lang="en-GB" sz="900" dirty="0">
                          <a:solidFill>
                            <a:schemeClr val="tx1"/>
                          </a:solidFill>
                        </a:rPr>
                        <a:t>PT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Performance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669130"/>
                  </a:ext>
                </a:extLst>
              </a:tr>
              <a:tr h="278130">
                <a:tc>
                  <a:txBody>
                    <a:bodyPr/>
                    <a:lstStyle/>
                    <a:p>
                      <a:r>
                        <a:rPr lang="en-GB" sz="900" dirty="0">
                          <a:solidFill>
                            <a:schemeClr val="tx1"/>
                          </a:solidFill>
                        </a:rPr>
                        <a:t>RT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Regression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832228"/>
                  </a:ext>
                </a:extLst>
              </a:tr>
              <a:tr h="278130">
                <a:tc>
                  <a:txBody>
                    <a:bodyPr/>
                    <a:lstStyle/>
                    <a:p>
                      <a:r>
                        <a:rPr lang="en-GB" sz="900" dirty="0">
                          <a:solidFill>
                            <a:schemeClr val="tx1"/>
                          </a:solidFill>
                        </a:rPr>
                        <a:t>SIT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System Integration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8221667"/>
                  </a:ext>
                </a:extLst>
              </a:tr>
              <a:tr h="278130">
                <a:tc>
                  <a:txBody>
                    <a:bodyPr/>
                    <a:lstStyle/>
                    <a:p>
                      <a:r>
                        <a:rPr lang="en-GB" sz="900" dirty="0">
                          <a:solidFill>
                            <a:schemeClr val="tx1"/>
                          </a:solidFill>
                        </a:rPr>
                        <a:t>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System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9988215"/>
                  </a:ext>
                </a:extLst>
              </a:tr>
              <a:tr h="278130">
                <a:tc>
                  <a:txBody>
                    <a:bodyPr/>
                    <a:lstStyle/>
                    <a:p>
                      <a:r>
                        <a:rPr lang="en-GB" sz="900" b="1" dirty="0">
                          <a:solidFill>
                            <a:schemeClr val="bg1"/>
                          </a:solidFill>
                        </a:rPr>
                        <a:t>Capture Artefact Abbrev.</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900" b="1" dirty="0">
                          <a:solidFill>
                            <a:schemeClr val="bg1"/>
                          </a:solidFill>
                        </a:rPr>
                        <a:t>Capture Artefact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72620870"/>
                  </a:ext>
                </a:extLst>
              </a:tr>
              <a:tr h="278130">
                <a:tc>
                  <a:txBody>
                    <a:bodyPr/>
                    <a:lstStyle/>
                    <a:p>
                      <a:r>
                        <a:rPr lang="en-GB" sz="900" dirty="0">
                          <a:solidFill>
                            <a:schemeClr val="tx1"/>
                          </a:solidFill>
                        </a:rPr>
                        <a:t>CP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Change Proposal – an external request for a change to UK Link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99710"/>
                  </a:ext>
                </a:extLst>
              </a:tr>
              <a:tr h="205740">
                <a:tc>
                  <a:txBody>
                    <a:bodyPr/>
                    <a:lstStyle/>
                    <a:p>
                      <a:r>
                        <a:rPr lang="en-GB" sz="900" dirty="0">
                          <a:solidFill>
                            <a:schemeClr val="tx1"/>
                          </a:solidFill>
                        </a:rPr>
                        <a:t>CR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Change Request – an internal request for a change to UK Link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1526981"/>
                  </a:ext>
                </a:extLst>
              </a:tr>
              <a:tr h="205740">
                <a:tc>
                  <a:txBody>
                    <a:bodyPr/>
                    <a:lstStyle/>
                    <a:p>
                      <a:r>
                        <a:rPr lang="en-GB" sz="900" dirty="0">
                          <a:solidFill>
                            <a:schemeClr val="tx1"/>
                          </a:solidFill>
                        </a:rPr>
                        <a:t>HLSO(s)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High Level Solution Option(s)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6276"/>
                  </a:ext>
                </a:extLst>
              </a:tr>
            </a:tbl>
          </a:graphicData>
        </a:graphic>
      </p:graphicFrame>
    </p:spTree>
    <p:extLst>
      <p:ext uri="{BB962C8B-B14F-4D97-AF65-F5344CB8AC3E}">
        <p14:creationId xmlns:p14="http://schemas.microsoft.com/office/powerpoint/2010/main" val="3572879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A5E8-20B0-4697-A49C-0A8FABB425C6}"/>
              </a:ext>
            </a:extLst>
          </p:cNvPr>
          <p:cNvSpPr>
            <a:spLocks noGrp="1"/>
          </p:cNvSpPr>
          <p:nvPr>
            <p:ph type="title"/>
          </p:nvPr>
        </p:nvSpPr>
        <p:spPr>
          <a:xfrm>
            <a:off x="457200" y="284670"/>
            <a:ext cx="8229600" cy="637580"/>
          </a:xfrm>
        </p:spPr>
        <p:txBody>
          <a:bodyPr>
            <a:normAutofit/>
          </a:bodyPr>
          <a:lstStyle/>
          <a:p>
            <a:r>
              <a:rPr lang="en-GB" sz="2000" dirty="0">
                <a:latin typeface="Arial"/>
                <a:cs typeface="Arial"/>
              </a:rPr>
              <a:t>Portfolio POAP </a:t>
            </a:r>
            <a:endParaRPr lang="en-GB" sz="2000" dirty="0"/>
          </a:p>
        </p:txBody>
      </p:sp>
      <p:graphicFrame>
        <p:nvGraphicFramePr>
          <p:cNvPr id="3" name="Object 2">
            <a:extLst>
              <a:ext uri="{FF2B5EF4-FFF2-40B4-BE49-F238E27FC236}">
                <a16:creationId xmlns:a16="http://schemas.microsoft.com/office/drawing/2014/main" id="{E35ED03F-20CB-4087-AF7C-9DA2281BF962}"/>
              </a:ext>
            </a:extLst>
          </p:cNvPr>
          <p:cNvGraphicFramePr>
            <a:graphicFrameLocks noChangeAspect="1"/>
          </p:cNvGraphicFramePr>
          <p:nvPr>
            <p:extLst>
              <p:ext uri="{D42A27DB-BD31-4B8C-83A1-F6EECF244321}">
                <p14:modId xmlns:p14="http://schemas.microsoft.com/office/powerpoint/2010/main" val="3898092380"/>
              </p:ext>
            </p:extLst>
          </p:nvPr>
        </p:nvGraphicFramePr>
        <p:xfrm>
          <a:off x="3787145" y="2146387"/>
          <a:ext cx="1569710" cy="1384397"/>
        </p:xfrm>
        <a:graphic>
          <a:graphicData uri="http://schemas.openxmlformats.org/presentationml/2006/ole">
            <mc:AlternateContent xmlns:mc="http://schemas.openxmlformats.org/markup-compatibility/2006">
              <mc:Choice xmlns:v="urn:schemas-microsoft-com:vml" Requires="v">
                <p:oleObj spid="_x0000_s6148" name="Acrobat Document" showAsIcon="1" r:id="rId3" imgW="914400" imgH="806400" progId="AcroExch.Document.DC">
                  <p:embed/>
                </p:oleObj>
              </mc:Choice>
              <mc:Fallback>
                <p:oleObj name="Acrobat Document" showAsIcon="1" r:id="rId3" imgW="914400" imgH="806400" progId="AcroExch.Document.DC">
                  <p:embed/>
                  <p:pic>
                    <p:nvPicPr>
                      <p:cNvPr id="3" name="Object 2">
                        <a:extLst>
                          <a:ext uri="{FF2B5EF4-FFF2-40B4-BE49-F238E27FC236}">
                            <a16:creationId xmlns:a16="http://schemas.microsoft.com/office/drawing/2014/main" id="{E35ED03F-20CB-4087-AF7C-9DA2281BF962}"/>
                          </a:ext>
                        </a:extLst>
                      </p:cNvPr>
                      <p:cNvPicPr/>
                      <p:nvPr/>
                    </p:nvPicPr>
                    <p:blipFill>
                      <a:blip r:embed="rId4"/>
                      <a:stretch>
                        <a:fillRect/>
                      </a:stretch>
                    </p:blipFill>
                    <p:spPr>
                      <a:xfrm>
                        <a:off x="3787145" y="2146387"/>
                        <a:ext cx="1569710" cy="1384397"/>
                      </a:xfrm>
                      <a:prstGeom prst="rect">
                        <a:avLst/>
                      </a:prstGeom>
                    </p:spPr>
                  </p:pic>
                </p:oleObj>
              </mc:Fallback>
            </mc:AlternateContent>
          </a:graphicData>
        </a:graphic>
      </p:graphicFrame>
    </p:spTree>
    <p:extLst>
      <p:ext uri="{BB962C8B-B14F-4D97-AF65-F5344CB8AC3E}">
        <p14:creationId xmlns:p14="http://schemas.microsoft.com/office/powerpoint/2010/main" val="28938351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0538"/>
            <a:ext cx="8229600" cy="637580"/>
          </a:xfrm>
        </p:spPr>
        <p:txBody>
          <a:bodyPr>
            <a:normAutofit/>
          </a:bodyPr>
          <a:lstStyle/>
          <a:p>
            <a:r>
              <a:rPr lang="en-GB" sz="2000" dirty="0"/>
              <a:t>4.7 XRN5110 - Nov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07934" y="481106"/>
          <a:ext cx="8895474" cy="4275550"/>
        </p:xfrm>
        <a:graphic>
          <a:graphicData uri="http://schemas.openxmlformats.org/drawingml/2006/table">
            <a:tbl>
              <a:tblPr firstRow="1" bandRow="1"/>
              <a:tblGrid>
                <a:gridCol w="1025242">
                  <a:extLst>
                    <a:ext uri="{9D8B030D-6E8A-4147-A177-3AD203B41FA5}">
                      <a16:colId xmlns:a16="http://schemas.microsoft.com/office/drawing/2014/main" val="20000"/>
                    </a:ext>
                  </a:extLst>
                </a:gridCol>
                <a:gridCol w="2174825">
                  <a:extLst>
                    <a:ext uri="{9D8B030D-6E8A-4147-A177-3AD203B41FA5}">
                      <a16:colId xmlns:a16="http://schemas.microsoft.com/office/drawing/2014/main" val="2599063307"/>
                    </a:ext>
                  </a:extLst>
                </a:gridCol>
                <a:gridCol w="1905149">
                  <a:extLst>
                    <a:ext uri="{9D8B030D-6E8A-4147-A177-3AD203B41FA5}">
                      <a16:colId xmlns:a16="http://schemas.microsoft.com/office/drawing/2014/main" val="20002"/>
                    </a:ext>
                  </a:extLst>
                </a:gridCol>
                <a:gridCol w="1937747">
                  <a:extLst>
                    <a:ext uri="{9D8B030D-6E8A-4147-A177-3AD203B41FA5}">
                      <a16:colId xmlns:a16="http://schemas.microsoft.com/office/drawing/2014/main" val="20003"/>
                    </a:ext>
                  </a:extLst>
                </a:gridCol>
                <a:gridCol w="1852511">
                  <a:extLst>
                    <a:ext uri="{9D8B030D-6E8A-4147-A177-3AD203B41FA5}">
                      <a16:colId xmlns:a16="http://schemas.microsoft.com/office/drawing/2014/main" val="20004"/>
                    </a:ext>
                  </a:extLst>
                </a:gridCol>
              </a:tblGrid>
              <a:tr h="22281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222813">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j-lt"/>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228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rgbClr val="92D050"/>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22813">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0300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Progressing through first usage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34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instances of first usage have been captured out of a total of 107 planned across all changes</a:t>
                      </a:r>
                    </a:p>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4</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defects have been raised – all defects have been fixed and deployed</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10 incidents have been raised in total – 1 outstanding</a:t>
                      </a:r>
                    </a:p>
                    <a:p>
                      <a:pPr marL="628650" lvl="1"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a:ea typeface="Verdana"/>
                          <a:cs typeface="Arial"/>
                        </a:rPr>
                        <a:t>Incident relates to data that had been incorrectly deleted as part of the historical cleanse job, there has been no customer impact and the data was </a:t>
                      </a:r>
                      <a:r>
                        <a:rPr lang="en-GB" sz="900" b="0" i="0" u="none" strike="noStrike" kern="1200" cap="none" normalizeH="0" baseline="0" dirty="0">
                          <a:ln>
                            <a:noFill/>
                          </a:ln>
                          <a:solidFill>
                            <a:schemeClr val="tx1"/>
                          </a:solidFill>
                          <a:effectLst/>
                          <a:latin typeface="Arial"/>
                          <a:ea typeface="Verdana"/>
                          <a:cs typeface="Arial"/>
                        </a:rPr>
                        <a:t>restored</a:t>
                      </a:r>
                      <a:r>
                        <a:rPr kumimoji="0" lang="en-GB" sz="900" b="0" i="0" u="none" strike="noStrike" kern="1200" cap="none" normalizeH="0" baseline="0" dirty="0">
                          <a:ln>
                            <a:noFill/>
                          </a:ln>
                          <a:solidFill>
                            <a:schemeClr val="tx1"/>
                          </a:solidFill>
                          <a:effectLst/>
                          <a:latin typeface="Arial"/>
                          <a:ea typeface="Verdana"/>
                          <a:cs typeface="Arial"/>
                        </a:rPr>
                        <a:t> quickly and affected 18 MPRN’s out of 18k</a:t>
                      </a:r>
                    </a:p>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he daily and historical cleansing jobs are currently on hold, following the above incident and the data is being analysed to ensure the data items we are planning to delete are correct before we continue running these jobs</a:t>
                      </a:r>
                    </a:p>
                    <a:p>
                      <a:pPr marL="0" lvl="0" indent="0">
                        <a:buFont typeface="Arial" panose="020B0604020202020204" pitchFamily="34" charset="0"/>
                        <a:buNone/>
                      </a:pPr>
                      <a:endPar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0" lvl="0" indent="0">
                        <a:buFont typeface="Arial" panose="020B0604020202020204" pitchFamily="34" charset="0"/>
                        <a:buNone/>
                      </a:pPr>
                      <a:r>
                        <a:rPr kumimoji="0" lang="en-GB" sz="900" b="1" i="0" u="none" strike="noStrike" kern="1200" cap="none" normalizeH="0" baseline="0" dirty="0">
                          <a:ln>
                            <a:noFill/>
                          </a:ln>
                          <a:solidFill>
                            <a:schemeClr val="tx1"/>
                          </a:solidFill>
                          <a:effectLst/>
                          <a:latin typeface="+mn-lt"/>
                          <a:ea typeface="Verdana" pitchFamily="34" charset="0"/>
                          <a:cs typeface="Arial" panose="020B0604020202020204" pitchFamily="34" charset="0"/>
                        </a:rPr>
                        <a:t>Change Requests</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XRN4871b has now been implemented on the 22</a:t>
                      </a:r>
                      <a:r>
                        <a:rPr kumimoji="0" lang="en-GB" sz="900" b="0" i="0" u="none" strike="noStrike" kern="1200" cap="none" normalizeH="0" baseline="30000" dirty="0">
                          <a:ln>
                            <a:noFill/>
                          </a:ln>
                          <a:solidFill>
                            <a:schemeClr val="tx1"/>
                          </a:solidFill>
                          <a:effectLst/>
                          <a:latin typeface="+mn-lt"/>
                          <a:ea typeface="Verdana" pitchFamily="34" charset="0"/>
                          <a:cs typeface="Arial" panose="020B0604020202020204" pitchFamily="34" charset="0"/>
                        </a:rPr>
                        <a:t>nd</a:t>
                      </a: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 November 2020</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5397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 DES users may experience a downgrade in performance – monitoring access – no tickets raised so far for slowness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 XRN4897/99 delivery verifying 100% GDPR compliance – PIS plans in place to assure – Risk probability being understood.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Expecting project to remain Amber for the entire PIS period because the above 2 risks will be monitored until the end of PIS.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Deployment of defect fixes may be delayed due to the code freeze window – urgent and P1/P2 defects will still be deployed.</a:t>
                      </a:r>
                    </a:p>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kumimoji="0" lang="en-GB" sz="900" b="0" i="0" u="none" strike="noStrike" kern="1200" cap="none" normalizeH="0" baseline="0" dirty="0">
                          <a:ln>
                            <a:noFill/>
                          </a:ln>
                          <a:solidFill>
                            <a:schemeClr val="tx1"/>
                          </a:solidFill>
                          <a:effectLst/>
                          <a:latin typeface="Arial"/>
                          <a:ea typeface="Verdana"/>
                          <a:cs typeface="Arial"/>
                        </a:rPr>
                        <a:t>Return to Green for above risk is that defect fixes will return to normal once the code freeze finishes on </a:t>
                      </a:r>
                      <a:r>
                        <a:rPr lang="en-GB" sz="900" b="0" i="0" u="none" strike="noStrike" kern="1200" cap="none" normalizeH="0" baseline="0" dirty="0">
                          <a:ln>
                            <a:noFill/>
                          </a:ln>
                          <a:solidFill>
                            <a:schemeClr val="tx1"/>
                          </a:solidFill>
                          <a:effectLst/>
                          <a:latin typeface="Arial"/>
                          <a:ea typeface="Verdana"/>
                          <a:cs typeface="Arial"/>
                        </a:rPr>
                        <a:t>18th January 2021</a:t>
                      </a:r>
                      <a:endPar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67967">
                <a:tc>
                  <a:txBody>
                    <a:body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BER approved  - 10</a:t>
                      </a:r>
                      <a:r>
                        <a:rPr kumimoji="0" lang="en-GB" sz="90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June 2020</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Full Business Case approved XEC – 23</a:t>
                      </a:r>
                      <a:r>
                        <a:rPr kumimoji="0" lang="en-GB" sz="90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rd</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June 2020</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Forecast to complete within budget</a:t>
                      </a: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41496708"/>
                  </a:ext>
                </a:extLst>
              </a:tr>
              <a:tr h="41260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indent="-171450" algn="l">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SME resources have been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requested to support the first usage and PIS</a:t>
                      </a:r>
                      <a:endPar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indent="-171450" algn="l">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Tech Ops resource has been allocated to support PIS</a:t>
                      </a: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3140005"/>
                  </a:ext>
                </a:extLst>
              </a:tr>
            </a:tbl>
          </a:graphicData>
        </a:graphic>
      </p:graphicFrame>
      <p:sp>
        <p:nvSpPr>
          <p:cNvPr id="3" name="TextBox 2">
            <a:extLst>
              <a:ext uri="{FF2B5EF4-FFF2-40B4-BE49-F238E27FC236}">
                <a16:creationId xmlns:a16="http://schemas.microsoft.com/office/drawing/2014/main" id="{12DB106F-4176-4C21-A04C-BC612EA306B0}"/>
              </a:ext>
            </a:extLst>
          </p:cNvPr>
          <p:cNvSpPr txBox="1"/>
          <p:nvPr/>
        </p:nvSpPr>
        <p:spPr>
          <a:xfrm>
            <a:off x="0" y="4977627"/>
            <a:ext cx="3816424" cy="200055"/>
          </a:xfrm>
          <a:prstGeom prst="rect">
            <a:avLst/>
          </a:prstGeom>
          <a:noFill/>
        </p:spPr>
        <p:txBody>
          <a:bodyPr wrap="square" lIns="91440" tIns="45720" rIns="91440" bIns="45720" rtlCol="0" anchor="t">
            <a:spAutoFit/>
          </a:bodyPr>
          <a:lstStyle/>
          <a:p>
            <a:r>
              <a:rPr lang="en-GB" sz="700" dirty="0"/>
              <a:t>Updates as of the 30</a:t>
            </a:r>
            <a:r>
              <a:rPr lang="en-GB" sz="700" baseline="30000" dirty="0"/>
              <a:t>th</a:t>
            </a:r>
            <a:r>
              <a:rPr lang="en-GB" sz="700" dirty="0"/>
              <a:t> November 2020</a:t>
            </a:r>
          </a:p>
        </p:txBody>
      </p:sp>
    </p:spTree>
    <p:extLst>
      <p:ext uri="{BB962C8B-B14F-4D97-AF65-F5344CB8AC3E}">
        <p14:creationId xmlns:p14="http://schemas.microsoft.com/office/powerpoint/2010/main" val="2607852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normAutofit/>
          </a:bodyPr>
          <a:lstStyle/>
          <a:p>
            <a:r>
              <a:rPr lang="en-GB" sz="2000" dirty="0"/>
              <a:t>XRN5110 - Nov 20 Delivery Timeline &amp; Progress</a:t>
            </a:r>
          </a:p>
        </p:txBody>
      </p:sp>
      <p:sp>
        <p:nvSpPr>
          <p:cNvPr id="6" name="TextBox 5">
            <a:extLst>
              <a:ext uri="{FF2B5EF4-FFF2-40B4-BE49-F238E27FC236}">
                <a16:creationId xmlns:a16="http://schemas.microsoft.com/office/drawing/2014/main" id="{4090E027-0951-405F-BB60-4FF3A080FC0C}"/>
              </a:ext>
            </a:extLst>
          </p:cNvPr>
          <p:cNvSpPr txBox="1"/>
          <p:nvPr/>
        </p:nvSpPr>
        <p:spPr>
          <a:xfrm>
            <a:off x="46095" y="4974501"/>
            <a:ext cx="4176464" cy="215444"/>
          </a:xfrm>
          <a:prstGeom prst="rect">
            <a:avLst/>
          </a:prstGeom>
          <a:noFill/>
        </p:spPr>
        <p:txBody>
          <a:bodyPr wrap="square" lIns="91440" tIns="45720" rIns="91440" bIns="45720" rtlCol="0" anchor="t">
            <a:spAutoFit/>
          </a:bodyPr>
          <a:lstStyle/>
          <a:p>
            <a:r>
              <a:rPr lang="en-GB" sz="800" dirty="0"/>
              <a:t>Updated as of the 30</a:t>
            </a:r>
            <a:r>
              <a:rPr lang="en-GB" sz="800" baseline="30000" dirty="0"/>
              <a:t>th</a:t>
            </a:r>
            <a:r>
              <a:rPr lang="en-GB" sz="800" dirty="0"/>
              <a:t> November</a:t>
            </a:r>
          </a:p>
        </p:txBody>
      </p:sp>
      <p:pic>
        <p:nvPicPr>
          <p:cNvPr id="5" name="Picture 4">
            <a:extLst>
              <a:ext uri="{FF2B5EF4-FFF2-40B4-BE49-F238E27FC236}">
                <a16:creationId xmlns:a16="http://schemas.microsoft.com/office/drawing/2014/main" id="{5B744057-9FA1-4A1D-8BBB-00FED34029C9}"/>
              </a:ext>
            </a:extLst>
          </p:cNvPr>
          <p:cNvPicPr>
            <a:picLocks noChangeAspect="1"/>
          </p:cNvPicPr>
          <p:nvPr/>
        </p:nvPicPr>
        <p:blipFill>
          <a:blip r:embed="rId2"/>
          <a:stretch>
            <a:fillRect/>
          </a:stretch>
        </p:blipFill>
        <p:spPr>
          <a:xfrm>
            <a:off x="167512" y="761058"/>
            <a:ext cx="8808976" cy="2018500"/>
          </a:xfrm>
          <a:prstGeom prst="rect">
            <a:avLst/>
          </a:prstGeom>
        </p:spPr>
      </p:pic>
      <p:pic>
        <p:nvPicPr>
          <p:cNvPr id="7" name="Picture 6">
            <a:extLst>
              <a:ext uri="{FF2B5EF4-FFF2-40B4-BE49-F238E27FC236}">
                <a16:creationId xmlns:a16="http://schemas.microsoft.com/office/drawing/2014/main" id="{C528E1EC-753F-4CBE-A532-4638605CD10F}"/>
              </a:ext>
            </a:extLst>
          </p:cNvPr>
          <p:cNvPicPr>
            <a:picLocks noChangeAspect="1"/>
          </p:cNvPicPr>
          <p:nvPr/>
        </p:nvPicPr>
        <p:blipFill>
          <a:blip r:embed="rId3"/>
          <a:stretch>
            <a:fillRect/>
          </a:stretch>
        </p:blipFill>
        <p:spPr>
          <a:xfrm>
            <a:off x="616781" y="2921017"/>
            <a:ext cx="7910438" cy="1446500"/>
          </a:xfrm>
          <a:prstGeom prst="rect">
            <a:avLst/>
          </a:prstGeom>
        </p:spPr>
      </p:pic>
      <p:cxnSp>
        <p:nvCxnSpPr>
          <p:cNvPr id="4" name="Straight Connector 3">
            <a:extLst>
              <a:ext uri="{FF2B5EF4-FFF2-40B4-BE49-F238E27FC236}">
                <a16:creationId xmlns:a16="http://schemas.microsoft.com/office/drawing/2014/main" id="{3D3F540A-544E-4FC1-AA82-AE53EBE15758}"/>
              </a:ext>
            </a:extLst>
          </p:cNvPr>
          <p:cNvCxnSpPr/>
          <p:nvPr/>
        </p:nvCxnSpPr>
        <p:spPr>
          <a:xfrm>
            <a:off x="6156176" y="761058"/>
            <a:ext cx="0" cy="2018500"/>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AF467E85-F8EB-4014-BC8B-BD9ECE3A41B2}"/>
              </a:ext>
            </a:extLst>
          </p:cNvPr>
          <p:cNvSpPr txBox="1"/>
          <p:nvPr/>
        </p:nvSpPr>
        <p:spPr>
          <a:xfrm>
            <a:off x="5884306" y="545614"/>
            <a:ext cx="543739" cy="215444"/>
          </a:xfrm>
          <a:prstGeom prst="rect">
            <a:avLst/>
          </a:prstGeom>
          <a:noFill/>
        </p:spPr>
        <p:txBody>
          <a:bodyPr wrap="none" rtlCol="0">
            <a:spAutoFit/>
          </a:bodyPr>
          <a:lstStyle/>
          <a:p>
            <a:pPr algn="ctr"/>
            <a:r>
              <a:rPr lang="en-GB" sz="800" b="1" dirty="0">
                <a:solidFill>
                  <a:srgbClr val="FF0000"/>
                </a:solidFill>
              </a:rPr>
              <a:t>TODAY</a:t>
            </a:r>
          </a:p>
        </p:txBody>
      </p:sp>
    </p:spTree>
    <p:extLst>
      <p:ext uri="{BB962C8B-B14F-4D97-AF65-F5344CB8AC3E}">
        <p14:creationId xmlns:p14="http://schemas.microsoft.com/office/powerpoint/2010/main" val="125476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7ED13-A31E-494D-B39F-AB29969F9D1C}"/>
              </a:ext>
            </a:extLst>
          </p:cNvPr>
          <p:cNvSpPr>
            <a:spLocks noGrp="1"/>
          </p:cNvSpPr>
          <p:nvPr>
            <p:ph type="title"/>
          </p:nvPr>
        </p:nvSpPr>
        <p:spPr/>
        <p:txBody>
          <a:bodyPr>
            <a:normAutofit/>
          </a:bodyPr>
          <a:lstStyle/>
          <a:p>
            <a:r>
              <a:rPr lang="en-US" sz="2000" dirty="0"/>
              <a:t>PIS First Usage and Defects</a:t>
            </a:r>
            <a:endParaRPr lang="en-GB" sz="2000" dirty="0"/>
          </a:p>
        </p:txBody>
      </p:sp>
      <p:pic>
        <p:nvPicPr>
          <p:cNvPr id="5" name="Picture 4">
            <a:extLst>
              <a:ext uri="{FF2B5EF4-FFF2-40B4-BE49-F238E27FC236}">
                <a16:creationId xmlns:a16="http://schemas.microsoft.com/office/drawing/2014/main" id="{87B0DC61-17FD-4AED-881F-DE732E571787}"/>
              </a:ext>
            </a:extLst>
          </p:cNvPr>
          <p:cNvPicPr>
            <a:picLocks noChangeAspect="1"/>
          </p:cNvPicPr>
          <p:nvPr/>
        </p:nvPicPr>
        <p:blipFill>
          <a:blip r:embed="rId2"/>
          <a:stretch>
            <a:fillRect/>
          </a:stretch>
        </p:blipFill>
        <p:spPr>
          <a:xfrm>
            <a:off x="5603439" y="761058"/>
            <a:ext cx="3083361" cy="662946"/>
          </a:xfrm>
          <a:prstGeom prst="rect">
            <a:avLst/>
          </a:prstGeom>
        </p:spPr>
      </p:pic>
      <p:pic>
        <p:nvPicPr>
          <p:cNvPr id="8" name="Picture 7">
            <a:extLst>
              <a:ext uri="{FF2B5EF4-FFF2-40B4-BE49-F238E27FC236}">
                <a16:creationId xmlns:a16="http://schemas.microsoft.com/office/drawing/2014/main" id="{C815B645-678D-43F3-B058-5080A2013EAD}"/>
              </a:ext>
            </a:extLst>
          </p:cNvPr>
          <p:cNvPicPr>
            <a:picLocks noChangeAspect="1"/>
          </p:cNvPicPr>
          <p:nvPr/>
        </p:nvPicPr>
        <p:blipFill>
          <a:blip r:embed="rId3"/>
          <a:stretch>
            <a:fillRect/>
          </a:stretch>
        </p:blipFill>
        <p:spPr>
          <a:xfrm>
            <a:off x="376987" y="2125894"/>
            <a:ext cx="8390026" cy="2535500"/>
          </a:xfrm>
          <a:prstGeom prst="rect">
            <a:avLst/>
          </a:prstGeom>
        </p:spPr>
      </p:pic>
      <p:sp>
        <p:nvSpPr>
          <p:cNvPr id="10" name="TextBox 9">
            <a:extLst>
              <a:ext uri="{FF2B5EF4-FFF2-40B4-BE49-F238E27FC236}">
                <a16:creationId xmlns:a16="http://schemas.microsoft.com/office/drawing/2014/main" id="{B31B1546-E050-4E2A-B6F4-755FD77D9752}"/>
              </a:ext>
            </a:extLst>
          </p:cNvPr>
          <p:cNvSpPr txBox="1"/>
          <p:nvPr/>
        </p:nvSpPr>
        <p:spPr>
          <a:xfrm>
            <a:off x="251520" y="4971238"/>
            <a:ext cx="4176464" cy="230832"/>
          </a:xfrm>
          <a:prstGeom prst="rect">
            <a:avLst/>
          </a:prstGeom>
          <a:noFill/>
        </p:spPr>
        <p:txBody>
          <a:bodyPr wrap="square" lIns="91440" tIns="45720" rIns="91440" bIns="45720" rtlCol="0" anchor="t">
            <a:spAutoFit/>
          </a:bodyPr>
          <a:lstStyle/>
          <a:p>
            <a:r>
              <a:rPr lang="en-GB" sz="900" dirty="0"/>
              <a:t>Updated as of the 30</a:t>
            </a:r>
            <a:r>
              <a:rPr lang="en-GB" sz="900" baseline="30000" dirty="0"/>
              <a:t>th</a:t>
            </a:r>
            <a:r>
              <a:rPr lang="en-GB" sz="900" dirty="0"/>
              <a:t> November</a:t>
            </a:r>
          </a:p>
        </p:txBody>
      </p:sp>
      <p:pic>
        <p:nvPicPr>
          <p:cNvPr id="3" name="Picture 2">
            <a:extLst>
              <a:ext uri="{FF2B5EF4-FFF2-40B4-BE49-F238E27FC236}">
                <a16:creationId xmlns:a16="http://schemas.microsoft.com/office/drawing/2014/main" id="{524D6ADC-08A9-4F78-903D-B8CC11FCAC24}"/>
              </a:ext>
            </a:extLst>
          </p:cNvPr>
          <p:cNvPicPr>
            <a:picLocks noChangeAspect="1"/>
          </p:cNvPicPr>
          <p:nvPr/>
        </p:nvPicPr>
        <p:blipFill>
          <a:blip r:embed="rId4"/>
          <a:stretch>
            <a:fillRect/>
          </a:stretch>
        </p:blipFill>
        <p:spPr>
          <a:xfrm>
            <a:off x="368655" y="761059"/>
            <a:ext cx="4707402" cy="946596"/>
          </a:xfrm>
          <a:prstGeom prst="rect">
            <a:avLst/>
          </a:prstGeom>
        </p:spPr>
      </p:pic>
    </p:spTree>
    <p:extLst>
      <p:ext uri="{BB962C8B-B14F-4D97-AF65-F5344CB8AC3E}">
        <p14:creationId xmlns:p14="http://schemas.microsoft.com/office/powerpoint/2010/main" val="1508537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311108" y="123478"/>
            <a:ext cx="8229600" cy="398932"/>
          </a:xfrm>
        </p:spPr>
        <p:txBody>
          <a:bodyPr>
            <a:noAutofit/>
          </a:bodyPr>
          <a:lstStyle/>
          <a:p>
            <a:r>
              <a:rPr lang="en-GB" sz="2000" dirty="0"/>
              <a:t>XRN5110 -  Nov 20 Scope</a:t>
            </a:r>
          </a:p>
        </p:txBody>
      </p:sp>
      <p:sp>
        <p:nvSpPr>
          <p:cNvPr id="5" name="TextBox 4">
            <a:extLst>
              <a:ext uri="{FF2B5EF4-FFF2-40B4-BE49-F238E27FC236}">
                <a16:creationId xmlns:a16="http://schemas.microsoft.com/office/drawing/2014/main" id="{DFA77669-B323-43A7-AA90-FFEE9856EC44}"/>
              </a:ext>
            </a:extLst>
          </p:cNvPr>
          <p:cNvSpPr txBox="1"/>
          <p:nvPr/>
        </p:nvSpPr>
        <p:spPr>
          <a:xfrm>
            <a:off x="144562" y="956791"/>
            <a:ext cx="8770840" cy="2816156"/>
          </a:xfrm>
          <a:prstGeom prst="rect">
            <a:avLst/>
          </a:prstGeom>
          <a:noFill/>
        </p:spPr>
        <p:txBody>
          <a:bodyPr wrap="square" rtlCol="0" anchor="t">
            <a:spAutoFit/>
          </a:bodyPr>
          <a:lstStyle/>
          <a:p>
            <a:r>
              <a:rPr lang="en-GB" sz="900" b="1" dirty="0"/>
              <a:t>In Scope</a:t>
            </a:r>
          </a:p>
          <a:p>
            <a:pPr marL="228600" indent="-228600">
              <a:buFont typeface="+mj-lt"/>
              <a:buAutoNum type="arabicPeriod"/>
            </a:pPr>
            <a:endParaRPr lang="en-GB" sz="900" b="1" dirty="0"/>
          </a:p>
          <a:p>
            <a:pPr marL="742950" lvl="1" indent="-285750">
              <a:buFont typeface="Arial" panose="020B0604020202020204" pitchFamily="34" charset="0"/>
              <a:buChar char="•"/>
            </a:pPr>
            <a:r>
              <a:rPr lang="en-GB" sz="900" dirty="0"/>
              <a:t>XRN 4897 -  Resolution of deleted Contact Details (contained within the S66 records) at a Change of Shipper event </a:t>
            </a:r>
          </a:p>
          <a:p>
            <a:pPr marL="742950" lvl="1" indent="-285750">
              <a:buFont typeface="Arial" panose="020B0604020202020204" pitchFamily="34" charset="0"/>
              <a:buChar char="•"/>
            </a:pPr>
            <a:r>
              <a:rPr lang="en-GB" sz="900" dirty="0"/>
              <a:t>XRN 4899 - Treatment of Priority Service Register Data and Contact Details on Change of Supplier Event</a:t>
            </a:r>
          </a:p>
          <a:p>
            <a:pPr marL="742950" lvl="1" indent="-285750">
              <a:buFont typeface="Arial" panose="020B0604020202020204" pitchFamily="34" charset="0"/>
              <a:buChar char="•"/>
            </a:pPr>
            <a:r>
              <a:rPr lang="en-GB" sz="900" dirty="0"/>
              <a:t>XRN 4801 - Additional Information in DES</a:t>
            </a:r>
          </a:p>
          <a:p>
            <a:pPr marL="742950" lvl="1" indent="-285750">
              <a:buFont typeface="Arial" panose="020B0604020202020204" pitchFamily="34" charset="0"/>
              <a:buChar char="•"/>
            </a:pPr>
            <a:r>
              <a:rPr lang="en-GB" sz="900" dirty="0"/>
              <a:t>XRN 4871b - Rachet Regime Changes</a:t>
            </a:r>
          </a:p>
          <a:p>
            <a:pPr marL="742950" lvl="1" indent="-285750">
              <a:buFont typeface="Arial" panose="020B0604020202020204" pitchFamily="34" charset="0"/>
              <a:buChar char="•"/>
            </a:pPr>
            <a:r>
              <a:rPr lang="en-GB" sz="900" dirty="0"/>
              <a:t>XRN 5014 - Facilitating HyDeploy2 Live Pilot</a:t>
            </a:r>
          </a:p>
          <a:p>
            <a:pPr marL="742950" lvl="1" indent="-285750">
              <a:buFont typeface="Arial" panose="020B0604020202020204" pitchFamily="34" charset="0"/>
              <a:buChar char="•"/>
            </a:pPr>
            <a:endParaRPr lang="en-GB" sz="900" b="1" dirty="0"/>
          </a:p>
          <a:p>
            <a:r>
              <a:rPr lang="en-GB" sz="900" b="1" dirty="0"/>
              <a:t>Descoped changes</a:t>
            </a:r>
          </a:p>
          <a:p>
            <a:endParaRPr lang="en-GB" sz="900" b="1" dirty="0"/>
          </a:p>
          <a:p>
            <a:pPr marL="628650" lvl="1" indent="-171450">
              <a:buFont typeface="Arial" panose="020B0604020202020204" pitchFamily="34" charset="0"/>
              <a:buChar char="•"/>
            </a:pPr>
            <a:r>
              <a:rPr lang="en-GB" sz="900" dirty="0"/>
              <a:t>XRN 4931 - Submission of a Space in Mandatory Data on Multiple SPA Files</a:t>
            </a:r>
          </a:p>
          <a:p>
            <a:pPr marL="628650" lvl="1" indent="-171450">
              <a:buFont typeface="Arial" panose="020B0604020202020204" pitchFamily="34" charset="0"/>
              <a:buChar char="•"/>
            </a:pPr>
            <a:r>
              <a:rPr lang="en-GB" sz="900" dirty="0"/>
              <a:t>XRN 4941 - MOD 692 – Auto Updates to Read Frequency</a:t>
            </a:r>
          </a:p>
          <a:p>
            <a:pPr marL="628650" lvl="1" indent="-171450">
              <a:buFont typeface="Arial" panose="020B0604020202020204" pitchFamily="34" charset="0"/>
              <a:buChar char="•"/>
            </a:pPr>
            <a:r>
              <a:rPr lang="en-GB" sz="900" dirty="0"/>
              <a:t>XRN 4992 - Supplier of Last Resort Charge Types</a:t>
            </a:r>
          </a:p>
          <a:p>
            <a:endParaRPr lang="en-GB" sz="900" b="1" dirty="0"/>
          </a:p>
          <a:p>
            <a:r>
              <a:rPr lang="en-GB" sz="900" b="1" dirty="0"/>
              <a:t>To be delivered by CSSC</a:t>
            </a:r>
          </a:p>
          <a:p>
            <a:endParaRPr lang="en-GB" sz="900" b="1" dirty="0"/>
          </a:p>
          <a:p>
            <a:pPr marL="628650" lvl="1" indent="-171450">
              <a:buFont typeface="Arial" panose="020B0604020202020204" pitchFamily="34" charset="0"/>
              <a:buChar char="•"/>
            </a:pPr>
            <a:r>
              <a:rPr lang="en-GB" sz="900" dirty="0"/>
              <a:t>XRN 4780c - MAP ID</a:t>
            </a:r>
          </a:p>
          <a:p>
            <a:pPr marL="171450" lvl="0" indent="-171450">
              <a:buFont typeface="Arial" panose="020B0604020202020204" pitchFamily="34" charset="0"/>
              <a:buChar char="•"/>
            </a:pPr>
            <a:endParaRPr lang="en-US" sz="1200" dirty="0">
              <a:solidFill>
                <a:schemeClr val="tx2"/>
              </a:solidFill>
              <a:latin typeface="Arial"/>
              <a:ea typeface="+mn-lt"/>
              <a:cs typeface="+mn-lt"/>
            </a:endParaRPr>
          </a:p>
          <a:p>
            <a:pPr lvl="0"/>
            <a:endParaRPr lang="en-GB" sz="1200" dirty="0">
              <a:solidFill>
                <a:schemeClr val="tx2"/>
              </a:solidFill>
              <a:latin typeface="Arial"/>
              <a:cs typeface="Arial"/>
            </a:endParaRPr>
          </a:p>
        </p:txBody>
      </p:sp>
      <p:sp>
        <p:nvSpPr>
          <p:cNvPr id="4" name="TextBox 3">
            <a:extLst>
              <a:ext uri="{FF2B5EF4-FFF2-40B4-BE49-F238E27FC236}">
                <a16:creationId xmlns:a16="http://schemas.microsoft.com/office/drawing/2014/main" id="{46F6E737-A4CD-4A58-9B7B-78A6410FDAEF}"/>
              </a:ext>
            </a:extLst>
          </p:cNvPr>
          <p:cNvSpPr txBox="1"/>
          <p:nvPr/>
        </p:nvSpPr>
        <p:spPr>
          <a:xfrm>
            <a:off x="228598" y="751258"/>
            <a:ext cx="8280920" cy="230832"/>
          </a:xfrm>
          <a:prstGeom prst="rect">
            <a:avLst/>
          </a:prstGeom>
          <a:noFill/>
        </p:spPr>
        <p:txBody>
          <a:bodyPr wrap="square" rtlCol="0">
            <a:spAutoFit/>
          </a:bodyPr>
          <a:lstStyle/>
          <a:p>
            <a:r>
              <a:rPr lang="en-GB" sz="900" b="1" dirty="0"/>
              <a:t>XRN5110 November 20 Release consists of 5 changes. Implementation is planned for November 2020</a:t>
            </a:r>
          </a:p>
        </p:txBody>
      </p:sp>
      <p:sp>
        <p:nvSpPr>
          <p:cNvPr id="6" name="TextBox 5">
            <a:extLst>
              <a:ext uri="{FF2B5EF4-FFF2-40B4-BE49-F238E27FC236}">
                <a16:creationId xmlns:a16="http://schemas.microsoft.com/office/drawing/2014/main" id="{D867812C-DC28-4684-A7E6-6B872AE7EABC}"/>
              </a:ext>
            </a:extLst>
          </p:cNvPr>
          <p:cNvSpPr txBox="1"/>
          <p:nvPr/>
        </p:nvSpPr>
        <p:spPr>
          <a:xfrm>
            <a:off x="251520" y="4971238"/>
            <a:ext cx="4176464" cy="230832"/>
          </a:xfrm>
          <a:prstGeom prst="rect">
            <a:avLst/>
          </a:prstGeom>
          <a:noFill/>
        </p:spPr>
        <p:txBody>
          <a:bodyPr wrap="square" lIns="91440" tIns="45720" rIns="91440" bIns="45720" rtlCol="0" anchor="t">
            <a:spAutoFit/>
          </a:bodyPr>
          <a:lstStyle/>
          <a:p>
            <a:r>
              <a:rPr lang="en-GB" sz="900" dirty="0"/>
              <a:t>Updated as of the 30</a:t>
            </a:r>
            <a:r>
              <a:rPr lang="en-GB" sz="900" baseline="30000" dirty="0"/>
              <a:t>th</a:t>
            </a:r>
            <a:r>
              <a:rPr lang="en-GB" sz="900" dirty="0"/>
              <a:t> November</a:t>
            </a:r>
          </a:p>
        </p:txBody>
      </p:sp>
    </p:spTree>
    <p:extLst>
      <p:ext uri="{BB962C8B-B14F-4D97-AF65-F5344CB8AC3E}">
        <p14:creationId xmlns:p14="http://schemas.microsoft.com/office/powerpoint/2010/main" val="2389417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254524" y="-20538"/>
            <a:ext cx="8432276" cy="637580"/>
          </a:xfrm>
        </p:spPr>
        <p:txBody>
          <a:bodyPr>
            <a:normAutofit/>
          </a:bodyPr>
          <a:lstStyle/>
          <a:p>
            <a:r>
              <a:rPr lang="en-GB" sz="2000" dirty="0"/>
              <a:t> 4.8 XRN5225 – Minor Release Drop 8 -  Status Update</a:t>
            </a:r>
          </a:p>
        </p:txBody>
      </p:sp>
      <p:graphicFrame>
        <p:nvGraphicFramePr>
          <p:cNvPr id="3" name="Content Placeholder 3">
            <a:extLst>
              <a:ext uri="{FF2B5EF4-FFF2-40B4-BE49-F238E27FC236}">
                <a16:creationId xmlns:a16="http://schemas.microsoft.com/office/drawing/2014/main" id="{9023E8AC-855C-49FD-9759-F558ADBEDC8F}"/>
              </a:ext>
            </a:extLst>
          </p:cNvPr>
          <p:cNvGraphicFramePr>
            <a:graphicFrameLocks/>
          </p:cNvGraphicFramePr>
          <p:nvPr/>
        </p:nvGraphicFramePr>
        <p:xfrm>
          <a:off x="254524" y="483518"/>
          <a:ext cx="8663201" cy="4451381"/>
        </p:xfrm>
        <a:graphic>
          <a:graphicData uri="http://schemas.openxmlformats.org/drawingml/2006/table">
            <a:tbl>
              <a:tblPr firstRow="1" bandRow="1"/>
              <a:tblGrid>
                <a:gridCol w="831190">
                  <a:extLst>
                    <a:ext uri="{9D8B030D-6E8A-4147-A177-3AD203B41FA5}">
                      <a16:colId xmlns:a16="http://schemas.microsoft.com/office/drawing/2014/main" val="20000"/>
                    </a:ext>
                  </a:extLst>
                </a:gridCol>
                <a:gridCol w="1995313">
                  <a:extLst>
                    <a:ext uri="{9D8B030D-6E8A-4147-A177-3AD203B41FA5}">
                      <a16:colId xmlns:a16="http://schemas.microsoft.com/office/drawing/2014/main" val="20001"/>
                    </a:ext>
                  </a:extLst>
                </a:gridCol>
                <a:gridCol w="1952412">
                  <a:extLst>
                    <a:ext uri="{9D8B030D-6E8A-4147-A177-3AD203B41FA5}">
                      <a16:colId xmlns:a16="http://schemas.microsoft.com/office/drawing/2014/main" val="20002"/>
                    </a:ext>
                  </a:extLst>
                </a:gridCol>
                <a:gridCol w="1985818">
                  <a:extLst>
                    <a:ext uri="{9D8B030D-6E8A-4147-A177-3AD203B41FA5}">
                      <a16:colId xmlns:a16="http://schemas.microsoft.com/office/drawing/2014/main" val="20003"/>
                    </a:ext>
                  </a:extLst>
                </a:gridCol>
                <a:gridCol w="1898468">
                  <a:extLst>
                    <a:ext uri="{9D8B030D-6E8A-4147-A177-3AD203B41FA5}">
                      <a16:colId xmlns:a16="http://schemas.microsoft.com/office/drawing/2014/main" val="20004"/>
                    </a:ext>
                  </a:extLst>
                </a:gridCol>
              </a:tblGrid>
              <a:tr h="39121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42588">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09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41301">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Status</a:t>
                      </a:r>
                      <a:r>
                        <a:rPr lang="en-GB" sz="1050" b="1" baseline="0" dirty="0">
                          <a:solidFill>
                            <a:schemeClr val="bg1"/>
                          </a:solidFill>
                          <a:latin typeface="Arial"/>
                          <a:cs typeface="Arial"/>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8530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There are 3 changes for XRN5225 to be implemented.  The proposed implementation date is 21st November 2020:</a:t>
                      </a:r>
                    </a:p>
                    <a:p>
                      <a:pPr marL="171450" lvl="0" indent="-171450">
                        <a:buFont typeface="Arial" panose="020B0604020202020204" pitchFamily="34" charset="0"/>
                        <a:buChar char="•"/>
                      </a:pPr>
                      <a:endPar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t>XRN5181</a:t>
                      </a:r>
                      <a:r>
                        <a:rPr lang="en-GB" sz="900" dirty="0"/>
                        <a:t> - </a:t>
                      </a:r>
                      <a:r>
                        <a:rPr lang="en-GB" sz="900" b="0" dirty="0"/>
                        <a:t>Acceptance of Consumption Adjustments where meter is removed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t>XRN5174</a:t>
                      </a:r>
                      <a:r>
                        <a:rPr lang="en-GB" sz="900" dirty="0"/>
                        <a:t> - </a:t>
                      </a:r>
                      <a:r>
                        <a:rPr lang="en-GB" sz="900" b="0" dirty="0"/>
                        <a:t>Agreed FINT Replacement Reads incorrectly triggering rolling AQ calculation</a:t>
                      </a: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en-GB" sz="900" b="1" dirty="0"/>
                        <a:t>XRN5118</a:t>
                      </a:r>
                      <a:r>
                        <a:rPr lang="en-GB" sz="900" dirty="0"/>
                        <a:t> - </a:t>
                      </a:r>
                      <a:r>
                        <a:rPr lang="en-GB" sz="900" b="0" dirty="0"/>
                        <a:t>Change how the actual MR data is populated in UK Link</a:t>
                      </a:r>
                    </a:p>
                    <a:p>
                      <a:pPr marL="0" indent="0">
                        <a:buFont typeface="Wingdings" panose="05000000000000000000" pitchFamily="2" charset="2"/>
                        <a:buNone/>
                      </a:pPr>
                      <a:endParaRPr lang="en-GB" sz="900" b="0" i="0" u="none" strike="noStrike" kern="1200" cap="none" normalizeH="0" baseline="0" dirty="0">
                        <a:ln>
                          <a:noFill/>
                        </a:ln>
                        <a:solidFill>
                          <a:schemeClr val="tx1"/>
                        </a:solidFill>
                        <a:effectLst/>
                        <a:latin typeface="Arial"/>
                        <a:ea typeface="Verdana"/>
                        <a:cs typeface="Arial"/>
                      </a:endParaRPr>
                    </a:p>
                    <a:p>
                      <a:pPr marL="285750" lvl="0" indent="-285750">
                        <a:buFont typeface="Wingdings" panose="05000000000000000000" pitchFamily="2" charset="2"/>
                        <a:buChar char="Ø"/>
                      </a:pPr>
                      <a:endParaRPr lang="en-GB" sz="900" b="0" i="0" u="none" strike="noStrike" kern="1200" cap="none" normalizeH="0" baseline="0" dirty="0">
                        <a:ln>
                          <a:noFill/>
                        </a:ln>
                        <a:solidFill>
                          <a:schemeClr val="tx1"/>
                        </a:solidFill>
                        <a:effectLst/>
                        <a:latin typeface="Arial"/>
                        <a:ea typeface="Verdana"/>
                        <a:cs typeface="Arial"/>
                      </a:endParaRP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a:ea typeface="Verdana"/>
                          <a:cs typeface="Arial"/>
                        </a:rPr>
                        <a:t>Implementation </a:t>
                      </a:r>
                      <a:r>
                        <a:rPr lang="en-GB" sz="900" b="0" i="0" u="none" strike="noStrike" kern="1200" cap="none" normalizeH="0" baseline="0" dirty="0">
                          <a:ln>
                            <a:noFill/>
                          </a:ln>
                          <a:solidFill>
                            <a:schemeClr val="tx1"/>
                          </a:solidFill>
                          <a:effectLst/>
                          <a:latin typeface="Arial"/>
                          <a:ea typeface="Verdana"/>
                          <a:cs typeface="Arial"/>
                        </a:rPr>
                        <a:t>successfully completed 21st November 2020</a:t>
                      </a:r>
                    </a:p>
                    <a:p>
                      <a:pPr marL="171450" lvl="0" indent="-171450">
                        <a:buFont typeface="Arial" panose="020B0604020202020204" pitchFamily="34" charset="0"/>
                        <a:buChar char="•"/>
                      </a:pPr>
                      <a:r>
                        <a:rPr lang="en-GB" sz="900" b="0" i="0" u="none" strike="noStrike" kern="1200" cap="none" normalizeH="0" baseline="0" dirty="0">
                          <a:ln>
                            <a:noFill/>
                          </a:ln>
                          <a:solidFill>
                            <a:schemeClr val="tx1"/>
                          </a:solidFill>
                          <a:effectLst/>
                          <a:latin typeface="Arial"/>
                          <a:ea typeface="Verdana"/>
                          <a:cs typeface="Arial"/>
                        </a:rPr>
                        <a:t>PIS in progress, no defects raised to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142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No major risks to highlight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102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Changes are being delivered as part of Minor Release Budget 20/21</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1025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and Business Process Users to support testing phase and Implementation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4" name="Oval 3">
            <a:extLst>
              <a:ext uri="{FF2B5EF4-FFF2-40B4-BE49-F238E27FC236}">
                <a16:creationId xmlns:a16="http://schemas.microsoft.com/office/drawing/2014/main" id="{2EF8CA32-79C1-47F1-80FC-C8F1A189162A}"/>
              </a:ext>
            </a:extLst>
          </p:cNvPr>
          <p:cNvSpPr/>
          <p:nvPr/>
        </p:nvSpPr>
        <p:spPr>
          <a:xfrm>
            <a:off x="7956376" y="1275536"/>
            <a:ext cx="245433" cy="2538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5" name="Oval 4">
            <a:extLst>
              <a:ext uri="{FF2B5EF4-FFF2-40B4-BE49-F238E27FC236}">
                <a16:creationId xmlns:a16="http://schemas.microsoft.com/office/drawing/2014/main" id="{0730AC92-AE28-48A7-B5C9-0B6DCFC43A74}"/>
              </a:ext>
            </a:extLst>
          </p:cNvPr>
          <p:cNvSpPr/>
          <p:nvPr/>
        </p:nvSpPr>
        <p:spPr>
          <a:xfrm>
            <a:off x="2338519" y="1310381"/>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6" name="Oval 5">
            <a:extLst>
              <a:ext uri="{FF2B5EF4-FFF2-40B4-BE49-F238E27FC236}">
                <a16:creationId xmlns:a16="http://schemas.microsoft.com/office/drawing/2014/main" id="{DC2C73A0-D772-4FB5-A2DA-E6EAAFBD8D5B}"/>
              </a:ext>
            </a:extLst>
          </p:cNvPr>
          <p:cNvSpPr/>
          <p:nvPr/>
        </p:nvSpPr>
        <p:spPr>
          <a:xfrm>
            <a:off x="4187490" y="1275536"/>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7" name="Oval 6">
            <a:extLst>
              <a:ext uri="{FF2B5EF4-FFF2-40B4-BE49-F238E27FC236}">
                <a16:creationId xmlns:a16="http://schemas.microsoft.com/office/drawing/2014/main" id="{1969C2FF-F659-4BF4-B7D9-B920DD38D347}"/>
              </a:ext>
            </a:extLst>
          </p:cNvPr>
          <p:cNvSpPr/>
          <p:nvPr/>
        </p:nvSpPr>
        <p:spPr>
          <a:xfrm>
            <a:off x="6036849" y="1291641"/>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8" name="TextBox 7">
            <a:extLst>
              <a:ext uri="{FF2B5EF4-FFF2-40B4-BE49-F238E27FC236}">
                <a16:creationId xmlns:a16="http://schemas.microsoft.com/office/drawing/2014/main" id="{B2E595A3-49B9-47E8-BD3B-B67055732C15}"/>
              </a:ext>
            </a:extLst>
          </p:cNvPr>
          <p:cNvSpPr txBox="1"/>
          <p:nvPr/>
        </p:nvSpPr>
        <p:spPr>
          <a:xfrm>
            <a:off x="107504" y="4946309"/>
            <a:ext cx="9036496" cy="200055"/>
          </a:xfrm>
          <a:prstGeom prst="rect">
            <a:avLst/>
          </a:prstGeom>
          <a:noFill/>
        </p:spPr>
        <p:txBody>
          <a:bodyPr wrap="square" lIns="91440" tIns="45720" rIns="91440" bIns="45720" rtlCol="0" anchor="t">
            <a:spAutoFit/>
          </a:bodyPr>
          <a:lstStyle/>
          <a:p>
            <a:r>
              <a:rPr lang="en-GB" sz="700" b="1" dirty="0">
                <a:solidFill>
                  <a:srgbClr val="1D3E61"/>
                </a:solidFill>
              </a:rPr>
              <a:t>Updated  30</a:t>
            </a:r>
            <a:r>
              <a:rPr lang="en-GB" sz="700" b="1" baseline="30000" dirty="0">
                <a:solidFill>
                  <a:srgbClr val="1D3E61"/>
                </a:solidFill>
              </a:rPr>
              <a:t>th</a:t>
            </a:r>
            <a:r>
              <a:rPr lang="en-GB" sz="700" b="1" dirty="0">
                <a:solidFill>
                  <a:srgbClr val="1D3E61"/>
                </a:solidFill>
              </a:rPr>
              <a:t> November 2020</a:t>
            </a:r>
          </a:p>
        </p:txBody>
      </p:sp>
    </p:spTree>
    <p:extLst>
      <p:ext uri="{BB962C8B-B14F-4D97-AF65-F5344CB8AC3E}">
        <p14:creationId xmlns:p14="http://schemas.microsoft.com/office/powerpoint/2010/main" val="1322450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457200" y="123478"/>
            <a:ext cx="8229600" cy="360040"/>
          </a:xfrm>
        </p:spPr>
        <p:txBody>
          <a:bodyPr>
            <a:noAutofit/>
          </a:bodyPr>
          <a:lstStyle/>
          <a:p>
            <a:r>
              <a:rPr lang="en-GB" sz="2000" dirty="0">
                <a:latin typeface="Arial"/>
                <a:cs typeface="Arial"/>
              </a:rPr>
              <a:t>XRN5225 – Minor Release 8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24328" y="339502"/>
            <a:ext cx="9036496" cy="1215717"/>
          </a:xfrm>
          <a:prstGeom prst="rect">
            <a:avLst/>
          </a:prstGeom>
          <a:noFill/>
        </p:spPr>
        <p:txBody>
          <a:bodyPr wrap="square" rtlCol="0">
            <a:spAutoFit/>
          </a:bodyPr>
          <a:lstStyle/>
          <a:p>
            <a:r>
              <a:rPr lang="en-GB" sz="900" b="1" dirty="0">
                <a:solidFill>
                  <a:srgbClr val="1D3E61"/>
                </a:solidFill>
              </a:rPr>
              <a:t>Key Proposed Dates:</a:t>
            </a:r>
          </a:p>
          <a:p>
            <a:pPr marL="285743" indent="-285743">
              <a:buFont typeface="Arial" panose="020B0604020202020204" pitchFamily="34" charset="0"/>
              <a:buChar char="•"/>
            </a:pPr>
            <a:r>
              <a:rPr lang="en-GB" sz="900" b="1" dirty="0">
                <a:solidFill>
                  <a:srgbClr val="1D3E61"/>
                </a:solidFill>
              </a:rPr>
              <a:t>Impact Assessment Complete – 28/8/20		</a:t>
            </a:r>
          </a:p>
          <a:p>
            <a:pPr marL="285743" indent="-285743">
              <a:buFont typeface="Arial" panose="020B0604020202020204" pitchFamily="34" charset="0"/>
              <a:buChar char="•"/>
            </a:pPr>
            <a:r>
              <a:rPr lang="en-GB" sz="900" b="1" dirty="0">
                <a:solidFill>
                  <a:srgbClr val="1D3E61"/>
                </a:solidFill>
              </a:rPr>
              <a:t>Design Complete / signed off – 11/09/20</a:t>
            </a:r>
          </a:p>
          <a:p>
            <a:pPr marL="285743" indent="-285743">
              <a:buFont typeface="Arial" panose="020B0604020202020204" pitchFamily="34" charset="0"/>
              <a:buChar char="•"/>
            </a:pPr>
            <a:r>
              <a:rPr lang="en-GB" sz="900" b="1" dirty="0">
                <a:solidFill>
                  <a:srgbClr val="1D3E61"/>
                </a:solidFill>
              </a:rPr>
              <a:t>Build Complete – 02/10/20</a:t>
            </a:r>
          </a:p>
          <a:p>
            <a:pPr marL="285743" indent="-285743">
              <a:buFont typeface="Arial" panose="020B0604020202020204" pitchFamily="34" charset="0"/>
              <a:buChar char="•"/>
            </a:pPr>
            <a:r>
              <a:rPr lang="en-GB" sz="900" b="1" dirty="0">
                <a:solidFill>
                  <a:srgbClr val="1D3E61"/>
                </a:solidFill>
              </a:rPr>
              <a:t>Testing Complete – 14/11/20</a:t>
            </a:r>
          </a:p>
          <a:p>
            <a:pPr marL="285743" indent="-285743">
              <a:buFont typeface="Arial" panose="020B0604020202020204" pitchFamily="34" charset="0"/>
              <a:buChar char="•"/>
            </a:pPr>
            <a:r>
              <a:rPr lang="en-GB" sz="900" b="1" dirty="0">
                <a:solidFill>
                  <a:srgbClr val="1D3E61"/>
                </a:solidFill>
              </a:rPr>
              <a:t>Implementation Complete – 21/11/20</a:t>
            </a:r>
          </a:p>
          <a:p>
            <a:pPr marL="285743" indent="-285743">
              <a:buFont typeface="Arial" panose="020B0604020202020204" pitchFamily="34" charset="0"/>
              <a:buChar char="•"/>
            </a:pPr>
            <a:r>
              <a:rPr lang="en-GB" sz="900" b="1" dirty="0">
                <a:solidFill>
                  <a:srgbClr val="1D3E61"/>
                </a:solidFill>
              </a:rPr>
              <a:t>PIS Complete – 05/12/20</a:t>
            </a:r>
          </a:p>
          <a:p>
            <a:endParaRPr lang="en-GB" sz="1000" b="1" dirty="0">
              <a:solidFill>
                <a:srgbClr val="1D3E61"/>
              </a:solidFill>
            </a:endParaRPr>
          </a:p>
        </p:txBody>
      </p:sp>
      <p:sp>
        <p:nvSpPr>
          <p:cNvPr id="7" name="TextBox 6">
            <a:extLst>
              <a:ext uri="{FF2B5EF4-FFF2-40B4-BE49-F238E27FC236}">
                <a16:creationId xmlns:a16="http://schemas.microsoft.com/office/drawing/2014/main" id="{2392D0AA-D865-40B4-A4C6-461B3E0C1C8D}"/>
              </a:ext>
            </a:extLst>
          </p:cNvPr>
          <p:cNvSpPr txBox="1"/>
          <p:nvPr/>
        </p:nvSpPr>
        <p:spPr>
          <a:xfrm>
            <a:off x="0" y="4969314"/>
            <a:ext cx="9036496" cy="200055"/>
          </a:xfrm>
          <a:prstGeom prst="rect">
            <a:avLst/>
          </a:prstGeom>
          <a:noFill/>
        </p:spPr>
        <p:txBody>
          <a:bodyPr wrap="square" rtlCol="0">
            <a:spAutoFit/>
          </a:bodyPr>
          <a:lstStyle/>
          <a:p>
            <a:r>
              <a:rPr lang="en-GB" sz="700" b="1" dirty="0">
                <a:solidFill>
                  <a:srgbClr val="1D3E61"/>
                </a:solidFill>
              </a:rPr>
              <a:t>Updated  30</a:t>
            </a:r>
            <a:r>
              <a:rPr lang="en-GB" sz="700" b="1" baseline="30000" dirty="0">
                <a:solidFill>
                  <a:srgbClr val="1D3E61"/>
                </a:solidFill>
              </a:rPr>
              <a:t>th</a:t>
            </a:r>
            <a:r>
              <a:rPr lang="en-GB" sz="700" b="1" dirty="0">
                <a:solidFill>
                  <a:srgbClr val="1D3E61"/>
                </a:solidFill>
              </a:rPr>
              <a:t> November 2020</a:t>
            </a:r>
          </a:p>
        </p:txBody>
      </p:sp>
      <p:pic>
        <p:nvPicPr>
          <p:cNvPr id="12" name="Picture 11">
            <a:extLst>
              <a:ext uri="{FF2B5EF4-FFF2-40B4-BE49-F238E27FC236}">
                <a16:creationId xmlns:a16="http://schemas.microsoft.com/office/drawing/2014/main" id="{617125CF-0447-4B8B-89C5-B5649F5415E5}"/>
              </a:ext>
            </a:extLst>
          </p:cNvPr>
          <p:cNvPicPr>
            <a:picLocks noChangeAspect="1"/>
          </p:cNvPicPr>
          <p:nvPr/>
        </p:nvPicPr>
        <p:blipFill>
          <a:blip r:embed="rId2"/>
          <a:stretch>
            <a:fillRect/>
          </a:stretch>
        </p:blipFill>
        <p:spPr>
          <a:xfrm>
            <a:off x="457200" y="1624688"/>
            <a:ext cx="8136451" cy="3083393"/>
          </a:xfrm>
          <a:prstGeom prst="rect">
            <a:avLst/>
          </a:prstGeom>
        </p:spPr>
      </p:pic>
      <p:grpSp>
        <p:nvGrpSpPr>
          <p:cNvPr id="9" name="Group 8">
            <a:extLst>
              <a:ext uri="{FF2B5EF4-FFF2-40B4-BE49-F238E27FC236}">
                <a16:creationId xmlns:a16="http://schemas.microsoft.com/office/drawing/2014/main" id="{894FFB48-985F-40A0-9BA4-5756CEB55F6F}"/>
              </a:ext>
            </a:extLst>
          </p:cNvPr>
          <p:cNvGrpSpPr/>
          <p:nvPr/>
        </p:nvGrpSpPr>
        <p:grpSpPr>
          <a:xfrm>
            <a:off x="7276635" y="1190251"/>
            <a:ext cx="492443" cy="3706598"/>
            <a:chOff x="7276635" y="1190251"/>
            <a:chExt cx="492443" cy="3706598"/>
          </a:xfrm>
        </p:grpSpPr>
        <p:sp>
          <p:nvSpPr>
            <p:cNvPr id="8" name="TextBox 7">
              <a:extLst>
                <a:ext uri="{FF2B5EF4-FFF2-40B4-BE49-F238E27FC236}">
                  <a16:creationId xmlns:a16="http://schemas.microsoft.com/office/drawing/2014/main" id="{592E4428-2963-4D78-8495-7F3CE8EEBD5D}"/>
                </a:ext>
              </a:extLst>
            </p:cNvPr>
            <p:cNvSpPr txBox="1"/>
            <p:nvPr/>
          </p:nvSpPr>
          <p:spPr>
            <a:xfrm>
              <a:off x="7276635" y="1190251"/>
              <a:ext cx="492443" cy="200055"/>
            </a:xfrm>
            <a:prstGeom prst="rect">
              <a:avLst/>
            </a:prstGeom>
            <a:noFill/>
          </p:spPr>
          <p:txBody>
            <a:bodyPr wrap="none" rtlCol="0">
              <a:spAutoFit/>
            </a:bodyPr>
            <a:lstStyle/>
            <a:p>
              <a:pPr algn="ctr"/>
              <a:r>
                <a:rPr lang="en-GB" sz="700" b="1" dirty="0">
                  <a:solidFill>
                    <a:srgbClr val="FF0000"/>
                  </a:solidFill>
                </a:rPr>
                <a:t>TODAY</a:t>
              </a:r>
            </a:p>
          </p:txBody>
        </p:sp>
        <p:cxnSp>
          <p:nvCxnSpPr>
            <p:cNvPr id="4" name="Straight Connector 3">
              <a:extLst>
                <a:ext uri="{FF2B5EF4-FFF2-40B4-BE49-F238E27FC236}">
                  <a16:creationId xmlns:a16="http://schemas.microsoft.com/office/drawing/2014/main" id="{11E71349-26C5-43F7-8947-9FC8D8D25ABD}"/>
                </a:ext>
              </a:extLst>
            </p:cNvPr>
            <p:cNvCxnSpPr/>
            <p:nvPr/>
          </p:nvCxnSpPr>
          <p:spPr>
            <a:xfrm>
              <a:off x="7596336" y="1347614"/>
              <a:ext cx="0" cy="3549235"/>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507198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73B9-6F65-4AB6-99EE-A9AE202DB42B}"/>
              </a:ext>
            </a:extLst>
          </p:cNvPr>
          <p:cNvSpPr>
            <a:spLocks noGrp="1"/>
          </p:cNvSpPr>
          <p:nvPr>
            <p:ph type="title"/>
          </p:nvPr>
        </p:nvSpPr>
        <p:spPr/>
        <p:txBody>
          <a:bodyPr>
            <a:normAutofit/>
          </a:bodyPr>
          <a:lstStyle/>
          <a:p>
            <a:r>
              <a:rPr lang="en-GB" sz="2000" dirty="0">
                <a:latin typeface="Arial"/>
                <a:cs typeface="Arial"/>
              </a:rPr>
              <a:t>XRN5225 – Minor Release 8 Summary</a:t>
            </a:r>
          </a:p>
        </p:txBody>
      </p:sp>
      <p:sp>
        <p:nvSpPr>
          <p:cNvPr id="3" name="Rectangle 2">
            <a:extLst>
              <a:ext uri="{FF2B5EF4-FFF2-40B4-BE49-F238E27FC236}">
                <a16:creationId xmlns:a16="http://schemas.microsoft.com/office/drawing/2014/main" id="{6EA47E90-E219-4B1D-BBC4-C3BBC1166FA4}"/>
              </a:ext>
            </a:extLst>
          </p:cNvPr>
          <p:cNvSpPr/>
          <p:nvPr/>
        </p:nvSpPr>
        <p:spPr>
          <a:xfrm>
            <a:off x="611560" y="1131590"/>
            <a:ext cx="5904656" cy="784830"/>
          </a:xfrm>
          <a:prstGeom prst="rect">
            <a:avLst/>
          </a:prstGeom>
        </p:spPr>
        <p:txBody>
          <a:bodyPr wrap="square" lIns="91440" tIns="45720" rIns="91440" bIns="45720" anchor="t">
            <a:spAutoFit/>
          </a:bodyPr>
          <a:lstStyle/>
          <a:p>
            <a:pPr lvl="0"/>
            <a:r>
              <a:rPr lang="en-GB" sz="900" dirty="0">
                <a:latin typeface="Arial" panose="020B0604020202020204" pitchFamily="34" charset="0"/>
                <a:ea typeface="Verdana" pitchFamily="34" charset="0"/>
                <a:cs typeface="Arial" panose="020B0604020202020204" pitchFamily="34" charset="0"/>
              </a:rPr>
              <a:t>There are 3 changes for XRN5225 to be implemented.  The proposed implementation date is 21st November:</a:t>
            </a:r>
          </a:p>
          <a:p>
            <a:pPr marL="171450" lvl="0" indent="-171450">
              <a:buFont typeface="Arial" panose="020B0604020202020204" pitchFamily="34" charset="0"/>
              <a:buChar char="•"/>
            </a:pPr>
            <a:endParaRPr lang="en-GB" sz="900" dirty="0">
              <a:latin typeface="Arial" panose="020B0604020202020204" pitchFamily="34" charset="0"/>
              <a:ea typeface="Verdana" pitchFamily="34" charset="0"/>
              <a:cs typeface="Arial" panose="020B0604020202020204" pitchFamily="34" charset="0"/>
            </a:endParaRPr>
          </a:p>
          <a:p>
            <a:pPr marL="742950" lvl="1" indent="-285750">
              <a:buFont typeface="Wingdings" panose="05000000000000000000" pitchFamily="2" charset="2"/>
              <a:buChar char="Ø"/>
              <a:defRPr/>
            </a:pPr>
            <a:r>
              <a:rPr lang="en-GB" sz="900" b="1" dirty="0"/>
              <a:t>XRN5181</a:t>
            </a:r>
            <a:r>
              <a:rPr lang="en-GB" sz="900" dirty="0"/>
              <a:t> -  Acceptance of Consumption Adjustments where meter is removed</a:t>
            </a:r>
          </a:p>
          <a:p>
            <a:pPr marL="742950" lvl="1" indent="-285750">
              <a:buFont typeface="Wingdings" panose="05000000000000000000" pitchFamily="2" charset="2"/>
              <a:buChar char="Ø"/>
              <a:defRPr/>
            </a:pPr>
            <a:r>
              <a:rPr lang="en-GB" sz="900" b="1" dirty="0"/>
              <a:t>XRN5174</a:t>
            </a:r>
            <a:r>
              <a:rPr lang="en-GB" sz="900" dirty="0"/>
              <a:t> -  Agreed FINT Replacement Reads incorrectly triggering rolling AQ calculation</a:t>
            </a:r>
          </a:p>
          <a:p>
            <a:pPr marL="742950" lvl="1" indent="-285750">
              <a:buFont typeface="Wingdings" panose="05000000000000000000" pitchFamily="2" charset="2"/>
              <a:buChar char="Ø"/>
              <a:defRPr/>
            </a:pPr>
            <a:r>
              <a:rPr lang="en-GB" sz="900" b="1" dirty="0"/>
              <a:t>XRN5118</a:t>
            </a:r>
            <a:r>
              <a:rPr lang="en-GB" sz="900" dirty="0"/>
              <a:t> - Change how the actual MR data is populated in UK Link</a:t>
            </a:r>
            <a:endParaRPr lang="en-GB" sz="900" dirty="0">
              <a:cs typeface="Arial"/>
            </a:endParaRPr>
          </a:p>
        </p:txBody>
      </p:sp>
      <p:sp>
        <p:nvSpPr>
          <p:cNvPr id="4" name="TextBox 3">
            <a:extLst>
              <a:ext uri="{FF2B5EF4-FFF2-40B4-BE49-F238E27FC236}">
                <a16:creationId xmlns:a16="http://schemas.microsoft.com/office/drawing/2014/main" id="{44D353AF-18DE-467E-924F-0F8D20C30F11}"/>
              </a:ext>
            </a:extLst>
          </p:cNvPr>
          <p:cNvSpPr txBox="1"/>
          <p:nvPr/>
        </p:nvSpPr>
        <p:spPr>
          <a:xfrm>
            <a:off x="107504" y="4948014"/>
            <a:ext cx="9036496" cy="215444"/>
          </a:xfrm>
          <a:prstGeom prst="rect">
            <a:avLst/>
          </a:prstGeom>
          <a:noFill/>
        </p:spPr>
        <p:txBody>
          <a:bodyPr wrap="square" rtlCol="0">
            <a:spAutoFit/>
          </a:bodyPr>
          <a:lstStyle/>
          <a:p>
            <a:r>
              <a:rPr lang="en-GB" sz="800" b="1" dirty="0">
                <a:solidFill>
                  <a:srgbClr val="1D3E61"/>
                </a:solidFill>
              </a:rPr>
              <a:t>Updated  30</a:t>
            </a:r>
            <a:r>
              <a:rPr lang="en-GB" sz="800" b="1" baseline="30000" dirty="0">
                <a:solidFill>
                  <a:srgbClr val="1D3E61"/>
                </a:solidFill>
              </a:rPr>
              <a:t>th</a:t>
            </a:r>
            <a:r>
              <a:rPr lang="en-GB" sz="800" b="1" dirty="0">
                <a:solidFill>
                  <a:srgbClr val="1D3E61"/>
                </a:solidFill>
              </a:rPr>
              <a:t> November 2020</a:t>
            </a:r>
          </a:p>
        </p:txBody>
      </p:sp>
    </p:spTree>
    <p:extLst>
      <p:ext uri="{BB962C8B-B14F-4D97-AF65-F5344CB8AC3E}">
        <p14:creationId xmlns:p14="http://schemas.microsoft.com/office/powerpoint/2010/main" val="26522932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254524" y="-20538"/>
            <a:ext cx="8432276" cy="637580"/>
          </a:xfrm>
        </p:spPr>
        <p:txBody>
          <a:bodyPr>
            <a:normAutofit/>
          </a:bodyPr>
          <a:lstStyle/>
          <a:p>
            <a:r>
              <a:rPr lang="en-GB" sz="2000" dirty="0"/>
              <a:t> 4.9 Minor Release Drop 9 -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254524" y="483518"/>
          <a:ext cx="8663201" cy="4451381"/>
        </p:xfrm>
        <a:graphic>
          <a:graphicData uri="http://schemas.openxmlformats.org/drawingml/2006/table">
            <a:tbl>
              <a:tblPr firstRow="1" bandRow="1"/>
              <a:tblGrid>
                <a:gridCol w="831190">
                  <a:extLst>
                    <a:ext uri="{9D8B030D-6E8A-4147-A177-3AD203B41FA5}">
                      <a16:colId xmlns:a16="http://schemas.microsoft.com/office/drawing/2014/main" val="20000"/>
                    </a:ext>
                  </a:extLst>
                </a:gridCol>
                <a:gridCol w="1995313">
                  <a:extLst>
                    <a:ext uri="{9D8B030D-6E8A-4147-A177-3AD203B41FA5}">
                      <a16:colId xmlns:a16="http://schemas.microsoft.com/office/drawing/2014/main" val="20001"/>
                    </a:ext>
                  </a:extLst>
                </a:gridCol>
                <a:gridCol w="1952412">
                  <a:extLst>
                    <a:ext uri="{9D8B030D-6E8A-4147-A177-3AD203B41FA5}">
                      <a16:colId xmlns:a16="http://schemas.microsoft.com/office/drawing/2014/main" val="20002"/>
                    </a:ext>
                  </a:extLst>
                </a:gridCol>
                <a:gridCol w="1985818">
                  <a:extLst>
                    <a:ext uri="{9D8B030D-6E8A-4147-A177-3AD203B41FA5}">
                      <a16:colId xmlns:a16="http://schemas.microsoft.com/office/drawing/2014/main" val="20003"/>
                    </a:ext>
                  </a:extLst>
                </a:gridCol>
                <a:gridCol w="1898468">
                  <a:extLst>
                    <a:ext uri="{9D8B030D-6E8A-4147-A177-3AD203B41FA5}">
                      <a16:colId xmlns:a16="http://schemas.microsoft.com/office/drawing/2014/main" val="20004"/>
                    </a:ext>
                  </a:extLst>
                </a:gridCol>
              </a:tblGrid>
              <a:tr h="39121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a:ea typeface="+mn-ea"/>
                          <a:cs typeface="Arial"/>
                        </a:rPr>
                        <a:t>28/11/20</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42588">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09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41301">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Status</a:t>
                      </a:r>
                      <a:r>
                        <a:rPr lang="en-GB" sz="1050" b="1" baseline="0" dirty="0">
                          <a:solidFill>
                            <a:schemeClr val="bg1"/>
                          </a:solidFill>
                          <a:latin typeface="Arial"/>
                          <a:cs typeface="Arial"/>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8530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There are 2 changes for Minor Release Drop 9 to be implemented.  The proposed implementation date is 20</a:t>
                      </a:r>
                      <a:r>
                        <a:rPr kumimoji="0" lang="en-GB" sz="90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March 21:</a:t>
                      </a:r>
                    </a:p>
                    <a:p>
                      <a:pPr marL="171450" lvl="0" indent="-171450">
                        <a:buFont typeface="Arial" panose="020B0604020202020204" pitchFamily="34" charset="0"/>
                        <a:buChar char="•"/>
                      </a:pPr>
                      <a:endPar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t>XRN5080 </a:t>
                      </a:r>
                      <a:r>
                        <a:rPr lang="en-GB" sz="900" dirty="0"/>
                        <a:t>- </a:t>
                      </a:r>
                      <a:r>
                        <a:rPr lang="en-US" sz="900" kern="1200" dirty="0">
                          <a:solidFill>
                            <a:schemeClr val="tx1"/>
                          </a:solidFill>
                          <a:latin typeface="+mn-lt"/>
                          <a:ea typeface="+mn-ea"/>
                          <a:cs typeface="+mn-cs"/>
                        </a:rPr>
                        <a:t>Failure to Supply Gas (FSG_GSOP1) - System Changes​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t>XRN5135 </a:t>
                      </a:r>
                      <a:r>
                        <a:rPr lang="en-GB" sz="900" b="0" dirty="0"/>
                        <a:t>– DNO and NTS Invoices to Shippers and DN’s VAT compliance </a:t>
                      </a:r>
                      <a:br>
                        <a:rPr lang="en-US" sz="900" kern="1200" dirty="0">
                          <a:solidFill>
                            <a:schemeClr val="tx1"/>
                          </a:solidFill>
                          <a:latin typeface="+mn-lt"/>
                          <a:ea typeface="+mn-ea"/>
                          <a:cs typeface="+mn-cs"/>
                        </a:rPr>
                      </a:br>
                      <a:endParaRPr lang="en-GB" sz="900" b="0" i="0" u="none" strike="noStrike" kern="1200" cap="none" normalizeH="0" baseline="0" dirty="0">
                        <a:ln>
                          <a:noFill/>
                        </a:ln>
                        <a:solidFill>
                          <a:schemeClr val="tx1"/>
                        </a:solidFill>
                        <a:effectLst/>
                        <a:latin typeface="Arial"/>
                        <a:ea typeface="Verdana"/>
                        <a:cs typeface="Arial"/>
                      </a:endParaRPr>
                    </a:p>
                    <a:p>
                      <a:pPr marL="285750" lvl="0" indent="-285750">
                        <a:buFont typeface="Wingdings" panose="05000000000000000000" pitchFamily="2" charset="2"/>
                        <a:buChar char="Ø"/>
                      </a:pPr>
                      <a:endParaRPr lang="en-GB" sz="900" b="0" i="0" u="none" strike="noStrike" kern="1200" cap="none" normalizeH="0" baseline="0" dirty="0">
                        <a:ln>
                          <a:noFill/>
                        </a:ln>
                        <a:solidFill>
                          <a:schemeClr val="tx1"/>
                        </a:solidFill>
                        <a:effectLst/>
                        <a:latin typeface="Arial"/>
                        <a:ea typeface="Verdana"/>
                        <a:cs typeface="Arial"/>
                      </a:endParaRP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a:ea typeface="Verdana"/>
                          <a:cs typeface="Arial"/>
                        </a:rPr>
                        <a:t>Impact Assessment sessions to start 27</a:t>
                      </a:r>
                      <a:r>
                        <a:rPr kumimoji="0" lang="en-GB" sz="900" b="0" i="0" u="none" strike="noStrike" kern="1200" cap="none" normalizeH="0" baseline="30000" dirty="0">
                          <a:ln>
                            <a:noFill/>
                          </a:ln>
                          <a:solidFill>
                            <a:schemeClr val="tx1"/>
                          </a:solidFill>
                          <a:effectLst/>
                          <a:latin typeface="Arial"/>
                          <a:ea typeface="Verdana"/>
                          <a:cs typeface="Arial"/>
                        </a:rPr>
                        <a:t>th</a:t>
                      </a:r>
                      <a:r>
                        <a:rPr kumimoji="0" lang="en-GB" sz="900" b="0" i="0" u="none" strike="noStrike" kern="1200" cap="none" normalizeH="0" baseline="0" dirty="0">
                          <a:ln>
                            <a:noFill/>
                          </a:ln>
                          <a:solidFill>
                            <a:schemeClr val="tx1"/>
                          </a:solidFill>
                          <a:effectLst/>
                          <a:latin typeface="Arial"/>
                          <a:ea typeface="Verdana"/>
                          <a:cs typeface="Arial"/>
                        </a:rPr>
                        <a:t> Nov</a:t>
                      </a:r>
                      <a:endParaRPr lang="en-GB"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142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No major risks to highlight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102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Changes are being delivered as part of Minor Release Budget 20/21</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1025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and Business Process Users to support testing phase and Implementation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956376" y="1275536"/>
            <a:ext cx="245433" cy="2538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1" name="Oval 10">
            <a:extLst>
              <a:ext uri="{FF2B5EF4-FFF2-40B4-BE49-F238E27FC236}">
                <a16:creationId xmlns:a16="http://schemas.microsoft.com/office/drawing/2014/main" id="{A0F57896-72F6-46F0-8DCF-1B43A706D61C}"/>
              </a:ext>
            </a:extLst>
          </p:cNvPr>
          <p:cNvSpPr/>
          <p:nvPr/>
        </p:nvSpPr>
        <p:spPr>
          <a:xfrm>
            <a:off x="2338519" y="1310381"/>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87490" y="1275536"/>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4" name="Oval 13">
            <a:extLst>
              <a:ext uri="{FF2B5EF4-FFF2-40B4-BE49-F238E27FC236}">
                <a16:creationId xmlns:a16="http://schemas.microsoft.com/office/drawing/2014/main" id="{9D207D77-40A5-468F-B366-AEDF36545FBF}"/>
              </a:ext>
            </a:extLst>
          </p:cNvPr>
          <p:cNvSpPr/>
          <p:nvPr/>
        </p:nvSpPr>
        <p:spPr>
          <a:xfrm>
            <a:off x="6036849" y="1291641"/>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3" name="TextBox 12">
            <a:extLst>
              <a:ext uri="{FF2B5EF4-FFF2-40B4-BE49-F238E27FC236}">
                <a16:creationId xmlns:a16="http://schemas.microsoft.com/office/drawing/2014/main" id="{B4A14415-880A-4103-A941-D94285FFA045}"/>
              </a:ext>
            </a:extLst>
          </p:cNvPr>
          <p:cNvSpPr txBox="1"/>
          <p:nvPr/>
        </p:nvSpPr>
        <p:spPr>
          <a:xfrm>
            <a:off x="107504" y="4946309"/>
            <a:ext cx="9036496" cy="246221"/>
          </a:xfrm>
          <a:prstGeom prst="rect">
            <a:avLst/>
          </a:prstGeom>
          <a:noFill/>
        </p:spPr>
        <p:txBody>
          <a:bodyPr wrap="square" lIns="91440" tIns="45720" rIns="91440" bIns="45720" rtlCol="0" anchor="t">
            <a:spAutoFit/>
          </a:bodyPr>
          <a:lstStyle/>
          <a:p>
            <a:r>
              <a:rPr lang="en-GB" sz="1000" b="1" dirty="0">
                <a:solidFill>
                  <a:srgbClr val="1D3E61"/>
                </a:solidFill>
              </a:rPr>
              <a:t>Updated  30th November 2020</a:t>
            </a:r>
          </a:p>
        </p:txBody>
      </p:sp>
    </p:spTree>
    <p:extLst>
      <p:ext uri="{BB962C8B-B14F-4D97-AF65-F5344CB8AC3E}">
        <p14:creationId xmlns:p14="http://schemas.microsoft.com/office/powerpoint/2010/main" val="8611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1250106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457200" y="123478"/>
            <a:ext cx="8229600" cy="360040"/>
          </a:xfrm>
        </p:spPr>
        <p:txBody>
          <a:bodyPr>
            <a:noAutofit/>
          </a:bodyPr>
          <a:lstStyle/>
          <a:p>
            <a:r>
              <a:rPr lang="en-GB" sz="2000" dirty="0"/>
              <a:t> Minor Release Drop 9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0" y="354039"/>
            <a:ext cx="9036496" cy="246221"/>
          </a:xfrm>
          <a:prstGeom prst="rect">
            <a:avLst/>
          </a:prstGeom>
          <a:noFill/>
        </p:spPr>
        <p:txBody>
          <a:bodyPr wrap="square" rtlCol="0">
            <a:spAutoFit/>
          </a:bodyPr>
          <a:lstStyle/>
          <a:p>
            <a:endParaRPr lang="en-GB" sz="1000" b="1" dirty="0">
              <a:solidFill>
                <a:srgbClr val="1D3E61"/>
              </a:solidFill>
            </a:endParaRPr>
          </a:p>
        </p:txBody>
      </p:sp>
      <p:sp>
        <p:nvSpPr>
          <p:cNvPr id="7" name="TextBox 6">
            <a:extLst>
              <a:ext uri="{FF2B5EF4-FFF2-40B4-BE49-F238E27FC236}">
                <a16:creationId xmlns:a16="http://schemas.microsoft.com/office/drawing/2014/main" id="{2392D0AA-D865-40B4-A4C6-461B3E0C1C8D}"/>
              </a:ext>
            </a:extLst>
          </p:cNvPr>
          <p:cNvSpPr txBox="1"/>
          <p:nvPr/>
        </p:nvSpPr>
        <p:spPr>
          <a:xfrm>
            <a:off x="7288" y="4948014"/>
            <a:ext cx="9036496" cy="246221"/>
          </a:xfrm>
          <a:prstGeom prst="rect">
            <a:avLst/>
          </a:prstGeom>
          <a:noFill/>
        </p:spPr>
        <p:txBody>
          <a:bodyPr wrap="square" rtlCol="0">
            <a:spAutoFit/>
          </a:bodyPr>
          <a:lstStyle/>
          <a:p>
            <a:r>
              <a:rPr lang="en-GB" sz="1000" b="1" dirty="0">
                <a:solidFill>
                  <a:srgbClr val="1D3E61"/>
                </a:solidFill>
              </a:rPr>
              <a:t>Updated  30</a:t>
            </a:r>
            <a:r>
              <a:rPr lang="en-GB" sz="1000" b="1" baseline="30000" dirty="0">
                <a:solidFill>
                  <a:srgbClr val="1D3E61"/>
                </a:solidFill>
              </a:rPr>
              <a:t>th</a:t>
            </a:r>
            <a:r>
              <a:rPr lang="en-GB" sz="1000" b="1" dirty="0">
                <a:solidFill>
                  <a:srgbClr val="1D3E61"/>
                </a:solidFill>
              </a:rPr>
              <a:t> November 2020</a:t>
            </a:r>
          </a:p>
        </p:txBody>
      </p:sp>
      <p:pic>
        <p:nvPicPr>
          <p:cNvPr id="3" name="Picture 2">
            <a:extLst>
              <a:ext uri="{FF2B5EF4-FFF2-40B4-BE49-F238E27FC236}">
                <a16:creationId xmlns:a16="http://schemas.microsoft.com/office/drawing/2014/main" id="{F94994F8-4645-4E16-8A9F-FEC7BD2FFEC3}"/>
              </a:ext>
            </a:extLst>
          </p:cNvPr>
          <p:cNvPicPr>
            <a:picLocks noChangeAspect="1"/>
          </p:cNvPicPr>
          <p:nvPr/>
        </p:nvPicPr>
        <p:blipFill>
          <a:blip r:embed="rId2"/>
          <a:stretch>
            <a:fillRect/>
          </a:stretch>
        </p:blipFill>
        <p:spPr>
          <a:xfrm>
            <a:off x="878624" y="842000"/>
            <a:ext cx="7386751" cy="3459500"/>
          </a:xfrm>
          <a:prstGeom prst="rect">
            <a:avLst/>
          </a:prstGeom>
        </p:spPr>
      </p:pic>
    </p:spTree>
    <p:extLst>
      <p:ext uri="{BB962C8B-B14F-4D97-AF65-F5344CB8AC3E}">
        <p14:creationId xmlns:p14="http://schemas.microsoft.com/office/powerpoint/2010/main" val="2539013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73B9-6F65-4AB6-99EE-A9AE202DB42B}"/>
              </a:ext>
            </a:extLst>
          </p:cNvPr>
          <p:cNvSpPr>
            <a:spLocks noGrp="1"/>
          </p:cNvSpPr>
          <p:nvPr>
            <p:ph type="title"/>
          </p:nvPr>
        </p:nvSpPr>
        <p:spPr/>
        <p:txBody>
          <a:bodyPr>
            <a:normAutofit/>
          </a:bodyPr>
          <a:lstStyle/>
          <a:p>
            <a:r>
              <a:rPr lang="en-GB" sz="2000" dirty="0"/>
              <a:t>Minor Release 9 Summary</a:t>
            </a:r>
          </a:p>
        </p:txBody>
      </p:sp>
      <p:sp>
        <p:nvSpPr>
          <p:cNvPr id="3" name="Rectangle 2">
            <a:extLst>
              <a:ext uri="{FF2B5EF4-FFF2-40B4-BE49-F238E27FC236}">
                <a16:creationId xmlns:a16="http://schemas.microsoft.com/office/drawing/2014/main" id="{6EA47E90-E219-4B1D-BBC4-C3BBC1166FA4}"/>
              </a:ext>
            </a:extLst>
          </p:cNvPr>
          <p:cNvSpPr/>
          <p:nvPr/>
        </p:nvSpPr>
        <p:spPr>
          <a:xfrm>
            <a:off x="611560" y="1131590"/>
            <a:ext cx="4572000" cy="923330"/>
          </a:xfrm>
          <a:prstGeom prst="rect">
            <a:avLst/>
          </a:prstGeom>
        </p:spPr>
        <p:txBody>
          <a:bodyPr>
            <a:spAutoFit/>
          </a:bodyPr>
          <a:lstStyle/>
          <a:p>
            <a:pPr marL="171450" lvl="0" indent="-171450">
              <a:buFont typeface="Arial" panose="020B0604020202020204" pitchFamily="34" charset="0"/>
              <a:buChar char="•"/>
            </a:pPr>
            <a:r>
              <a:rPr lang="en-GB" sz="900" dirty="0">
                <a:latin typeface="Arial" panose="020B0604020202020204" pitchFamily="34" charset="0"/>
                <a:ea typeface="Verdana" pitchFamily="34" charset="0"/>
                <a:cs typeface="Arial" panose="020B0604020202020204" pitchFamily="34" charset="0"/>
              </a:rPr>
              <a:t>There are 2 changes for Minor Release 9  to be implemented.  The proposed implementation date is 20th March 21:</a:t>
            </a:r>
          </a:p>
          <a:p>
            <a:pPr marL="171450" lvl="0" indent="-171450">
              <a:buFont typeface="Arial" panose="020B0604020202020204" pitchFamily="34" charset="0"/>
              <a:buChar char="•"/>
            </a:pPr>
            <a:endParaRPr lang="en-GB" sz="900" dirty="0">
              <a:latin typeface="Arial" panose="020B0604020202020204" pitchFamily="34" charset="0"/>
              <a:ea typeface="Verdana" pitchFamily="34" charset="0"/>
              <a:cs typeface="Arial" panose="020B0604020202020204" pitchFamily="34" charset="0"/>
            </a:endParaRPr>
          </a:p>
          <a:p>
            <a:pPr marL="742950" lvl="1" indent="-285750">
              <a:buFont typeface="Wingdings" panose="05000000000000000000" pitchFamily="2" charset="2"/>
              <a:buChar char="Ø"/>
              <a:defRPr/>
            </a:pPr>
            <a:r>
              <a:rPr lang="en-GB" sz="900" b="1" dirty="0"/>
              <a:t>XRN5080 </a:t>
            </a:r>
            <a:r>
              <a:rPr lang="en-GB" sz="900" dirty="0"/>
              <a:t>- </a:t>
            </a:r>
            <a:r>
              <a:rPr lang="en-US" sz="900" dirty="0"/>
              <a:t>Failure to Supply Gas (FSG_GSOP1) - System Changes​</a:t>
            </a:r>
          </a:p>
          <a:p>
            <a:pPr marL="742950" lvl="1" indent="-285750">
              <a:buFont typeface="Wingdings" panose="05000000000000000000" pitchFamily="2" charset="2"/>
              <a:buChar char="Ø"/>
              <a:defRPr/>
            </a:pPr>
            <a:r>
              <a:rPr lang="en-GB" sz="900" b="1" dirty="0"/>
              <a:t>XRN5135 </a:t>
            </a:r>
            <a:r>
              <a:rPr lang="en-GB" sz="900" dirty="0"/>
              <a:t>– DNO and NTS Invoices to Shippers and DN’s VAT compliance </a:t>
            </a:r>
          </a:p>
        </p:txBody>
      </p:sp>
      <p:sp>
        <p:nvSpPr>
          <p:cNvPr id="4" name="TextBox 3">
            <a:extLst>
              <a:ext uri="{FF2B5EF4-FFF2-40B4-BE49-F238E27FC236}">
                <a16:creationId xmlns:a16="http://schemas.microsoft.com/office/drawing/2014/main" id="{44D353AF-18DE-467E-924F-0F8D20C30F11}"/>
              </a:ext>
            </a:extLst>
          </p:cNvPr>
          <p:cNvSpPr txBox="1"/>
          <p:nvPr/>
        </p:nvSpPr>
        <p:spPr>
          <a:xfrm>
            <a:off x="107504" y="4948014"/>
            <a:ext cx="9036496" cy="246221"/>
          </a:xfrm>
          <a:prstGeom prst="rect">
            <a:avLst/>
          </a:prstGeom>
          <a:noFill/>
        </p:spPr>
        <p:txBody>
          <a:bodyPr wrap="square" rtlCol="0">
            <a:spAutoFit/>
          </a:bodyPr>
          <a:lstStyle/>
          <a:p>
            <a:r>
              <a:rPr lang="en-GB" sz="1000" b="1" dirty="0">
                <a:solidFill>
                  <a:srgbClr val="1D3E61"/>
                </a:solidFill>
              </a:rPr>
              <a:t>Updated  30</a:t>
            </a:r>
            <a:r>
              <a:rPr lang="en-GB" sz="1000" b="1" baseline="30000" dirty="0">
                <a:solidFill>
                  <a:srgbClr val="1D3E61"/>
                </a:solidFill>
              </a:rPr>
              <a:t>th</a:t>
            </a:r>
            <a:r>
              <a:rPr lang="en-GB" sz="1000" b="1" dirty="0">
                <a:solidFill>
                  <a:srgbClr val="1D3E61"/>
                </a:solidFill>
              </a:rPr>
              <a:t>  November 2020</a:t>
            </a:r>
          </a:p>
        </p:txBody>
      </p:sp>
    </p:spTree>
    <p:extLst>
      <p:ext uri="{BB962C8B-B14F-4D97-AF65-F5344CB8AC3E}">
        <p14:creationId xmlns:p14="http://schemas.microsoft.com/office/powerpoint/2010/main" val="834057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8E81-AA23-49BE-A66C-7BD0B73951CB}"/>
              </a:ext>
            </a:extLst>
          </p:cNvPr>
          <p:cNvSpPr>
            <a:spLocks noGrp="1"/>
          </p:cNvSpPr>
          <p:nvPr>
            <p:ph type="title"/>
          </p:nvPr>
        </p:nvSpPr>
        <p:spPr/>
        <p:txBody>
          <a:bodyPr>
            <a:normAutofit/>
          </a:bodyPr>
          <a:lstStyle/>
          <a:p>
            <a:r>
              <a:rPr lang="en-GB" sz="2000" dirty="0"/>
              <a:t>4.10 Retro Proof </a:t>
            </a:r>
            <a:r>
              <a:rPr lang="en-GB" sz="2000"/>
              <a:t>of Concept</a:t>
            </a:r>
            <a:r>
              <a:rPr lang="en-GB" sz="2000" dirty="0"/>
              <a:t> – Status Update</a:t>
            </a:r>
          </a:p>
        </p:txBody>
      </p:sp>
      <p:graphicFrame>
        <p:nvGraphicFramePr>
          <p:cNvPr id="3" name="Content Placeholder 3">
            <a:extLst>
              <a:ext uri="{FF2B5EF4-FFF2-40B4-BE49-F238E27FC236}">
                <a16:creationId xmlns:a16="http://schemas.microsoft.com/office/drawing/2014/main" id="{36CBA732-696C-4D7B-9B38-15B11534278F}"/>
              </a:ext>
            </a:extLst>
          </p:cNvPr>
          <p:cNvGraphicFramePr>
            <a:graphicFrameLocks/>
          </p:cNvGraphicFramePr>
          <p:nvPr>
            <p:extLst>
              <p:ext uri="{D42A27DB-BD31-4B8C-83A1-F6EECF244321}">
                <p14:modId xmlns:p14="http://schemas.microsoft.com/office/powerpoint/2010/main" val="3631241031"/>
              </p:ext>
            </p:extLst>
          </p:nvPr>
        </p:nvGraphicFramePr>
        <p:xfrm>
          <a:off x="152618" y="771550"/>
          <a:ext cx="8838763" cy="3626559"/>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40080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rgbClr val="FFFFFF"/>
                          </a:solidFill>
                          <a:latin typeface="Arial" panose="020B0604020202020204" pitchFamily="34" charset="0"/>
                          <a:cs typeface="Arial" panose="020B0604020202020204" pitchFamily="34" charset="0"/>
                        </a:rPr>
                        <a:t>Overall</a:t>
                      </a:r>
                      <a:r>
                        <a:rPr lang="en-GB" sz="1050" b="1" i="0" baseline="0" dirty="0">
                          <a:solidFill>
                            <a:srgbClr val="FFFFFF"/>
                          </a:solidFill>
                          <a:latin typeface="Arial" panose="020B0604020202020204" pitchFamily="34" charset="0"/>
                          <a:cs typeface="Arial" panose="020B0604020202020204" pitchFamily="34" charset="0"/>
                        </a:rPr>
                        <a:t> Project RAG Status</a:t>
                      </a:r>
                      <a:endParaRPr lang="en-GB" sz="1000" b="1" i="0" dirty="0">
                        <a:solidFill>
                          <a:srgbClr val="FFFFFF"/>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5098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78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47216">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2857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 </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Proof of Concept exercise completed </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Outputs and recommendations provided to CHMC in November </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Closure Report to be presented to ChMC in January for approval </a:t>
                      </a:r>
                    </a:p>
                    <a:p>
                      <a:pPr marL="0" lvl="0" indent="0">
                        <a:buFont typeface="Arial" panose="020B0604020202020204" pitchFamily="34" charset="0"/>
                        <a:buNone/>
                      </a:pPr>
                      <a:endParaRPr kumimoji="0" lang="en-GB"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0" lvl="0" indent="0">
                        <a:buFont typeface="Arial" panose="020B0604020202020204" pitchFamily="34" charset="0"/>
                        <a:buNone/>
                      </a:pPr>
                      <a:endParaRPr kumimoji="0" lang="en-GB"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5"/>
                  </a:ext>
                </a:extLst>
              </a:tr>
              <a:tr h="4320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a:ea typeface="Verdana"/>
                          <a:cs typeface="Arial"/>
                        </a:rPr>
                        <a:t>None identified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433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a:ea typeface="Verdana"/>
                          <a:cs typeface="Arial"/>
                        </a:rPr>
                        <a:t>Approval received from DN’s for BER of £270k for </a:t>
                      </a:r>
                      <a:r>
                        <a:rPr lang="en-GB" sz="900" b="0" i="0" u="none" strike="noStrike" kern="1200" cap="none" normalizeH="0" baseline="0" noProof="0" dirty="0">
                          <a:ln>
                            <a:noFill/>
                          </a:ln>
                          <a:effectLst/>
                        </a:rPr>
                        <a:t>Proof </a:t>
                      </a:r>
                      <a:r>
                        <a:rPr kumimoji="0" lang="en-GB" sz="900" b="0" i="0" u="none" strike="noStrike" kern="1200" cap="none" normalizeH="0" baseline="0" noProof="0" dirty="0">
                          <a:ln>
                            <a:noFill/>
                          </a:ln>
                          <a:effectLst/>
                        </a:rPr>
                        <a:t>of </a:t>
                      </a:r>
                      <a:r>
                        <a:rPr lang="en-GB" sz="900" b="0" i="0" u="none" strike="noStrike" kern="1200" cap="none" normalizeH="0" baseline="0" noProof="0" dirty="0">
                          <a:ln>
                            <a:noFill/>
                          </a:ln>
                          <a:effectLst/>
                        </a:rPr>
                        <a:t>Concept </a:t>
                      </a:r>
                      <a:r>
                        <a:rPr lang="en-GB" sz="900" b="0" i="0" u="none" strike="noStrike" kern="1200" cap="none" normalizeH="0" baseline="0" dirty="0">
                          <a:ln>
                            <a:noFill/>
                          </a:ln>
                          <a:solidFill>
                            <a:schemeClr val="tx1"/>
                          </a:solidFill>
                          <a:effectLst/>
                          <a:latin typeface="Arial"/>
                          <a:ea typeface="Verdana"/>
                          <a:cs typeface="Arial"/>
                        </a:rPr>
                        <a:t> </a:t>
                      </a:r>
                      <a:endParaRPr lang="en-US" dirty="0"/>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a:ea typeface="Verdana"/>
                          <a:cs typeface="Arial"/>
                        </a:rPr>
                        <a:t>Costs within approved budget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803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rtl="0" eaLnBrk="1" fontAlgn="base" latinLnBrk="0" hangingPunct="1">
                        <a:lnSpc>
                          <a:spcPct val="100000"/>
                        </a:lnSpc>
                        <a:spcBef>
                          <a:spcPct val="0"/>
                        </a:spcBef>
                        <a:spcAft>
                          <a:spcPct val="0"/>
                        </a:spcAft>
                        <a:buClrTx/>
                        <a:buSzTx/>
                        <a:buFont typeface="Arial" pitchFamily="34" charset="0"/>
                        <a:buChar char="•"/>
                      </a:pPr>
                      <a:r>
                        <a:rPr lang="en-GB" sz="900" dirty="0"/>
                        <a:t>Project Team to complete closedown activities for </a:t>
                      </a:r>
                      <a:r>
                        <a:rPr lang="en-GB" sz="900" b="0" i="0" u="none" strike="noStrike" noProof="0" dirty="0">
                          <a:latin typeface="Arial"/>
                        </a:rPr>
                        <a:t>Proof of Concept </a:t>
                      </a:r>
                      <a:r>
                        <a:rPr lang="en-GB" sz="900" dirty="0"/>
                        <a:t>activity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99772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5: Non-DSC Change Budget Impacting Programmes </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5.1 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a:latin typeface="Arial"/>
                <a:cs typeface="Arial"/>
              </a:rPr>
              <a:t>December</a:t>
            </a:r>
            <a:r>
              <a:rPr lang="en-GB" dirty="0">
                <a:latin typeface="Arial"/>
                <a:cs typeface="Arial"/>
              </a:rPr>
              <a:t> 2020</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8000" y="410091"/>
          <a:ext cx="9036000" cy="4653384"/>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21497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continues at Amber </a:t>
                      </a:r>
                      <a:r>
                        <a:rPr lang="en-US" sz="900" b="0" kern="1200" baseline="0" dirty="0">
                          <a:solidFill>
                            <a:schemeClr val="tx1"/>
                          </a:solidFill>
                          <a:latin typeface="+mn-lt"/>
                          <a:ea typeface="+mn-ea"/>
                          <a:cs typeface="Arial"/>
                        </a:rPr>
                        <a:t>status. This is due to the open issues agreed with the Central </a:t>
                      </a:r>
                      <a:r>
                        <a:rPr lang="en-US" sz="900" b="0" kern="1200" baseline="0" dirty="0" err="1">
                          <a:solidFill>
                            <a:schemeClr val="tx1"/>
                          </a:solidFill>
                          <a:latin typeface="+mn-lt"/>
                          <a:ea typeface="+mn-ea"/>
                          <a:cs typeface="Arial"/>
                        </a:rPr>
                        <a:t>Programme</a:t>
                      </a:r>
                      <a:r>
                        <a:rPr lang="en-US" sz="900" b="0" kern="1200" baseline="0" dirty="0">
                          <a:solidFill>
                            <a:schemeClr val="tx1"/>
                          </a:solidFill>
                          <a:latin typeface="+mn-lt"/>
                          <a:ea typeface="+mn-ea"/>
                          <a:cs typeface="Arial"/>
                        </a:rPr>
                        <a:t> team. It is likely that we will reflect an Amber status until SIT and SIT NF are successfully completed and entry criteria into UEPT is met by all parties.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err="1">
                          <a:solidFill>
                            <a:schemeClr val="tx1"/>
                          </a:solidFill>
                          <a:latin typeface="+mn-lt"/>
                          <a:ea typeface="+mn-ea"/>
                          <a:cs typeface="Arial"/>
                        </a:rPr>
                        <a:t>Xoserve’s</a:t>
                      </a:r>
                      <a:r>
                        <a:rPr lang="en-US" sz="900" b="0" kern="1200" baseline="0" dirty="0">
                          <a:solidFill>
                            <a:schemeClr val="tx1"/>
                          </a:solidFill>
                          <a:latin typeface="+mn-lt"/>
                          <a:ea typeface="+mn-ea"/>
                          <a:cs typeface="Arial"/>
                        </a:rPr>
                        <a:t> delivery status continues to be Green</a:t>
                      </a:r>
                      <a:endParaRPr lang="en-GB"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lvl="0" indent="-171450">
                        <a:buFont typeface="Arial" panose="020B0604020202020204" pitchFamily="34" charset="0"/>
                        <a:buChar char="•"/>
                      </a:pPr>
                      <a:r>
                        <a:rPr lang="en-GB" sz="900" b="1" dirty="0"/>
                        <a:t>Programme Re-plan: </a:t>
                      </a:r>
                      <a:r>
                        <a:rPr lang="en-GB" sz="900" dirty="0"/>
                        <a:t>Following the </a:t>
                      </a:r>
                      <a:r>
                        <a:rPr lang="en-GB" sz="900" dirty="0" err="1"/>
                        <a:t>Ogem</a:t>
                      </a:r>
                      <a:r>
                        <a:rPr lang="en-GB" sz="900" dirty="0"/>
                        <a:t> programme re-baseline, caveated with the actions to mitigate concerns that Xoserve raised, we have been tracking these to closure with SI &amp; DCC. Most actions are on track</a:t>
                      </a:r>
                    </a:p>
                    <a:p>
                      <a:pPr marL="171450" lvl="0" indent="-171450">
                        <a:buFont typeface="Arial" panose="020B0604020202020204" pitchFamily="34" charset="0"/>
                        <a:buChar char="•"/>
                      </a:pPr>
                      <a:r>
                        <a:rPr lang="en-GB" sz="900" b="1" dirty="0"/>
                        <a:t>Costs: </a:t>
                      </a:r>
                      <a:r>
                        <a:rPr lang="en-GB" sz="900" b="0" dirty="0"/>
                        <a:t>The central programme is standing down for the two weeks over Christmas. We will be following suit by standing down all our contractor resources during that period</a:t>
                      </a:r>
                      <a:endParaRPr lang="en-GB" sz="900" b="1" dirty="0"/>
                    </a:p>
                    <a:p>
                      <a:pPr marL="171450" indent="-171450">
                        <a:buFont typeface="Arial" panose="020B0604020202020204" pitchFamily="34" charset="0"/>
                        <a:buChar char="•"/>
                      </a:pPr>
                      <a:r>
                        <a:rPr lang="en-GB" sz="900" b="1" dirty="0"/>
                        <a:t>Missing design changes </a:t>
                      </a:r>
                      <a:r>
                        <a:rPr lang="en-GB" sz="900" dirty="0"/>
                        <a:t> We continue to track these with DCC, who are working to close by 30</a:t>
                      </a:r>
                      <a:r>
                        <a:rPr lang="en-GB" sz="900" baseline="30000" dirty="0"/>
                        <a:t>th</a:t>
                      </a:r>
                      <a:r>
                        <a:rPr lang="en-GB" sz="900" dirty="0"/>
                        <a:t> November. We believe the numbers are small following conversations at the programme level.</a:t>
                      </a:r>
                      <a:endParaRPr lang="en-GB" sz="900" b="0" kern="1200" dirty="0">
                        <a:solidFill>
                          <a:srgbClr val="FF0000"/>
                        </a:solidFill>
                        <a:effectLst/>
                        <a:latin typeface="+mn-lt"/>
                        <a:ea typeface="+mn-ea"/>
                        <a:cs typeface="+mn-cs"/>
                      </a:endParaRPr>
                    </a:p>
                    <a:p>
                      <a:pPr marL="171450" lvl="0" indent="-171450" defTabSz="457200">
                        <a:buFont typeface="Arial" panose="020B0604020202020204" pitchFamily="34" charset="0"/>
                        <a:buChar char="•"/>
                        <a:defRPr/>
                      </a:pPr>
                      <a:r>
                        <a:rPr lang="en-GB" sz="900" b="1" dirty="0"/>
                        <a:t>External SIT:</a:t>
                      </a:r>
                      <a:r>
                        <a:rPr lang="en-GB" sz="900" dirty="0"/>
                        <a:t> Testing is continuing largely to plan with volunteer licence party testing in progress currently. Xoserve have no open defects at this point</a:t>
                      </a:r>
                    </a:p>
                    <a:p>
                      <a:pPr marL="171450" lvl="0" indent="-171450">
                        <a:buFont typeface="Arial" panose="020B0604020202020204" pitchFamily="34" charset="0"/>
                        <a:buChar char="•"/>
                      </a:pPr>
                      <a:r>
                        <a:rPr lang="en-GB" sz="900" b="1" dirty="0"/>
                        <a:t>External NFR SIT:</a:t>
                      </a:r>
                      <a:r>
                        <a:rPr lang="en-GB" sz="900" dirty="0"/>
                        <a:t> There have been delays of circa 2 weeks in this phase. Si are tracking this closely and are confident that these delays will not cause any downstream impacts. Defects are open with Landmark currently which are being tracked by the SI. </a:t>
                      </a:r>
                      <a:r>
                        <a:rPr lang="en-GB" sz="900" dirty="0" err="1"/>
                        <a:t>Xosserve</a:t>
                      </a:r>
                      <a:r>
                        <a:rPr lang="en-GB" sz="900" dirty="0"/>
                        <a:t> will commence testing on 30/11.</a:t>
                      </a:r>
                      <a:endParaRPr lang="en-GB" sz="900" b="0" kern="1200" baseline="0" dirty="0">
                        <a:solidFill>
                          <a:schemeClr val="tx1"/>
                        </a:solidFill>
                        <a:effectLst/>
                        <a:latin typeface="+mn-lt"/>
                        <a:ea typeface="+mn-ea"/>
                        <a:cs typeface="Aria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Testing:  </a:t>
                      </a:r>
                      <a:r>
                        <a:rPr lang="en-GB" sz="900" b="0" kern="1200" dirty="0">
                          <a:solidFill>
                            <a:schemeClr val="tx1"/>
                          </a:solidFill>
                          <a:effectLst/>
                          <a:latin typeface="+mn-lt"/>
                          <a:ea typeface="+mn-ea"/>
                          <a:cs typeface="+mn-cs"/>
                        </a:rPr>
                        <a:t>Internal Testing continues to plan addressing consequential changes and Switching Programme CRs.</a:t>
                      </a:r>
                      <a:endParaRPr lang="en-GB" sz="900" kern="1200" baseline="0" dirty="0">
                        <a:solidFill>
                          <a:schemeClr val="tx1"/>
                        </a:solidFill>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planning activities continue alongside engagement with the SI/</a:t>
                      </a:r>
                    </a:p>
                    <a:p>
                      <a:pPr marL="171450" lvl="0" indent="-171450">
                        <a:buFont typeface="Arial" panose="020B0604020202020204" pitchFamily="34" charset="0"/>
                        <a:buChar char="•"/>
                      </a:pPr>
                      <a:r>
                        <a:rPr lang="en-GB" sz="900" b="1" dirty="0"/>
                        <a:t>Data Migration: </a:t>
                      </a:r>
                      <a:r>
                        <a:rPr lang="en-GB" sz="900" dirty="0"/>
                        <a:t>DM NF Testing is set to commence on 7</a:t>
                      </a:r>
                      <a:r>
                        <a:rPr lang="en-GB" sz="900" baseline="30000" dirty="0"/>
                        <a:t>th</a:t>
                      </a:r>
                      <a:r>
                        <a:rPr lang="en-GB" sz="900" dirty="0"/>
                        <a:t> December, all pre-testing activities are complete. Data delivery to Landmark for the UIT phases is on track with extraction completed successfully on 21</a:t>
                      </a:r>
                      <a:r>
                        <a:rPr lang="en-GB" sz="900" baseline="30000" dirty="0"/>
                        <a:t>st</a:t>
                      </a:r>
                      <a:r>
                        <a:rPr lang="en-GB" sz="900" dirty="0"/>
                        <a:t> November.</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900" b="1" i="0" kern="1200" dirty="0">
                          <a:solidFill>
                            <a:schemeClr val="dk1"/>
                          </a:solidFill>
                          <a:effectLst/>
                          <a:latin typeface="+mn-lt"/>
                          <a:ea typeface="+mn-ea"/>
                          <a:cs typeface="+mn-cs"/>
                        </a:rPr>
                        <a:t>DES &amp; API: </a:t>
                      </a:r>
                      <a:r>
                        <a:rPr lang="en-US" sz="900" b="0" i="0" kern="1200" dirty="0">
                          <a:solidFill>
                            <a:schemeClr val="dk1"/>
                          </a:solidFill>
                          <a:effectLst/>
                          <a:latin typeface="+mn-lt"/>
                          <a:ea typeface="+mn-ea"/>
                          <a:cs typeface="+mn-cs"/>
                        </a:rPr>
                        <a:t>DES and Secondary API development continues to track to feed into internal testing </a:t>
                      </a:r>
                      <a:endParaRPr lang="en-US" sz="900" b="0" i="0" kern="1200" noProof="0" dirty="0">
                        <a:solidFill>
                          <a:schemeClr val="dk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CCMT: </a:t>
                      </a:r>
                      <a:r>
                        <a:rPr lang="en-GB" sz="900" kern="1200" dirty="0">
                          <a:solidFill>
                            <a:schemeClr val="tx1"/>
                          </a:solidFill>
                          <a:effectLst/>
                          <a:latin typeface="+mn-lt"/>
                          <a:ea typeface="+mn-ea"/>
                          <a:cs typeface="+mn-cs"/>
                        </a:rPr>
                        <a:t>Engagement continues with industry following the Ofgem re-baseline </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endParaRPr lang="en-GB" sz="650" b="0" kern="120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DMT NFR:</a:t>
                      </a:r>
                      <a:r>
                        <a:rPr lang="en-GB" sz="1000" b="0" kern="1200" dirty="0">
                          <a:solidFill>
                            <a:schemeClr val="tx1"/>
                          </a:solidFill>
                          <a:effectLst/>
                          <a:latin typeface="+mn-lt"/>
                          <a:ea typeface="+mn-ea"/>
                          <a:cs typeface="+mn-cs"/>
                        </a:rPr>
                        <a:t> Commence test execution</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Environments: </a:t>
                      </a:r>
                      <a:r>
                        <a:rPr lang="en-GB" sz="1000" b="0" kern="1200" dirty="0">
                          <a:solidFill>
                            <a:schemeClr val="tx1"/>
                          </a:solidFill>
                          <a:effectLst/>
                          <a:latin typeface="+mn-lt"/>
                          <a:ea typeface="+mn-ea"/>
                          <a:cs typeface="+mn-cs"/>
                        </a:rPr>
                        <a:t>Complete UEPT env provision</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SIT: </a:t>
                      </a:r>
                      <a:r>
                        <a:rPr lang="en-GB" sz="1000" b="0" kern="1200" dirty="0">
                          <a:solidFill>
                            <a:schemeClr val="tx1"/>
                          </a:solidFill>
                          <a:effectLst/>
                          <a:latin typeface="+mn-lt"/>
                          <a:ea typeface="+mn-ea"/>
                          <a:cs typeface="+mn-cs"/>
                        </a:rPr>
                        <a:t>Continue External SIT support</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NFR: </a:t>
                      </a:r>
                      <a:r>
                        <a:rPr lang="en-GB" sz="1000" b="0" kern="1200" dirty="0">
                          <a:solidFill>
                            <a:schemeClr val="tx1"/>
                          </a:solidFill>
                          <a:effectLst/>
                          <a:latin typeface="+mn-lt"/>
                          <a:ea typeface="+mn-ea"/>
                          <a:cs typeface="+mn-cs"/>
                        </a:rPr>
                        <a:t>Commence test execution </a:t>
                      </a:r>
                      <a:endParaRPr lang="en-GB" sz="10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Continue SIT &amp; UAT assurance </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Transition planning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508403573"/>
              </p:ext>
            </p:extLst>
          </p:nvPr>
        </p:nvGraphicFramePr>
        <p:xfrm>
          <a:off x="0" y="446380"/>
          <a:ext cx="9125999" cy="4054338"/>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782633">
                  <a:extLst>
                    <a:ext uri="{9D8B030D-6E8A-4147-A177-3AD203B41FA5}">
                      <a16:colId xmlns:a16="http://schemas.microsoft.com/office/drawing/2014/main" val="20001"/>
                    </a:ext>
                  </a:extLst>
                </a:gridCol>
                <a:gridCol w="7134166">
                  <a:extLst>
                    <a:ext uri="{9D8B030D-6E8A-4147-A177-3AD203B41FA5}">
                      <a16:colId xmlns:a16="http://schemas.microsoft.com/office/drawing/2014/main" val="20002"/>
                    </a:ext>
                  </a:extLst>
                </a:gridCol>
              </a:tblGrid>
              <a:tr h="410152">
                <a:tc>
                  <a:txBody>
                    <a:bodyPr/>
                    <a:lstStyle/>
                    <a:p>
                      <a:pPr algn="ctr"/>
                      <a:r>
                        <a:rPr lang="en-GB" sz="800" dirty="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9645">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Settlement Data APIs SIT support in progress. Nom Enquiry API System Test in progress. DES delivery remains on track for the next instalment of screens on 14/12. User story development continues for upcoming releases alongside test engagement and development of test artefacts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478219">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Secondary API testing has commenced for “Settlement Data” API’s. Secondary API Test – Settlement API testing currently in progress – Re-plan of delivery dates for subsequent functionality releases has been received.</a:t>
                      </a:r>
                    </a:p>
                    <a:p>
                      <a:pPr marL="0" indent="0">
                        <a:buFont typeface="Arial" panose="020B0604020202020204" pitchFamily="34" charset="0"/>
                        <a:buNone/>
                      </a:pPr>
                      <a:r>
                        <a:rPr lang="en-GB" sz="1000" b="0" i="0" u="none" strike="noStrike" kern="1200" dirty="0">
                          <a:solidFill>
                            <a:schemeClr val="dk1"/>
                          </a:solidFill>
                          <a:effectLst/>
                          <a:latin typeface="+mn-lt"/>
                          <a:ea typeface="+mn-ea"/>
                          <a:cs typeface="+mn-cs"/>
                        </a:rPr>
                        <a:t>External SIT support in progress, no Xoserve defects are open at this point.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underway for all upcoming test phases such as UEPT, E2E, OT </a:t>
                      </a:r>
                      <a:endParaRPr lang="en-US"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389645">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dirty="0">
                          <a:solidFill>
                            <a:schemeClr val="tx1"/>
                          </a:solidFill>
                          <a:latin typeface="+mn-lt"/>
                        </a:rPr>
                        <a:t>Service Management</a:t>
                      </a:r>
                      <a:endParaRPr kumimoji="0" lang="en-GB" sz="1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Impact assessment continues to understand the impact of the proposed Switching Programme SLAs  alongside review of the proposed ITIL processes. Awaiting confirmed dates back from the DCC of when the remaining 1-2-1 sessions will take place to address all of the outstanding feedback against the core process maps. Planning for Operational testing is underway for the external OT phase.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21150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dirty="0">
                          <a:solidFill>
                            <a:schemeClr val="tx1"/>
                          </a:solidFill>
                          <a:latin typeface="+mn-lt"/>
                          <a:ea typeface="+mn-ea"/>
                          <a:cs typeface="Arial"/>
                        </a:rPr>
                        <a:t>Batch</a:t>
                      </a:r>
                      <a:endParaRPr kumimoji="0" lang="en-GB" sz="1000" b="1" i="0" u="none" strike="noStrike" kern="1200" cap="none" spc="0" normalizeH="0" baseline="0" noProof="0" dirty="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191404">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dirty="0">
                          <a:solidFill>
                            <a:schemeClr val="tx1"/>
                          </a:solidFill>
                          <a:latin typeface="+mn-lt"/>
                        </a:rPr>
                        <a:t>Gemini</a:t>
                      </a:r>
                      <a:endParaRPr lang="en-US" sz="1000" b="1" dirty="0">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Planning underway to undertake a connected Gas Day testing with UK Link.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23327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dirty="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59485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and deliver Switching Programme changes raised through the last few months whilst supporting test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948333993"/>
              </p:ext>
            </p:extLst>
          </p:nvPr>
        </p:nvGraphicFramePr>
        <p:xfrm>
          <a:off x="0" y="446378"/>
          <a:ext cx="9125999" cy="372623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480115">
                <a:tc>
                  <a:txBody>
                    <a:bodyPr/>
                    <a:lstStyle/>
                    <a:p>
                      <a:pPr algn="ctr"/>
                      <a:r>
                        <a:rPr lang="en-GB" sz="800" dirty="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6818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i="0" u="none" strike="noStrike" kern="1200" baseline="0" noProof="0" dirty="0">
                          <a:solidFill>
                            <a:schemeClr val="tx1"/>
                          </a:solidFill>
                          <a:latin typeface="+mn-lt"/>
                          <a:ea typeface="+mn-ea"/>
                          <a:cs typeface="+mn-cs"/>
                        </a:rPr>
                        <a:t>Ofgem Capture Stage in progress and strategic approach now finalised. Original target was to complete Capture by 18th Dec 20; this is still on track. tolerance in schedule to accommodate re-planned dates. </a:t>
                      </a:r>
                      <a:r>
                        <a:rPr lang="en-US" sz="1050" b="0" i="0" u="none" strike="noStrike" kern="1200" baseline="0" dirty="0">
                          <a:solidFill>
                            <a:schemeClr val="tx1"/>
                          </a:solidFill>
                          <a:latin typeface="+mn-lt"/>
                          <a:ea typeface="+mn-ea"/>
                          <a:cs typeface="+mn-cs"/>
                        </a:rPr>
                        <a:t>REC Departmental Impact Assessment initiated and work in progress. Dentons, Xoserve &amp; Ofgem meeting hosted 16th Oct to discuss Protect information (PI). Concluded PI not a blocker &amp; </a:t>
                      </a:r>
                      <a:r>
                        <a:rPr lang="en-GB" sz="1050" b="0" i="0" u="none" strike="noStrike" kern="1200" baseline="0" dirty="0">
                          <a:solidFill>
                            <a:schemeClr val="tx1"/>
                          </a:solidFill>
                          <a:latin typeface="+mn-lt"/>
                          <a:ea typeface="+mn-ea"/>
                          <a:cs typeface="+mn-cs"/>
                        </a:rPr>
                        <a:t>no legal reason why the Codes cannot interface to release data. Ofgem action taken to review Data mastery of UNC data. </a:t>
                      </a:r>
                      <a:r>
                        <a:rPr lang="en-US" sz="1050" b="0" i="0" u="none" strike="noStrike" kern="1200" baseline="0" noProof="0" dirty="0">
                          <a:solidFill>
                            <a:schemeClr val="tx1"/>
                          </a:solidFill>
                          <a:latin typeface="+mn-lt"/>
                          <a:ea typeface="+mn-ea"/>
                          <a:cs typeface="+mn-cs"/>
                        </a:rPr>
                        <a:t>Both CDSP Further Services (FS) &amp; Gas Enquiry Service (GES) ISA’s &amp; DPIA’s submitted and still under review. External RECCo alignment meeting 16th Oct to discuss PI and agree next steps for Framework Agreement for CDSP FS and Model Service Contract for GES. Ofgem RDUG 22nd Oct: overview of Data Access Schedule and Service Definitions for CDSP FS, Electricity Enquiry Service (not did not include GES which will be published in Q1 21 along with Faster Switching Schedules)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423491">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 &amp;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50" b="0" i="0" u="none" strike="noStrike" kern="1200" baseline="0" dirty="0">
                          <a:solidFill>
                            <a:schemeClr val="tx1"/>
                          </a:solidFill>
                          <a:latin typeface="+mn-lt"/>
                          <a:ea typeface="+mn-ea"/>
                          <a:cs typeface="+mn-cs"/>
                        </a:rPr>
                        <a:t>CR-D016 testing has been completed with one defect highlighted against Landmark. We understand that this defect will be incorporated during the implementation of CR-D037. Smoke Testing is complete ahead of DMT NF, scheduled to commence on 07/12. Data Extraction for UEPT has been completed and on track for delivery in January.</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381965">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1050" b="1" i="0" u="none" strike="noStrike" kern="1200" cap="none" spc="0" normalizeH="0" baseline="0" noProof="0" dirty="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1050" b="0" i="0" u="none" strike="noStrike" kern="1200" baseline="0" dirty="0">
                          <a:solidFill>
                            <a:schemeClr val="tx1"/>
                          </a:solidFill>
                          <a:latin typeface="+mn-lt"/>
                          <a:ea typeface="+mn-ea"/>
                          <a:cs typeface="+mn-cs"/>
                        </a:rPr>
                        <a:t>Overall the workstream is green following the change in timelines to align with the re-planned UEPT/E2E timelines. There are no dependencies with the CSS plan, however, the move in CCMT reflects Xoserve customer requests.  Discussions planned with the Market Trials Work Group on Friday., 27</a:t>
                      </a:r>
                      <a:r>
                        <a:rPr lang="en-GB" sz="1050" b="0" i="0" u="none" strike="noStrike" kern="1200" baseline="30000" dirty="0">
                          <a:solidFill>
                            <a:schemeClr val="tx1"/>
                          </a:solidFill>
                          <a:latin typeface="+mn-lt"/>
                          <a:ea typeface="+mn-ea"/>
                          <a:cs typeface="+mn-cs"/>
                        </a:rPr>
                        <a:t>th</a:t>
                      </a:r>
                      <a:r>
                        <a:rPr lang="en-GB" sz="1050" b="0" i="0" u="none" strike="noStrike" kern="1200" baseline="0" dirty="0">
                          <a:solidFill>
                            <a:schemeClr val="tx1"/>
                          </a:solidFill>
                          <a:latin typeface="+mn-lt"/>
                          <a:ea typeface="+mn-ea"/>
                          <a:cs typeface="+mn-cs"/>
                        </a:rPr>
                        <a:t> November.</a:t>
                      </a:r>
                      <a:endParaRPr lang="en-US"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r h="25464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ext uri="{D42A27DB-BD31-4B8C-83A1-F6EECF244321}">
                <p14:modId xmlns:p14="http://schemas.microsoft.com/office/powerpoint/2010/main" val="1120233925"/>
              </p:ext>
            </p:extLst>
          </p:nvPr>
        </p:nvGraphicFramePr>
        <p:xfrm>
          <a:off x="85651" y="503604"/>
          <a:ext cx="8972695" cy="3527566"/>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863030">
                  <a:extLst>
                    <a:ext uri="{9D8B030D-6E8A-4147-A177-3AD203B41FA5}">
                      <a16:colId xmlns:a16="http://schemas.microsoft.com/office/drawing/2014/main" val="20002"/>
                    </a:ext>
                  </a:extLst>
                </a:gridCol>
                <a:gridCol w="1931746">
                  <a:extLst>
                    <a:ext uri="{9D8B030D-6E8A-4147-A177-3AD203B41FA5}">
                      <a16:colId xmlns:a16="http://schemas.microsoft.com/office/drawing/2014/main" val="20003"/>
                    </a:ext>
                  </a:extLst>
                </a:gridCol>
                <a:gridCol w="154122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649273">
                <a:tc>
                  <a:txBody>
                    <a:bodyPr/>
                    <a:lstStyle/>
                    <a:p>
                      <a:pPr algn="ctr"/>
                      <a:r>
                        <a:rPr lang="en-GB" sz="900" dirty="0">
                          <a:solidFill>
                            <a:schemeClr val="bg1"/>
                          </a:solidFill>
                        </a:rPr>
                        <a:t>REF</a:t>
                      </a:r>
                    </a:p>
                  </a:txBody>
                  <a:tcPr marL="36000" marR="36000" marT="36000" marB="36000" anchor="ctr"/>
                </a:tc>
                <a:tc>
                  <a:txBody>
                    <a:bodyPr/>
                    <a:lstStyle/>
                    <a:p>
                      <a:pPr algn="ctr"/>
                      <a:r>
                        <a:rPr lang="en-GB" sz="900" dirty="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dirty="0">
                          <a:solidFill>
                            <a:schemeClr val="bg1"/>
                          </a:solidFill>
                        </a:rPr>
                        <a:t>DESCRIPTION</a:t>
                      </a:r>
                      <a:endParaRPr lang="en-GB" sz="900" dirty="0">
                        <a:solidFill>
                          <a:schemeClr val="bg1"/>
                        </a:solidFill>
                      </a:endParaRPr>
                    </a:p>
                  </a:txBody>
                  <a:tcPr marL="36000" marR="36000" marT="36000" marB="36000" anchor="ctr"/>
                </a:tc>
                <a:tc>
                  <a:txBody>
                    <a:bodyPr/>
                    <a:lstStyle/>
                    <a:p>
                      <a:pPr algn="ctr"/>
                      <a:r>
                        <a:rPr lang="en-GB" sz="900" dirty="0">
                          <a:solidFill>
                            <a:schemeClr val="bg1"/>
                          </a:solidFill>
                        </a:rPr>
                        <a:t>MITIGATING ACTIONS</a:t>
                      </a:r>
                    </a:p>
                  </a:txBody>
                  <a:tcPr marL="36000" marR="36000" marT="36000" marB="36000" anchor="ctr"/>
                </a:tc>
                <a:tc>
                  <a:txBody>
                    <a:bodyPr/>
                    <a:lstStyle/>
                    <a:p>
                      <a:pPr algn="ctr"/>
                      <a:r>
                        <a:rPr lang="en-GB" sz="900" dirty="0">
                          <a:solidFill>
                            <a:schemeClr val="bg1"/>
                          </a:solidFill>
                        </a:rPr>
                        <a:t>LATEST UPDATE</a:t>
                      </a:r>
                    </a:p>
                  </a:txBody>
                  <a:tcPr marL="36000" marR="36000" marT="36000" marB="36000" anchor="ctr"/>
                </a:tc>
                <a:tc>
                  <a:txBody>
                    <a:bodyPr/>
                    <a:lstStyle/>
                    <a:p>
                      <a:pPr algn="ctr"/>
                      <a:r>
                        <a:rPr lang="en-GB" sz="900" dirty="0"/>
                        <a:t>TARGET</a:t>
                      </a:r>
                    </a:p>
                    <a:p>
                      <a:pPr algn="ctr"/>
                      <a:r>
                        <a:rPr lang="en-GB" sz="900" dirty="0"/>
                        <a:t>RESOLUTION</a:t>
                      </a:r>
                    </a:p>
                    <a:p>
                      <a:pPr algn="ctr"/>
                      <a:r>
                        <a:rPr lang="en-GB" sz="900" dirty="0"/>
                        <a:t>DATE</a:t>
                      </a:r>
                    </a:p>
                  </a:txBody>
                  <a:tcPr marL="36000" marR="36000" marT="36000" marB="36000" anchor="ctr"/>
                </a:tc>
                <a:extLst>
                  <a:ext uri="{0D108BD9-81ED-4DB2-BD59-A6C34878D82A}">
                    <a16:rowId xmlns:a16="http://schemas.microsoft.com/office/drawing/2014/main" val="10000"/>
                  </a:ext>
                </a:extLst>
              </a:tr>
              <a:tr h="1733064">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This risk is still relevant and will continue to be monitored until SIT is complete..</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03/03/21</a:t>
                      </a:r>
                    </a:p>
                  </a:txBody>
                  <a:tcPr marL="0" marR="0" marT="0" marB="0" anchor="ctr">
                    <a:solidFill>
                      <a:srgbClr val="CED1E2"/>
                    </a:solidFill>
                  </a:tcPr>
                </a:tc>
                <a:extLst>
                  <a:ext uri="{0D108BD9-81ED-4DB2-BD59-A6C34878D82A}">
                    <a16:rowId xmlns:a16="http://schemas.microsoft.com/office/drawing/2014/main" val="2240870502"/>
                  </a:ext>
                </a:extLst>
              </a:tr>
              <a:tr h="1145229">
                <a:tc>
                  <a:txBody>
                    <a:bodyPr/>
                    <a:lstStyle/>
                    <a:p>
                      <a:pPr algn="ctr" fontAlgn="ctr"/>
                      <a:r>
                        <a:rPr lang="en-GB" sz="800" b="0" i="0" u="none" strike="noStrike" dirty="0">
                          <a:solidFill>
                            <a:schemeClr val="tx1"/>
                          </a:solidFill>
                          <a:effectLst/>
                          <a:latin typeface="Arial" panose="020B0604020202020204" pitchFamily="34" charset="0"/>
                        </a:rPr>
                        <a:t>62448</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Data Migration</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Arial" panose="020B0604020202020204" pitchFamily="34" charset="0"/>
                        </a:rPr>
                        <a:t>There is a risk that Xoserve's solution delivery is incompatible with the CSS being delivered by Landmark because of poor version control and ambiguity as to which is the live version of the CSS Interface Design Specification that the CSSP have built to, leading to avoidable defects arising in SIT and the subsequent rework required by one or both parties.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Confirm with SI the correct version of this document and support them in improving the version control in future</a:t>
                      </a:r>
                    </a:p>
                  </a:txBody>
                  <a:tcPr marL="0" marR="0" marT="0" marB="0" anchor="ctr">
                    <a:solidFill>
                      <a:srgbClr val="CED1E2"/>
                    </a:solidFill>
                  </a:tcPr>
                </a:tc>
                <a:tc>
                  <a:txBody>
                    <a:bodyPr/>
                    <a:lstStyle/>
                    <a:p>
                      <a:r>
                        <a:rPr lang="en-US" sz="800" b="0" i="0" u="none" strike="noStrike" dirty="0">
                          <a:solidFill>
                            <a:srgbClr val="000000"/>
                          </a:solidFill>
                          <a:effectLst/>
                          <a:latin typeface="Arial" panose="020B0604020202020204" pitchFamily="34" charset="0"/>
                        </a:rPr>
                        <a:t>Mtgs held with DCC, as well as project mtgs with SI and DCC. We have explained the issue in detail and the potential impact. This will now be escalated as there seems to be not much appetite to progress this by the CSSP.</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27/11/20</a:t>
                      </a:r>
                    </a:p>
                  </a:txBody>
                  <a:tcPr marL="0" marR="0" marT="0" marB="0" anchor="ctr">
                    <a:solidFill>
                      <a:srgbClr val="CED1E2"/>
                    </a:solidFill>
                  </a:tcPr>
                </a:tc>
                <a:extLst>
                  <a:ext uri="{0D108BD9-81ED-4DB2-BD59-A6C34878D82A}">
                    <a16:rowId xmlns:a16="http://schemas.microsoft.com/office/drawing/2014/main" val="2114814120"/>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ext uri="{D42A27DB-BD31-4B8C-83A1-F6EECF244321}">
                <p14:modId xmlns:p14="http://schemas.microsoft.com/office/powerpoint/2010/main" val="382723146"/>
              </p:ext>
            </p:extLst>
          </p:nvPr>
        </p:nvGraphicFramePr>
        <p:xfrm>
          <a:off x="21193" y="468842"/>
          <a:ext cx="9101611" cy="4535369"/>
        </p:xfrm>
        <a:graphic>
          <a:graphicData uri="http://schemas.openxmlformats.org/drawingml/2006/table">
            <a:tbl>
              <a:tblPr firstRow="1" bandRow="1">
                <a:tableStyleId>{5C22544A-7EE6-4342-B048-85BDC9FD1C3A}</a:tableStyleId>
              </a:tblPr>
              <a:tblGrid>
                <a:gridCol w="528181">
                  <a:extLst>
                    <a:ext uri="{9D8B030D-6E8A-4147-A177-3AD203B41FA5}">
                      <a16:colId xmlns:a16="http://schemas.microsoft.com/office/drawing/2014/main" val="20000"/>
                    </a:ext>
                  </a:extLst>
                </a:gridCol>
                <a:gridCol w="217962">
                  <a:extLst>
                    <a:ext uri="{9D8B030D-6E8A-4147-A177-3AD203B41FA5}">
                      <a16:colId xmlns:a16="http://schemas.microsoft.com/office/drawing/2014/main" val="20001"/>
                    </a:ext>
                  </a:extLst>
                </a:gridCol>
                <a:gridCol w="961925">
                  <a:extLst>
                    <a:ext uri="{9D8B030D-6E8A-4147-A177-3AD203B41FA5}">
                      <a16:colId xmlns:a16="http://schemas.microsoft.com/office/drawing/2014/main" val="3490358336"/>
                    </a:ext>
                  </a:extLst>
                </a:gridCol>
                <a:gridCol w="2400994">
                  <a:extLst>
                    <a:ext uri="{9D8B030D-6E8A-4147-A177-3AD203B41FA5}">
                      <a16:colId xmlns:a16="http://schemas.microsoft.com/office/drawing/2014/main" val="20002"/>
                    </a:ext>
                  </a:extLst>
                </a:gridCol>
                <a:gridCol w="1590418">
                  <a:extLst>
                    <a:ext uri="{9D8B030D-6E8A-4147-A177-3AD203B41FA5}">
                      <a16:colId xmlns:a16="http://schemas.microsoft.com/office/drawing/2014/main" val="20003"/>
                    </a:ext>
                  </a:extLst>
                </a:gridCol>
                <a:gridCol w="2450911">
                  <a:extLst>
                    <a:ext uri="{9D8B030D-6E8A-4147-A177-3AD203B41FA5}">
                      <a16:colId xmlns:a16="http://schemas.microsoft.com/office/drawing/2014/main" val="2992598958"/>
                    </a:ext>
                  </a:extLst>
                </a:gridCol>
                <a:gridCol w="951220">
                  <a:extLst>
                    <a:ext uri="{9D8B030D-6E8A-4147-A177-3AD203B41FA5}">
                      <a16:colId xmlns:a16="http://schemas.microsoft.com/office/drawing/2014/main" val="2261462523"/>
                    </a:ext>
                  </a:extLst>
                </a:gridCol>
              </a:tblGrid>
              <a:tr h="561929">
                <a:tc>
                  <a:txBody>
                    <a:bodyPr/>
                    <a:lstStyle/>
                    <a:p>
                      <a:pPr algn="ctr"/>
                      <a:r>
                        <a:rPr lang="en-GB" sz="900" dirty="0"/>
                        <a:t>REF</a:t>
                      </a:r>
                    </a:p>
                  </a:txBody>
                  <a:tcPr marL="36000" marR="36000" marT="36000" marB="36000" anchor="ctr"/>
                </a:tc>
                <a:tc>
                  <a:txBody>
                    <a:bodyPr/>
                    <a:lstStyle/>
                    <a:p>
                      <a:pPr algn="ctr"/>
                      <a:r>
                        <a:rPr lang="en-GB" sz="900" dirty="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dirty="0"/>
                        <a:t>DESCRIPTION</a:t>
                      </a:r>
                      <a:endParaRPr lang="en-GB" sz="900" dirty="0"/>
                    </a:p>
                  </a:txBody>
                  <a:tcPr marL="36000" marR="36000" marT="36000" marB="36000" anchor="ctr"/>
                </a:tc>
                <a:tc>
                  <a:txBody>
                    <a:bodyPr/>
                    <a:lstStyle/>
                    <a:p>
                      <a:pPr algn="ctr"/>
                      <a:r>
                        <a:rPr lang="en-GB" sz="900" dirty="0"/>
                        <a:t>MITIGATING ACTIONS</a:t>
                      </a:r>
                    </a:p>
                  </a:txBody>
                  <a:tcPr marL="36000" marR="36000" marT="36000" marB="36000" anchor="ctr"/>
                </a:tc>
                <a:tc>
                  <a:txBody>
                    <a:bodyPr/>
                    <a:lstStyle/>
                    <a:p>
                      <a:pPr algn="ctr"/>
                      <a:r>
                        <a:rPr lang="en-GB" sz="900" dirty="0"/>
                        <a:t>LATEST UPDATE</a:t>
                      </a:r>
                    </a:p>
                  </a:txBody>
                  <a:tcPr marL="36000" marR="36000" marT="36000" marB="36000" anchor="ctr"/>
                </a:tc>
                <a:tc>
                  <a:txBody>
                    <a:bodyPr/>
                    <a:lstStyle/>
                    <a:p>
                      <a:pPr algn="ctr"/>
                      <a:r>
                        <a:rPr lang="en-GB" sz="900" dirty="0"/>
                        <a:t>TARGET</a:t>
                      </a:r>
                    </a:p>
                    <a:p>
                      <a:pPr algn="ctr"/>
                      <a:r>
                        <a:rPr lang="en-GB" sz="900" dirty="0"/>
                        <a:t>RESOLUTION</a:t>
                      </a:r>
                    </a:p>
                    <a:p>
                      <a:pPr algn="ctr"/>
                      <a:r>
                        <a:rPr lang="en-GB" sz="900" dirty="0"/>
                        <a:t>DATE</a:t>
                      </a:r>
                    </a:p>
                  </a:txBody>
                  <a:tcPr marL="36000" marR="36000" marT="36000" marB="36000" anchor="ctr"/>
                </a:tc>
                <a:extLst>
                  <a:ext uri="{0D108BD9-81ED-4DB2-BD59-A6C34878D82A}">
                    <a16:rowId xmlns:a16="http://schemas.microsoft.com/office/drawing/2014/main" val="10000"/>
                  </a:ext>
                </a:extLst>
              </a:tr>
              <a:tr h="979698">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Programme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 </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27/02/21</a:t>
                      </a:r>
                    </a:p>
                  </a:txBody>
                  <a:tcPr marL="0" marR="0" marT="0" marB="0" anchor="ctr">
                    <a:solidFill>
                      <a:srgbClr val="CED1E2"/>
                    </a:solidFill>
                  </a:tcPr>
                </a:tc>
                <a:extLst>
                  <a:ext uri="{0D108BD9-81ED-4DB2-BD59-A6C34878D82A}">
                    <a16:rowId xmlns:a16="http://schemas.microsoft.com/office/drawing/2014/main" val="1961572476"/>
                  </a:ext>
                </a:extLst>
              </a:tr>
              <a:tr h="1613103">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dirty="0">
                        <a:solidFill>
                          <a:schemeClr val="tx1"/>
                        </a:solidFill>
                        <a:effectLst/>
                        <a:latin typeface="Arial" panose="020B0604020202020204" pitchFamily="34" charset="0"/>
                      </a:endParaRP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800" dirty="0"/>
                        <a:t>Update from meeting held on 17/11 </a:t>
                      </a:r>
                    </a:p>
                    <a:p>
                      <a:r>
                        <a:rPr lang="en-US" sz="800" dirty="0"/>
                        <a:t>• Tony advised that within the response, parties should confirm a) that the incident is in their scope b) provide acceptance of the incident c) detail high level actions taken d) change the status from New to In Progress.  DCC will provide written clarification to Xoserve around what is expected within the response time.</a:t>
                      </a:r>
                    </a:p>
                    <a:p>
                      <a:r>
                        <a:rPr lang="en-US" sz="800" dirty="0"/>
                        <a:t>• DCC advised that they fully expected push back from all parties around the SLAs.  Xoserve will provide DCC with high level risks around the proposed SLA’s whilst continuing with an internal impact assessment.  We all agreed that the SLAs do not stop the processes being developed and agreed.</a:t>
                      </a:r>
                    </a:p>
                    <a:p>
                      <a:r>
                        <a:rPr lang="en-US" sz="800" dirty="0"/>
                        <a:t>• DCC are currently working on creating scenarios for each priority level which will be shared with parties.  This will also provide clarity around some of the terminology used within the descriptions.</a:t>
                      </a:r>
                    </a:p>
                    <a:p>
                      <a:r>
                        <a:rPr lang="en-US" sz="800" dirty="0"/>
                        <a:t>Awaiting further info from DCC.  In the meantime, we have an internal session planned to map out the types of incidents that we think we could receive and align to priority level.</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31/12/20</a:t>
                      </a:r>
                    </a:p>
                  </a:txBody>
                  <a:tcPr marL="0" marR="0" marT="0" marB="0" anchor="ctr">
                    <a:solidFill>
                      <a:srgbClr val="CED1E2"/>
                    </a:solidFill>
                  </a:tcPr>
                </a:tc>
                <a:extLst>
                  <a:ext uri="{0D108BD9-81ED-4DB2-BD59-A6C34878D82A}">
                    <a16:rowId xmlns:a16="http://schemas.microsoft.com/office/drawing/2014/main" val="3007009940"/>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fontScale="90000"/>
          </a:bodyPr>
          <a:lstStyle/>
          <a:p>
            <a:r>
              <a:rPr lang="en-GB" sz="3600" dirty="0">
                <a:latin typeface="Arial"/>
                <a:cs typeface="Arial"/>
              </a:rPr>
              <a:t>3.1 Capture: Prioritisation &amp; Target Out Of Capture Dates</a:t>
            </a:r>
          </a:p>
        </p:txBody>
      </p:sp>
    </p:spTree>
    <p:extLst>
      <p:ext uri="{BB962C8B-B14F-4D97-AF65-F5344CB8AC3E}">
        <p14:creationId xmlns:p14="http://schemas.microsoft.com/office/powerpoint/2010/main" val="3089072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(3/4)</a:t>
            </a:r>
          </a:p>
        </p:txBody>
      </p:sp>
      <p:graphicFrame>
        <p:nvGraphicFramePr>
          <p:cNvPr id="5" name="Table 4"/>
          <p:cNvGraphicFramePr>
            <a:graphicFrameLocks noGrp="1"/>
          </p:cNvGraphicFramePr>
          <p:nvPr>
            <p:extLst>
              <p:ext uri="{D42A27DB-BD31-4B8C-83A1-F6EECF244321}">
                <p14:modId xmlns:p14="http://schemas.microsoft.com/office/powerpoint/2010/main" val="33526177"/>
              </p:ext>
            </p:extLst>
          </p:nvPr>
        </p:nvGraphicFramePr>
        <p:xfrm>
          <a:off x="85652" y="483884"/>
          <a:ext cx="8972695" cy="3403686"/>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640973">
                  <a:extLst>
                    <a:ext uri="{9D8B030D-6E8A-4147-A177-3AD203B41FA5}">
                      <a16:colId xmlns:a16="http://schemas.microsoft.com/office/drawing/2014/main" val="20003"/>
                    </a:ext>
                  </a:extLst>
                </a:gridCol>
                <a:gridCol w="1489685">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549951">
                <a:tc>
                  <a:txBody>
                    <a:bodyPr/>
                    <a:lstStyle/>
                    <a:p>
                      <a:pPr algn="ctr"/>
                      <a:r>
                        <a:rPr lang="en-GB" sz="900" dirty="0">
                          <a:solidFill>
                            <a:schemeClr val="bg1"/>
                          </a:solidFill>
                        </a:rPr>
                        <a:t>REF</a:t>
                      </a:r>
                    </a:p>
                  </a:txBody>
                  <a:tcPr marL="36000" marR="36000" marT="36000" marB="36000" anchor="ctr"/>
                </a:tc>
                <a:tc>
                  <a:txBody>
                    <a:bodyPr/>
                    <a:lstStyle/>
                    <a:p>
                      <a:pPr algn="ctr"/>
                      <a:r>
                        <a:rPr lang="en-GB" sz="900" dirty="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dirty="0">
                          <a:solidFill>
                            <a:schemeClr val="bg1"/>
                          </a:solidFill>
                        </a:rPr>
                        <a:t>DESCRIPTION</a:t>
                      </a:r>
                      <a:endParaRPr lang="en-GB" sz="900" dirty="0">
                        <a:solidFill>
                          <a:schemeClr val="bg1"/>
                        </a:solidFill>
                      </a:endParaRPr>
                    </a:p>
                  </a:txBody>
                  <a:tcPr marL="36000" marR="36000" marT="36000" marB="36000" anchor="ctr"/>
                </a:tc>
                <a:tc>
                  <a:txBody>
                    <a:bodyPr/>
                    <a:lstStyle/>
                    <a:p>
                      <a:pPr algn="ctr"/>
                      <a:r>
                        <a:rPr lang="en-GB" sz="900" dirty="0">
                          <a:solidFill>
                            <a:schemeClr val="bg1"/>
                          </a:solidFill>
                        </a:rPr>
                        <a:t>MITIGATING ACTIONS</a:t>
                      </a:r>
                    </a:p>
                  </a:txBody>
                  <a:tcPr marL="36000" marR="36000" marT="36000" marB="36000" anchor="ctr"/>
                </a:tc>
                <a:tc>
                  <a:txBody>
                    <a:bodyPr/>
                    <a:lstStyle/>
                    <a:p>
                      <a:pPr algn="ctr"/>
                      <a:r>
                        <a:rPr lang="en-GB" sz="900" dirty="0">
                          <a:solidFill>
                            <a:schemeClr val="bg1"/>
                          </a:solidFill>
                        </a:rPr>
                        <a:t>LATEST UPDATE</a:t>
                      </a:r>
                    </a:p>
                  </a:txBody>
                  <a:tcPr marL="36000" marR="36000" marT="36000" marB="36000" anchor="ctr"/>
                </a:tc>
                <a:tc>
                  <a:txBody>
                    <a:bodyPr/>
                    <a:lstStyle/>
                    <a:p>
                      <a:pPr algn="ctr"/>
                      <a:r>
                        <a:rPr lang="en-GB" sz="900" dirty="0"/>
                        <a:t>TARGET</a:t>
                      </a:r>
                    </a:p>
                    <a:p>
                      <a:pPr algn="ctr"/>
                      <a:r>
                        <a:rPr lang="en-GB" sz="900" dirty="0"/>
                        <a:t>RESOLUTION</a:t>
                      </a:r>
                    </a:p>
                    <a:p>
                      <a:pPr algn="ctr"/>
                      <a:r>
                        <a:rPr lang="en-GB" sz="900" dirty="0"/>
                        <a:t>DATE</a:t>
                      </a:r>
                    </a:p>
                  </a:txBody>
                  <a:tcPr marL="36000" marR="36000" marT="36000" marB="36000" anchor="ctr"/>
                </a:tc>
                <a:extLst>
                  <a:ext uri="{0D108BD9-81ED-4DB2-BD59-A6C34878D82A}">
                    <a16:rowId xmlns:a16="http://schemas.microsoft.com/office/drawing/2014/main" val="10000"/>
                  </a:ext>
                </a:extLst>
              </a:tr>
              <a:tr h="1074855">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Programme because the CSS design is solely focused on the core CSS and primary interactions with CSS. Leading to an inaccurate critical path being followed for the Programme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Programme is governed against.</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861901174"/>
                  </a:ext>
                </a:extLst>
              </a:tr>
              <a:tr h="981492">
                <a:tc>
                  <a:txBody>
                    <a:bodyPr/>
                    <a:lstStyle/>
                    <a:p>
                      <a:pPr algn="ctr" fontAlgn="ctr"/>
                      <a:r>
                        <a:rPr lang="en-GB" sz="800" b="0" i="0" u="none" strike="noStrike" dirty="0">
                          <a:solidFill>
                            <a:schemeClr val="tx1"/>
                          </a:solidFill>
                          <a:effectLst/>
                          <a:latin typeface="Arial" panose="020B0604020202020204" pitchFamily="34" charset="0"/>
                        </a:rPr>
                        <a:t>63929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low level tasks will be difficult to plan for and track because of the new SI approach, whereby the CSSIP includes summary level activity with detailed tasks being added to GetOrganised leading to low/granular level activity not being baselined, and moving around without warning or notice.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Review with the SI</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SI has confirmed that this risk is also being assessed internally. The current view from the SI is that planning will be undertaken in MSP with detailed activities tracked via GetOrganised. Awaiting confirmation of this approach.</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27/11/2020</a:t>
                      </a:r>
                    </a:p>
                  </a:txBody>
                  <a:tcPr marL="0" marR="0" marT="0" marB="0" anchor="ctr">
                    <a:solidFill>
                      <a:srgbClr val="CED1E2"/>
                    </a:solidFill>
                  </a:tcPr>
                </a:tc>
                <a:extLst>
                  <a:ext uri="{0D108BD9-81ED-4DB2-BD59-A6C34878D82A}">
                    <a16:rowId xmlns:a16="http://schemas.microsoft.com/office/drawing/2014/main" val="863058277"/>
                  </a:ext>
                </a:extLst>
              </a:tr>
              <a:tr h="685515">
                <a:tc>
                  <a:txBody>
                    <a:bodyPr/>
                    <a:lstStyle/>
                    <a:p>
                      <a:pPr algn="ctr" fontAlgn="ctr"/>
                      <a:r>
                        <a:rPr lang="en-GB" sz="800" b="0" i="0" u="none" strike="noStrike" dirty="0">
                          <a:solidFill>
                            <a:schemeClr val="tx1"/>
                          </a:solidFill>
                          <a:effectLst/>
                          <a:latin typeface="Arial" panose="020B0604020202020204" pitchFamily="34" charset="0"/>
                        </a:rPr>
                        <a:t>63538</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all CRs (particularly those raised in the early phases of the Switching Programme), may not been incorporated into design and build by the relevant parties because these CRs might have not been incorporated correctly into requirements leading to additional efforts required to incorporate these CRs and testing through the relevant test phases (and as a subsequence delays to already delayed timelines.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to revisit the traceability exercise to identify any gaps (if any) and reflect the impacts of these CRs on the plan</a:t>
                      </a:r>
                    </a:p>
                  </a:txBody>
                  <a:tcPr marL="0" marR="0" marT="0" marB="0" anchor="ctr">
                    <a:solidFill>
                      <a:srgbClr val="CED1E2"/>
                    </a:solidFill>
                  </a:tcPr>
                </a:tc>
                <a:tc>
                  <a:txBody>
                    <a:bodyPr/>
                    <a:lstStyle/>
                    <a:p>
                      <a:r>
                        <a:rPr lang="en-US" sz="800" dirty="0">
                          <a:solidFill>
                            <a:schemeClr val="tx1"/>
                          </a:solidFill>
                          <a:latin typeface="+mn-lt"/>
                        </a:rPr>
                        <a:t>Latest updates from DCC indicate that their initial assessment will be completed by end November.</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30/11/20</a:t>
                      </a:r>
                    </a:p>
                  </a:txBody>
                  <a:tcPr marL="0" marR="0" marT="0" marB="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(4/4)</a:t>
            </a:r>
          </a:p>
        </p:txBody>
      </p:sp>
      <p:graphicFrame>
        <p:nvGraphicFramePr>
          <p:cNvPr id="6" name="Table 5">
            <a:extLst>
              <a:ext uri="{FF2B5EF4-FFF2-40B4-BE49-F238E27FC236}">
                <a16:creationId xmlns:a16="http://schemas.microsoft.com/office/drawing/2014/main" id="{6500F5EA-9F5F-4187-B4AD-7ACA78930A14}"/>
              </a:ext>
            </a:extLst>
          </p:cNvPr>
          <p:cNvGraphicFramePr>
            <a:graphicFrameLocks noGrp="1"/>
          </p:cNvGraphicFramePr>
          <p:nvPr>
            <p:extLst>
              <p:ext uri="{D42A27DB-BD31-4B8C-83A1-F6EECF244321}">
                <p14:modId xmlns:p14="http://schemas.microsoft.com/office/powerpoint/2010/main" val="3747555364"/>
              </p:ext>
            </p:extLst>
          </p:nvPr>
        </p:nvGraphicFramePr>
        <p:xfrm>
          <a:off x="93810" y="499045"/>
          <a:ext cx="8995688" cy="4600920"/>
        </p:xfrm>
        <a:graphic>
          <a:graphicData uri="http://schemas.openxmlformats.org/drawingml/2006/table">
            <a:tbl>
              <a:tblPr firstRow="1" bandRow="1">
                <a:tableStyleId>{5C22544A-7EE6-4342-B048-85BDC9FD1C3A}</a:tableStyleId>
              </a:tblPr>
              <a:tblGrid>
                <a:gridCol w="522034">
                  <a:extLst>
                    <a:ext uri="{9D8B030D-6E8A-4147-A177-3AD203B41FA5}">
                      <a16:colId xmlns:a16="http://schemas.microsoft.com/office/drawing/2014/main" val="20000"/>
                    </a:ext>
                  </a:extLst>
                </a:gridCol>
                <a:gridCol w="215426">
                  <a:extLst>
                    <a:ext uri="{9D8B030D-6E8A-4147-A177-3AD203B41FA5}">
                      <a16:colId xmlns:a16="http://schemas.microsoft.com/office/drawing/2014/main" val="20001"/>
                    </a:ext>
                  </a:extLst>
                </a:gridCol>
                <a:gridCol w="655784">
                  <a:extLst>
                    <a:ext uri="{9D8B030D-6E8A-4147-A177-3AD203B41FA5}">
                      <a16:colId xmlns:a16="http://schemas.microsoft.com/office/drawing/2014/main" val="3490358336"/>
                    </a:ext>
                  </a:extLst>
                </a:gridCol>
                <a:gridCol w="2865718">
                  <a:extLst>
                    <a:ext uri="{9D8B030D-6E8A-4147-A177-3AD203B41FA5}">
                      <a16:colId xmlns:a16="http://schemas.microsoft.com/office/drawing/2014/main" val="20002"/>
                    </a:ext>
                  </a:extLst>
                </a:gridCol>
                <a:gridCol w="1620996">
                  <a:extLst>
                    <a:ext uri="{9D8B030D-6E8A-4147-A177-3AD203B41FA5}">
                      <a16:colId xmlns:a16="http://schemas.microsoft.com/office/drawing/2014/main" val="20003"/>
                    </a:ext>
                  </a:extLst>
                </a:gridCol>
                <a:gridCol w="2234183">
                  <a:extLst>
                    <a:ext uri="{9D8B030D-6E8A-4147-A177-3AD203B41FA5}">
                      <a16:colId xmlns:a16="http://schemas.microsoft.com/office/drawing/2014/main" val="2992598958"/>
                    </a:ext>
                  </a:extLst>
                </a:gridCol>
                <a:gridCol w="881547">
                  <a:extLst>
                    <a:ext uri="{9D8B030D-6E8A-4147-A177-3AD203B41FA5}">
                      <a16:colId xmlns:a16="http://schemas.microsoft.com/office/drawing/2014/main" val="2261462523"/>
                    </a:ext>
                  </a:extLst>
                </a:gridCol>
              </a:tblGrid>
              <a:tr h="457271">
                <a:tc>
                  <a:txBody>
                    <a:bodyPr/>
                    <a:lstStyle/>
                    <a:p>
                      <a:pPr algn="ctr"/>
                      <a:r>
                        <a:rPr lang="en-GB" sz="900" dirty="0">
                          <a:solidFill>
                            <a:schemeClr val="bg1"/>
                          </a:solidFill>
                        </a:rPr>
                        <a:t>REF</a:t>
                      </a:r>
                    </a:p>
                  </a:txBody>
                  <a:tcPr marL="36000" marR="36000" marT="36000" marB="36000" anchor="ctr"/>
                </a:tc>
                <a:tc>
                  <a:txBody>
                    <a:bodyPr/>
                    <a:lstStyle/>
                    <a:p>
                      <a:pPr algn="ctr"/>
                      <a:r>
                        <a:rPr lang="en-GB" sz="900" dirty="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dirty="0">
                          <a:solidFill>
                            <a:schemeClr val="bg1"/>
                          </a:solidFill>
                        </a:rPr>
                        <a:t>DESCRIPTION</a:t>
                      </a:r>
                      <a:endParaRPr lang="en-GB" sz="900" dirty="0">
                        <a:solidFill>
                          <a:schemeClr val="bg1"/>
                        </a:solidFill>
                      </a:endParaRPr>
                    </a:p>
                  </a:txBody>
                  <a:tcPr marL="36000" marR="36000" marT="36000" marB="36000" anchor="ctr"/>
                </a:tc>
                <a:tc>
                  <a:txBody>
                    <a:bodyPr/>
                    <a:lstStyle/>
                    <a:p>
                      <a:pPr algn="ctr"/>
                      <a:r>
                        <a:rPr lang="en-GB" sz="900" dirty="0">
                          <a:solidFill>
                            <a:schemeClr val="bg1"/>
                          </a:solidFill>
                        </a:rPr>
                        <a:t>MITIGATING ACTIONS</a:t>
                      </a:r>
                    </a:p>
                  </a:txBody>
                  <a:tcPr marL="36000" marR="36000" marT="36000" marB="36000" anchor="ctr"/>
                </a:tc>
                <a:tc>
                  <a:txBody>
                    <a:bodyPr/>
                    <a:lstStyle/>
                    <a:p>
                      <a:pPr algn="ctr"/>
                      <a:r>
                        <a:rPr lang="en-GB" sz="900" dirty="0">
                          <a:solidFill>
                            <a:schemeClr val="bg1"/>
                          </a:solidFill>
                        </a:rPr>
                        <a:t>LATEST UPDATE</a:t>
                      </a:r>
                    </a:p>
                  </a:txBody>
                  <a:tcPr marL="36000" marR="36000" marT="36000" marB="36000" anchor="ctr"/>
                </a:tc>
                <a:tc>
                  <a:txBody>
                    <a:bodyPr/>
                    <a:lstStyle/>
                    <a:p>
                      <a:pPr algn="ctr"/>
                      <a:r>
                        <a:rPr lang="en-GB" sz="900" dirty="0"/>
                        <a:t>TARGET</a:t>
                      </a:r>
                    </a:p>
                    <a:p>
                      <a:pPr algn="ctr"/>
                      <a:r>
                        <a:rPr lang="en-GB" sz="900" dirty="0"/>
                        <a:t>RESOLUTION</a:t>
                      </a:r>
                    </a:p>
                    <a:p>
                      <a:pPr algn="ctr"/>
                      <a:r>
                        <a:rPr lang="en-GB" sz="900" dirty="0"/>
                        <a:t>DATE</a:t>
                      </a:r>
                    </a:p>
                  </a:txBody>
                  <a:tcPr marL="36000" marR="36000" marT="36000" marB="36000" anchor="ctr"/>
                </a:tc>
                <a:extLst>
                  <a:ext uri="{0D108BD9-81ED-4DB2-BD59-A6C34878D82A}">
                    <a16:rowId xmlns:a16="http://schemas.microsoft.com/office/drawing/2014/main" val="10000"/>
                  </a:ext>
                </a:extLst>
              </a:tr>
              <a:tr h="759963">
                <a:tc>
                  <a:txBody>
                    <a:bodyPr/>
                    <a:lstStyle/>
                    <a:p>
                      <a:pPr algn="ctr" fontAlgn="b"/>
                      <a:r>
                        <a:rPr lang="en-GB" sz="800" b="0" i="0" u="none" strike="noStrike" dirty="0">
                          <a:solidFill>
                            <a:schemeClr val="tx1"/>
                          </a:solidFill>
                          <a:effectLst/>
                          <a:latin typeface="+mn-lt"/>
                        </a:rPr>
                        <a:t>62942</a:t>
                      </a:r>
                    </a:p>
                  </a:txBody>
                  <a:tcPr marL="36000" marR="36000" marT="36000" marB="36000" anchor="ctr">
                    <a:solidFill>
                      <a:srgbClr val="CED1E2"/>
                    </a:solidFill>
                  </a:tcPr>
                </a:tc>
                <a:tc>
                  <a:txBody>
                    <a:bodyPr/>
                    <a:lstStyle/>
                    <a:p>
                      <a:pPr algn="ctr" fontAlgn="b"/>
                      <a:endParaRPr lang="en-GB" sz="800" b="0" i="0" u="none" strike="noStrike" dirty="0">
                        <a:solidFill>
                          <a:schemeClr val="tx1"/>
                        </a:solidFill>
                        <a:effectLst/>
                        <a:latin typeface="+mn-lt"/>
                      </a:endParaRPr>
                    </a:p>
                  </a:txBody>
                  <a:tcPr marL="36000" marR="36000" marT="36000" marB="36000" anchor="ctr">
                    <a:solidFill>
                      <a:srgbClr val="26A412"/>
                    </a:solidFill>
                  </a:tcPr>
                </a:tc>
                <a:tc>
                  <a:txBody>
                    <a:bodyPr/>
                    <a:lstStyle/>
                    <a:p>
                      <a:pPr algn="ctr" fontAlgn="b"/>
                      <a:r>
                        <a:rPr lang="en-GB" sz="800" b="0" i="0" u="none" strike="noStrike" dirty="0">
                          <a:solidFill>
                            <a:schemeClr val="tx1"/>
                          </a:solidFill>
                          <a:effectLst/>
                          <a:latin typeface="+mn-lt"/>
                        </a:rPr>
                        <a:t>Programme</a:t>
                      </a:r>
                    </a:p>
                  </a:txBody>
                  <a:tcPr marL="36000" marR="36000" marT="36000" marB="36000" anchor="ctr">
                    <a:solidFill>
                      <a:srgbClr val="CED1E2"/>
                    </a:solidFill>
                  </a:tcPr>
                </a:tc>
                <a:tc>
                  <a:txBody>
                    <a:bodyPr/>
                    <a:lstStyle/>
                    <a:p>
                      <a:pPr algn="l"/>
                      <a:r>
                        <a:rPr lang="en-US" sz="800" b="0" i="0" u="none" strike="noStrike" kern="1200" dirty="0">
                          <a:solidFill>
                            <a:srgbClr val="000000"/>
                          </a:solidFill>
                          <a:effectLst/>
                          <a:latin typeface="Arial" panose="020B0604020202020204" pitchFamily="34" charset="0"/>
                          <a:ea typeface="+mn-ea"/>
                          <a:cs typeface="+mn-cs"/>
                        </a:rPr>
                        <a:t>There is a risk that Xoserve systems will be out of sync with CSS during British Summer Time because CSSP intend to use UTC within the CSS solution and both UK Link and Gemini are believed to use BST leading to incorrect reporting of switches and all relevant data from Xoserve systems during the period where BST is one hour ahead of UTC.</a:t>
                      </a:r>
                    </a:p>
                  </a:txBody>
                  <a:tcPr marL="36000" marR="36000" marT="36000" marB="36000" anchor="ctr">
                    <a:solidFill>
                      <a:srgbClr val="CED1E2"/>
                    </a:solidFill>
                  </a:tcPr>
                </a:tc>
                <a:tc>
                  <a:txBody>
                    <a:bodyPr/>
                    <a:lstStyle/>
                    <a:p>
                      <a:pPr algn="l" fontAlgn="t"/>
                      <a:r>
                        <a:rPr lang="en-US" sz="800" b="0" i="0" u="none" strike="noStrike" kern="1200" dirty="0">
                          <a:solidFill>
                            <a:schemeClr val="tx1"/>
                          </a:solidFill>
                          <a:effectLst/>
                          <a:latin typeface="+mn-lt"/>
                          <a:ea typeface="+mn-ea"/>
                          <a:cs typeface="+mn-cs"/>
                        </a:rPr>
                        <a:t>Ofgem have now made a decision that BST will continue to be used across the gas industry so a CR is expected requiring Landmark to make the necessary changes to CSS.</a:t>
                      </a:r>
                    </a:p>
                  </a:txBody>
                  <a:tcPr marL="36000" marR="36000" marT="36000" marB="36000" anchor="ctr">
                    <a:solidFill>
                      <a:srgbClr val="CED1E2"/>
                    </a:solidFill>
                  </a:tcPr>
                </a:tc>
                <a:tc>
                  <a:txBody>
                    <a:bodyPr/>
                    <a:lstStyle/>
                    <a:p>
                      <a:pPr marL="0" indent="0" algn="l" rtl="0" fontAlgn="ctr">
                        <a:buFontTx/>
                        <a:buNone/>
                      </a:pPr>
                      <a:r>
                        <a:rPr lang="en-US" sz="800" b="0" i="0" u="none" strike="noStrike" kern="1200" dirty="0">
                          <a:solidFill>
                            <a:schemeClr val="tx1"/>
                          </a:solidFill>
                          <a:effectLst/>
                          <a:latin typeface="+mn-lt"/>
                          <a:ea typeface="+mn-ea"/>
                          <a:cs typeface="+mn-cs"/>
                        </a:rPr>
                        <a:t>Risk to remain open until CR is tested.</a:t>
                      </a:r>
                    </a:p>
                  </a:txBody>
                  <a:tcPr marL="36000" marR="36000" marT="36000" marB="36000" anchor="ctr">
                    <a:solidFill>
                      <a:srgbClr val="CED1E2"/>
                    </a:solidFill>
                  </a:tcPr>
                </a:tc>
                <a:tc>
                  <a:txBody>
                    <a:bodyPr/>
                    <a:lstStyle/>
                    <a:p>
                      <a:pPr algn="ctr" fontAlgn="b"/>
                      <a:r>
                        <a:rPr lang="en-GB" sz="800" b="0" i="0" u="none" strike="noStrike" dirty="0">
                          <a:solidFill>
                            <a:schemeClr val="tx1"/>
                          </a:solidFill>
                          <a:effectLst/>
                          <a:latin typeface="+mn-lt"/>
                        </a:rPr>
                        <a:t>31/12/20</a:t>
                      </a:r>
                    </a:p>
                  </a:txBody>
                  <a:tcPr marL="36000" marR="36000" marT="36000" marB="36000" anchor="ctr">
                    <a:solidFill>
                      <a:srgbClr val="CED1E2"/>
                    </a:solidFill>
                  </a:tcPr>
                </a:tc>
                <a:extLst>
                  <a:ext uri="{0D108BD9-81ED-4DB2-BD59-A6C34878D82A}">
                    <a16:rowId xmlns:a16="http://schemas.microsoft.com/office/drawing/2014/main" val="2975199750"/>
                  </a:ext>
                </a:extLst>
              </a:tr>
              <a:tr h="875273">
                <a:tc>
                  <a:txBody>
                    <a:bodyPr/>
                    <a:lstStyle/>
                    <a:p>
                      <a:pPr algn="ctr" fontAlgn="ctr"/>
                      <a:r>
                        <a:rPr lang="en-GB" sz="800" b="0" i="0" u="none" strike="noStrike" dirty="0">
                          <a:solidFill>
                            <a:schemeClr val="tx1"/>
                          </a:solidFill>
                          <a:effectLst/>
                          <a:latin typeface="Arial" panose="020B0604020202020204" pitchFamily="34" charset="0"/>
                        </a:rPr>
                        <a:t>62695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Xoserve is not aware of changes made to the core Service Management processes because of DCC not providing updated process maps leading to re-work to review the revised DCC process maps and update ours accordingly.</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Requested copies of the revised process maps to review</a:t>
                      </a:r>
                    </a:p>
                  </a:txBody>
                  <a:tcPr marL="0" marR="0" marT="0" marB="0" anchor="ctr">
                    <a:solidFill>
                      <a:srgbClr val="CED1E2"/>
                    </a:solidFill>
                  </a:tcPr>
                </a:tc>
                <a:tc>
                  <a:txBody>
                    <a:bodyPr/>
                    <a:lstStyle/>
                    <a:p>
                      <a:pPr algn="l" rtl="0" fontAlgn="ctr"/>
                      <a:r>
                        <a:rPr lang="en-US" sz="800" b="0" i="0" u="none" strike="noStrike" dirty="0">
                          <a:solidFill>
                            <a:srgbClr val="000000"/>
                          </a:solidFill>
                          <a:effectLst/>
                          <a:latin typeface="Arial" panose="020B0604020202020204" pitchFamily="34" charset="0"/>
                        </a:rPr>
                        <a:t>Continue to work with DCC to obtain responses to the questions raised against the process maps,</a:t>
                      </a:r>
                    </a:p>
                    <a:p>
                      <a:pPr algn="l" rtl="0" fontAlgn="ctr"/>
                      <a:endParaRPr lang="en-US" sz="800" b="0" i="0" u="none" strike="noStrike" dirty="0">
                        <a:solidFill>
                          <a:srgbClr val="000000"/>
                        </a:solidFill>
                        <a:effectLst/>
                        <a:latin typeface="Arial" panose="020B0604020202020204" pitchFamily="34" charset="0"/>
                      </a:endParaRPr>
                    </a:p>
                    <a:p>
                      <a:pPr algn="l" rtl="0" fontAlgn="ctr"/>
                      <a:r>
                        <a:rPr lang="en-US" sz="800" b="0" i="0" u="none" strike="noStrike" dirty="0">
                          <a:solidFill>
                            <a:srgbClr val="000000"/>
                          </a:solidFill>
                          <a:effectLst/>
                          <a:latin typeface="Arial" panose="020B0604020202020204" pitchFamily="34" charset="0"/>
                        </a:rPr>
                        <a:t>The processes have gone through approval within Design Forum - need to understand how any changes will be communicated to parties.</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18/12/20</a:t>
                      </a:r>
                    </a:p>
                  </a:txBody>
                  <a:tcPr marL="0" marR="0" marT="0" marB="0" anchor="ctr">
                    <a:solidFill>
                      <a:srgbClr val="CED1E2"/>
                    </a:solidFill>
                  </a:tcPr>
                </a:tc>
                <a:extLst>
                  <a:ext uri="{0D108BD9-81ED-4DB2-BD59-A6C34878D82A}">
                    <a16:rowId xmlns:a16="http://schemas.microsoft.com/office/drawing/2014/main" val="1433124569"/>
                  </a:ext>
                </a:extLst>
              </a:tr>
              <a:tr h="875273">
                <a:tc>
                  <a:txBody>
                    <a:bodyPr/>
                    <a:lstStyle/>
                    <a:p>
                      <a:pPr algn="ctr" fontAlgn="ctr"/>
                      <a:r>
                        <a:rPr lang="en-GB" sz="800" b="0" i="0" u="none" strike="noStrike" dirty="0">
                          <a:solidFill>
                            <a:schemeClr val="tx1"/>
                          </a:solidFill>
                          <a:effectLst/>
                          <a:latin typeface="Arial" panose="020B0604020202020204" pitchFamily="34" charset="0"/>
                        </a:rPr>
                        <a:t>63646</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 DCC will be establishing a Service Review.  There is a risk that Xoserve will be misrepresented because the DCC have not confirmed what the reporting requirements are for this forum leading to to the Review not providing an accurate view to market participants and a reputation impact on Xoserve.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XOS will push DCC for clarity within the monthly forums.  We have requested that this is added as an agenda item within the October forum.</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Within the November forum, DCC advised that CSS SMS will be single source of the truth.  Reports will be built into the CSS SMS, these can be extracted by SP for further reporting.  These will be tested as part of OT.  Will continue to monitor this to ensure that we fully understand our responsibilities.</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31/12/20</a:t>
                      </a:r>
                    </a:p>
                  </a:txBody>
                  <a:tcPr marL="0" marR="0" marT="0" marB="0" anchor="ctr">
                    <a:solidFill>
                      <a:srgbClr val="CED1E2"/>
                    </a:solidFill>
                  </a:tcPr>
                </a:tc>
                <a:extLst>
                  <a:ext uri="{0D108BD9-81ED-4DB2-BD59-A6C34878D82A}">
                    <a16:rowId xmlns:a16="http://schemas.microsoft.com/office/drawing/2014/main" val="1585161009"/>
                  </a:ext>
                </a:extLst>
              </a:tr>
              <a:tr h="1383731">
                <a:tc>
                  <a:txBody>
                    <a:bodyPr/>
                    <a:lstStyle/>
                    <a:p>
                      <a:pPr algn="ctr" fontAlgn="ctr"/>
                      <a:r>
                        <a:rPr lang="en-GB" sz="800" b="0" i="0" u="none" strike="noStrike" dirty="0">
                          <a:solidFill>
                            <a:schemeClr val="tx1"/>
                          </a:solidFill>
                          <a:effectLst/>
                          <a:latin typeface="Arial" panose="020B0604020202020204" pitchFamily="34" charset="0"/>
                        </a:rPr>
                        <a:t>63645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Performance Assurance board will be formed to assure that that Switching Service is meeting market Participants expectation.  There is a risk that Xoserve will be unable to provide the appropriate supporting information in the required timescales because DCC have not confirmed what Service Providers will need to feed into the board and it was discussed at the last Switching - Monthly Engagement Session that this board could ask for anything leading to the Performance Assurance Board not providing an accurate view to market participants and this having a reputational impact on Xoserve as the required information could not be provided in time.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XOS will push DCC for clarity within the monthly forums &amp; 1:1 sessions</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Sarah Jones who represents the REC provided a link to the PAB within the monthly forum last week.  An internal session will be set up to review.</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31/12/20</a:t>
                      </a:r>
                    </a:p>
                  </a:txBody>
                  <a:tcPr marL="0" marR="0" marT="0" marB="0" anchor="ctr">
                    <a:solidFill>
                      <a:srgbClr val="CED1E2"/>
                    </a:solidFill>
                  </a:tcPr>
                </a:tc>
                <a:extLst>
                  <a:ext uri="{0D108BD9-81ED-4DB2-BD59-A6C34878D82A}">
                    <a16:rowId xmlns:a16="http://schemas.microsoft.com/office/drawing/2014/main" val="3876468564"/>
                  </a:ext>
                </a:extLst>
              </a:tr>
            </a:tbl>
          </a:graphicData>
        </a:graphic>
      </p:graphicFrame>
    </p:spTree>
    <p:extLst>
      <p:ext uri="{BB962C8B-B14F-4D97-AF65-F5344CB8AC3E}">
        <p14:creationId xmlns:p14="http://schemas.microsoft.com/office/powerpoint/2010/main" val="38404533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30794"/>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2400" dirty="0"/>
              <a:t>High Level Plan</a:t>
            </a:r>
            <a:endPar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endParaRPr>
          </a:p>
        </p:txBody>
      </p:sp>
      <p:pic>
        <p:nvPicPr>
          <p:cNvPr id="4" name="Picture 3">
            <a:extLst>
              <a:ext uri="{FF2B5EF4-FFF2-40B4-BE49-F238E27FC236}">
                <a16:creationId xmlns:a16="http://schemas.microsoft.com/office/drawing/2014/main" id="{65AD3B28-D9AD-457B-BDC5-D2645BD1722D}"/>
              </a:ext>
            </a:extLst>
          </p:cNvPr>
          <p:cNvPicPr>
            <a:picLocks/>
          </p:cNvPicPr>
          <p:nvPr/>
        </p:nvPicPr>
        <p:blipFill>
          <a:blip r:embed="rId2"/>
          <a:stretch>
            <a:fillRect/>
          </a:stretch>
        </p:blipFill>
        <p:spPr>
          <a:xfrm>
            <a:off x="161479" y="473725"/>
            <a:ext cx="8784217" cy="4494883"/>
          </a:xfrm>
          <a:prstGeom prst="rect">
            <a:avLst/>
          </a:prstGeom>
          <a:solidFill>
            <a:scrgbClr r="0" g="0" b="0"/>
          </a:solidFill>
        </p:spPr>
      </p:pic>
    </p:spTree>
    <p:extLst>
      <p:ext uri="{BB962C8B-B14F-4D97-AF65-F5344CB8AC3E}">
        <p14:creationId xmlns:p14="http://schemas.microsoft.com/office/powerpoint/2010/main" val="42290607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8" y="-84779"/>
            <a:ext cx="7886700" cy="639189"/>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impacting Xoserve</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1346688396"/>
              </p:ext>
            </p:extLst>
          </p:nvPr>
        </p:nvGraphicFramePr>
        <p:xfrm>
          <a:off x="362115" y="479514"/>
          <a:ext cx="8533603" cy="4103894"/>
        </p:xfrm>
        <a:graphic>
          <a:graphicData uri="http://schemas.openxmlformats.org/drawingml/2006/table">
            <a:tbl>
              <a:tblPr firstRow="1" bandRow="1">
                <a:tableStyleId>{5C22544A-7EE6-4342-B048-85BDC9FD1C3A}</a:tableStyleId>
              </a:tblPr>
              <a:tblGrid>
                <a:gridCol w="4213612">
                  <a:extLst>
                    <a:ext uri="{9D8B030D-6E8A-4147-A177-3AD203B41FA5}">
                      <a16:colId xmlns:a16="http://schemas.microsoft.com/office/drawing/2014/main" val="997061046"/>
                    </a:ext>
                  </a:extLst>
                </a:gridCol>
                <a:gridCol w="540084">
                  <a:extLst>
                    <a:ext uri="{9D8B030D-6E8A-4147-A177-3AD203B41FA5}">
                      <a16:colId xmlns:a16="http://schemas.microsoft.com/office/drawing/2014/main" val="2723771934"/>
                    </a:ext>
                  </a:extLst>
                </a:gridCol>
                <a:gridCol w="1121487">
                  <a:extLst>
                    <a:ext uri="{9D8B030D-6E8A-4147-A177-3AD203B41FA5}">
                      <a16:colId xmlns:a16="http://schemas.microsoft.com/office/drawing/2014/main" val="3830117845"/>
                    </a:ext>
                  </a:extLst>
                </a:gridCol>
                <a:gridCol w="951699">
                  <a:extLst>
                    <a:ext uri="{9D8B030D-6E8A-4147-A177-3AD203B41FA5}">
                      <a16:colId xmlns:a16="http://schemas.microsoft.com/office/drawing/2014/main" val="194189712"/>
                    </a:ext>
                  </a:extLst>
                </a:gridCol>
                <a:gridCol w="1706721">
                  <a:extLst>
                    <a:ext uri="{9D8B030D-6E8A-4147-A177-3AD203B41FA5}">
                      <a16:colId xmlns:a16="http://schemas.microsoft.com/office/drawing/2014/main" val="3065248341"/>
                    </a:ext>
                  </a:extLst>
                </a:gridCol>
              </a:tblGrid>
              <a:tr h="377463">
                <a:tc>
                  <a:txBody>
                    <a:bodyPr/>
                    <a:lstStyle/>
                    <a:p>
                      <a:pPr algn="l" rtl="0" fontAlgn="ctr"/>
                      <a:r>
                        <a:rPr lang="en-GB" sz="6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l" rtl="0" fontAlgn="ctr"/>
                      <a:r>
                        <a:rPr lang="en-GB" sz="600" b="1" i="0" u="none" strike="noStrike" dirty="0">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l" rtl="0" fontAlgn="ctr"/>
                      <a:r>
                        <a:rPr lang="en-US" sz="600" b="1" i="0" u="none" strike="noStrike" dirty="0">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l" rtl="0" fontAlgn="ctr"/>
                      <a:r>
                        <a:rPr lang="en-GB" sz="600" b="1" i="0" u="none" strike="noStrike" dirty="0">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l" rtl="0" fontAlgn="ctr"/>
                      <a:r>
                        <a:rPr lang="en-GB" sz="6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85116">
                <a:tc>
                  <a:txBody>
                    <a:bodyPr/>
                    <a:lstStyle/>
                    <a:p>
                      <a:pPr algn="l" fontAlgn="t"/>
                      <a:r>
                        <a:rPr lang="en-GB" sz="1000" b="0" i="0" u="none" strike="noStrike" dirty="0">
                          <a:solidFill>
                            <a:srgbClr val="000000"/>
                          </a:solidFill>
                          <a:effectLst/>
                          <a:latin typeface="Calibri" panose="020F0502020204030204" pitchFamily="34" charset="0"/>
                        </a:rPr>
                        <a:t>Programme Plan Re-Baseline</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CR-D002</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07/11/2019</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Approved - Complete</a:t>
                      </a:r>
                    </a:p>
                  </a:txBody>
                  <a:tcPr marL="0" marR="0" marT="0" marB="0"/>
                </a:tc>
                <a:extLst>
                  <a:ext uri="{0D108BD9-81ED-4DB2-BD59-A6C34878D82A}">
                    <a16:rowId xmlns:a16="http://schemas.microsoft.com/office/drawing/2014/main" val="751528655"/>
                  </a:ext>
                </a:extLst>
              </a:tr>
              <a:tr h="185116">
                <a:tc>
                  <a:txBody>
                    <a:bodyPr/>
                    <a:lstStyle/>
                    <a:p>
                      <a:pPr algn="l" fontAlgn="t"/>
                      <a:r>
                        <a:rPr lang="en-US" sz="1000" b="0" i="0" u="none" strike="noStrike" dirty="0">
                          <a:solidFill>
                            <a:srgbClr val="000000"/>
                          </a:solidFill>
                          <a:effectLst/>
                          <a:latin typeface="Calibri" panose="020F0502020204030204" pitchFamily="34" charset="0"/>
                        </a:rPr>
                        <a:t>Updates to the CSS Physical Interface Design (PhID).</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CR-D008</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£17,250.00</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22/01/2020</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653742555"/>
                  </a:ext>
                </a:extLst>
              </a:tr>
              <a:tr h="185116">
                <a:tc>
                  <a:txBody>
                    <a:bodyPr/>
                    <a:lstStyle/>
                    <a:p>
                      <a:pPr algn="l" fontAlgn="t"/>
                      <a:r>
                        <a:rPr lang="en-GB" sz="1000" b="0" i="0" u="none" strike="noStrike" dirty="0">
                          <a:solidFill>
                            <a:srgbClr val="000000"/>
                          </a:solidFill>
                          <a:effectLst/>
                          <a:latin typeface="Calibri" panose="020F0502020204030204" pitchFamily="34" charset="0"/>
                        </a:rPr>
                        <a:t>CSS_Exception_Handling_Strategy_v0.2</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CR-D014</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26/02/2020</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473898194"/>
                  </a:ext>
                </a:extLst>
              </a:tr>
              <a:tr h="185116">
                <a:tc>
                  <a:txBody>
                    <a:bodyPr/>
                    <a:lstStyle/>
                    <a:p>
                      <a:pPr algn="l" fontAlgn="t"/>
                      <a:r>
                        <a:rPr lang="en-US" sz="1000" b="0" i="0" u="none" strike="noStrike" dirty="0">
                          <a:solidFill>
                            <a:srgbClr val="000000"/>
                          </a:solidFill>
                          <a:effectLst/>
                          <a:latin typeface="Calibri" panose="020F0502020204030204" pitchFamily="34" charset="0"/>
                        </a:rPr>
                        <a:t>Provide_CSS_RegistrationID_to_PUI_and_LPs</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CR-D016</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£12,643.00</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07/08/2020</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3811377997"/>
                  </a:ext>
                </a:extLst>
              </a:tr>
              <a:tr h="185116">
                <a:tc>
                  <a:txBody>
                    <a:bodyPr/>
                    <a:lstStyle/>
                    <a:p>
                      <a:pPr algn="l" fontAlgn="t"/>
                      <a:r>
                        <a:rPr lang="en-US" sz="1000" b="0" i="0" u="none" strike="noStrike" dirty="0">
                          <a:solidFill>
                            <a:srgbClr val="000000"/>
                          </a:solidFill>
                          <a:effectLst/>
                          <a:latin typeface="Calibri" panose="020F0502020204030204" pitchFamily="34" charset="0"/>
                        </a:rPr>
                        <a:t>Licence Exempt Network Customer Identifier – ABACUS Data Model update</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CR-E51</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29/10/2019</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Approved - Complete</a:t>
                      </a:r>
                    </a:p>
                  </a:txBody>
                  <a:tcPr marL="0" marR="0" marT="0" marB="0"/>
                </a:tc>
                <a:extLst>
                  <a:ext uri="{0D108BD9-81ED-4DB2-BD59-A6C34878D82A}">
                    <a16:rowId xmlns:a16="http://schemas.microsoft.com/office/drawing/2014/main" val="982708138"/>
                  </a:ext>
                </a:extLst>
              </a:tr>
              <a:tr h="185116">
                <a:tc>
                  <a:txBody>
                    <a:bodyPr/>
                    <a:lstStyle/>
                    <a:p>
                      <a:pPr algn="l" fontAlgn="t"/>
                      <a:r>
                        <a:rPr lang="en-US" sz="1000" b="0" i="0" u="none" strike="noStrike" dirty="0">
                          <a:solidFill>
                            <a:srgbClr val="000000"/>
                          </a:solidFill>
                          <a:effectLst/>
                          <a:latin typeface="Calibri" panose="020F0502020204030204" pitchFamily="34" charset="0"/>
                        </a:rPr>
                        <a:t>Amendments to the DMS artefact suite</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CR-D019</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£6,500.00</a:t>
                      </a:r>
                    </a:p>
                  </a:txBody>
                  <a:tcPr marL="0" marR="0" marT="0" marB="0"/>
                </a:tc>
                <a:tc>
                  <a:txBody>
                    <a:bodyPr/>
                    <a:lstStyle/>
                    <a:p>
                      <a:pPr algn="r" fontAlgn="t"/>
                      <a:r>
                        <a:rPr lang="en-GB" sz="1000" b="0" i="0" u="none" strike="noStrike" dirty="0">
                          <a:solidFill>
                            <a:srgbClr val="000000"/>
                          </a:solidFill>
                          <a:effectLst/>
                          <a:latin typeface="Calibri" panose="020F0502020204030204" pitchFamily="34" charset="0"/>
                        </a:rPr>
                        <a:t>16/03/2020</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1119725783"/>
                  </a:ext>
                </a:extLst>
              </a:tr>
              <a:tr h="185116">
                <a:tc>
                  <a:txBody>
                    <a:bodyPr/>
                    <a:lstStyle/>
                    <a:p>
                      <a:pPr algn="l" fontAlgn="t"/>
                      <a:r>
                        <a:rPr lang="en-US" sz="1000" b="0" i="0" u="none" strike="noStrike" dirty="0">
                          <a:solidFill>
                            <a:srgbClr val="000000"/>
                          </a:solidFill>
                          <a:effectLst/>
                          <a:latin typeface="Calibri" panose="020F0502020204030204" pitchFamily="34" charset="0"/>
                        </a:rPr>
                        <a:t>Migration of Terminated Gas RMPS</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CR-D022</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£0.00</a:t>
                      </a:r>
                    </a:p>
                  </a:txBody>
                  <a:tcPr marL="0" marR="0" marT="0" marB="0"/>
                </a:tc>
                <a:tc>
                  <a:txBody>
                    <a:bodyPr/>
                    <a:lstStyle/>
                    <a:p>
                      <a:pPr algn="r" fontAlgn="t"/>
                      <a:r>
                        <a:rPr lang="en-GB" sz="1000" b="0" i="0" u="none" strike="noStrike" dirty="0">
                          <a:solidFill>
                            <a:srgbClr val="000000"/>
                          </a:solidFill>
                          <a:effectLst/>
                          <a:latin typeface="Calibri" panose="020F0502020204030204" pitchFamily="34" charset="0"/>
                        </a:rPr>
                        <a:t>10/06/2020</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403325048"/>
                  </a:ext>
                </a:extLst>
              </a:tr>
              <a:tr h="298615">
                <a:tc>
                  <a:txBody>
                    <a:bodyPr/>
                    <a:lstStyle/>
                    <a:p>
                      <a:pPr algn="l" fontAlgn="t"/>
                      <a:r>
                        <a:rPr lang="en-US" sz="1000" b="0" i="0" u="none" strike="noStrike" dirty="0">
                          <a:solidFill>
                            <a:srgbClr val="000000"/>
                          </a:solidFill>
                          <a:effectLst/>
                          <a:latin typeface="Calibri" panose="020F0502020204030204" pitchFamily="34" charset="0"/>
                        </a:rPr>
                        <a:t>Amendments to the NC-0079 for REL (Retail Energy Location) Data Migration and Reconciliation</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CR-D024</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£20,000.00</a:t>
                      </a:r>
                    </a:p>
                  </a:txBody>
                  <a:tcPr marL="0" marR="0" marT="0" marB="0"/>
                </a:tc>
                <a:tc>
                  <a:txBody>
                    <a:bodyPr/>
                    <a:lstStyle/>
                    <a:p>
                      <a:pPr algn="r" fontAlgn="t"/>
                      <a:r>
                        <a:rPr lang="en-GB" sz="1000" b="0" i="0" u="none" strike="noStrike" dirty="0">
                          <a:solidFill>
                            <a:srgbClr val="000000"/>
                          </a:solidFill>
                          <a:effectLst/>
                          <a:latin typeface="Calibri" panose="020F0502020204030204" pitchFamily="34" charset="0"/>
                        </a:rPr>
                        <a:t>06/07/2020</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4000169379"/>
                  </a:ext>
                </a:extLst>
              </a:tr>
              <a:tr h="185116">
                <a:tc>
                  <a:txBody>
                    <a:bodyPr/>
                    <a:lstStyle/>
                    <a:p>
                      <a:pPr algn="l" fontAlgn="b"/>
                      <a:r>
                        <a:rPr lang="en-GB" sz="1000" b="0" i="0" u="none" strike="noStrike" dirty="0">
                          <a:solidFill>
                            <a:srgbClr val="000000"/>
                          </a:solidFill>
                          <a:effectLst/>
                          <a:latin typeface="Calibri" panose="020F0502020204030204" pitchFamily="34" charset="0"/>
                        </a:rPr>
                        <a:t>DMS - PHID Alignment Parties </a:t>
                      </a:r>
                    </a:p>
                  </a:txBody>
                  <a:tcPr marL="0" marR="0" marT="0" marB="0" anchor="b"/>
                </a:tc>
                <a:tc>
                  <a:txBody>
                    <a:bodyPr/>
                    <a:lstStyle/>
                    <a:p>
                      <a:pPr algn="l" fontAlgn="b"/>
                      <a:r>
                        <a:rPr lang="en-GB" sz="1000" b="0" i="0" u="none" strike="noStrike" dirty="0">
                          <a:solidFill>
                            <a:srgbClr val="000000"/>
                          </a:solidFill>
                          <a:effectLst/>
                          <a:latin typeface="Calibri" panose="020F0502020204030204" pitchFamily="34" charset="0"/>
                        </a:rPr>
                        <a:t>CR-D026</a:t>
                      </a:r>
                    </a:p>
                  </a:txBody>
                  <a:tcPr marL="0" marR="0" marT="0" marB="0" anchor="b"/>
                </a:tc>
                <a:tc>
                  <a:txBody>
                    <a:bodyPr/>
                    <a:lstStyle/>
                    <a:p>
                      <a:pPr algn="l" fontAlgn="t"/>
                      <a:r>
                        <a:rPr lang="en-GB" sz="1000" b="0" i="0" u="none" strike="noStrike" dirty="0">
                          <a:solidFill>
                            <a:srgbClr val="000000"/>
                          </a:solidFill>
                          <a:effectLst/>
                          <a:latin typeface="Calibri" panose="020F0502020204030204" pitchFamily="34" charset="0"/>
                        </a:rPr>
                        <a:t>£0.00</a:t>
                      </a:r>
                    </a:p>
                  </a:txBody>
                  <a:tcPr marL="0" marR="0" marT="0" marB="0"/>
                </a:tc>
                <a:tc>
                  <a:txBody>
                    <a:bodyPr/>
                    <a:lstStyle/>
                    <a:p>
                      <a:pPr algn="r" fontAlgn="b"/>
                      <a:r>
                        <a:rPr lang="en-GB" sz="1000" b="0" i="0" u="none" strike="noStrike" dirty="0">
                          <a:solidFill>
                            <a:srgbClr val="000000"/>
                          </a:solidFill>
                          <a:effectLst/>
                          <a:latin typeface="Calibri" panose="020F0502020204030204" pitchFamily="34" charset="0"/>
                        </a:rPr>
                        <a:t>06/07/2020</a:t>
                      </a:r>
                    </a:p>
                  </a:txBody>
                  <a:tcPr marL="0" marR="0" marT="0" marB="0" anchor="b"/>
                </a:tc>
                <a:tc>
                  <a:txBody>
                    <a:bodyPr/>
                    <a:lstStyle/>
                    <a:p>
                      <a:pPr algn="ctr" fontAlgn="b"/>
                      <a:r>
                        <a:rPr lang="en-GB" sz="10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029581709"/>
                  </a:ext>
                </a:extLst>
              </a:tr>
              <a:tr h="185116">
                <a:tc>
                  <a:txBody>
                    <a:bodyPr/>
                    <a:lstStyle/>
                    <a:p>
                      <a:pPr algn="l" fontAlgn="b"/>
                      <a:r>
                        <a:rPr lang="en-US" sz="1000" b="0" i="0" u="none" strike="noStrike" dirty="0">
                          <a:solidFill>
                            <a:srgbClr val="000000"/>
                          </a:solidFill>
                          <a:effectLst/>
                          <a:latin typeface="Calibri" panose="020F0502020204030204" pitchFamily="34" charset="0"/>
                        </a:rPr>
                        <a:t>Request For a New or Upgraded DMT Environment</a:t>
                      </a:r>
                    </a:p>
                  </a:txBody>
                  <a:tcPr marL="0" marR="0" marT="0" marB="0" anchor="b"/>
                </a:tc>
                <a:tc>
                  <a:txBody>
                    <a:bodyPr/>
                    <a:lstStyle/>
                    <a:p>
                      <a:pPr algn="l" fontAlgn="b"/>
                      <a:r>
                        <a:rPr lang="en-GB" sz="1000" b="0" i="0" u="none" strike="noStrike" dirty="0">
                          <a:solidFill>
                            <a:srgbClr val="000000"/>
                          </a:solidFill>
                          <a:effectLst/>
                          <a:latin typeface="Calibri" panose="020F0502020204030204" pitchFamily="34" charset="0"/>
                        </a:rPr>
                        <a:t>CR-D027</a:t>
                      </a:r>
                    </a:p>
                  </a:txBody>
                  <a:tcPr marL="0" marR="0" marT="0" marB="0" anchor="b"/>
                </a:tc>
                <a:tc>
                  <a:txBody>
                    <a:bodyPr/>
                    <a:lstStyle/>
                    <a:p>
                      <a:pPr algn="l" fontAlgn="t"/>
                      <a:r>
                        <a:rPr lang="en-GB" sz="1000" b="0" i="0" u="none" strike="noStrike" dirty="0">
                          <a:solidFill>
                            <a:srgbClr val="000000"/>
                          </a:solidFill>
                          <a:effectLst/>
                          <a:latin typeface="Calibri" panose="020F0502020204030204" pitchFamily="34" charset="0"/>
                        </a:rPr>
                        <a:t>£256,009.00</a:t>
                      </a:r>
                    </a:p>
                  </a:txBody>
                  <a:tcPr marL="0" marR="0" marT="0" marB="0"/>
                </a:tc>
                <a:tc>
                  <a:txBody>
                    <a:bodyPr/>
                    <a:lstStyle/>
                    <a:p>
                      <a:pPr algn="r" fontAlgn="b"/>
                      <a:r>
                        <a:rPr lang="en-GB" sz="1000" b="0" i="0" u="none" strike="noStrike" dirty="0">
                          <a:solidFill>
                            <a:srgbClr val="000000"/>
                          </a:solidFill>
                          <a:effectLst/>
                          <a:latin typeface="Calibri" panose="020F0502020204030204" pitchFamily="34" charset="0"/>
                        </a:rPr>
                        <a:t>07/08/2020</a:t>
                      </a:r>
                    </a:p>
                  </a:txBody>
                  <a:tcPr marL="0" marR="0" marT="0" marB="0" anchor="b"/>
                </a:tc>
                <a:tc>
                  <a:txBody>
                    <a:bodyPr/>
                    <a:lstStyle/>
                    <a:p>
                      <a:pPr algn="ctr" fontAlgn="b"/>
                      <a:r>
                        <a:rPr lang="en-GB" sz="10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226307551"/>
                  </a:ext>
                </a:extLst>
              </a:tr>
              <a:tr h="185116">
                <a:tc>
                  <a:txBody>
                    <a:bodyPr/>
                    <a:lstStyle/>
                    <a:p>
                      <a:pPr algn="l" fontAlgn="b"/>
                      <a:r>
                        <a:rPr lang="en-US" sz="1000" b="0" i="0" u="none" strike="noStrike" dirty="0">
                          <a:solidFill>
                            <a:srgbClr val="000000"/>
                          </a:solidFill>
                          <a:effectLst/>
                          <a:latin typeface="Calibri" panose="020F0502020204030204" pitchFamily="34" charset="0"/>
                        </a:rPr>
                        <a:t>Enable TLS connection pooling for all directly connected parties to CSS]</a:t>
                      </a:r>
                    </a:p>
                  </a:txBody>
                  <a:tcPr marL="0" marR="0" marT="0" marB="0" anchor="b"/>
                </a:tc>
                <a:tc>
                  <a:txBody>
                    <a:bodyPr/>
                    <a:lstStyle/>
                    <a:p>
                      <a:pPr algn="l" fontAlgn="b"/>
                      <a:r>
                        <a:rPr lang="en-GB" sz="1000" b="0" i="0" u="none" strike="noStrike" dirty="0">
                          <a:solidFill>
                            <a:srgbClr val="000000"/>
                          </a:solidFill>
                          <a:effectLst/>
                          <a:latin typeface="Calibri" panose="020F0502020204030204" pitchFamily="34" charset="0"/>
                        </a:rPr>
                        <a:t>CR-D028</a:t>
                      </a:r>
                    </a:p>
                  </a:txBody>
                  <a:tcPr marL="0" marR="0" marT="0" marB="0" anchor="b"/>
                </a:tc>
                <a:tc>
                  <a:txBody>
                    <a:bodyPr/>
                    <a:lstStyle/>
                    <a:p>
                      <a:pPr algn="l" fontAlgn="t"/>
                      <a:r>
                        <a:rPr lang="en-GB" sz="1000" b="0" i="0" u="none" strike="noStrike" dirty="0">
                          <a:solidFill>
                            <a:srgbClr val="000000"/>
                          </a:solidFill>
                          <a:effectLst/>
                          <a:latin typeface="Calibri" panose="020F0502020204030204" pitchFamily="34" charset="0"/>
                        </a:rPr>
                        <a:t>£2,500.00</a:t>
                      </a:r>
                    </a:p>
                  </a:txBody>
                  <a:tcPr marL="0" marR="0" marT="0" marB="0"/>
                </a:tc>
                <a:tc>
                  <a:txBody>
                    <a:bodyPr/>
                    <a:lstStyle/>
                    <a:p>
                      <a:pPr algn="r" fontAlgn="b"/>
                      <a:r>
                        <a:rPr lang="en-GB" sz="1000" b="0" i="0" u="none" strike="noStrike" dirty="0">
                          <a:solidFill>
                            <a:srgbClr val="000000"/>
                          </a:solidFill>
                          <a:effectLst/>
                          <a:latin typeface="Calibri" panose="020F0502020204030204" pitchFamily="34" charset="0"/>
                        </a:rPr>
                        <a:t>13/07/2020</a:t>
                      </a:r>
                    </a:p>
                  </a:txBody>
                  <a:tcPr marL="0" marR="0" marT="0" marB="0" anchor="b"/>
                </a:tc>
                <a:tc>
                  <a:txBody>
                    <a:bodyPr/>
                    <a:lstStyle/>
                    <a:p>
                      <a:pPr algn="ctr" fontAlgn="b"/>
                      <a:r>
                        <a:rPr lang="en-GB" sz="10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174782153"/>
                  </a:ext>
                </a:extLst>
              </a:tr>
              <a:tr h="185116">
                <a:tc>
                  <a:txBody>
                    <a:bodyPr/>
                    <a:lstStyle/>
                    <a:p>
                      <a:pPr algn="l" fontAlgn="b"/>
                      <a:r>
                        <a:rPr lang="en-GB" sz="1000" b="0" i="0" u="none" strike="noStrike" dirty="0">
                          <a:solidFill>
                            <a:srgbClr val="000000"/>
                          </a:solidFill>
                          <a:effectLst/>
                          <a:latin typeface="Calibri" panose="020F0502020204030204" pitchFamily="34" charset="0"/>
                        </a:rPr>
                        <a:t>Message Header Format for PKI Certificate Identification]</a:t>
                      </a:r>
                    </a:p>
                  </a:txBody>
                  <a:tcPr marL="0" marR="0" marT="0" marB="0" anchor="b"/>
                </a:tc>
                <a:tc>
                  <a:txBody>
                    <a:bodyPr/>
                    <a:lstStyle/>
                    <a:p>
                      <a:pPr algn="l" fontAlgn="b"/>
                      <a:r>
                        <a:rPr lang="en-GB" sz="1000" b="0" i="0" u="none" strike="noStrike" dirty="0">
                          <a:solidFill>
                            <a:srgbClr val="000000"/>
                          </a:solidFill>
                          <a:effectLst/>
                          <a:latin typeface="Calibri" panose="020F0502020204030204" pitchFamily="34" charset="0"/>
                        </a:rPr>
                        <a:t>CR-D029</a:t>
                      </a:r>
                    </a:p>
                  </a:txBody>
                  <a:tcPr marL="0" marR="0" marT="0" marB="0" anchor="b"/>
                </a:tc>
                <a:tc>
                  <a:txBody>
                    <a:bodyPr/>
                    <a:lstStyle/>
                    <a:p>
                      <a:pPr algn="l" fontAlgn="t"/>
                      <a:r>
                        <a:rPr lang="en-GB" sz="1000" b="0" i="0" u="none" strike="noStrike" dirty="0">
                          <a:solidFill>
                            <a:srgbClr val="000000"/>
                          </a:solidFill>
                          <a:effectLst/>
                          <a:latin typeface="Calibri" panose="020F0502020204030204" pitchFamily="34" charset="0"/>
                        </a:rPr>
                        <a:t>£2,500.00</a:t>
                      </a:r>
                    </a:p>
                  </a:txBody>
                  <a:tcPr marL="0" marR="0" marT="0" marB="0"/>
                </a:tc>
                <a:tc>
                  <a:txBody>
                    <a:bodyPr/>
                    <a:lstStyle/>
                    <a:p>
                      <a:pPr algn="r" fontAlgn="b"/>
                      <a:r>
                        <a:rPr lang="en-GB" sz="1000" b="0" i="0" u="none" strike="noStrike" dirty="0">
                          <a:solidFill>
                            <a:srgbClr val="000000"/>
                          </a:solidFill>
                          <a:effectLst/>
                          <a:latin typeface="Calibri" panose="020F0502020204030204" pitchFamily="34" charset="0"/>
                        </a:rPr>
                        <a:t>13/07/2020</a:t>
                      </a:r>
                    </a:p>
                  </a:txBody>
                  <a:tcPr marL="0" marR="0" marT="0" marB="0" anchor="b"/>
                </a:tc>
                <a:tc>
                  <a:txBody>
                    <a:bodyPr/>
                    <a:lstStyle/>
                    <a:p>
                      <a:pPr algn="ctr" fontAlgn="b"/>
                      <a:r>
                        <a:rPr lang="en-GB" sz="10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150541801"/>
                  </a:ext>
                </a:extLst>
              </a:tr>
              <a:tr h="185116">
                <a:tc>
                  <a:txBody>
                    <a:bodyPr/>
                    <a:lstStyle/>
                    <a:p>
                      <a:pPr algn="l" fontAlgn="b"/>
                      <a:r>
                        <a:rPr lang="en-US" sz="1000" b="0" i="0" u="none" strike="noStrike" dirty="0">
                          <a:solidFill>
                            <a:srgbClr val="000000"/>
                          </a:solidFill>
                          <a:effectLst/>
                          <a:latin typeface="Calibri" panose="020F0502020204030204" pitchFamily="34" charset="0"/>
                        </a:rPr>
                        <a:t>SIT Functional Test Re Plan  Enabling Parallel Testing </a:t>
                      </a:r>
                    </a:p>
                  </a:txBody>
                  <a:tcPr marL="0" marR="0" marT="0" marB="0" anchor="b"/>
                </a:tc>
                <a:tc>
                  <a:txBody>
                    <a:bodyPr/>
                    <a:lstStyle/>
                    <a:p>
                      <a:pPr algn="l" fontAlgn="b"/>
                      <a:r>
                        <a:rPr lang="en-GB" sz="1000" b="0" i="0" u="none" strike="noStrike" dirty="0">
                          <a:solidFill>
                            <a:srgbClr val="000000"/>
                          </a:solidFill>
                          <a:effectLst/>
                          <a:latin typeface="Calibri" panose="020F0502020204030204" pitchFamily="34" charset="0"/>
                        </a:rPr>
                        <a:t>CR-D030</a:t>
                      </a:r>
                    </a:p>
                  </a:txBody>
                  <a:tcPr marL="0" marR="0" marT="0" marB="0" anchor="b"/>
                </a:tc>
                <a:tc>
                  <a:txBody>
                    <a:bodyPr/>
                    <a:lstStyle/>
                    <a:p>
                      <a:pPr algn="l" fontAlgn="t"/>
                      <a:r>
                        <a:rPr lang="en-GB" sz="1000" b="0" i="0" u="none" strike="noStrike" dirty="0">
                          <a:solidFill>
                            <a:srgbClr val="000000"/>
                          </a:solidFill>
                          <a:effectLst/>
                          <a:latin typeface="Calibri" panose="020F0502020204030204" pitchFamily="34" charset="0"/>
                        </a:rPr>
                        <a:t>£56,000.00</a:t>
                      </a:r>
                    </a:p>
                  </a:txBody>
                  <a:tcPr marL="0" marR="0" marT="0" marB="0"/>
                </a:tc>
                <a:tc>
                  <a:txBody>
                    <a:bodyPr/>
                    <a:lstStyle/>
                    <a:p>
                      <a:pPr algn="r" fontAlgn="b"/>
                      <a:r>
                        <a:rPr lang="en-GB" sz="1000" b="0" i="0" u="none" strike="noStrike" dirty="0">
                          <a:solidFill>
                            <a:srgbClr val="000000"/>
                          </a:solidFill>
                          <a:effectLst/>
                          <a:latin typeface="Calibri" panose="020F0502020204030204" pitchFamily="34" charset="0"/>
                        </a:rPr>
                        <a:t>20/07/2020</a:t>
                      </a:r>
                    </a:p>
                  </a:txBody>
                  <a:tcPr marL="0" marR="0" marT="0" marB="0" anchor="b"/>
                </a:tc>
                <a:tc>
                  <a:txBody>
                    <a:bodyPr/>
                    <a:lstStyle/>
                    <a:p>
                      <a:pPr algn="ctr" fontAlgn="b"/>
                      <a:r>
                        <a:rPr lang="en-GB" sz="10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371576077"/>
                  </a:ext>
                </a:extLst>
              </a:tr>
              <a:tr h="274659">
                <a:tc>
                  <a:txBody>
                    <a:bodyPr/>
                    <a:lstStyle/>
                    <a:p>
                      <a:pPr algn="l" fontAlgn="b"/>
                      <a:r>
                        <a:rPr lang="fr-FR" sz="1000" b="0" i="0" u="none" strike="noStrike" dirty="0">
                          <a:solidFill>
                            <a:srgbClr val="000000"/>
                          </a:solidFill>
                          <a:effectLst/>
                          <a:latin typeface="Calibri" panose="020F0502020204030204" pitchFamily="34" charset="0"/>
                        </a:rPr>
                        <a:t>DM_Validation Catalogue_Shipper_Effective_Date_Change_</a:t>
                      </a:r>
                    </a:p>
                  </a:txBody>
                  <a:tcPr marL="0" marR="0" marT="0" marB="0" anchor="b"/>
                </a:tc>
                <a:tc>
                  <a:txBody>
                    <a:bodyPr/>
                    <a:lstStyle/>
                    <a:p>
                      <a:pPr algn="l" fontAlgn="b"/>
                      <a:r>
                        <a:rPr lang="en-GB" sz="1000" b="0" i="0" u="none" strike="noStrike" dirty="0">
                          <a:solidFill>
                            <a:srgbClr val="000000"/>
                          </a:solidFill>
                          <a:effectLst/>
                          <a:latin typeface="Calibri" panose="020F0502020204030204" pitchFamily="34" charset="0"/>
                        </a:rPr>
                        <a:t>CR-D032</a:t>
                      </a:r>
                    </a:p>
                  </a:txBody>
                  <a:tcPr marL="0" marR="0" marT="0" marB="0" anchor="b"/>
                </a:tc>
                <a:tc>
                  <a:txBody>
                    <a:bodyPr/>
                    <a:lstStyle/>
                    <a:p>
                      <a:pPr algn="l" fontAlgn="t"/>
                      <a:r>
                        <a:rPr lang="en-GB" sz="1000" b="0" i="0" u="none" strike="noStrike" dirty="0">
                          <a:solidFill>
                            <a:srgbClr val="000000"/>
                          </a:solidFill>
                          <a:effectLst/>
                          <a:latin typeface="Calibri" panose="020F0502020204030204" pitchFamily="34" charset="0"/>
                        </a:rPr>
                        <a:t>£0.00</a:t>
                      </a:r>
                    </a:p>
                  </a:txBody>
                  <a:tcPr marL="0" marR="0" marT="0" marB="0"/>
                </a:tc>
                <a:tc>
                  <a:txBody>
                    <a:bodyPr/>
                    <a:lstStyle/>
                    <a:p>
                      <a:pPr algn="r" fontAlgn="b"/>
                      <a:r>
                        <a:rPr lang="en-GB" sz="1000" b="0" i="0" u="none" strike="noStrike" dirty="0">
                          <a:solidFill>
                            <a:srgbClr val="000000"/>
                          </a:solidFill>
                          <a:effectLst/>
                          <a:latin typeface="Calibri" panose="020F0502020204030204" pitchFamily="34" charset="0"/>
                        </a:rPr>
                        <a:t>03/08/2020</a:t>
                      </a:r>
                    </a:p>
                  </a:txBody>
                  <a:tcPr marL="0" marR="0" marT="0" marB="0" anchor="b"/>
                </a:tc>
                <a:tc>
                  <a:txBody>
                    <a:bodyPr/>
                    <a:lstStyle/>
                    <a:p>
                      <a:pPr algn="ctr" fontAlgn="b"/>
                      <a:r>
                        <a:rPr lang="en-GB" sz="10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239267783"/>
                  </a:ext>
                </a:extLst>
              </a:tr>
              <a:tr h="185116">
                <a:tc>
                  <a:txBody>
                    <a:bodyPr/>
                    <a:lstStyle/>
                    <a:p>
                      <a:pPr algn="l" fontAlgn="b"/>
                      <a:r>
                        <a:rPr lang="en-GB" sz="1000" b="0" i="0" u="none" strike="noStrike" dirty="0">
                          <a:solidFill>
                            <a:srgbClr val="000000"/>
                          </a:solidFill>
                          <a:effectLst/>
                          <a:latin typeface="Calibri" panose="020F0502020204030204" pitchFamily="34" charset="0"/>
                        </a:rPr>
                        <a:t>Compression During Data Migration</a:t>
                      </a:r>
                    </a:p>
                  </a:txBody>
                  <a:tcPr marL="0" marR="0" marT="0" marB="0" anchor="b"/>
                </a:tc>
                <a:tc>
                  <a:txBody>
                    <a:bodyPr/>
                    <a:lstStyle/>
                    <a:p>
                      <a:pPr algn="l" fontAlgn="b"/>
                      <a:r>
                        <a:rPr lang="en-GB" sz="1000" b="0" i="0" u="none" strike="noStrike" dirty="0">
                          <a:solidFill>
                            <a:srgbClr val="000000"/>
                          </a:solidFill>
                          <a:effectLst/>
                          <a:latin typeface="Calibri" panose="020F0502020204030204" pitchFamily="34" charset="0"/>
                        </a:rPr>
                        <a:t>CR-D034</a:t>
                      </a:r>
                    </a:p>
                  </a:txBody>
                  <a:tcPr marL="0" marR="0" marT="0" marB="0" anchor="b"/>
                </a:tc>
                <a:tc>
                  <a:txBody>
                    <a:bodyPr/>
                    <a:lstStyle/>
                    <a:p>
                      <a:pPr algn="l" fontAlgn="t"/>
                      <a:r>
                        <a:rPr lang="en-GB" sz="1000" b="0" i="0" u="none" strike="noStrike" dirty="0">
                          <a:solidFill>
                            <a:srgbClr val="000000"/>
                          </a:solidFill>
                          <a:effectLst/>
                          <a:latin typeface="Calibri" panose="020F0502020204030204" pitchFamily="34" charset="0"/>
                        </a:rPr>
                        <a:t>£500.00</a:t>
                      </a:r>
                    </a:p>
                  </a:txBody>
                  <a:tcPr marL="0" marR="0" marT="0" marB="0"/>
                </a:tc>
                <a:tc>
                  <a:txBody>
                    <a:bodyPr/>
                    <a:lstStyle/>
                    <a:p>
                      <a:pPr algn="r" fontAlgn="b"/>
                      <a:r>
                        <a:rPr lang="en-GB" sz="1000" b="0" i="0" u="none" strike="noStrike" dirty="0">
                          <a:solidFill>
                            <a:srgbClr val="000000"/>
                          </a:solidFill>
                          <a:effectLst/>
                          <a:latin typeface="Calibri" panose="020F0502020204030204" pitchFamily="34" charset="0"/>
                        </a:rPr>
                        <a:t>09/09/2020</a:t>
                      </a:r>
                    </a:p>
                  </a:txBody>
                  <a:tcPr marL="0" marR="0" marT="0" marB="0" anchor="b"/>
                </a:tc>
                <a:tc>
                  <a:txBody>
                    <a:bodyPr/>
                    <a:lstStyle/>
                    <a:p>
                      <a:pPr algn="ctr" fontAlgn="b"/>
                      <a:r>
                        <a:rPr lang="en-GB" sz="10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149916139"/>
                  </a:ext>
                </a:extLst>
              </a:tr>
              <a:tr h="185116">
                <a:tc>
                  <a:txBody>
                    <a:bodyPr/>
                    <a:lstStyle/>
                    <a:p>
                      <a:pPr algn="l" fontAlgn="b"/>
                      <a:r>
                        <a:rPr lang="en-US" sz="1000" b="0" i="0" u="none" strike="noStrike" dirty="0">
                          <a:solidFill>
                            <a:srgbClr val="000000"/>
                          </a:solidFill>
                          <a:effectLst/>
                          <a:latin typeface="Calibri" panose="020F0502020204030204" pitchFamily="34" charset="0"/>
                        </a:rPr>
                        <a:t>Uplift to the CSS Interface Specifications</a:t>
                      </a:r>
                    </a:p>
                  </a:txBody>
                  <a:tcPr marL="0" marR="0" marT="0" marB="0" anchor="b"/>
                </a:tc>
                <a:tc>
                  <a:txBody>
                    <a:bodyPr/>
                    <a:lstStyle/>
                    <a:p>
                      <a:pPr algn="l" fontAlgn="b"/>
                      <a:r>
                        <a:rPr lang="en-GB" sz="1000" b="0" i="0" u="none" strike="noStrike" dirty="0">
                          <a:solidFill>
                            <a:srgbClr val="000000"/>
                          </a:solidFill>
                          <a:effectLst/>
                          <a:latin typeface="Calibri" panose="020F0502020204030204" pitchFamily="34" charset="0"/>
                        </a:rPr>
                        <a:t>CR-D038</a:t>
                      </a:r>
                    </a:p>
                  </a:txBody>
                  <a:tcPr marL="0" marR="0" marT="0" marB="0" anchor="b"/>
                </a:tc>
                <a:tc>
                  <a:txBody>
                    <a:bodyPr/>
                    <a:lstStyle/>
                    <a:p>
                      <a:pPr algn="l" fontAlgn="t"/>
                      <a:r>
                        <a:rPr lang="en-GB" sz="1000" b="0" i="0" u="none" strike="noStrike" dirty="0">
                          <a:solidFill>
                            <a:srgbClr val="000000"/>
                          </a:solidFill>
                          <a:effectLst/>
                          <a:latin typeface="Calibri" panose="020F0502020204030204" pitchFamily="34" charset="0"/>
                        </a:rPr>
                        <a:t>£70,000.00</a:t>
                      </a:r>
                    </a:p>
                  </a:txBody>
                  <a:tcPr marL="0" marR="0" marT="0" marB="0"/>
                </a:tc>
                <a:tc>
                  <a:txBody>
                    <a:bodyPr/>
                    <a:lstStyle/>
                    <a:p>
                      <a:pPr algn="r" fontAlgn="b"/>
                      <a:r>
                        <a:rPr lang="en-GB" sz="1000" b="0" i="0" u="none" strike="noStrike" dirty="0">
                          <a:solidFill>
                            <a:srgbClr val="000000"/>
                          </a:solidFill>
                          <a:effectLst/>
                          <a:latin typeface="Calibri" panose="020F0502020204030204" pitchFamily="34" charset="0"/>
                        </a:rPr>
                        <a:t>07/10/2020</a:t>
                      </a:r>
                    </a:p>
                  </a:txBody>
                  <a:tcPr marL="0" marR="0" marT="0" marB="0" anchor="b"/>
                </a:tc>
                <a:tc>
                  <a:txBody>
                    <a:bodyPr/>
                    <a:lstStyle/>
                    <a:p>
                      <a:pPr algn="ctr" fontAlgn="b"/>
                      <a:r>
                        <a:rPr lang="en-GB" sz="10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683635751"/>
                  </a:ext>
                </a:extLst>
              </a:tr>
              <a:tr h="185116">
                <a:tc>
                  <a:txBody>
                    <a:bodyPr/>
                    <a:lstStyle/>
                    <a:p>
                      <a:pPr algn="l" fontAlgn="b"/>
                      <a:r>
                        <a:rPr lang="en-US" sz="1000" b="0" i="0" u="none" strike="noStrike" dirty="0">
                          <a:solidFill>
                            <a:srgbClr val="000000"/>
                          </a:solidFill>
                          <a:effectLst/>
                          <a:latin typeface="Calibri" panose="020F0502020204030204" pitchFamily="34" charset="0"/>
                        </a:rPr>
                        <a:t>Uplift to Business Data Validation Rules</a:t>
                      </a:r>
                    </a:p>
                  </a:txBody>
                  <a:tcPr marL="0" marR="0" marT="0" marB="0" anchor="b"/>
                </a:tc>
                <a:tc>
                  <a:txBody>
                    <a:bodyPr/>
                    <a:lstStyle/>
                    <a:p>
                      <a:pPr algn="l" fontAlgn="b"/>
                      <a:r>
                        <a:rPr lang="en-GB" sz="1000" b="0" i="0" u="none" strike="noStrike" dirty="0">
                          <a:solidFill>
                            <a:srgbClr val="000000"/>
                          </a:solidFill>
                          <a:effectLst/>
                          <a:latin typeface="Calibri" panose="020F0502020204030204" pitchFamily="34" charset="0"/>
                        </a:rPr>
                        <a:t>CR-D039</a:t>
                      </a:r>
                    </a:p>
                  </a:txBody>
                  <a:tcPr marL="0" marR="0" marT="0" marB="0" anchor="b"/>
                </a:tc>
                <a:tc>
                  <a:txBody>
                    <a:bodyPr/>
                    <a:lstStyle/>
                    <a:p>
                      <a:pPr algn="l" fontAlgn="t"/>
                      <a:r>
                        <a:rPr lang="en-GB" sz="1000" b="0" i="0" u="none" strike="noStrike" dirty="0">
                          <a:solidFill>
                            <a:srgbClr val="000000"/>
                          </a:solidFill>
                          <a:effectLst/>
                          <a:latin typeface="Calibri" panose="020F0502020204030204" pitchFamily="34" charset="0"/>
                        </a:rPr>
                        <a:t>£20,000.00</a:t>
                      </a:r>
                    </a:p>
                  </a:txBody>
                  <a:tcPr marL="0" marR="0" marT="0" marB="0"/>
                </a:tc>
                <a:tc>
                  <a:txBody>
                    <a:bodyPr/>
                    <a:lstStyle/>
                    <a:p>
                      <a:pPr algn="r" fontAlgn="b"/>
                      <a:r>
                        <a:rPr lang="en-GB" sz="1000" b="0" i="0" u="none" strike="noStrike" dirty="0">
                          <a:solidFill>
                            <a:srgbClr val="000000"/>
                          </a:solidFill>
                          <a:effectLst/>
                          <a:latin typeface="Calibri" panose="020F0502020204030204" pitchFamily="34" charset="0"/>
                        </a:rPr>
                        <a:t>25/09/2020</a:t>
                      </a:r>
                    </a:p>
                  </a:txBody>
                  <a:tcPr marL="0" marR="0" marT="0" marB="0" anchor="b"/>
                </a:tc>
                <a:tc>
                  <a:txBody>
                    <a:bodyPr/>
                    <a:lstStyle/>
                    <a:p>
                      <a:pPr algn="ctr" fontAlgn="b"/>
                      <a:r>
                        <a:rPr lang="en-GB" sz="10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1515270279"/>
                  </a:ext>
                </a:extLst>
              </a:tr>
              <a:tr h="185116">
                <a:tc>
                  <a:txBody>
                    <a:bodyPr/>
                    <a:lstStyle/>
                    <a:p>
                      <a:pPr algn="l" fontAlgn="b"/>
                      <a:r>
                        <a:rPr lang="en-GB" sz="1000" b="0" i="0" u="none" strike="noStrike" dirty="0">
                          <a:solidFill>
                            <a:srgbClr val="000000"/>
                          </a:solidFill>
                          <a:effectLst/>
                          <a:latin typeface="Calibri" panose="020F0502020204030204" pitchFamily="34" charset="0"/>
                        </a:rPr>
                        <a:t>Programme Plan Re-Baseline</a:t>
                      </a:r>
                    </a:p>
                  </a:txBody>
                  <a:tcPr marL="0" marR="0" marT="0" marB="0" anchor="b"/>
                </a:tc>
                <a:tc>
                  <a:txBody>
                    <a:bodyPr/>
                    <a:lstStyle/>
                    <a:p>
                      <a:pPr algn="l" fontAlgn="b"/>
                      <a:r>
                        <a:rPr lang="en-GB" sz="1000" b="0" i="0" u="none" strike="noStrike" dirty="0">
                          <a:solidFill>
                            <a:srgbClr val="000000"/>
                          </a:solidFill>
                          <a:effectLst/>
                          <a:latin typeface="Calibri" panose="020F0502020204030204" pitchFamily="34" charset="0"/>
                        </a:rPr>
                        <a:t>CR-D042</a:t>
                      </a:r>
                    </a:p>
                  </a:txBody>
                  <a:tcPr marL="0" marR="0" marT="0" marB="0" anchor="b"/>
                </a:tc>
                <a:tc>
                  <a:txBody>
                    <a:bodyPr/>
                    <a:lstStyle/>
                    <a:p>
                      <a:pPr algn="l" fontAlgn="t"/>
                      <a:r>
                        <a:rPr lang="en-GB" sz="1000" b="0" i="0" u="none" strike="noStrike" dirty="0">
                          <a:solidFill>
                            <a:srgbClr val="000000"/>
                          </a:solidFill>
                          <a:effectLst/>
                          <a:latin typeface="Calibri" panose="020F0502020204030204" pitchFamily="34" charset="0"/>
                        </a:rPr>
                        <a:t>£14,913,000.00</a:t>
                      </a:r>
                    </a:p>
                  </a:txBody>
                  <a:tcPr marL="0" marR="0" marT="0" marB="0"/>
                </a:tc>
                <a:tc>
                  <a:txBody>
                    <a:bodyPr/>
                    <a:lstStyle/>
                    <a:p>
                      <a:pPr algn="r" fontAlgn="b"/>
                      <a:r>
                        <a:rPr lang="en-GB" sz="1000" b="0" i="0" u="none" strike="noStrike" dirty="0">
                          <a:solidFill>
                            <a:srgbClr val="000000"/>
                          </a:solidFill>
                          <a:effectLst/>
                          <a:latin typeface="Calibri" panose="020F0502020204030204" pitchFamily="34" charset="0"/>
                        </a:rPr>
                        <a:t>28/09/2020</a:t>
                      </a:r>
                    </a:p>
                  </a:txBody>
                  <a:tcPr marL="0" marR="0" marT="0" marB="0" anchor="b"/>
                </a:tc>
                <a:tc>
                  <a:txBody>
                    <a:bodyPr/>
                    <a:lstStyle/>
                    <a:p>
                      <a:pPr algn="ctr" fontAlgn="b"/>
                      <a:r>
                        <a:rPr lang="en-GB" sz="10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818935558"/>
                  </a:ext>
                </a:extLst>
              </a:tr>
              <a:tr h="185116">
                <a:tc>
                  <a:txBody>
                    <a:bodyPr/>
                    <a:lstStyle/>
                    <a:p>
                      <a:pPr algn="l" fontAlgn="b"/>
                      <a:r>
                        <a:rPr lang="en-US" sz="1000" b="0" i="0" u="none" strike="noStrike" dirty="0">
                          <a:solidFill>
                            <a:srgbClr val="000000"/>
                          </a:solidFill>
                          <a:effectLst/>
                          <a:latin typeface="Calibri" panose="020F0502020204030204" pitchFamily="34" charset="0"/>
                        </a:rPr>
                        <a:t>Uplift to the Code of Connection</a:t>
                      </a:r>
                    </a:p>
                  </a:txBody>
                  <a:tcPr marL="0" marR="0" marT="0" marB="0" anchor="b"/>
                </a:tc>
                <a:tc>
                  <a:txBody>
                    <a:bodyPr/>
                    <a:lstStyle/>
                    <a:p>
                      <a:pPr algn="l" fontAlgn="b"/>
                      <a:r>
                        <a:rPr lang="en-GB" sz="1000" b="0" i="0" u="none" strike="noStrike" dirty="0">
                          <a:solidFill>
                            <a:srgbClr val="000000"/>
                          </a:solidFill>
                          <a:effectLst/>
                          <a:latin typeface="Calibri" panose="020F0502020204030204" pitchFamily="34" charset="0"/>
                        </a:rPr>
                        <a:t>CR-0046</a:t>
                      </a:r>
                    </a:p>
                  </a:txBody>
                  <a:tcPr marL="0" marR="0" marT="0" marB="0" anchor="b"/>
                </a:tc>
                <a:tc>
                  <a:txBody>
                    <a:bodyPr/>
                    <a:lstStyle/>
                    <a:p>
                      <a:pPr algn="l" fontAlgn="t"/>
                      <a:r>
                        <a:rPr lang="en-GB" sz="1000" b="0" i="0" u="none" strike="noStrike" dirty="0">
                          <a:solidFill>
                            <a:srgbClr val="000000"/>
                          </a:solidFill>
                          <a:effectLst/>
                          <a:latin typeface="Calibri" panose="020F0502020204030204" pitchFamily="34" charset="0"/>
                        </a:rPr>
                        <a:t>£0.00</a:t>
                      </a:r>
                    </a:p>
                  </a:txBody>
                  <a:tcPr marL="0" marR="0" marT="0" marB="0"/>
                </a:tc>
                <a:tc>
                  <a:txBody>
                    <a:bodyPr/>
                    <a:lstStyle/>
                    <a:p>
                      <a:pPr algn="r" fontAlgn="b"/>
                      <a:r>
                        <a:rPr lang="en-GB" sz="1000" b="0" i="0" u="none" strike="noStrike" dirty="0">
                          <a:solidFill>
                            <a:srgbClr val="000000"/>
                          </a:solidFill>
                          <a:effectLst/>
                          <a:latin typeface="Calibri" panose="020F0502020204030204" pitchFamily="34" charset="0"/>
                        </a:rPr>
                        <a:t>09/11/2020</a:t>
                      </a:r>
                    </a:p>
                  </a:txBody>
                  <a:tcPr marL="0" marR="0" marT="0" marB="0" anchor="b"/>
                </a:tc>
                <a:tc>
                  <a:txBody>
                    <a:bodyPr/>
                    <a:lstStyle/>
                    <a:p>
                      <a:pPr algn="ctr" fontAlgn="b"/>
                      <a:r>
                        <a:rPr lang="en-GB" sz="1000" b="0" i="0" u="none" strike="noStrike" dirty="0">
                          <a:solidFill>
                            <a:srgbClr val="000000"/>
                          </a:solidFill>
                          <a:effectLst/>
                          <a:latin typeface="Calibri" panose="020F0502020204030204" pitchFamily="34" charset="0"/>
                        </a:rPr>
                        <a:t>Awaiting Decision</a:t>
                      </a:r>
                    </a:p>
                  </a:txBody>
                  <a:tcPr marL="0" marR="0" marT="0" marB="0" anchor="b"/>
                </a:tc>
                <a:extLst>
                  <a:ext uri="{0D108BD9-81ED-4DB2-BD59-A6C34878D82A}">
                    <a16:rowId xmlns:a16="http://schemas.microsoft.com/office/drawing/2014/main" val="62196091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2076" y="-206850"/>
            <a:ext cx="8651961" cy="803196"/>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not impacting Xoserve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1456467117"/>
              </p:ext>
            </p:extLst>
          </p:nvPr>
        </p:nvGraphicFramePr>
        <p:xfrm>
          <a:off x="421545" y="358348"/>
          <a:ext cx="8412492" cy="4757768"/>
        </p:xfrm>
        <a:graphic>
          <a:graphicData uri="http://schemas.openxmlformats.org/drawingml/2006/table">
            <a:tbl>
              <a:tblPr firstRow="1" bandRow="1">
                <a:tableStyleId>{5C22544A-7EE6-4342-B048-85BDC9FD1C3A}</a:tableStyleId>
              </a:tblPr>
              <a:tblGrid>
                <a:gridCol w="4610683">
                  <a:extLst>
                    <a:ext uri="{9D8B030D-6E8A-4147-A177-3AD203B41FA5}">
                      <a16:colId xmlns:a16="http://schemas.microsoft.com/office/drawing/2014/main" val="997061046"/>
                    </a:ext>
                  </a:extLst>
                </a:gridCol>
                <a:gridCol w="587396">
                  <a:extLst>
                    <a:ext uri="{9D8B030D-6E8A-4147-A177-3AD203B41FA5}">
                      <a16:colId xmlns:a16="http://schemas.microsoft.com/office/drawing/2014/main" val="2723771934"/>
                    </a:ext>
                  </a:extLst>
                </a:gridCol>
                <a:gridCol w="861551">
                  <a:extLst>
                    <a:ext uri="{9D8B030D-6E8A-4147-A177-3AD203B41FA5}">
                      <a16:colId xmlns:a16="http://schemas.microsoft.com/office/drawing/2014/main" val="3830117845"/>
                    </a:ext>
                  </a:extLst>
                </a:gridCol>
                <a:gridCol w="670363">
                  <a:extLst>
                    <a:ext uri="{9D8B030D-6E8A-4147-A177-3AD203B41FA5}">
                      <a16:colId xmlns:a16="http://schemas.microsoft.com/office/drawing/2014/main" val="194189712"/>
                    </a:ext>
                  </a:extLst>
                </a:gridCol>
                <a:gridCol w="1682499">
                  <a:extLst>
                    <a:ext uri="{9D8B030D-6E8A-4147-A177-3AD203B41FA5}">
                      <a16:colId xmlns:a16="http://schemas.microsoft.com/office/drawing/2014/main" val="3065248341"/>
                    </a:ext>
                  </a:extLst>
                </a:gridCol>
              </a:tblGrid>
              <a:tr h="205792">
                <a:tc>
                  <a:txBody>
                    <a:bodyPr/>
                    <a:lstStyle/>
                    <a:p>
                      <a:pPr algn="ctr" rtl="0" fontAlgn="ctr"/>
                      <a:r>
                        <a:rPr lang="en-GB" sz="600" b="1" i="0" u="none" strike="noStrike" dirty="0">
                          <a:solidFill>
                            <a:srgbClr val="FFFFFF"/>
                          </a:solidFill>
                          <a:effectLst/>
                          <a:latin typeface="+mn-lt"/>
                          <a:cs typeface="Arial" panose="020B0604020202020204" pitchFamily="34" charset="0"/>
                        </a:rPr>
                        <a:t>CR Name</a:t>
                      </a:r>
                    </a:p>
                  </a:txBody>
                  <a:tcPr marL="4763" marR="4763" marT="4763" marB="0" anchor="ctr"/>
                </a:tc>
                <a:tc>
                  <a:txBody>
                    <a:bodyPr/>
                    <a:lstStyle/>
                    <a:p>
                      <a:pPr algn="ctr" rtl="0" fontAlgn="ctr"/>
                      <a:r>
                        <a:rPr lang="en-GB" sz="600" b="1" i="0" u="none" strike="noStrike" dirty="0">
                          <a:solidFill>
                            <a:srgbClr val="FFFFFF"/>
                          </a:solidFill>
                          <a:effectLst/>
                          <a:latin typeface="+mn-lt"/>
                          <a:cs typeface="Arial" panose="020B0604020202020204" pitchFamily="34" charset="0"/>
                        </a:rPr>
                        <a:t>CR Ref</a:t>
                      </a:r>
                    </a:p>
                  </a:txBody>
                  <a:tcPr marL="4763" marR="4763" marT="4763" marB="0" anchor="ctr"/>
                </a:tc>
                <a:tc>
                  <a:txBody>
                    <a:bodyPr/>
                    <a:lstStyle/>
                    <a:p>
                      <a:pPr algn="ctr" rtl="0" fontAlgn="ctr"/>
                      <a:r>
                        <a:rPr lang="en-US" sz="600" b="1" i="0" u="none" strike="noStrike" dirty="0">
                          <a:solidFill>
                            <a:srgbClr val="FFFFFF"/>
                          </a:solidFill>
                          <a:effectLst/>
                          <a:latin typeface="+mn-lt"/>
                          <a:cs typeface="Arial" panose="020B0604020202020204" pitchFamily="34" charset="0"/>
                        </a:rPr>
                        <a:t>High Level Cost IA Cost</a:t>
                      </a:r>
                    </a:p>
                  </a:txBody>
                  <a:tcPr marL="4763" marR="4763" marT="4763" marB="0" anchor="ctr"/>
                </a:tc>
                <a:tc>
                  <a:txBody>
                    <a:bodyPr/>
                    <a:lstStyle/>
                    <a:p>
                      <a:pPr algn="ctr" rtl="0" fontAlgn="ctr"/>
                      <a:r>
                        <a:rPr lang="en-GB" sz="600" b="1" i="0" u="none" strike="noStrike" dirty="0">
                          <a:solidFill>
                            <a:srgbClr val="FFFFFF"/>
                          </a:solidFill>
                          <a:effectLst/>
                          <a:latin typeface="+mn-lt"/>
                          <a:cs typeface="Arial" panose="020B0604020202020204" pitchFamily="34" charset="0"/>
                        </a:rPr>
                        <a:t>Date Raised</a:t>
                      </a:r>
                    </a:p>
                  </a:txBody>
                  <a:tcPr marL="4763" marR="4763" marT="4763" marB="0" anchor="ctr"/>
                </a:tc>
                <a:tc>
                  <a:txBody>
                    <a:bodyPr/>
                    <a:lstStyle/>
                    <a:p>
                      <a:pPr algn="ctr" rtl="0" fontAlgn="ctr"/>
                      <a:r>
                        <a:rPr lang="en-GB" sz="600" b="1" i="0" u="none" strike="noStrike" dirty="0">
                          <a:solidFill>
                            <a:srgbClr val="FFFFFF"/>
                          </a:solidFill>
                          <a:effectLst/>
                          <a:latin typeface="+mn-lt"/>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23616">
                <a:tc>
                  <a:txBody>
                    <a:bodyPr/>
                    <a:lstStyle/>
                    <a:p>
                      <a:pPr algn="l" fontAlgn="t"/>
                      <a:r>
                        <a:rPr lang="it-IT" sz="900" b="0" i="0" u="none" strike="noStrike" dirty="0">
                          <a:solidFill>
                            <a:srgbClr val="000000"/>
                          </a:solidFill>
                          <a:effectLst/>
                          <a:latin typeface="Calibri" panose="020F0502020204030204" pitchFamily="34" charset="0"/>
                        </a:rPr>
                        <a:t>Non_Mandatory_MPAS_Metered_Indicator_v0.4</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CR-D001</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27/01/2020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751528655"/>
                  </a:ext>
                </a:extLst>
              </a:tr>
              <a:tr h="123616">
                <a:tc>
                  <a:txBody>
                    <a:bodyPr/>
                    <a:lstStyle/>
                    <a:p>
                      <a:pPr algn="l" fontAlgn="t"/>
                      <a:r>
                        <a:rPr lang="en-GB" sz="900" b="0" i="0" u="none" strike="noStrike" dirty="0">
                          <a:solidFill>
                            <a:srgbClr val="000000"/>
                          </a:solidFill>
                          <a:effectLst/>
                          <a:latin typeface="Calibri" panose="020F0502020204030204" pitchFamily="34" charset="0"/>
                        </a:rPr>
                        <a:t>REC Manager Procurement Timelines</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CR-D003</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02/12/2019</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981331093"/>
                  </a:ext>
                </a:extLst>
              </a:tr>
              <a:tr h="123616">
                <a:tc>
                  <a:txBody>
                    <a:bodyPr/>
                    <a:lstStyle/>
                    <a:p>
                      <a:pPr algn="l" fontAlgn="t"/>
                      <a:r>
                        <a:rPr lang="en-GB" sz="900" b="0" i="0" u="none" strike="noStrike" dirty="0">
                          <a:solidFill>
                            <a:srgbClr val="000000"/>
                          </a:solidFill>
                          <a:effectLst/>
                          <a:latin typeface="Calibri" panose="020F0502020204030204" pitchFamily="34" charset="0"/>
                        </a:rPr>
                        <a:t>MPAS Related MPAN Disconnection</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CR-D004</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endParaRPr lang="en-GB" sz="9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On Hold</a:t>
                      </a:r>
                    </a:p>
                  </a:txBody>
                  <a:tcPr marL="0" marR="0" marT="0" marB="0"/>
                </a:tc>
                <a:extLst>
                  <a:ext uri="{0D108BD9-81ED-4DB2-BD59-A6C34878D82A}">
                    <a16:rowId xmlns:a16="http://schemas.microsoft.com/office/drawing/2014/main" val="2929275229"/>
                  </a:ext>
                </a:extLst>
              </a:tr>
              <a:tr h="123616">
                <a:tc>
                  <a:txBody>
                    <a:bodyPr/>
                    <a:lstStyle/>
                    <a:p>
                      <a:pPr algn="l" fontAlgn="t"/>
                      <a:r>
                        <a:rPr lang="en-US" sz="900" b="0" i="0" u="none" strike="noStrike" dirty="0">
                          <a:solidFill>
                            <a:srgbClr val="000000"/>
                          </a:solidFill>
                          <a:effectLst/>
                          <a:latin typeface="Calibri" panose="020F0502020204030204" pitchFamily="34" charset="0"/>
                        </a:rPr>
                        <a:t>Introduction of Validation Message to Logical Mode</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CR-D005</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£61,000.00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25/11/2019</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1011124910"/>
                  </a:ext>
                </a:extLst>
              </a:tr>
              <a:tr h="123616">
                <a:tc>
                  <a:txBody>
                    <a:bodyPr/>
                    <a:lstStyle/>
                    <a:p>
                      <a:pPr algn="l" fontAlgn="t"/>
                      <a:r>
                        <a:rPr lang="en-US" sz="900" b="0" i="0" u="none" strike="noStrike" dirty="0">
                          <a:solidFill>
                            <a:srgbClr val="000000"/>
                          </a:solidFill>
                          <a:effectLst/>
                          <a:latin typeface="Calibri" panose="020F0502020204030204" pitchFamily="34" charset="0"/>
                        </a:rPr>
                        <a:t>Modification of Related MPAN Cleanse Checkpoint Milestones</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CR-D006</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27/11/2019</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249112874"/>
                  </a:ext>
                </a:extLst>
              </a:tr>
              <a:tr h="123616">
                <a:tc>
                  <a:txBody>
                    <a:bodyPr/>
                    <a:lstStyle/>
                    <a:p>
                      <a:pPr algn="l" fontAlgn="t"/>
                      <a:r>
                        <a:rPr lang="en-GB" sz="900" b="0" i="0" u="none" strike="noStrike" dirty="0">
                          <a:solidFill>
                            <a:srgbClr val="000000"/>
                          </a:solidFill>
                          <a:effectLst/>
                          <a:latin typeface="Calibri" panose="020F0502020204030204" pitchFamily="34" charset="0"/>
                        </a:rPr>
                        <a:t>ABACUS Corrections and Re-alignments</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CR-D007</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04/12/2019</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478907313"/>
                  </a:ext>
                </a:extLst>
              </a:tr>
              <a:tr h="123616">
                <a:tc>
                  <a:txBody>
                    <a:bodyPr/>
                    <a:lstStyle/>
                    <a:p>
                      <a:pPr algn="l" fontAlgn="t"/>
                      <a:r>
                        <a:rPr lang="en-GB" sz="900" b="0" i="0" u="none" strike="noStrike" dirty="0">
                          <a:solidFill>
                            <a:srgbClr val="000000"/>
                          </a:solidFill>
                          <a:effectLst/>
                          <a:latin typeface="Calibri" panose="020F0502020204030204" pitchFamily="34" charset="0"/>
                        </a:rPr>
                        <a:t>ECOES REL API Webmethod</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CR-D009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17/12/2019</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400048739"/>
                  </a:ext>
                </a:extLst>
              </a:tr>
              <a:tr h="123616">
                <a:tc>
                  <a:txBody>
                    <a:bodyPr/>
                    <a:lstStyle/>
                    <a:p>
                      <a:pPr algn="l" fontAlgn="t"/>
                      <a:r>
                        <a:rPr lang="en-GB" sz="900" b="0" i="0" u="none" strike="noStrike" dirty="0">
                          <a:solidFill>
                            <a:srgbClr val="000000"/>
                          </a:solidFill>
                          <a:effectLst/>
                          <a:latin typeface="Calibri" panose="020F0502020204030204" pitchFamily="34" charset="0"/>
                        </a:rPr>
                        <a:t>CSSIA Uplift to Implement IG Recommendations</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CR-D010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17/12/2019</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712610449"/>
                  </a:ext>
                </a:extLst>
              </a:tr>
              <a:tr h="123616">
                <a:tc>
                  <a:txBody>
                    <a:bodyPr/>
                    <a:lstStyle/>
                    <a:p>
                      <a:pPr algn="l" fontAlgn="t"/>
                      <a:r>
                        <a:rPr lang="en-US" sz="900" b="0" i="0" u="none" strike="noStrike" dirty="0">
                          <a:solidFill>
                            <a:srgbClr val="000000"/>
                          </a:solidFill>
                          <a:effectLst/>
                          <a:latin typeface="Calibri" panose="020F0502020204030204" pitchFamily="34" charset="0"/>
                        </a:rPr>
                        <a:t>Update 3 E2Es to align to CSSIA</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CR-D011</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10/06/2020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220846771"/>
                  </a:ext>
                </a:extLst>
              </a:tr>
              <a:tr h="123616">
                <a:tc>
                  <a:txBody>
                    <a:bodyPr/>
                    <a:lstStyle/>
                    <a:p>
                      <a:pPr algn="l" fontAlgn="t"/>
                      <a:r>
                        <a:rPr lang="en-US" sz="900" b="0" i="0" u="none" strike="noStrike" dirty="0">
                          <a:solidFill>
                            <a:srgbClr val="000000"/>
                          </a:solidFill>
                          <a:effectLst/>
                          <a:latin typeface="Calibri" panose="020F0502020204030204" pitchFamily="34" charset="0"/>
                        </a:rPr>
                        <a:t>CSS_Physical_Interface_Design_Updates_mpxn_v0.2</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CR-D012</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30/01/2020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1108681045"/>
                  </a:ext>
                </a:extLst>
              </a:tr>
              <a:tr h="123616">
                <a:tc>
                  <a:txBody>
                    <a:bodyPr/>
                    <a:lstStyle/>
                    <a:p>
                      <a:pPr algn="l" fontAlgn="t"/>
                      <a:r>
                        <a:rPr lang="en-US" sz="900" b="0" i="0" u="none" strike="noStrike" dirty="0">
                          <a:solidFill>
                            <a:srgbClr val="000000"/>
                          </a:solidFill>
                          <a:effectLst/>
                          <a:latin typeface="Calibri" panose="020F0502020204030204" pitchFamily="34" charset="0"/>
                        </a:rPr>
                        <a:t>Messaging_Requirements_Revisions_REC_Code_Manager_and_CSS_v0.1 Clean</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CR-D013</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28/01/2020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1119251928"/>
                  </a:ext>
                </a:extLst>
              </a:tr>
              <a:tr h="123616">
                <a:tc>
                  <a:txBody>
                    <a:bodyPr/>
                    <a:lstStyle/>
                    <a:p>
                      <a:pPr algn="l" fontAlgn="t"/>
                      <a:r>
                        <a:rPr lang="en-US" sz="900" b="0" i="0" u="none" strike="noStrike" dirty="0">
                          <a:solidFill>
                            <a:srgbClr val="000000"/>
                          </a:solidFill>
                          <a:effectLst/>
                          <a:latin typeface="Calibri" panose="020F0502020204030204" pitchFamily="34" charset="0"/>
                        </a:rPr>
                        <a:t>Amendment_of_Xoserve_Consequential_Change_Milestone_Delivery_Dates_v0.2[DRAFT]</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CR-D015</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26/02/2020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3579055430"/>
                  </a:ext>
                </a:extLst>
              </a:tr>
              <a:tr h="147849">
                <a:tc>
                  <a:txBody>
                    <a:bodyPr/>
                    <a:lstStyle/>
                    <a:p>
                      <a:pPr algn="l" fontAlgn="t"/>
                      <a:r>
                        <a:rPr lang="en-US" sz="900" b="0" i="0" u="none" strike="noStrike" dirty="0">
                          <a:solidFill>
                            <a:srgbClr val="000000"/>
                          </a:solidFill>
                          <a:effectLst/>
                          <a:latin typeface="Calibri" panose="020F0502020204030204" pitchFamily="34" charset="0"/>
                        </a:rPr>
                        <a:t>CSS_Handling_of_MPAS_Business_Dates_v0.2[DRAFT]</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CR-D017</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£3,500.00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20/07/2020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3965349378"/>
                  </a:ext>
                </a:extLst>
              </a:tr>
              <a:tr h="123616">
                <a:tc>
                  <a:txBody>
                    <a:bodyPr/>
                    <a:lstStyle/>
                    <a:p>
                      <a:pPr algn="l" fontAlgn="t"/>
                      <a:r>
                        <a:rPr lang="en-GB" sz="900" b="0" i="0" u="none" strike="noStrike" dirty="0">
                          <a:solidFill>
                            <a:srgbClr val="000000"/>
                          </a:solidFill>
                          <a:effectLst/>
                          <a:latin typeface="Calibri" panose="020F0502020204030204" pitchFamily="34" charset="0"/>
                        </a:rPr>
                        <a:t>Confirmation_Responses_to_Outbound_Synchronisations_v0.2[DRAFT]</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CR-D018</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02/03/2020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4019188766"/>
                  </a:ext>
                </a:extLst>
              </a:tr>
              <a:tr h="123616">
                <a:tc>
                  <a:txBody>
                    <a:bodyPr/>
                    <a:lstStyle/>
                    <a:p>
                      <a:pPr algn="l" fontAlgn="t"/>
                      <a:r>
                        <a:rPr lang="en-US" sz="900" b="0" i="0" u="none" strike="noStrike" dirty="0">
                          <a:solidFill>
                            <a:srgbClr val="000000"/>
                          </a:solidFill>
                          <a:effectLst/>
                          <a:latin typeface="Calibri" panose="020F0502020204030204" pitchFamily="34" charset="0"/>
                        </a:rPr>
                        <a:t>Regulatory Workstream – Programme Milestones Refresh </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r" fontAlgn="t"/>
                      <a:r>
                        <a:rPr lang="en-GB" sz="900" b="0" i="0" u="none" strike="noStrike" dirty="0">
                          <a:solidFill>
                            <a:srgbClr val="000000"/>
                          </a:solidFill>
                          <a:effectLst/>
                          <a:latin typeface="Calibri" panose="020F0502020204030204" pitchFamily="34" charset="0"/>
                        </a:rPr>
                        <a:t>16/03/2020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954537531"/>
                  </a:ext>
                </a:extLst>
              </a:tr>
              <a:tr h="123616">
                <a:tc>
                  <a:txBody>
                    <a:bodyPr/>
                    <a:lstStyle/>
                    <a:p>
                      <a:pPr algn="l" fontAlgn="t"/>
                      <a:r>
                        <a:rPr lang="en-GB" sz="900" b="0" i="0" u="none" strike="noStrike" dirty="0">
                          <a:solidFill>
                            <a:srgbClr val="000000"/>
                          </a:solidFill>
                          <a:effectLst/>
                          <a:latin typeface="Calibri" panose="020F0502020204030204" pitchFamily="34" charset="0"/>
                        </a:rPr>
                        <a:t>Remove MPAS Interface</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CR-D021</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r" fontAlgn="t"/>
                      <a:r>
                        <a:rPr lang="en-GB" sz="900" b="0" i="0" u="none" strike="noStrike" dirty="0">
                          <a:solidFill>
                            <a:srgbClr val="000000"/>
                          </a:solidFill>
                          <a:effectLst/>
                          <a:latin typeface="Calibri" panose="020F0502020204030204" pitchFamily="34" charset="0"/>
                        </a:rPr>
                        <a:t>29/04/2020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84861247"/>
                  </a:ext>
                </a:extLst>
              </a:tr>
              <a:tr h="130936">
                <a:tc>
                  <a:txBody>
                    <a:bodyPr/>
                    <a:lstStyle/>
                    <a:p>
                      <a:pPr algn="l" fontAlgn="t"/>
                      <a:r>
                        <a:rPr lang="en-US" sz="900" b="0" i="0" u="none" strike="noStrike" dirty="0">
                          <a:solidFill>
                            <a:srgbClr val="000000"/>
                          </a:solidFill>
                          <a:effectLst/>
                          <a:latin typeface="Calibri" panose="020F0502020204030204" pitchFamily="34" charset="0"/>
                        </a:rPr>
                        <a:t>DSP_Specific_ SIT_ Functional_Exit_Criteria</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CR-D023</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r" fontAlgn="t"/>
                      <a:r>
                        <a:rPr lang="en-GB" sz="900" b="0" i="0" u="none" strike="noStrike" dirty="0">
                          <a:solidFill>
                            <a:srgbClr val="000000"/>
                          </a:solidFill>
                          <a:effectLst/>
                          <a:latin typeface="Calibri" panose="020F0502020204030204" pitchFamily="34" charset="0"/>
                        </a:rPr>
                        <a:t>29/05/2020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84717103"/>
                  </a:ext>
                </a:extLst>
              </a:tr>
              <a:tr h="123616">
                <a:tc>
                  <a:txBody>
                    <a:bodyPr/>
                    <a:lstStyle/>
                    <a:p>
                      <a:pPr algn="l" fontAlgn="b"/>
                      <a:r>
                        <a:rPr lang="en-GB" sz="900" b="0" i="0" u="none" strike="noStrike" dirty="0">
                          <a:solidFill>
                            <a:srgbClr val="000000"/>
                          </a:solidFill>
                          <a:effectLst/>
                          <a:latin typeface="Calibri" panose="020F0502020204030204" pitchFamily="34" charset="0"/>
                        </a:rPr>
                        <a:t>Changes to support enhanced Solar arrangements</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CR-D025</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l" fontAlgn="b"/>
                      <a:endParaRPr lang="en-GB"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Not Received</a:t>
                      </a:r>
                    </a:p>
                  </a:txBody>
                  <a:tcPr marL="0" marR="0" marT="0" marB="0" anchor="b"/>
                </a:tc>
                <a:extLst>
                  <a:ext uri="{0D108BD9-81ED-4DB2-BD59-A6C34878D82A}">
                    <a16:rowId xmlns:a16="http://schemas.microsoft.com/office/drawing/2014/main" val="1584130255"/>
                  </a:ext>
                </a:extLst>
              </a:tr>
              <a:tr h="147813">
                <a:tc>
                  <a:txBody>
                    <a:bodyPr/>
                    <a:lstStyle/>
                    <a:p>
                      <a:pPr algn="l" fontAlgn="b"/>
                      <a:r>
                        <a:rPr lang="en-US" sz="900" b="0" i="0" u="none" strike="noStrike" dirty="0">
                          <a:solidFill>
                            <a:srgbClr val="000000"/>
                          </a:solidFill>
                          <a:effectLst/>
                          <a:latin typeface="Calibri" panose="020F0502020204030204" pitchFamily="34" charset="0"/>
                        </a:rPr>
                        <a:t>CSS Role-based access control (RBAC)</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CR-D031</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£48,530.00</a:t>
                      </a:r>
                    </a:p>
                  </a:txBody>
                  <a:tcPr marL="0" marR="0" marT="0" marB="0"/>
                </a:tc>
                <a:tc>
                  <a:txBody>
                    <a:bodyPr/>
                    <a:lstStyle/>
                    <a:p>
                      <a:pPr algn="r" fontAlgn="b"/>
                      <a:r>
                        <a:rPr lang="en-GB" sz="900" b="0" i="0" u="none" strike="noStrike" dirty="0">
                          <a:solidFill>
                            <a:srgbClr val="000000"/>
                          </a:solidFill>
                          <a:effectLst/>
                          <a:latin typeface="Calibri" panose="020F0502020204030204" pitchFamily="34" charset="0"/>
                        </a:rPr>
                        <a:t>24/07/2020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2508219123"/>
                  </a:ext>
                </a:extLst>
              </a:tr>
              <a:tr h="141514">
                <a:tc>
                  <a:txBody>
                    <a:bodyPr/>
                    <a:lstStyle/>
                    <a:p>
                      <a:pPr algn="l" fontAlgn="b"/>
                      <a:r>
                        <a:rPr lang="en-US" sz="900" b="0" i="0" u="none" strike="noStrike" dirty="0">
                          <a:solidFill>
                            <a:srgbClr val="000000"/>
                          </a:solidFill>
                          <a:effectLst/>
                          <a:latin typeface="Calibri" panose="020F0502020204030204" pitchFamily="34" charset="0"/>
                        </a:rPr>
                        <a:t>A Quality Analysis Activity of the Data being used for the DMT Non-Functional Test Phase​​</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CR-D033</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l" fontAlgn="b"/>
                      <a:r>
                        <a:rPr lang="en-GB" sz="900" b="0" i="0" u="none" strike="noStrike" dirty="0">
                          <a:solidFill>
                            <a:srgbClr val="000000"/>
                          </a:solidFill>
                          <a:effectLst/>
                          <a:latin typeface="Calibri" panose="020F0502020204030204" pitchFamily="34" charset="0"/>
                        </a:rPr>
                        <a:t> </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1749593762"/>
                  </a:ext>
                </a:extLst>
              </a:tr>
              <a:tr h="123616">
                <a:tc>
                  <a:txBody>
                    <a:bodyPr/>
                    <a:lstStyle/>
                    <a:p>
                      <a:pPr algn="l" fontAlgn="b"/>
                      <a:r>
                        <a:rPr lang="en-US" sz="900" b="0" i="0" u="none" strike="noStrike" dirty="0">
                          <a:solidFill>
                            <a:srgbClr val="000000"/>
                          </a:solidFill>
                          <a:effectLst/>
                          <a:latin typeface="Calibri" panose="020F0502020204030204" pitchFamily="34" charset="0"/>
                        </a:rPr>
                        <a:t>CSS Change from UTC to Local Time </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CR-D035</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dirty="0">
                          <a:solidFill>
                            <a:srgbClr val="000000"/>
                          </a:solidFill>
                          <a:effectLst/>
                          <a:latin typeface="Calibri" panose="020F0502020204030204" pitchFamily="34" charset="0"/>
                        </a:rPr>
                        <a:t>22/09/2020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3371576077"/>
                  </a:ext>
                </a:extLst>
              </a:tr>
              <a:tr h="136616">
                <a:tc>
                  <a:txBody>
                    <a:bodyPr/>
                    <a:lstStyle/>
                    <a:p>
                      <a:pPr algn="l" fontAlgn="b"/>
                      <a:r>
                        <a:rPr lang="fr-FR" sz="900" b="0" i="0" u="none" strike="noStrike" dirty="0">
                          <a:solidFill>
                            <a:srgbClr val="000000"/>
                          </a:solidFill>
                          <a:effectLst/>
                          <a:latin typeface="Calibri" panose="020F0502020204030204" pitchFamily="34" charset="0"/>
                        </a:rPr>
                        <a:t>Xoserve CR for DES AI Removal</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CR-D036</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dirty="0">
                          <a:solidFill>
                            <a:srgbClr val="000000"/>
                          </a:solidFill>
                          <a:effectLst/>
                          <a:latin typeface="Calibri" panose="020F0502020204030204" pitchFamily="34" charset="0"/>
                        </a:rPr>
                        <a:t>24/09/2020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3865577480"/>
                  </a:ext>
                </a:extLst>
              </a:tr>
              <a:tr h="130079">
                <a:tc>
                  <a:txBody>
                    <a:bodyPr/>
                    <a:lstStyle/>
                    <a:p>
                      <a:pPr algn="l" fontAlgn="b"/>
                      <a:r>
                        <a:rPr lang="en-US" sz="900" b="0" i="0" u="none" strike="noStrike" dirty="0">
                          <a:solidFill>
                            <a:srgbClr val="000000"/>
                          </a:solidFill>
                          <a:effectLst/>
                          <a:latin typeface="Calibri" panose="020F0502020204030204" pitchFamily="34" charset="0"/>
                        </a:rPr>
                        <a:t>Provide_CSS_RegistrationID_to_LPs</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CR-D037</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dirty="0">
                          <a:solidFill>
                            <a:srgbClr val="000000"/>
                          </a:solidFill>
                          <a:effectLst/>
                          <a:latin typeface="Calibri" panose="020F0502020204030204" pitchFamily="34" charset="0"/>
                        </a:rPr>
                        <a:t>06/10/2020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944098535"/>
                  </a:ext>
                </a:extLst>
              </a:tr>
              <a:tr h="123616">
                <a:tc>
                  <a:txBody>
                    <a:bodyPr/>
                    <a:lstStyle/>
                    <a:p>
                      <a:pPr algn="l" fontAlgn="b"/>
                      <a:r>
                        <a:rPr lang="en-GB" sz="900" b="0" i="0" u="none" strike="noStrike" dirty="0">
                          <a:solidFill>
                            <a:srgbClr val="000000"/>
                          </a:solidFill>
                          <a:effectLst/>
                          <a:latin typeface="Calibri" panose="020F0502020204030204" pitchFamily="34" charset="0"/>
                        </a:rPr>
                        <a:t>UEPT Tranche Regulatory Change</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CR-D040</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l" fontAlgn="b"/>
                      <a:r>
                        <a:rPr lang="en-GB" sz="900" b="0" i="0" u="none" strike="noStrike" dirty="0">
                          <a:solidFill>
                            <a:srgbClr val="000000"/>
                          </a:solidFill>
                          <a:effectLst/>
                          <a:latin typeface="Calibri" panose="020F0502020204030204" pitchFamily="34" charset="0"/>
                        </a:rPr>
                        <a:t>N/A</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1751975691"/>
                  </a:ext>
                </a:extLst>
              </a:tr>
              <a:tr h="123616">
                <a:tc>
                  <a:txBody>
                    <a:bodyPr/>
                    <a:lstStyle/>
                    <a:p>
                      <a:pPr algn="l" fontAlgn="b"/>
                      <a:r>
                        <a:rPr lang="en-US" sz="900" b="0" i="0" u="none" strike="noStrike" dirty="0">
                          <a:solidFill>
                            <a:srgbClr val="000000"/>
                          </a:solidFill>
                          <a:effectLst/>
                          <a:latin typeface="Calibri" panose="020F0502020204030204" pitchFamily="34" charset="0"/>
                        </a:rPr>
                        <a:t>NCT-0073 Functional Script Master Changes</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CR-D041</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dirty="0">
                          <a:solidFill>
                            <a:srgbClr val="000000"/>
                          </a:solidFill>
                          <a:effectLst/>
                          <a:latin typeface="Calibri" panose="020F0502020204030204" pitchFamily="34" charset="0"/>
                        </a:rPr>
                        <a:t>25/09/2020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701204438"/>
                  </a:ext>
                </a:extLst>
              </a:tr>
              <a:tr h="123616">
                <a:tc>
                  <a:txBody>
                    <a:bodyPr/>
                    <a:lstStyle/>
                    <a:p>
                      <a:pPr algn="l" fontAlgn="b"/>
                      <a:r>
                        <a:rPr lang="en-US" sz="900" b="0" i="0" u="none" strike="noStrike" dirty="0">
                          <a:solidFill>
                            <a:srgbClr val="000000"/>
                          </a:solidFill>
                          <a:effectLst/>
                          <a:latin typeface="Calibri" panose="020F0502020204030204" pitchFamily="34" charset="0"/>
                        </a:rPr>
                        <a:t> Update to the End to End Testing Plan</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CR-D043</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dirty="0">
                          <a:solidFill>
                            <a:srgbClr val="000000"/>
                          </a:solidFill>
                          <a:effectLst/>
                          <a:latin typeface="Calibri" panose="020F0502020204030204" pitchFamily="34" charset="0"/>
                        </a:rPr>
                        <a:t>05/10/2020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817240232"/>
                  </a:ext>
                </a:extLst>
              </a:tr>
              <a:tr h="123616">
                <a:tc>
                  <a:txBody>
                    <a:bodyPr/>
                    <a:lstStyle/>
                    <a:p>
                      <a:pPr algn="l" fontAlgn="b"/>
                      <a:r>
                        <a:rPr lang="en-US" sz="900" b="0" i="0" u="none" strike="noStrike" dirty="0">
                          <a:solidFill>
                            <a:srgbClr val="000000"/>
                          </a:solidFill>
                          <a:effectLst/>
                          <a:latin typeface="Calibri" panose="020F0502020204030204" pitchFamily="34" charset="0"/>
                        </a:rPr>
                        <a:t>Request For a New DMT Environment for DMT Live Rehearsal</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CR-D044</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dirty="0">
                          <a:solidFill>
                            <a:srgbClr val="000000"/>
                          </a:solidFill>
                          <a:effectLst/>
                          <a:latin typeface="Calibri" panose="020F0502020204030204" pitchFamily="34" charset="0"/>
                        </a:rPr>
                        <a:t>23/10/2020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1531921918"/>
                  </a:ext>
                </a:extLst>
              </a:tr>
              <a:tr h="123616">
                <a:tc>
                  <a:txBody>
                    <a:bodyPr/>
                    <a:lstStyle/>
                    <a:p>
                      <a:pPr algn="l" fontAlgn="b"/>
                      <a:r>
                        <a:rPr lang="en-US" sz="900" b="0" i="0" u="none" strike="noStrike" dirty="0">
                          <a:solidFill>
                            <a:srgbClr val="000000"/>
                          </a:solidFill>
                          <a:effectLst/>
                          <a:latin typeface="Calibri" panose="020F0502020204030204" pitchFamily="34" charset="0"/>
                        </a:rPr>
                        <a:t>NC-0079 Adding Post Load Integrity Check Document</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CR-D045</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dirty="0">
                          <a:solidFill>
                            <a:srgbClr val="000000"/>
                          </a:solidFill>
                          <a:effectLst/>
                          <a:latin typeface="Calibri" panose="020F0502020204030204" pitchFamily="34" charset="0"/>
                        </a:rPr>
                        <a:t>09/11/2020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107080113"/>
                  </a:ext>
                </a:extLst>
              </a:tr>
              <a:tr h="123616">
                <a:tc>
                  <a:txBody>
                    <a:bodyPr/>
                    <a:lstStyle/>
                    <a:p>
                      <a:pPr algn="l" fontAlgn="b"/>
                      <a:r>
                        <a:rPr lang="en-US" sz="900" b="0" i="0" u="none" strike="noStrike" dirty="0">
                          <a:solidFill>
                            <a:srgbClr val="000000"/>
                          </a:solidFill>
                          <a:effectLst/>
                          <a:latin typeface="Calibri" panose="020F0502020204030204" pitchFamily="34" charset="0"/>
                        </a:rPr>
                        <a:t>Correctional Changes to MAD Log v2.0 &amp; POAP v2.0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CR-D047</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 </a:t>
                      </a:r>
                    </a:p>
                  </a:txBody>
                  <a:tcPr marL="0" marR="0" marT="0" marB="0"/>
                </a:tc>
                <a:tc>
                  <a:txBody>
                    <a:bodyPr/>
                    <a:lstStyle/>
                    <a:p>
                      <a:pPr algn="r" fontAlgn="b"/>
                      <a:r>
                        <a:rPr lang="en-GB" sz="900" b="0" i="0" u="none" strike="noStrike" dirty="0">
                          <a:solidFill>
                            <a:srgbClr val="000000"/>
                          </a:solidFill>
                          <a:effectLst/>
                          <a:latin typeface="Calibri" panose="020F0502020204030204" pitchFamily="34" charset="0"/>
                        </a:rPr>
                        <a:t>13/11/2020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844569037"/>
                  </a:ext>
                </a:extLst>
              </a:tr>
              <a:tr h="123616">
                <a:tc>
                  <a:txBody>
                    <a:bodyPr/>
                    <a:lstStyle/>
                    <a:p>
                      <a:pPr algn="l" fontAlgn="b"/>
                      <a:r>
                        <a:rPr lang="en-US" sz="900" b="0" i="0" u="none" strike="noStrike" dirty="0">
                          <a:solidFill>
                            <a:srgbClr val="000000"/>
                          </a:solidFill>
                          <a:effectLst/>
                          <a:latin typeface="Calibri" panose="020F0502020204030204" pitchFamily="34" charset="0"/>
                        </a:rPr>
                        <a:t>Changes to Data Milestones in MAD Log v2.0 &amp; POAP v2.0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CR-D048</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dirty="0">
                          <a:solidFill>
                            <a:srgbClr val="000000"/>
                          </a:solidFill>
                          <a:effectLst/>
                          <a:latin typeface="Calibri" panose="020F0502020204030204" pitchFamily="34" charset="0"/>
                        </a:rPr>
                        <a:t>09/11/2020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809587971"/>
                  </a:ext>
                </a:extLst>
              </a:tr>
              <a:tr h="123616">
                <a:tc>
                  <a:txBody>
                    <a:bodyPr/>
                    <a:lstStyle/>
                    <a:p>
                      <a:pPr algn="l" fontAlgn="b"/>
                      <a:r>
                        <a:rPr lang="en-US" sz="900" b="0" i="0" u="none" strike="noStrike" dirty="0">
                          <a:solidFill>
                            <a:srgbClr val="000000"/>
                          </a:solidFill>
                          <a:effectLst/>
                          <a:latin typeface="Calibri" panose="020F0502020204030204" pitchFamily="34" charset="0"/>
                        </a:rPr>
                        <a:t>Consequential Changes to Testing Milestones in MAD Log </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CR-D049</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dirty="0">
                          <a:solidFill>
                            <a:srgbClr val="000000"/>
                          </a:solidFill>
                          <a:effectLst/>
                          <a:latin typeface="Calibri" panose="020F0502020204030204" pitchFamily="34" charset="0"/>
                        </a:rPr>
                        <a:t>13/11/2020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On Hold</a:t>
                      </a:r>
                    </a:p>
                  </a:txBody>
                  <a:tcPr marL="0" marR="0" marT="0" marB="0" anchor="b"/>
                </a:tc>
                <a:extLst>
                  <a:ext uri="{0D108BD9-81ED-4DB2-BD59-A6C34878D82A}">
                    <a16:rowId xmlns:a16="http://schemas.microsoft.com/office/drawing/2014/main" val="766585764"/>
                  </a:ext>
                </a:extLst>
              </a:tr>
              <a:tr h="123616">
                <a:tc>
                  <a:txBody>
                    <a:bodyPr/>
                    <a:lstStyle/>
                    <a:p>
                      <a:pPr algn="l" fontAlgn="b"/>
                      <a:r>
                        <a:rPr lang="en-US" sz="900" b="0" i="0" u="none" strike="noStrike" dirty="0">
                          <a:solidFill>
                            <a:srgbClr val="000000"/>
                          </a:solidFill>
                          <a:effectLst/>
                          <a:latin typeface="Calibri" panose="020F0502020204030204" pitchFamily="34" charset="0"/>
                        </a:rPr>
                        <a:t>CSS Environments for Faster Switching Enduring Service</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CR-D050</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l" fontAlgn="b"/>
                      <a:endParaRPr lang="en-GB"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Not Received</a:t>
                      </a:r>
                    </a:p>
                  </a:txBody>
                  <a:tcPr marL="0" marR="0" marT="0" marB="0" anchor="b"/>
                </a:tc>
                <a:extLst>
                  <a:ext uri="{0D108BD9-81ED-4DB2-BD59-A6C34878D82A}">
                    <a16:rowId xmlns:a16="http://schemas.microsoft.com/office/drawing/2014/main" val="330913272"/>
                  </a:ext>
                </a:extLst>
              </a:tr>
              <a:tr h="123616">
                <a:tc>
                  <a:txBody>
                    <a:bodyPr/>
                    <a:lstStyle/>
                    <a:p>
                      <a:pPr algn="l" fontAlgn="b"/>
                      <a:r>
                        <a:rPr lang="en-US" sz="900" b="0" i="0" u="none" strike="noStrike" dirty="0">
                          <a:solidFill>
                            <a:srgbClr val="000000"/>
                          </a:solidFill>
                          <a:effectLst/>
                          <a:latin typeface="Calibri" panose="020F0502020204030204" pitchFamily="34" charset="0"/>
                        </a:rPr>
                        <a:t>Changes to Data Validation Rules</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CR-D051</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l" fontAlgn="b"/>
                      <a:endParaRPr lang="en-GB"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Not Received</a:t>
                      </a:r>
                    </a:p>
                  </a:txBody>
                  <a:tcPr marL="0" marR="0" marT="0" marB="0" anchor="b"/>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5.2 Xoserve IX Refresh</a:t>
            </a:r>
          </a:p>
        </p:txBody>
      </p:sp>
      <p:sp>
        <p:nvSpPr>
          <p:cNvPr id="3" name="Subtitle 2"/>
          <p:cNvSpPr>
            <a:spLocks noGrp="1"/>
          </p:cNvSpPr>
          <p:nvPr>
            <p:ph type="body" idx="1"/>
          </p:nvPr>
        </p:nvSpPr>
        <p:spPr>
          <a:noFill/>
        </p:spPr>
        <p:txBody>
          <a:bodyPr vert="horz" lIns="91440" tIns="45720" rIns="91440" bIns="45720" rtlCol="0" anchor="t">
            <a:normAutofit/>
          </a:bodyPr>
          <a:lstStyle/>
          <a:p>
            <a:r>
              <a:rPr lang="en-GB" dirty="0">
                <a:solidFill>
                  <a:srgbClr val="3E5AA8"/>
                </a:solidFill>
              </a:rPr>
              <a:t>Customer Update</a:t>
            </a:r>
          </a:p>
          <a:p>
            <a:r>
              <a:rPr lang="en-GB" dirty="0">
                <a:solidFill>
                  <a:srgbClr val="3E5AA8"/>
                </a:solidFill>
                <a:latin typeface="Arial"/>
                <a:cs typeface="Arial"/>
              </a:rPr>
              <a:t>December 2020</a:t>
            </a:r>
            <a:endParaRPr lang="en-GB" dirty="0">
              <a:solidFill>
                <a:srgbClr val="3E5AA8"/>
              </a:solidFill>
            </a:endParaRPr>
          </a:p>
        </p:txBody>
      </p:sp>
    </p:spTree>
    <p:extLst>
      <p:ext uri="{BB962C8B-B14F-4D97-AF65-F5344CB8AC3E}">
        <p14:creationId xmlns:p14="http://schemas.microsoft.com/office/powerpoint/2010/main" val="24951179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A5EFE3-CD39-4A28-A744-E4BB41338BC9}"/>
              </a:ext>
            </a:extLst>
          </p:cNvPr>
          <p:cNvSpPr>
            <a:spLocks noGrp="1"/>
          </p:cNvSpPr>
          <p:nvPr>
            <p:ph type="title"/>
          </p:nvPr>
        </p:nvSpPr>
        <p:spPr>
          <a:xfrm>
            <a:off x="457200" y="123478"/>
            <a:ext cx="8229600" cy="637580"/>
          </a:xfrm>
        </p:spPr>
        <p:txBody>
          <a:bodyPr/>
          <a:lstStyle/>
          <a:p>
            <a:r>
              <a:rPr lang="en-GB" dirty="0"/>
              <a:t>IX Refresh Customer Update</a:t>
            </a:r>
          </a:p>
        </p:txBody>
      </p:sp>
      <p:sp>
        <p:nvSpPr>
          <p:cNvPr id="6" name="Content Placeholder 2">
            <a:extLst>
              <a:ext uri="{FF2B5EF4-FFF2-40B4-BE49-F238E27FC236}">
                <a16:creationId xmlns:a16="http://schemas.microsoft.com/office/drawing/2014/main" id="{2323BD94-2299-4994-92D5-B1B7DE15F25C}"/>
              </a:ext>
            </a:extLst>
          </p:cNvPr>
          <p:cNvSpPr>
            <a:spLocks noGrp="1"/>
          </p:cNvSpPr>
          <p:nvPr>
            <p:ph idx="1"/>
          </p:nvPr>
        </p:nvSpPr>
        <p:spPr>
          <a:xfrm>
            <a:off x="457200" y="753455"/>
            <a:ext cx="8229600" cy="4080937"/>
          </a:xfrm>
        </p:spPr>
        <p:txBody>
          <a:bodyPr vert="horz" lIns="91440" tIns="45720" rIns="91440" bIns="45720" rtlCol="0" anchor="t">
            <a:normAutofit lnSpcReduction="10000"/>
          </a:bodyPr>
          <a:lstStyle/>
          <a:p>
            <a:pPr marL="0" indent="0">
              <a:buNone/>
            </a:pPr>
            <a:endParaRPr lang="en-US" sz="1200" kern="0" dirty="0">
              <a:latin typeface="Arial"/>
              <a:cs typeface="Arial"/>
            </a:endParaRPr>
          </a:p>
          <a:p>
            <a:r>
              <a:rPr lang="en-US" sz="1400" kern="0" dirty="0">
                <a:latin typeface="Arial"/>
                <a:cs typeface="Arial"/>
              </a:rPr>
              <a:t>The project is not currently being impacted by COVID-19 restrictions </a:t>
            </a:r>
          </a:p>
          <a:p>
            <a:endParaRPr lang="en-US" sz="900" kern="0" dirty="0">
              <a:latin typeface="Arial"/>
              <a:cs typeface="Arial"/>
            </a:endParaRPr>
          </a:p>
          <a:p>
            <a:r>
              <a:rPr lang="en-US" sz="1400" kern="0" dirty="0">
                <a:latin typeface="Arial"/>
                <a:cs typeface="Arial"/>
              </a:rPr>
              <a:t>The project end date is February 2021. Our current run rate is tracking a January 2021 completion</a:t>
            </a:r>
          </a:p>
          <a:p>
            <a:endParaRPr lang="en-US" sz="1400" kern="0" dirty="0">
              <a:latin typeface="Arial"/>
              <a:cs typeface="Arial"/>
            </a:endParaRPr>
          </a:p>
          <a:p>
            <a:r>
              <a:rPr lang="en-US" sz="1400" kern="0" dirty="0">
                <a:latin typeface="Arial"/>
                <a:cs typeface="Arial"/>
              </a:rPr>
              <a:t>The project is targeting to complete all physical installations by 30</a:t>
            </a:r>
            <a:r>
              <a:rPr lang="en-US" sz="1400" kern="0" baseline="30000" dirty="0">
                <a:latin typeface="Arial"/>
                <a:cs typeface="Arial"/>
              </a:rPr>
              <a:t>th</a:t>
            </a:r>
            <a:r>
              <a:rPr lang="en-US" sz="1400" kern="0" dirty="0">
                <a:latin typeface="Arial"/>
                <a:cs typeface="Arial"/>
              </a:rPr>
              <a:t> November. </a:t>
            </a:r>
          </a:p>
          <a:p>
            <a:pPr lvl="1"/>
            <a:r>
              <a:rPr lang="en-US" sz="1200" kern="0" dirty="0">
                <a:latin typeface="Arial"/>
                <a:cs typeface="Arial"/>
              </a:rPr>
              <a:t>Currently there are 6 sites (3%) that will miss this date</a:t>
            </a:r>
          </a:p>
          <a:p>
            <a:pPr lvl="1"/>
            <a:r>
              <a:rPr lang="en-US" sz="1200" kern="0" dirty="0">
                <a:latin typeface="Arial"/>
                <a:cs typeface="Arial"/>
              </a:rPr>
              <a:t>Remaining 6 sites on track to complete prior to December Change Freeze (within project tolerance)</a:t>
            </a:r>
          </a:p>
          <a:p>
            <a:pPr marL="457200" lvl="1" indent="0">
              <a:buNone/>
            </a:pPr>
            <a:endParaRPr lang="en-US" sz="1200" kern="0" dirty="0">
              <a:latin typeface="Arial"/>
              <a:cs typeface="Arial"/>
            </a:endParaRPr>
          </a:p>
          <a:p>
            <a:r>
              <a:rPr lang="en-US" sz="1400" kern="0" dirty="0">
                <a:latin typeface="Arial"/>
                <a:cs typeface="Arial"/>
              </a:rPr>
              <a:t>80% of all migrations have been completed</a:t>
            </a:r>
          </a:p>
          <a:p>
            <a:pPr lvl="1"/>
            <a:endParaRPr lang="en-US" sz="1400" kern="0" dirty="0">
              <a:latin typeface="Arial"/>
              <a:cs typeface="Arial"/>
            </a:endParaRPr>
          </a:p>
          <a:p>
            <a:r>
              <a:rPr lang="en-GB" sz="1400" kern="0" dirty="0">
                <a:latin typeface="Arial"/>
                <a:cs typeface="Arial"/>
              </a:rPr>
              <a:t>Project team have engaged with our legacy service provider to secure extension terms, if needed.</a:t>
            </a:r>
          </a:p>
          <a:p>
            <a:pPr lvl="1">
              <a:buFont typeface="Wingdings" panose="05000000000000000000" pitchFamily="2" charset="2"/>
              <a:buChar char="ü"/>
            </a:pPr>
            <a:r>
              <a:rPr lang="en-GB" sz="1200" kern="0" dirty="0">
                <a:latin typeface="Arial"/>
                <a:cs typeface="Arial"/>
              </a:rPr>
              <a:t>Agreement in place to extend support past February 2021</a:t>
            </a:r>
          </a:p>
          <a:p>
            <a:pPr lvl="1">
              <a:buFont typeface="Wingdings" panose="05000000000000000000" pitchFamily="2" charset="2"/>
              <a:buChar char="ü"/>
            </a:pPr>
            <a:r>
              <a:rPr lang="en-GB" sz="1200" kern="0" dirty="0">
                <a:latin typeface="Arial"/>
                <a:cs typeface="Arial"/>
              </a:rPr>
              <a:t>Minimum 3 month extension</a:t>
            </a:r>
          </a:p>
          <a:p>
            <a:pPr lvl="1">
              <a:buFont typeface="Wingdings" panose="05000000000000000000" pitchFamily="2" charset="2"/>
              <a:buChar char="ü"/>
            </a:pPr>
            <a:r>
              <a:rPr lang="en-GB" sz="1200" kern="0" dirty="0">
                <a:latin typeface="Arial"/>
                <a:cs typeface="Arial"/>
              </a:rPr>
              <a:t>A decision will be made mid-December</a:t>
            </a:r>
          </a:p>
          <a:p>
            <a:pPr lvl="1">
              <a:buFont typeface="Wingdings" panose="05000000000000000000" pitchFamily="2" charset="2"/>
              <a:buChar char="ü"/>
            </a:pPr>
            <a:r>
              <a:rPr lang="en-GB" sz="1200" kern="0" dirty="0">
                <a:latin typeface="Arial"/>
                <a:cs typeface="Arial"/>
              </a:rPr>
              <a:t>Project needs customer support to ensure all remaining sites are migrated by February</a:t>
            </a:r>
            <a:endParaRPr lang="en-US" sz="1400" kern="0" dirty="0">
              <a:latin typeface="Arial"/>
              <a:cs typeface="Arial"/>
            </a:endParaRPr>
          </a:p>
          <a:p>
            <a:pPr marL="0" indent="0">
              <a:buNone/>
            </a:pPr>
            <a:endParaRPr lang="en-GB" sz="1100" kern="0" dirty="0">
              <a:latin typeface="Arial"/>
              <a:cs typeface="Arial"/>
            </a:endParaRPr>
          </a:p>
          <a:p>
            <a:r>
              <a:rPr lang="en-GB" sz="1400" dirty="0"/>
              <a:t>If you have any questions or concerns, please reach out to </a:t>
            </a:r>
            <a:r>
              <a:rPr lang="en-US" sz="1400" kern="0" dirty="0">
                <a:latin typeface="Arial"/>
                <a:hlinkClick r:id="rId2"/>
              </a:rPr>
              <a:t>box.xoserve.IXEnquiries@xoserve.com</a:t>
            </a:r>
            <a:endParaRPr lang="en-GB" sz="1400" kern="0" dirty="0">
              <a:latin typeface="Arial"/>
              <a:cs typeface="Arial"/>
            </a:endParaRPr>
          </a:p>
          <a:p>
            <a:endParaRPr lang="en-GB" sz="1100" kern="0" dirty="0">
              <a:latin typeface="Arial"/>
              <a:cs typeface="Arial"/>
            </a:endParaRPr>
          </a:p>
        </p:txBody>
      </p:sp>
    </p:spTree>
    <p:extLst>
      <p:ext uri="{BB962C8B-B14F-4D97-AF65-F5344CB8AC3E}">
        <p14:creationId xmlns:p14="http://schemas.microsoft.com/office/powerpoint/2010/main" val="17723118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23110D-03AA-4406-BE4E-D4A3D101D34E}"/>
              </a:ext>
            </a:extLst>
          </p:cNvPr>
          <p:cNvPicPr>
            <a:picLocks noChangeAspect="1"/>
          </p:cNvPicPr>
          <p:nvPr/>
        </p:nvPicPr>
        <p:blipFill>
          <a:blip r:embed="rId2"/>
          <a:stretch>
            <a:fillRect/>
          </a:stretch>
        </p:blipFill>
        <p:spPr>
          <a:xfrm>
            <a:off x="0" y="415593"/>
            <a:ext cx="9144000" cy="4312313"/>
          </a:xfrm>
          <a:prstGeom prst="rect">
            <a:avLst/>
          </a:prstGeom>
        </p:spPr>
      </p:pic>
    </p:spTree>
    <p:extLst>
      <p:ext uri="{BB962C8B-B14F-4D97-AF65-F5344CB8AC3E}">
        <p14:creationId xmlns:p14="http://schemas.microsoft.com/office/powerpoint/2010/main" val="12845091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AOB</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407" y="1521083"/>
            <a:ext cx="7772400" cy="1314450"/>
          </a:xfrm>
        </p:spPr>
        <p:txBody>
          <a:bodyPr>
            <a:normAutofit/>
          </a:bodyPr>
          <a:lstStyle/>
          <a:p>
            <a:r>
              <a:rPr lang="en-GB" dirty="0"/>
              <a:t>6.1 Data Catalogue</a:t>
            </a:r>
          </a:p>
        </p:txBody>
      </p:sp>
      <p:sp>
        <p:nvSpPr>
          <p:cNvPr id="3" name="Subtitle 2"/>
          <p:cNvSpPr>
            <a:spLocks noGrp="1"/>
          </p:cNvSpPr>
          <p:nvPr>
            <p:ph type="subTitle" idx="1"/>
          </p:nvPr>
        </p:nvSpPr>
        <p:spPr/>
        <p:txBody>
          <a:bodyPr vert="horz" lIns="91440" tIns="45720" rIns="91440" bIns="45720" rtlCol="0" anchor="t">
            <a:normAutofit/>
          </a:bodyPr>
          <a:lstStyle/>
          <a:p>
            <a:r>
              <a:rPr lang="en-GB" baseline="30000" dirty="0">
                <a:latin typeface="Arial"/>
                <a:cs typeface="Arial"/>
              </a:rPr>
              <a:t>DSC ChMC – December Update</a:t>
            </a:r>
            <a:endParaRPr lang="en-GB" dirty="0">
              <a:latin typeface="Arial"/>
              <a:cs typeface="Arial"/>
            </a:endParaRPr>
          </a:p>
        </p:txBody>
      </p:sp>
      <p:sp>
        <p:nvSpPr>
          <p:cNvPr id="4" name="Rectangle 3"/>
          <p:cNvSpPr/>
          <p:nvPr/>
        </p:nvSpPr>
        <p:spPr>
          <a:xfrm>
            <a:off x="4447607" y="2387085"/>
            <a:ext cx="248786" cy="369332"/>
          </a:xfrm>
          <a:prstGeom prst="rect">
            <a:avLst/>
          </a:prstGeom>
        </p:spPr>
        <p:txBody>
          <a:bodyPr wrap="none">
            <a:spAutoFit/>
          </a:bodyPr>
          <a:lstStyle/>
          <a:p>
            <a:pPr defTabSz="914378">
              <a:defRPr/>
            </a:pPr>
            <a:r>
              <a:rPr lang="en-GB" dirty="0">
                <a:solidFill>
                  <a:prstClr val="black"/>
                </a:solidFill>
                <a:latin typeface="Arial"/>
              </a:rPr>
              <a:t> </a:t>
            </a:r>
          </a:p>
        </p:txBody>
      </p:sp>
      <p:sp>
        <p:nvSpPr>
          <p:cNvPr id="5" name="Rectangle 4"/>
          <p:cNvSpPr/>
          <p:nvPr/>
        </p:nvSpPr>
        <p:spPr>
          <a:xfrm>
            <a:off x="4447607" y="2387085"/>
            <a:ext cx="248786" cy="369332"/>
          </a:xfrm>
          <a:prstGeom prst="rect">
            <a:avLst/>
          </a:prstGeom>
        </p:spPr>
        <p:txBody>
          <a:bodyPr wrap="none">
            <a:spAutoFit/>
          </a:bodyPr>
          <a:lstStyle/>
          <a:p>
            <a:pPr defTabSz="914378">
              <a:defRPr/>
            </a:pPr>
            <a:r>
              <a:rPr lang="en-GB" dirty="0">
                <a:solidFill>
                  <a:prstClr val="black"/>
                </a:solidFill>
                <a:latin typeface="Arial"/>
              </a:rPr>
              <a:t> </a:t>
            </a:r>
          </a:p>
        </p:txBody>
      </p:sp>
    </p:spTree>
    <p:extLst>
      <p:ext uri="{BB962C8B-B14F-4D97-AF65-F5344CB8AC3E}">
        <p14:creationId xmlns:p14="http://schemas.microsoft.com/office/powerpoint/2010/main" val="205360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24FACEB-9414-42BB-B211-57415ACE371D}"/>
              </a:ext>
            </a:extLst>
          </p:cNvPr>
          <p:cNvSpPr txBox="1">
            <a:spLocks/>
          </p:cNvSpPr>
          <p:nvPr/>
        </p:nvSpPr>
        <p:spPr>
          <a:xfrm>
            <a:off x="179512" y="75429"/>
            <a:ext cx="8465998" cy="68728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400" dirty="0">
                <a:latin typeface="Arial"/>
                <a:cs typeface="Arial"/>
              </a:rPr>
              <a:t>In progress - target out of capture date</a:t>
            </a:r>
          </a:p>
        </p:txBody>
      </p:sp>
      <p:pic>
        <p:nvPicPr>
          <p:cNvPr id="3" name="Picture 2">
            <a:extLst>
              <a:ext uri="{FF2B5EF4-FFF2-40B4-BE49-F238E27FC236}">
                <a16:creationId xmlns:a16="http://schemas.microsoft.com/office/drawing/2014/main" id="{904DF7E8-17EC-4C03-93AF-2F8F2E4B96FE}"/>
              </a:ext>
            </a:extLst>
          </p:cNvPr>
          <p:cNvPicPr>
            <a:picLocks noChangeAspect="1"/>
          </p:cNvPicPr>
          <p:nvPr/>
        </p:nvPicPr>
        <p:blipFill>
          <a:blip r:embed="rId2"/>
          <a:stretch>
            <a:fillRect/>
          </a:stretch>
        </p:blipFill>
        <p:spPr>
          <a:xfrm>
            <a:off x="362315" y="699542"/>
            <a:ext cx="8100392" cy="3239508"/>
          </a:xfrm>
          <a:prstGeom prst="rect">
            <a:avLst/>
          </a:prstGeom>
        </p:spPr>
      </p:pic>
    </p:spTree>
    <p:extLst>
      <p:ext uri="{BB962C8B-B14F-4D97-AF65-F5344CB8AC3E}">
        <p14:creationId xmlns:p14="http://schemas.microsoft.com/office/powerpoint/2010/main" val="13504426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C126-B1E9-4282-85DD-F5CE207F4DDB}"/>
              </a:ext>
            </a:extLst>
          </p:cNvPr>
          <p:cNvSpPr>
            <a:spLocks noGrp="1"/>
          </p:cNvSpPr>
          <p:nvPr>
            <p:ph type="title"/>
          </p:nvPr>
        </p:nvSpPr>
        <p:spPr>
          <a:xfrm>
            <a:off x="457200" y="123478"/>
            <a:ext cx="8229600" cy="637580"/>
          </a:xfrm>
        </p:spPr>
        <p:txBody>
          <a:bodyPr>
            <a:normAutofit/>
          </a:bodyPr>
          <a:lstStyle/>
          <a:p>
            <a:r>
              <a:rPr lang="en-GB" dirty="0"/>
              <a:t>Background</a:t>
            </a:r>
          </a:p>
        </p:txBody>
      </p:sp>
      <p:sp>
        <p:nvSpPr>
          <p:cNvPr id="3" name="Content Placeholder 2">
            <a:extLst>
              <a:ext uri="{FF2B5EF4-FFF2-40B4-BE49-F238E27FC236}">
                <a16:creationId xmlns:a16="http://schemas.microsoft.com/office/drawing/2014/main" id="{2F72A2E2-6CB0-46D3-BF36-9AF66BF3727E}"/>
              </a:ext>
            </a:extLst>
          </p:cNvPr>
          <p:cNvSpPr>
            <a:spLocks noGrp="1"/>
          </p:cNvSpPr>
          <p:nvPr>
            <p:ph idx="1"/>
          </p:nvPr>
        </p:nvSpPr>
        <p:spPr/>
        <p:txBody>
          <a:bodyPr vert="horz" lIns="91440" tIns="45720" rIns="91440" bIns="45720" rtlCol="0" anchor="t">
            <a:normAutofit/>
          </a:bodyPr>
          <a:lstStyle/>
          <a:p>
            <a:r>
              <a:rPr lang="en-GB" sz="1833" dirty="0"/>
              <a:t>Long standing aspiration to review the UK Link Manual Interface Definitions</a:t>
            </a:r>
          </a:p>
          <a:p>
            <a:endParaRPr lang="en-GB" sz="1833" dirty="0"/>
          </a:p>
          <a:p>
            <a:r>
              <a:rPr lang="en-GB" sz="1833" dirty="0"/>
              <a:t>A change was previously raised – but paused in March / April due to Urgent Modification priorities</a:t>
            </a:r>
          </a:p>
          <a:p>
            <a:endParaRPr lang="en-GB" sz="1800" dirty="0">
              <a:latin typeface="Arial"/>
              <a:cs typeface="Arial"/>
            </a:endParaRPr>
          </a:p>
          <a:p>
            <a:r>
              <a:rPr lang="en-GB" sz="1800" dirty="0">
                <a:latin typeface="Arial"/>
                <a:cs typeface="Arial"/>
              </a:rPr>
              <a:t>As part of the REC work we need to provide interfaces to the Programme to include within the Energy Market Architecture Repository</a:t>
            </a:r>
            <a:endParaRPr lang="en-GB" sz="1800" dirty="0"/>
          </a:p>
          <a:p>
            <a:pPr lvl="1"/>
            <a:r>
              <a:rPr lang="en-GB" sz="1566" dirty="0"/>
              <a:t>Target Date for this is 1</a:t>
            </a:r>
            <a:r>
              <a:rPr lang="en-GB" sz="1566" baseline="30000" dirty="0"/>
              <a:t>st</a:t>
            </a:r>
            <a:r>
              <a:rPr lang="en-GB" sz="1566" dirty="0"/>
              <a:t> April 2021</a:t>
            </a:r>
          </a:p>
        </p:txBody>
      </p:sp>
    </p:spTree>
    <p:extLst>
      <p:ext uri="{BB962C8B-B14F-4D97-AF65-F5344CB8AC3E}">
        <p14:creationId xmlns:p14="http://schemas.microsoft.com/office/powerpoint/2010/main" val="16623361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2A75-8CB1-4C08-94FE-951E03996A7B}"/>
              </a:ext>
            </a:extLst>
          </p:cNvPr>
          <p:cNvSpPr>
            <a:spLocks noGrp="1"/>
          </p:cNvSpPr>
          <p:nvPr>
            <p:ph type="title"/>
          </p:nvPr>
        </p:nvSpPr>
        <p:spPr/>
        <p:txBody>
          <a:bodyPr/>
          <a:lstStyle/>
          <a:p>
            <a:pPr algn="l"/>
            <a:r>
              <a:rPr lang="en-GB" dirty="0"/>
              <a:t>Industry File Consolidation</a:t>
            </a:r>
          </a:p>
        </p:txBody>
      </p:sp>
      <p:sp>
        <p:nvSpPr>
          <p:cNvPr id="3" name="Content Placeholder 2">
            <a:extLst>
              <a:ext uri="{FF2B5EF4-FFF2-40B4-BE49-F238E27FC236}">
                <a16:creationId xmlns:a16="http://schemas.microsoft.com/office/drawing/2014/main" id="{EC6A752C-E550-4B41-9602-88FAC5C620E0}"/>
              </a:ext>
            </a:extLst>
          </p:cNvPr>
          <p:cNvSpPr>
            <a:spLocks noGrp="1"/>
          </p:cNvSpPr>
          <p:nvPr>
            <p:ph idx="1"/>
          </p:nvPr>
        </p:nvSpPr>
        <p:spPr>
          <a:xfrm>
            <a:off x="471184" y="778648"/>
            <a:ext cx="8229600" cy="4364851"/>
          </a:xfrm>
        </p:spPr>
        <p:txBody>
          <a:bodyPr>
            <a:normAutofit/>
          </a:bodyPr>
          <a:lstStyle/>
          <a:p>
            <a:pPr marL="0" indent="0">
              <a:buNone/>
            </a:pPr>
            <a:r>
              <a:rPr lang="en-GB" sz="1200" dirty="0"/>
              <a:t>Scope</a:t>
            </a:r>
          </a:p>
          <a:p>
            <a:r>
              <a:rPr lang="en-GB" sz="1200" dirty="0"/>
              <a:t>Consolidate all data related to the UK Link Manual system interface files into a central repository. </a:t>
            </a:r>
          </a:p>
          <a:p>
            <a:r>
              <a:rPr lang="en-GB" sz="1200" dirty="0"/>
              <a:t>Identify any issues with regards to duplicate files, Incorrect structures and data anomalies across the file base. </a:t>
            </a:r>
          </a:p>
          <a:p>
            <a:r>
              <a:rPr lang="en-GB" sz="1200" dirty="0"/>
              <a:t>Raise fix recommendations to internal and external (DSC Committee) parties to ascertain priorities and resolution paths.</a:t>
            </a:r>
          </a:p>
          <a:p>
            <a:pPr marL="0" indent="0">
              <a:buNone/>
            </a:pPr>
            <a:endParaRPr lang="en-GB" sz="1200" dirty="0"/>
          </a:p>
          <a:p>
            <a:pPr marL="0" indent="0">
              <a:buNone/>
            </a:pPr>
            <a:r>
              <a:rPr lang="en-GB" sz="1200" dirty="0"/>
              <a:t>Progress</a:t>
            </a:r>
          </a:p>
          <a:p>
            <a:r>
              <a:rPr lang="en-GB" sz="1200" dirty="0"/>
              <a:t>Data has now been pulled into a consolidated storage location.</a:t>
            </a:r>
          </a:p>
          <a:p>
            <a:r>
              <a:rPr lang="en-GB" sz="1200" dirty="0"/>
              <a:t>Issues have been gathered and logged (Will be brought to DSC for future discussion).</a:t>
            </a:r>
          </a:p>
          <a:p>
            <a:r>
              <a:rPr lang="en-GB" sz="1200" dirty="0"/>
              <a:t>Exercise to map individual fields to a master record (See future activities).</a:t>
            </a:r>
          </a:p>
          <a:p>
            <a:r>
              <a:rPr lang="en-GB" sz="1200" dirty="0"/>
              <a:t>Work commenced on definition parsing to pull out format and value attributes.</a:t>
            </a:r>
          </a:p>
          <a:p>
            <a:pPr marL="0" indent="0">
              <a:buNone/>
            </a:pPr>
            <a:endParaRPr lang="en-GB" sz="1200" dirty="0"/>
          </a:p>
          <a:p>
            <a:pPr marL="0" indent="0">
              <a:buNone/>
            </a:pPr>
            <a:r>
              <a:rPr lang="en-GB" sz="1200" dirty="0"/>
              <a:t>Future Activities</a:t>
            </a:r>
          </a:p>
          <a:p>
            <a:r>
              <a:rPr lang="en-GB" sz="1200" dirty="0"/>
              <a:t>Sharing of Data with RECCo to meet V2.0 obligations, due Sept 2021.</a:t>
            </a:r>
          </a:p>
          <a:p>
            <a:r>
              <a:rPr lang="en-GB" sz="1200" dirty="0"/>
              <a:t>Processes for updating and transferring data with RECCo as a business as usual function.</a:t>
            </a:r>
          </a:p>
          <a:p>
            <a:r>
              <a:rPr lang="en-GB" sz="1200" dirty="0"/>
              <a:t>Any remedial fix activities after agreement with concerned parties.</a:t>
            </a:r>
          </a:p>
          <a:p>
            <a:r>
              <a:rPr lang="en-GB" sz="1200" dirty="0"/>
              <a:t>Exposure of the Data through on-line channels.</a:t>
            </a:r>
          </a:p>
          <a:p>
            <a:r>
              <a:rPr lang="en-GB" sz="1200" dirty="0"/>
              <a:t>Augmentation of ‘Plain English’ descriptors to aid the participant bases understanding.</a:t>
            </a:r>
          </a:p>
          <a:p>
            <a:r>
              <a:rPr lang="en-GB" sz="1200" dirty="0"/>
              <a:t>Automated generation of file meta-data standards. </a:t>
            </a:r>
          </a:p>
          <a:p>
            <a:endParaRPr lang="en-GB" sz="1600" dirty="0"/>
          </a:p>
        </p:txBody>
      </p:sp>
    </p:spTree>
    <p:extLst>
      <p:ext uri="{BB962C8B-B14F-4D97-AF65-F5344CB8AC3E}">
        <p14:creationId xmlns:p14="http://schemas.microsoft.com/office/powerpoint/2010/main" val="7907543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9AD5-CBF0-4AEE-90FB-F729501B460C}"/>
              </a:ext>
            </a:extLst>
          </p:cNvPr>
          <p:cNvSpPr>
            <a:spLocks noGrp="1"/>
          </p:cNvSpPr>
          <p:nvPr>
            <p:ph type="title"/>
          </p:nvPr>
        </p:nvSpPr>
        <p:spPr/>
        <p:txBody>
          <a:bodyPr/>
          <a:lstStyle/>
          <a:p>
            <a:r>
              <a:rPr lang="en-GB" dirty="0"/>
              <a:t>Industry File Consolidation – Example Issues</a:t>
            </a:r>
          </a:p>
        </p:txBody>
      </p:sp>
      <p:graphicFrame>
        <p:nvGraphicFramePr>
          <p:cNvPr id="6" name="Table 5">
            <a:extLst>
              <a:ext uri="{FF2B5EF4-FFF2-40B4-BE49-F238E27FC236}">
                <a16:creationId xmlns:a16="http://schemas.microsoft.com/office/drawing/2014/main" id="{2765FF3C-D350-4C05-A49B-607F032D5F56}"/>
              </a:ext>
            </a:extLst>
          </p:cNvPr>
          <p:cNvGraphicFramePr>
            <a:graphicFrameLocks noGrp="1"/>
          </p:cNvGraphicFramePr>
          <p:nvPr>
            <p:extLst>
              <p:ext uri="{D42A27DB-BD31-4B8C-83A1-F6EECF244321}">
                <p14:modId xmlns:p14="http://schemas.microsoft.com/office/powerpoint/2010/main" val="3003501468"/>
              </p:ext>
            </p:extLst>
          </p:nvPr>
        </p:nvGraphicFramePr>
        <p:xfrm>
          <a:off x="457200" y="843559"/>
          <a:ext cx="8291264" cy="4002144"/>
        </p:xfrm>
        <a:graphic>
          <a:graphicData uri="http://schemas.openxmlformats.org/drawingml/2006/table">
            <a:tbl>
              <a:tblPr firstRow="1" bandRow="1">
                <a:tableStyleId>{5C22544A-7EE6-4342-B048-85BDC9FD1C3A}</a:tableStyleId>
              </a:tblPr>
              <a:tblGrid>
                <a:gridCol w="2530624">
                  <a:extLst>
                    <a:ext uri="{9D8B030D-6E8A-4147-A177-3AD203B41FA5}">
                      <a16:colId xmlns:a16="http://schemas.microsoft.com/office/drawing/2014/main" val="4171914696"/>
                    </a:ext>
                  </a:extLst>
                </a:gridCol>
                <a:gridCol w="5760640">
                  <a:extLst>
                    <a:ext uri="{9D8B030D-6E8A-4147-A177-3AD203B41FA5}">
                      <a16:colId xmlns:a16="http://schemas.microsoft.com/office/drawing/2014/main" val="3669729492"/>
                    </a:ext>
                  </a:extLst>
                </a:gridCol>
              </a:tblGrid>
              <a:tr h="259318">
                <a:tc>
                  <a:txBody>
                    <a:bodyPr/>
                    <a:lstStyle/>
                    <a:p>
                      <a:r>
                        <a:rPr lang="en-GB" sz="1200" dirty="0"/>
                        <a:t>Issue</a:t>
                      </a:r>
                    </a:p>
                  </a:txBody>
                  <a:tcPr/>
                </a:tc>
                <a:tc>
                  <a:txBody>
                    <a:bodyPr/>
                    <a:lstStyle/>
                    <a:p>
                      <a:r>
                        <a:rPr lang="en-GB" sz="1200" dirty="0"/>
                        <a:t>Examples</a:t>
                      </a:r>
                    </a:p>
                  </a:txBody>
                  <a:tcPr/>
                </a:tc>
                <a:extLst>
                  <a:ext uri="{0D108BD9-81ED-4DB2-BD59-A6C34878D82A}">
                    <a16:rowId xmlns:a16="http://schemas.microsoft.com/office/drawing/2014/main" val="3740629806"/>
                  </a:ext>
                </a:extLst>
              </a:tr>
              <a:tr h="432196">
                <a:tc>
                  <a:txBody>
                    <a:bodyPr/>
                    <a:lstStyle/>
                    <a:p>
                      <a:r>
                        <a:rPr lang="en-GB" sz="1200" dirty="0"/>
                        <a:t>Inconsistent file naming conventions </a:t>
                      </a:r>
                    </a:p>
                  </a:txBody>
                  <a:tcPr/>
                </a:tc>
                <a:tc>
                  <a:txBody>
                    <a:bodyPr/>
                    <a:lstStyle/>
                    <a:p>
                      <a:r>
                        <a:rPr lang="en-GB" sz="1200" dirty="0"/>
                        <a:t>Type 1: DCF - AI_O_Discountinued_Confirmations</a:t>
                      </a:r>
                    </a:p>
                    <a:p>
                      <a:r>
                        <a:rPr lang="en-GB" sz="1200" dirty="0"/>
                        <a:t>Type 2: DCF - SSMP Discontinued Confirmation Notification File</a:t>
                      </a:r>
                    </a:p>
                  </a:txBody>
                  <a:tcPr/>
                </a:tc>
                <a:extLst>
                  <a:ext uri="{0D108BD9-81ED-4DB2-BD59-A6C34878D82A}">
                    <a16:rowId xmlns:a16="http://schemas.microsoft.com/office/drawing/2014/main" val="2688311326"/>
                  </a:ext>
                </a:extLst>
              </a:tr>
              <a:tr h="605075">
                <a:tc>
                  <a:txBody>
                    <a:bodyPr/>
                    <a:lstStyle/>
                    <a:p>
                      <a:r>
                        <a:rPr lang="en-GB" sz="1200" dirty="0"/>
                        <a:t>Reference data in file names</a:t>
                      </a:r>
                    </a:p>
                  </a:txBody>
                  <a:tcPr/>
                </a:tc>
                <a:tc>
                  <a:txBody>
                    <a:bodyPr/>
                    <a:lstStyle/>
                    <a:p>
                      <a:r>
                        <a:rPr lang="en-GB" sz="1200" dirty="0"/>
                        <a:t>- LPG_DATA_SUBMISSION SCOTIA</a:t>
                      </a:r>
                    </a:p>
                    <a:p>
                      <a:r>
                        <a:rPr lang="en-GB" sz="1200" dirty="0"/>
                        <a:t>- LPG_DATA_SUBMISSION FLOGAS</a:t>
                      </a:r>
                    </a:p>
                    <a:p>
                      <a:r>
                        <a:rPr lang="en-GB" sz="1200" dirty="0"/>
                        <a:t>- LPG - LPG_Supporting_Information</a:t>
                      </a:r>
                    </a:p>
                  </a:txBody>
                  <a:tcPr/>
                </a:tc>
                <a:extLst>
                  <a:ext uri="{0D108BD9-81ED-4DB2-BD59-A6C34878D82A}">
                    <a16:rowId xmlns:a16="http://schemas.microsoft.com/office/drawing/2014/main" val="3985842915"/>
                  </a:ext>
                </a:extLst>
              </a:tr>
              <a:tr h="605075">
                <a:tc>
                  <a:txBody>
                    <a:bodyPr/>
                    <a:lstStyle/>
                    <a:p>
                      <a:r>
                        <a:rPr lang="en-GB" sz="1200" dirty="0"/>
                        <a:t>Conflicting File Purposes</a:t>
                      </a:r>
                    </a:p>
                  </a:txBody>
                  <a:tcPr/>
                </a:tc>
                <a:tc>
                  <a:txBody>
                    <a:bodyPr/>
                    <a:lstStyle/>
                    <a:p>
                      <a:r>
                        <a:rPr lang="en-GB" sz="1200" dirty="0"/>
                        <a:t>TSI - Interconnector Tariff Switch Request File</a:t>
                      </a:r>
                    </a:p>
                    <a:p>
                      <a:r>
                        <a:rPr lang="en-GB" sz="1200" dirty="0"/>
                        <a:t>TSI - Transporter_Site_Visit_Submission</a:t>
                      </a:r>
                    </a:p>
                    <a:p>
                      <a:endParaRPr lang="en-GB" sz="1200" dirty="0"/>
                    </a:p>
                  </a:txBody>
                  <a:tcPr/>
                </a:tc>
                <a:extLst>
                  <a:ext uri="{0D108BD9-81ED-4DB2-BD59-A6C34878D82A}">
                    <a16:rowId xmlns:a16="http://schemas.microsoft.com/office/drawing/2014/main" val="618109258"/>
                  </a:ext>
                </a:extLst>
              </a:tr>
              <a:tr h="259318">
                <a:tc>
                  <a:txBody>
                    <a:bodyPr/>
                    <a:lstStyle/>
                    <a:p>
                      <a:r>
                        <a:rPr lang="en-GB" sz="1200" dirty="0"/>
                        <a:t>Missing Structure </a:t>
                      </a:r>
                    </a:p>
                  </a:txBody>
                  <a:tcPr/>
                </a:tc>
                <a:tc>
                  <a:txBody>
                    <a:bodyPr/>
                    <a:lstStyle/>
                    <a:p>
                      <a:r>
                        <a:rPr lang="en-GB" sz="1200" dirty="0"/>
                        <a:t>File RTB does not have a Header or Trailer</a:t>
                      </a:r>
                    </a:p>
                  </a:txBody>
                  <a:tcPr/>
                </a:tc>
                <a:extLst>
                  <a:ext uri="{0D108BD9-81ED-4DB2-BD59-A6C34878D82A}">
                    <a16:rowId xmlns:a16="http://schemas.microsoft.com/office/drawing/2014/main" val="3928573399"/>
                  </a:ext>
                </a:extLst>
              </a:tr>
              <a:tr h="524638">
                <a:tc>
                  <a:txBody>
                    <a:bodyPr/>
                    <a:lstStyle/>
                    <a:p>
                      <a:r>
                        <a:rPr lang="en-GB" sz="1200" dirty="0"/>
                        <a:t>Missing Record Types</a:t>
                      </a:r>
                    </a:p>
                  </a:txBody>
                  <a:tcPr/>
                </a:tc>
                <a:tc>
                  <a:txBody>
                    <a:bodyPr/>
                    <a:lstStyle/>
                    <a:p>
                      <a:pPr algn="l" fontAlgn="ctr"/>
                      <a:r>
                        <a:rPr lang="en-US" sz="1200" b="0" i="0" u="none" strike="noStrike" dirty="0">
                          <a:solidFill>
                            <a:schemeClr val="tx1"/>
                          </a:solidFill>
                          <a:effectLst/>
                          <a:latin typeface="+mn-lt"/>
                        </a:rPr>
                        <a:t>For the RTR- REJFL Record Identifier states "This identifies the record. If the file has been rejected the value is REJFL, otherwise RESPN.". Should we include another record type "RESPN" as part of the catalogue?</a:t>
                      </a:r>
                    </a:p>
                  </a:txBody>
                  <a:tcPr marL="6350" marR="6350" marT="6350" marB="0"/>
                </a:tc>
                <a:extLst>
                  <a:ext uri="{0D108BD9-81ED-4DB2-BD59-A6C34878D82A}">
                    <a16:rowId xmlns:a16="http://schemas.microsoft.com/office/drawing/2014/main" val="3598213223"/>
                  </a:ext>
                </a:extLst>
              </a:tr>
              <a:tr h="524638">
                <a:tc>
                  <a:txBody>
                    <a:bodyPr/>
                    <a:lstStyle/>
                    <a:p>
                      <a:r>
                        <a:rPr lang="en-GB" sz="1200" dirty="0"/>
                        <a:t>Missing Meta-data</a:t>
                      </a:r>
                    </a:p>
                  </a:txBody>
                  <a:tcPr/>
                </a:tc>
                <a:tc>
                  <a:txBody>
                    <a:bodyPr/>
                    <a:lstStyle/>
                    <a:p>
                      <a:pPr algn="l" fontAlgn="ctr"/>
                      <a:r>
                        <a:rPr lang="en-US" sz="1200" b="0" i="0" u="none" strike="noStrike" dirty="0">
                          <a:solidFill>
                            <a:schemeClr val="tx1"/>
                          </a:solidFill>
                          <a:effectLst/>
                          <a:latin typeface="+mn-lt"/>
                        </a:rPr>
                        <a:t>Files CNI, SNO, (Multiple others) missing,</a:t>
                      </a:r>
                    </a:p>
                    <a:p>
                      <a:pPr algn="l" fontAlgn="ctr"/>
                      <a:r>
                        <a:rPr lang="en-US" sz="1200" b="0" i="0" u="none" strike="noStrike" dirty="0">
                          <a:solidFill>
                            <a:schemeClr val="tx1"/>
                          </a:solidFill>
                          <a:effectLst/>
                          <a:latin typeface="+mn-lt"/>
                        </a:rPr>
                        <a:t>- Interface Description - External / Internal – Direction – Role - Source	</a:t>
                      </a:r>
                    </a:p>
                    <a:p>
                      <a:pPr algn="l" fontAlgn="ctr"/>
                      <a:r>
                        <a:rPr lang="en-US" sz="1200" b="0" i="0" u="none" strike="noStrike" dirty="0">
                          <a:solidFill>
                            <a:schemeClr val="tx1"/>
                          </a:solidFill>
                          <a:effectLst/>
                          <a:latin typeface="+mn-lt"/>
                        </a:rPr>
                        <a:t>- Destination - Interface Pattern - Transfer Route - FS ID – Frequency</a:t>
                      </a:r>
                    </a:p>
                  </a:txBody>
                  <a:tcPr marL="6350" marR="6350" marT="6350" marB="0"/>
                </a:tc>
                <a:extLst>
                  <a:ext uri="{0D108BD9-81ED-4DB2-BD59-A6C34878D82A}">
                    <a16:rowId xmlns:a16="http://schemas.microsoft.com/office/drawing/2014/main" val="3663807874"/>
                  </a:ext>
                </a:extLst>
              </a:tr>
              <a:tr h="606164">
                <a:tc>
                  <a:txBody>
                    <a:bodyPr/>
                    <a:lstStyle/>
                    <a:p>
                      <a:r>
                        <a:rPr lang="en-GB" sz="1200" dirty="0"/>
                        <a:t>Inconsistency of Data Items</a:t>
                      </a:r>
                    </a:p>
                  </a:txBody>
                  <a:tcPr/>
                </a:tc>
                <a:tc>
                  <a:txBody>
                    <a:bodyPr/>
                    <a:lstStyle/>
                    <a:p>
                      <a:pPr algn="l" fontAlgn="ctr"/>
                      <a:r>
                        <a:rPr lang="en-US" sz="1200" b="0" i="0" u="none" strike="noStrike" dirty="0">
                          <a:solidFill>
                            <a:schemeClr val="tx1"/>
                          </a:solidFill>
                          <a:effectLst/>
                          <a:latin typeface="+mn-lt"/>
                        </a:rPr>
                        <a:t>Several examples of position, naming and metadata inconsistency.</a:t>
                      </a:r>
                    </a:p>
                  </a:txBody>
                  <a:tcPr marL="6350" marR="6350" marT="6350" marB="0"/>
                </a:tc>
                <a:extLst>
                  <a:ext uri="{0D108BD9-81ED-4DB2-BD59-A6C34878D82A}">
                    <a16:rowId xmlns:a16="http://schemas.microsoft.com/office/drawing/2014/main" val="1230386166"/>
                  </a:ext>
                </a:extLst>
              </a:tr>
            </a:tbl>
          </a:graphicData>
        </a:graphic>
      </p:graphicFrame>
    </p:spTree>
    <p:extLst>
      <p:ext uri="{BB962C8B-B14F-4D97-AF65-F5344CB8AC3E}">
        <p14:creationId xmlns:p14="http://schemas.microsoft.com/office/powerpoint/2010/main" val="40528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C126-B1E9-4282-85DD-F5CE207F4DDB}"/>
              </a:ext>
            </a:extLst>
          </p:cNvPr>
          <p:cNvSpPr>
            <a:spLocks noGrp="1"/>
          </p:cNvSpPr>
          <p:nvPr>
            <p:ph type="title"/>
          </p:nvPr>
        </p:nvSpPr>
        <p:spPr>
          <a:xfrm>
            <a:off x="457200" y="123478"/>
            <a:ext cx="8229600" cy="637580"/>
          </a:xfrm>
        </p:spPr>
        <p:txBody>
          <a:bodyPr>
            <a:normAutofit/>
          </a:bodyPr>
          <a:lstStyle/>
          <a:p>
            <a:r>
              <a:rPr lang="en-GB" dirty="0"/>
              <a:t>Outputs</a:t>
            </a:r>
          </a:p>
        </p:txBody>
      </p:sp>
      <p:sp>
        <p:nvSpPr>
          <p:cNvPr id="3" name="Content Placeholder 2">
            <a:extLst>
              <a:ext uri="{FF2B5EF4-FFF2-40B4-BE49-F238E27FC236}">
                <a16:creationId xmlns:a16="http://schemas.microsoft.com/office/drawing/2014/main" id="{2F72A2E2-6CB0-46D3-BF36-9AF66BF3727E}"/>
              </a:ext>
            </a:extLst>
          </p:cNvPr>
          <p:cNvSpPr>
            <a:spLocks noGrp="1"/>
          </p:cNvSpPr>
          <p:nvPr>
            <p:ph idx="1"/>
          </p:nvPr>
        </p:nvSpPr>
        <p:spPr/>
        <p:txBody>
          <a:bodyPr>
            <a:normAutofit/>
          </a:bodyPr>
          <a:lstStyle/>
          <a:p>
            <a:r>
              <a:rPr lang="en-GB" sz="1833" dirty="0"/>
              <a:t>We anticipate a number of changes will be:</a:t>
            </a:r>
          </a:p>
          <a:p>
            <a:pPr lvl="1"/>
            <a:r>
              <a:rPr lang="en-GB" sz="1633" dirty="0"/>
              <a:t>Administrative only – e.g. changing the field name to make it consistent</a:t>
            </a:r>
          </a:p>
          <a:p>
            <a:pPr lvl="1"/>
            <a:r>
              <a:rPr lang="en-GB" sz="1633" dirty="0"/>
              <a:t>Functional impacting – e.g. change to formats</a:t>
            </a:r>
          </a:p>
          <a:p>
            <a:pPr lvl="1"/>
            <a:r>
              <a:rPr lang="en-GB" sz="1633" dirty="0"/>
              <a:t>Some will be somewhere in between – e.g. a change to formats but with no impacts to Users</a:t>
            </a:r>
          </a:p>
          <a:p>
            <a:pPr lvl="1"/>
            <a:endParaRPr lang="en-GB" sz="1633" dirty="0"/>
          </a:p>
          <a:p>
            <a:r>
              <a:rPr lang="en-GB" sz="1833" dirty="0"/>
              <a:t>We will need help from the industry to assess the impact of changes</a:t>
            </a:r>
          </a:p>
          <a:p>
            <a:pPr lvl="1"/>
            <a:r>
              <a:rPr lang="en-GB" sz="1633" dirty="0"/>
              <a:t>Proposing to start this via DSG starting in [January 2021] at DSG; and [February] Change Packs</a:t>
            </a:r>
          </a:p>
        </p:txBody>
      </p:sp>
    </p:spTree>
    <p:extLst>
      <p:ext uri="{BB962C8B-B14F-4D97-AF65-F5344CB8AC3E}">
        <p14:creationId xmlns:p14="http://schemas.microsoft.com/office/powerpoint/2010/main" val="11576381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FB9AA-3C8F-4C5A-9E2A-51C9260C910A}"/>
              </a:ext>
            </a:extLst>
          </p:cNvPr>
          <p:cNvSpPr>
            <a:spLocks noGrp="1"/>
          </p:cNvSpPr>
          <p:nvPr>
            <p:ph type="title"/>
          </p:nvPr>
        </p:nvSpPr>
        <p:spPr/>
        <p:txBody>
          <a:bodyPr/>
          <a:lstStyle/>
          <a:p>
            <a:r>
              <a:rPr lang="en-GB" dirty="0"/>
              <a:t>6.2 January ChMC Papers</a:t>
            </a:r>
          </a:p>
        </p:txBody>
      </p:sp>
      <p:sp>
        <p:nvSpPr>
          <p:cNvPr id="3" name="Content Placeholder 2">
            <a:extLst>
              <a:ext uri="{FF2B5EF4-FFF2-40B4-BE49-F238E27FC236}">
                <a16:creationId xmlns:a16="http://schemas.microsoft.com/office/drawing/2014/main" id="{C5398D67-8727-409C-9B84-E38617E322A8}"/>
              </a:ext>
            </a:extLst>
          </p:cNvPr>
          <p:cNvSpPr>
            <a:spLocks noGrp="1"/>
          </p:cNvSpPr>
          <p:nvPr>
            <p:ph idx="1"/>
          </p:nvPr>
        </p:nvSpPr>
        <p:spPr/>
        <p:txBody>
          <a:bodyPr/>
          <a:lstStyle/>
          <a:p>
            <a:r>
              <a:rPr lang="en-GB" dirty="0"/>
              <a:t>Discussion for the publishing of January ChMC papers</a:t>
            </a:r>
          </a:p>
        </p:txBody>
      </p:sp>
    </p:spTree>
    <p:extLst>
      <p:ext uri="{BB962C8B-B14F-4D97-AF65-F5344CB8AC3E}">
        <p14:creationId xmlns:p14="http://schemas.microsoft.com/office/powerpoint/2010/main" val="379265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403876-55CD-47B5-86E0-86F42F8ECA61}"/>
              </a:ext>
            </a:extLst>
          </p:cNvPr>
          <p:cNvPicPr>
            <a:picLocks noChangeAspect="1"/>
          </p:cNvPicPr>
          <p:nvPr/>
        </p:nvPicPr>
        <p:blipFill>
          <a:blip r:embed="rId2"/>
          <a:stretch>
            <a:fillRect/>
          </a:stretch>
        </p:blipFill>
        <p:spPr>
          <a:xfrm>
            <a:off x="341784" y="987574"/>
            <a:ext cx="8460432" cy="2009106"/>
          </a:xfrm>
          <a:prstGeom prst="rect">
            <a:avLst/>
          </a:prstGeom>
        </p:spPr>
      </p:pic>
      <p:sp>
        <p:nvSpPr>
          <p:cNvPr id="8" name="Title 1">
            <a:extLst>
              <a:ext uri="{FF2B5EF4-FFF2-40B4-BE49-F238E27FC236}">
                <a16:creationId xmlns:a16="http://schemas.microsoft.com/office/drawing/2014/main" id="{2C9F4D76-5906-4578-82B7-061EE280B272}"/>
              </a:ext>
            </a:extLst>
          </p:cNvPr>
          <p:cNvSpPr txBox="1">
            <a:spLocks/>
          </p:cNvSpPr>
          <p:nvPr/>
        </p:nvSpPr>
        <p:spPr>
          <a:xfrm>
            <a:off x="179512" y="75429"/>
            <a:ext cx="8465998" cy="68728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400" dirty="0">
                <a:latin typeface="Arial"/>
                <a:cs typeface="Arial"/>
              </a:rPr>
              <a:t>Withdrawn / Complete</a:t>
            </a:r>
          </a:p>
        </p:txBody>
      </p:sp>
    </p:spTree>
    <p:extLst>
      <p:ext uri="{BB962C8B-B14F-4D97-AF65-F5344CB8AC3E}">
        <p14:creationId xmlns:p14="http://schemas.microsoft.com/office/powerpoint/2010/main" val="3630281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8I6kE1ty90in0JwvfCqEjA"/>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8I6kE1ty90in0JwvfCqEjA"/>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H5lbcwjQISNk6JDtxjt_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KH5lbcwjQISNk6JDtxjt_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KH5lbcwjQISNk6JDtxjt_Q"/>
</p:tagLst>
</file>

<file path=ppt/tags/tag7.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CAM xmlns="5844fa40-a696-4ac9-bd38-c0330d295109" xsi:nil="true"/>
    <Date_x0020_of_x0020_Meetings xmlns="5844fa40-a696-4ac9-bd38-c0330d295109" xsi:nil="true"/>
    <_x006a_hd3 xmlns="5844fa40-a696-4ac9-bd38-c0330d295109" xsi:nil="true"/>
    <Customer_x0020_Contracts_x0020_Lead xmlns="5844fa40-a696-4ac9-bd38-c0330d295109" xsi:nil="true"/>
    <SharedWithUsers xmlns="c78a4dae-5fc0-4ed3-ad80-da51122ab114">
      <UserInfo>
        <DisplayName>Jane Goodes</DisplayName>
        <AccountId>63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9D4E94D94ABB48A35A572EF9A60258" ma:contentTypeVersion="14" ma:contentTypeDescription="Create a new document." ma:contentTypeScope="" ma:versionID="33b8fecee8c4713a57430302bf85c5cc">
  <xsd:schema xmlns:xsd="http://www.w3.org/2001/XMLSchema" xmlns:xs="http://www.w3.org/2001/XMLSchema" xmlns:p="http://schemas.microsoft.com/office/2006/metadata/properties" xmlns:ns2="5844fa40-a696-4ac9-bd38-c0330d295109" xmlns:ns3="c78a4dae-5fc0-4ed3-ad80-da51122ab114" targetNamespace="http://schemas.microsoft.com/office/2006/metadata/properties" ma:root="true" ma:fieldsID="f5412dd98e0cafb03a0a30bd6733c8ea" ns2:_="" ns3:_="">
    <xsd:import namespace="5844fa40-a696-4ac9-bd38-c0330d295109"/>
    <xsd:import namespace="c78a4dae-5fc0-4ed3-ad80-da51122ab114"/>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CAM" minOccurs="0"/>
                <xsd:element ref="ns2:Customer_x0020_Contracts_x0020_Lead" minOccurs="0"/>
                <xsd:element ref="ns2:Date_x0020_of_x0020_Meetings" minOccurs="0"/>
                <xsd:element ref="ns2:_x006a_hd3"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4fa40-a696-4ac9-bd38-c0330d295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CAM" ma:index="12" nillable="true" ma:displayName="CAM" ma:format="Dropdown" ma:internalName="CAM">
      <xsd:simpleType>
        <xsd:restriction base="dms:Text">
          <xsd:maxLength value="255"/>
        </xsd:restriction>
      </xsd:simpleType>
    </xsd:element>
    <xsd:element name="Customer_x0020_Contracts_x0020_Lead" ma:index="13" nillable="true" ma:displayName="Customer Contracts Lead" ma:format="Dropdown" ma:internalName="Customer_x0020_Contracts_x0020_Lead">
      <xsd:simpleType>
        <xsd:restriction base="dms:Text">
          <xsd:maxLength value="255"/>
        </xsd:restriction>
      </xsd:simpleType>
    </xsd:element>
    <xsd:element name="Date_x0020_of_x0020_Meetings" ma:index="14" nillable="true" ma:displayName="Date of Meetings" ma:format="Dropdown" ma:internalName="Date_x0020_of_x0020_Meetings">
      <xsd:simpleType>
        <xsd:restriction base="dms:Text">
          <xsd:maxLength value="255"/>
        </xsd:restriction>
      </xsd:simpleType>
    </xsd:element>
    <xsd:element name="_x006a_hd3" ma:index="15" nillable="true" ma:displayName="Date of Meeting" ma:internalName="_x006a_hd3">
      <xsd:simpleType>
        <xsd:restriction base="dms:DateTim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8a4dae-5fc0-4ed3-ad80-da51122ab1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EE966AA5-3D01-4B81-BAE0-8020A2E16EFF}">
  <ds:schemaRefs>
    <ds:schemaRef ds:uri="http://schemas.microsoft.com/office/2006/documentManagement/types"/>
    <ds:schemaRef ds:uri="http://www.w3.org/XML/1998/namespace"/>
    <ds:schemaRef ds:uri="5844fa40-a696-4ac9-bd38-c0330d295109"/>
    <ds:schemaRef ds:uri="http://schemas.microsoft.com/office/2006/metadata/properties"/>
    <ds:schemaRef ds:uri="http://purl.org/dc/terms/"/>
    <ds:schemaRef ds:uri="http://purl.org/dc/elements/1.1/"/>
    <ds:schemaRef ds:uri="http://schemas.microsoft.com/office/infopath/2007/PartnerControls"/>
    <ds:schemaRef ds:uri="c78a4dae-5fc0-4ed3-ad80-da51122ab114"/>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BE24821-F629-4E24-AE94-13030549F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4fa40-a696-4ac9-bd38-c0330d295109"/>
    <ds:schemaRef ds:uri="c78a4dae-5fc0-4ed3-ad80-da51122ab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2430</TotalTime>
  <Words>11072</Words>
  <Application>Microsoft Office PowerPoint</Application>
  <PresentationFormat>On-screen Show (16:9)</PresentationFormat>
  <Paragraphs>1756</Paragraphs>
  <Slides>84</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84</vt:i4>
      </vt:variant>
    </vt:vector>
  </HeadingPairs>
  <TitlesOfParts>
    <vt:vector size="92" baseType="lpstr">
      <vt:lpstr>Arial</vt:lpstr>
      <vt:lpstr>Calibri</vt:lpstr>
      <vt:lpstr>Calibri Light</vt:lpstr>
      <vt:lpstr>Wingdings</vt:lpstr>
      <vt:lpstr>Office Theme</vt:lpstr>
      <vt:lpstr>Worksheet</vt:lpstr>
      <vt:lpstr>Document</vt:lpstr>
      <vt:lpstr>Acrobat Document</vt:lpstr>
      <vt:lpstr>Change Management Committee  </vt:lpstr>
      <vt:lpstr>Section 2: DSC Change Budget &amp; Horizon Planning</vt:lpstr>
      <vt:lpstr>2.1 - DSC Change Budget BP20 (Financial Year To Date)</vt:lpstr>
      <vt:lpstr>Budget v Spend BP20/21 Financial Year To Date (FYTD)  </vt:lpstr>
      <vt:lpstr>2.2 - Bubbling Under (pre-capture regulatory change)</vt:lpstr>
      <vt:lpstr>Section 3: Capture</vt:lpstr>
      <vt:lpstr>3.1 Capture: Prioritisation &amp; Target Out Of Capture Dates</vt:lpstr>
      <vt:lpstr>PowerPoint Presentation</vt:lpstr>
      <vt:lpstr>PowerPoint Presentation</vt:lpstr>
      <vt:lpstr>3.2 New Change Proposals – Initial Review</vt:lpstr>
      <vt:lpstr>XRN5285 - COVID-19 Capacity Retention Process (MOD 0730)</vt:lpstr>
      <vt:lpstr>XRN5286 Clarificatory change to the AQ amendment process to be applied retrospectively (Modification 0746)</vt:lpstr>
      <vt:lpstr>3.3 Change Proposal updates</vt:lpstr>
      <vt:lpstr>XRN5218 CDSP provision of Class 1 read service</vt:lpstr>
      <vt:lpstr>XRN 5144 - Enabling Re-assignment of Supplier Short Codes to Implement Supplier of Last Resort Directions</vt:lpstr>
      <vt:lpstr>Update</vt:lpstr>
      <vt:lpstr>3.4 New Change Proposals – Post Initial Review</vt:lpstr>
      <vt:lpstr> 3.4 New Change Proposals – Post Solution Review </vt:lpstr>
      <vt:lpstr>Removal of Shipper Supplier Access to Emergency Contact Details in DES</vt:lpstr>
      <vt:lpstr>XRN5206 - TPI_PCW Access</vt:lpstr>
      <vt:lpstr>XRN5237 - Maintenance of a User relationship table for the purpose of AQ amendments (Modification 0736 ONLY)</vt:lpstr>
      <vt:lpstr>3.5 Outages</vt:lpstr>
      <vt:lpstr> 4. Design &amp; Delivery  </vt:lpstr>
      <vt:lpstr>4.1 Design Change Pack </vt:lpstr>
      <vt:lpstr>PowerPoint Presentation</vt:lpstr>
      <vt:lpstr>PowerPoint Presentation</vt:lpstr>
      <vt:lpstr>PowerPoint Presentation</vt:lpstr>
      <vt:lpstr>PowerPoint Presentation</vt:lpstr>
      <vt:lpstr>PowerPoint Presentation</vt:lpstr>
      <vt:lpstr>4.2 Change Documents</vt:lpstr>
      <vt:lpstr>4.3 Gemini Updates</vt:lpstr>
      <vt:lpstr>4.4 XRN5253 June 21 Release - Status Update</vt:lpstr>
      <vt:lpstr>XRN5253 - June 21 Release - Status Update</vt:lpstr>
      <vt:lpstr>XRN5253 – Proposed June 21 High-Level Plan</vt:lpstr>
      <vt:lpstr>XRN5253 - June 21 Release Summary</vt:lpstr>
      <vt:lpstr>PowerPoint Presentation</vt:lpstr>
      <vt:lpstr>PowerPoint Presentation</vt:lpstr>
      <vt:lpstr>PowerPoint Presentation</vt:lpstr>
      <vt:lpstr>XRN4996 - June 20 Release -  Status Update</vt:lpstr>
      <vt:lpstr>XRN4850 – BRO Data LDZ Saturation Report – Approval Required</vt:lpstr>
      <vt:lpstr>XRN4850 – SMS/Email Broadcast Notification Timeline</vt:lpstr>
      <vt:lpstr>XRN4996 June 20 Release Summary</vt:lpstr>
      <vt:lpstr>4.6 UK Link Releases Update</vt:lpstr>
      <vt:lpstr>UK Link Releases Update</vt:lpstr>
      <vt:lpstr>2020-2022 UK Link Governance Timeline</vt:lpstr>
      <vt:lpstr>UK Link Allocated Changes – In Delivery</vt:lpstr>
      <vt:lpstr>UK Link Allocated Changes - Continued</vt:lpstr>
      <vt:lpstr>UK Link Unallocated Changes </vt:lpstr>
      <vt:lpstr>January ChMC</vt:lpstr>
      <vt:lpstr>Glossary</vt:lpstr>
      <vt:lpstr>Portfolio POAP </vt:lpstr>
      <vt:lpstr>4.7 XRN5110 - Nov 20 Release -  Status Update</vt:lpstr>
      <vt:lpstr>XRN5110 - Nov 20 Delivery Timeline &amp; Progress</vt:lpstr>
      <vt:lpstr>PIS First Usage and Defects</vt:lpstr>
      <vt:lpstr>XRN5110 -  Nov 20 Scope</vt:lpstr>
      <vt:lpstr> 4.8 XRN5225 – Minor Release Drop 8 -  Status Update</vt:lpstr>
      <vt:lpstr>XRN5225 – Minor Release 8 Timelines</vt:lpstr>
      <vt:lpstr>XRN5225 – Minor Release 8 Summary</vt:lpstr>
      <vt:lpstr> 4.9 Minor Release Drop 9 -  Status Update</vt:lpstr>
      <vt:lpstr> Minor Release Drop 9 Timelines</vt:lpstr>
      <vt:lpstr>Minor Release 9 Summary</vt:lpstr>
      <vt:lpstr>4.10 Retro Proof of Concept – Status Update</vt:lpstr>
      <vt:lpstr>Section 5: Non-DSC Change Budget Impacting Programmes    </vt:lpstr>
      <vt:lpstr>5.1 CSSC Programme Dashboard</vt:lpstr>
      <vt:lpstr>PowerPoint Presentation</vt:lpstr>
      <vt:lpstr>Green Workstream Updates</vt:lpstr>
      <vt:lpstr>Green Workstream Updates</vt:lpstr>
      <vt:lpstr>Key Programme Risks (1/4)</vt:lpstr>
      <vt:lpstr>Key Programme Risks (2/4)</vt:lpstr>
      <vt:lpstr>Key Programme Risks (3/4)</vt:lpstr>
      <vt:lpstr>Key Programme Risks (4/4)</vt:lpstr>
      <vt:lpstr>PowerPoint Presentation</vt:lpstr>
      <vt:lpstr>Switching Programme CR Position – CRs impacting Xoserve</vt:lpstr>
      <vt:lpstr>Switching Programme CR Position – CRs not impacting Xoserve </vt:lpstr>
      <vt:lpstr>5.2 Xoserve IX Refresh</vt:lpstr>
      <vt:lpstr>IX Refresh Customer Update</vt:lpstr>
      <vt:lpstr>PowerPoint Presentation</vt:lpstr>
      <vt:lpstr>Section 6: AOB   </vt:lpstr>
      <vt:lpstr>6.1 Data Catalogue</vt:lpstr>
      <vt:lpstr>Background</vt:lpstr>
      <vt:lpstr>Industry File Consolidation</vt:lpstr>
      <vt:lpstr>Industry File Consolidation – Example Issues</vt:lpstr>
      <vt:lpstr>Outputs</vt:lpstr>
      <vt:lpstr>6.2 January ChMC Papers</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Helen Bennett</cp:lastModifiedBy>
  <cp:revision>2</cp:revision>
  <dcterms:created xsi:type="dcterms:W3CDTF">2018-09-02T17:12:15Z</dcterms:created>
  <dcterms:modified xsi:type="dcterms:W3CDTF">2020-12-07T11:07:36Z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ies>
</file>