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88" r:id="rId5"/>
    <p:sldId id="403" r:id="rId6"/>
    <p:sldId id="408" r:id="rId7"/>
    <p:sldId id="380" r:id="rId8"/>
    <p:sldId id="378" r:id="rId9"/>
    <p:sldId id="381" r:id="rId10"/>
    <p:sldId id="382" r:id="rId11"/>
    <p:sldId id="398" r:id="rId12"/>
    <p:sldId id="383" r:id="rId13"/>
    <p:sldId id="385" r:id="rId14"/>
    <p:sldId id="402" r:id="rId15"/>
    <p:sldId id="389" r:id="rId16"/>
    <p:sldId id="410" r:id="rId17"/>
    <p:sldId id="394" r:id="rId18"/>
    <p:sldId id="292" r:id="rId19"/>
    <p:sldId id="384" r:id="rId20"/>
    <p:sldId id="401" r:id="rId21"/>
    <p:sldId id="411" r:id="rId22"/>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an Kumar" initials="KK" lastIdx="4" clrIdx="0">
    <p:extLst>
      <p:ext uri="{19B8F6BF-5375-455C-9EA6-DF929625EA0E}">
        <p15:presenceInfo xmlns:p15="http://schemas.microsoft.com/office/powerpoint/2012/main" userId="S::kiran.kumar2@xoserve.com::7b38229d-8975-4c0e-953e-f7dad763bb46" providerId="AD"/>
      </p:ext>
    </p:extLst>
  </p:cmAuthor>
  <p:cmAuthor id="2" name="Michele Downes" initials="MD" lastIdx="1" clrIdx="1">
    <p:extLst>
      <p:ext uri="{19B8F6BF-5375-455C-9EA6-DF929625EA0E}">
        <p15:presenceInfo xmlns:p15="http://schemas.microsoft.com/office/powerpoint/2012/main" userId="S-1-5-21-4145888014-839675345-3125187760-32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75C2"/>
    <a:srgbClr val="F5835D"/>
    <a:srgbClr val="EB9A2D"/>
    <a:srgbClr val="006C31"/>
    <a:srgbClr val="D75733"/>
    <a:srgbClr val="885502"/>
    <a:srgbClr val="B59213"/>
    <a:srgbClr val="AA8912"/>
    <a:srgbClr val="E7BB20"/>
    <a:srgbClr val="3954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39" autoAdjust="0"/>
    <p:restoredTop sz="93883" autoAdjust="0"/>
  </p:normalViewPr>
  <p:slideViewPr>
    <p:cSldViewPr>
      <p:cViewPr varScale="1">
        <p:scale>
          <a:sx n="83" d="100"/>
          <a:sy n="83" d="100"/>
        </p:scale>
        <p:origin x="560" y="60"/>
      </p:cViewPr>
      <p:guideLst>
        <p:guide orient="horz" pos="1620"/>
        <p:guide pos="2880"/>
        <p:guide orient="horz" pos="531"/>
        <p:guide pos="4468"/>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accent1"/>
                </a:solidFill>
                <a:latin typeface="+mn-lt"/>
                <a:ea typeface="+mn-ea"/>
                <a:cs typeface="+mn-cs"/>
              </a:defRPr>
            </a:pPr>
            <a:r>
              <a:rPr lang="en-US" sz="1600" b="1">
                <a:solidFill>
                  <a:schemeClr val="accent1"/>
                </a:solidFill>
              </a:rPr>
              <a:t>AQ Defect Status (Mar 20 - Dec</a:t>
            </a:r>
            <a:r>
              <a:rPr lang="en-US" sz="1600" b="1" baseline="0">
                <a:solidFill>
                  <a:schemeClr val="accent1"/>
                </a:solidFill>
              </a:rPr>
              <a:t> 20)</a:t>
            </a:r>
            <a:r>
              <a:rPr lang="en-US" sz="1600" b="1">
                <a:solidFill>
                  <a:schemeClr val="accent1"/>
                </a:solidFill>
              </a:rPr>
              <a:t> </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accent1"/>
              </a:solidFill>
              <a:latin typeface="+mn-lt"/>
              <a:ea typeface="+mn-ea"/>
              <a:cs typeface="+mn-cs"/>
            </a:defRPr>
          </a:pPr>
          <a:endParaRPr lang="en-US"/>
        </a:p>
      </c:txPr>
    </c:title>
    <c:autoTitleDeleted val="0"/>
    <c:plotArea>
      <c:layout>
        <c:manualLayout>
          <c:layoutTarget val="inner"/>
          <c:xMode val="edge"/>
          <c:yMode val="edge"/>
          <c:x val="3.7422961018761546E-2"/>
          <c:y val="0.11030079550243975"/>
          <c:w val="0.9456017303392632"/>
          <c:h val="0.76951745220548684"/>
        </c:manualLayout>
      </c:layout>
      <c:barChart>
        <c:barDir val="col"/>
        <c:grouping val="clustered"/>
        <c:varyColors val="0"/>
        <c:ser>
          <c:idx val="0"/>
          <c:order val="0"/>
          <c:tx>
            <c:strRef>
              <c:f>Sheet1!$C$4</c:f>
              <c:strCache>
                <c:ptCount val="1"/>
                <c:pt idx="0">
                  <c:v>Total Defects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Sheet1!$B$5:$B$14</c:f>
              <c:strCache>
                <c:ptCount val="10"/>
                <c:pt idx="0">
                  <c:v>Mar</c:v>
                </c:pt>
                <c:pt idx="1">
                  <c:v>Apr</c:v>
                </c:pt>
                <c:pt idx="2">
                  <c:v>May</c:v>
                </c:pt>
                <c:pt idx="3">
                  <c:v>June</c:v>
                </c:pt>
                <c:pt idx="4">
                  <c:v>July</c:v>
                </c:pt>
                <c:pt idx="5">
                  <c:v>August</c:v>
                </c:pt>
                <c:pt idx="6">
                  <c:v>September</c:v>
                </c:pt>
                <c:pt idx="7">
                  <c:v>October</c:v>
                </c:pt>
                <c:pt idx="8">
                  <c:v>November</c:v>
                </c:pt>
                <c:pt idx="9">
                  <c:v>December</c:v>
                </c:pt>
              </c:strCache>
            </c:strRef>
          </c:cat>
          <c:val>
            <c:numRef>
              <c:f>Sheet1!$C$5:$C$14</c:f>
              <c:numCache>
                <c:formatCode>General</c:formatCode>
                <c:ptCount val="10"/>
                <c:pt idx="0">
                  <c:v>52</c:v>
                </c:pt>
                <c:pt idx="1">
                  <c:v>54</c:v>
                </c:pt>
                <c:pt idx="2">
                  <c:v>55</c:v>
                </c:pt>
                <c:pt idx="3">
                  <c:v>56</c:v>
                </c:pt>
                <c:pt idx="4">
                  <c:v>59</c:v>
                </c:pt>
                <c:pt idx="5">
                  <c:v>60</c:v>
                </c:pt>
                <c:pt idx="6">
                  <c:v>77</c:v>
                </c:pt>
                <c:pt idx="7">
                  <c:v>79</c:v>
                </c:pt>
                <c:pt idx="8">
                  <c:v>80</c:v>
                </c:pt>
                <c:pt idx="9">
                  <c:v>82</c:v>
                </c:pt>
              </c:numCache>
            </c:numRef>
          </c:val>
          <c:extLst>
            <c:ext xmlns:c16="http://schemas.microsoft.com/office/drawing/2014/chart" uri="{C3380CC4-5D6E-409C-BE32-E72D297353CC}">
              <c16:uniqueId val="{00000000-B764-46B0-861F-A41C56DBDEB2}"/>
            </c:ext>
          </c:extLst>
        </c:ser>
        <c:ser>
          <c:idx val="1"/>
          <c:order val="1"/>
          <c:tx>
            <c:strRef>
              <c:f>Sheet1!$D$4</c:f>
              <c:strCache>
                <c:ptCount val="1"/>
                <c:pt idx="0">
                  <c:v>Total Open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Sheet1!$B$5:$B$14</c:f>
              <c:strCache>
                <c:ptCount val="10"/>
                <c:pt idx="0">
                  <c:v>Mar</c:v>
                </c:pt>
                <c:pt idx="1">
                  <c:v>Apr</c:v>
                </c:pt>
                <c:pt idx="2">
                  <c:v>May</c:v>
                </c:pt>
                <c:pt idx="3">
                  <c:v>June</c:v>
                </c:pt>
                <c:pt idx="4">
                  <c:v>July</c:v>
                </c:pt>
                <c:pt idx="5">
                  <c:v>August</c:v>
                </c:pt>
                <c:pt idx="6">
                  <c:v>September</c:v>
                </c:pt>
                <c:pt idx="7">
                  <c:v>October</c:v>
                </c:pt>
                <c:pt idx="8">
                  <c:v>November</c:v>
                </c:pt>
                <c:pt idx="9">
                  <c:v>December</c:v>
                </c:pt>
              </c:strCache>
            </c:strRef>
          </c:cat>
          <c:val>
            <c:numRef>
              <c:f>Sheet1!$D$5:$D$14</c:f>
              <c:numCache>
                <c:formatCode>General</c:formatCode>
                <c:ptCount val="10"/>
                <c:pt idx="0">
                  <c:v>17</c:v>
                </c:pt>
                <c:pt idx="1">
                  <c:v>19</c:v>
                </c:pt>
                <c:pt idx="2">
                  <c:v>17</c:v>
                </c:pt>
                <c:pt idx="3">
                  <c:v>12</c:v>
                </c:pt>
                <c:pt idx="4">
                  <c:v>12</c:v>
                </c:pt>
                <c:pt idx="5">
                  <c:v>13</c:v>
                </c:pt>
                <c:pt idx="6">
                  <c:v>28</c:v>
                </c:pt>
                <c:pt idx="7">
                  <c:v>29</c:v>
                </c:pt>
                <c:pt idx="8">
                  <c:v>12</c:v>
                </c:pt>
                <c:pt idx="9">
                  <c:v>13</c:v>
                </c:pt>
              </c:numCache>
            </c:numRef>
          </c:val>
          <c:extLst>
            <c:ext xmlns:c16="http://schemas.microsoft.com/office/drawing/2014/chart" uri="{C3380CC4-5D6E-409C-BE32-E72D297353CC}">
              <c16:uniqueId val="{00000001-B764-46B0-861F-A41C56DBDEB2}"/>
            </c:ext>
          </c:extLst>
        </c:ser>
        <c:ser>
          <c:idx val="2"/>
          <c:order val="2"/>
          <c:tx>
            <c:strRef>
              <c:f>Sheet1!$E$4</c:f>
              <c:strCache>
                <c:ptCount val="1"/>
                <c:pt idx="0">
                  <c:v>Total Resolved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Sheet1!$B$5:$B$14</c:f>
              <c:strCache>
                <c:ptCount val="10"/>
                <c:pt idx="0">
                  <c:v>Mar</c:v>
                </c:pt>
                <c:pt idx="1">
                  <c:v>Apr</c:v>
                </c:pt>
                <c:pt idx="2">
                  <c:v>May</c:v>
                </c:pt>
                <c:pt idx="3">
                  <c:v>June</c:v>
                </c:pt>
                <c:pt idx="4">
                  <c:v>July</c:v>
                </c:pt>
                <c:pt idx="5">
                  <c:v>August</c:v>
                </c:pt>
                <c:pt idx="6">
                  <c:v>September</c:v>
                </c:pt>
                <c:pt idx="7">
                  <c:v>October</c:v>
                </c:pt>
                <c:pt idx="8">
                  <c:v>November</c:v>
                </c:pt>
                <c:pt idx="9">
                  <c:v>December</c:v>
                </c:pt>
              </c:strCache>
            </c:strRef>
          </c:cat>
          <c:val>
            <c:numRef>
              <c:f>Sheet1!$E$5:$E$14</c:f>
              <c:numCache>
                <c:formatCode>General</c:formatCode>
                <c:ptCount val="10"/>
                <c:pt idx="0">
                  <c:v>35</c:v>
                </c:pt>
                <c:pt idx="1">
                  <c:v>35</c:v>
                </c:pt>
                <c:pt idx="2">
                  <c:v>38</c:v>
                </c:pt>
                <c:pt idx="3">
                  <c:v>44</c:v>
                </c:pt>
                <c:pt idx="4">
                  <c:v>47</c:v>
                </c:pt>
                <c:pt idx="5">
                  <c:v>47</c:v>
                </c:pt>
                <c:pt idx="6">
                  <c:v>49</c:v>
                </c:pt>
                <c:pt idx="7">
                  <c:v>50</c:v>
                </c:pt>
                <c:pt idx="8">
                  <c:v>50</c:v>
                </c:pt>
                <c:pt idx="9">
                  <c:v>50</c:v>
                </c:pt>
              </c:numCache>
            </c:numRef>
          </c:val>
          <c:extLst>
            <c:ext xmlns:c16="http://schemas.microsoft.com/office/drawing/2014/chart" uri="{C3380CC4-5D6E-409C-BE32-E72D297353CC}">
              <c16:uniqueId val="{00000002-B764-46B0-861F-A41C56DBDEB2}"/>
            </c:ext>
          </c:extLst>
        </c:ser>
        <c:dLbls>
          <c:showLegendKey val="0"/>
          <c:showVal val="0"/>
          <c:showCatName val="0"/>
          <c:showSerName val="0"/>
          <c:showPercent val="0"/>
          <c:showBubbleSize val="0"/>
        </c:dLbls>
        <c:gapWidth val="219"/>
        <c:overlap val="-27"/>
        <c:axId val="1499099183"/>
        <c:axId val="1487465759"/>
        <c:extLst>
          <c:ext xmlns:c15="http://schemas.microsoft.com/office/drawing/2012/chart" uri="{02D57815-91ED-43cb-92C2-25804820EDAC}">
            <c15:filteredBarSeries>
              <c15:ser>
                <c:idx val="3"/>
                <c:order val="3"/>
                <c:tx>
                  <c:strRef>
                    <c:extLst>
                      <c:ext uri="{02D57815-91ED-43cb-92C2-25804820EDAC}">
                        <c15:formulaRef>
                          <c15:sqref>Sheet1!$F$4</c15:sqref>
                        </c15:formulaRef>
                      </c:ext>
                    </c:extLst>
                    <c:strCache>
                      <c:ptCount val="1"/>
                    </c:strCache>
                  </c:strRef>
                </c:tx>
                <c:spPr>
                  <a:solidFill>
                    <a:schemeClr val="accent4"/>
                  </a:solidFill>
                  <a:ln>
                    <a:noFill/>
                  </a:ln>
                  <a:effectLst/>
                </c:spPr>
                <c:invertIfNegative val="0"/>
                <c:cat>
                  <c:strRef>
                    <c:extLst>
                      <c:ext uri="{02D57815-91ED-43cb-92C2-25804820EDAC}">
                        <c15:formulaRef>
                          <c15:sqref>Sheet1!$B$5:$B$14</c15:sqref>
                        </c15:formulaRef>
                      </c:ext>
                    </c:extLst>
                    <c:strCache>
                      <c:ptCount val="10"/>
                      <c:pt idx="0">
                        <c:v>Mar</c:v>
                      </c:pt>
                      <c:pt idx="1">
                        <c:v>Apr</c:v>
                      </c:pt>
                      <c:pt idx="2">
                        <c:v>May</c:v>
                      </c:pt>
                      <c:pt idx="3">
                        <c:v>June</c:v>
                      </c:pt>
                      <c:pt idx="4">
                        <c:v>July</c:v>
                      </c:pt>
                      <c:pt idx="5">
                        <c:v>August</c:v>
                      </c:pt>
                      <c:pt idx="6">
                        <c:v>September</c:v>
                      </c:pt>
                      <c:pt idx="7">
                        <c:v>October</c:v>
                      </c:pt>
                      <c:pt idx="8">
                        <c:v>November</c:v>
                      </c:pt>
                      <c:pt idx="9">
                        <c:v>December</c:v>
                      </c:pt>
                    </c:strCache>
                  </c:strRef>
                </c:cat>
                <c:val>
                  <c:numRef>
                    <c:extLst>
                      <c:ext uri="{02D57815-91ED-43cb-92C2-25804820EDAC}">
                        <c15:formulaRef>
                          <c15:sqref>Sheet1!$F$5:$F$14</c15:sqref>
                        </c15:formulaRef>
                      </c:ext>
                    </c:extLst>
                    <c:numCache>
                      <c:formatCode>General</c:formatCode>
                      <c:ptCount val="10"/>
                    </c:numCache>
                  </c:numRef>
                </c:val>
                <c:extLst>
                  <c:ext xmlns:c16="http://schemas.microsoft.com/office/drawing/2014/chart" uri="{C3380CC4-5D6E-409C-BE32-E72D297353CC}">
                    <c16:uniqueId val="{00000003-B764-46B0-861F-A41C56DBDEB2}"/>
                  </c:ext>
                </c:extLst>
              </c15:ser>
            </c15:filteredBarSeries>
          </c:ext>
        </c:extLst>
      </c:barChart>
      <c:catAx>
        <c:axId val="14990991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7465759"/>
        <c:crosses val="autoZero"/>
        <c:auto val="1"/>
        <c:lblAlgn val="ctr"/>
        <c:lblOffset val="100"/>
        <c:noMultiLvlLbl val="0"/>
      </c:catAx>
      <c:valAx>
        <c:axId val="14874657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90991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43EAFA-22E4-4524-B176-BEC62E0E0CEC}" type="doc">
      <dgm:prSet loTypeId="urn:microsoft.com/office/officeart/2005/8/layout/hierarchy4" loCatId="hierarchy" qsTypeId="urn:microsoft.com/office/officeart/2005/8/quickstyle/simple1" qsCatId="simple" csTypeId="urn:microsoft.com/office/officeart/2005/8/colors/colorful2" csCatId="colorful" phldr="1"/>
      <dgm:spPr/>
      <dgm:t>
        <a:bodyPr/>
        <a:lstStyle/>
        <a:p>
          <a:endParaRPr lang="en-GB"/>
        </a:p>
      </dgm:t>
    </dgm:pt>
    <dgm:pt modelId="{AC473928-51ED-4E02-A3BB-ECDAEAA7973F}">
      <dgm:prSet phldrT="[Text]" custT="1"/>
      <dgm:spPr/>
      <dgm:t>
        <a:bodyPr/>
        <a:lstStyle/>
        <a:p>
          <a:r>
            <a:rPr lang="en-GB" sz="2000" b="1" dirty="0"/>
            <a:t>82</a:t>
          </a:r>
        </a:p>
        <a:p>
          <a:r>
            <a:rPr lang="en-GB" sz="1400" dirty="0"/>
            <a:t>Defects impacting AQ since August 2019</a:t>
          </a:r>
        </a:p>
        <a:p>
          <a:r>
            <a:rPr lang="en-GB" sz="1000" b="1" dirty="0"/>
            <a:t>(+1 raised since last month)</a:t>
          </a:r>
          <a:endParaRPr lang="en-GB" sz="2000" b="1" dirty="0"/>
        </a:p>
      </dgm:t>
    </dgm:pt>
    <dgm:pt modelId="{0682BCD5-FA2F-4EA1-BEDD-2198723ED4D5}" type="parTrans" cxnId="{D920DB48-8786-417B-8622-3EA152724D27}">
      <dgm:prSet/>
      <dgm:spPr/>
      <dgm:t>
        <a:bodyPr/>
        <a:lstStyle/>
        <a:p>
          <a:endParaRPr lang="en-GB"/>
        </a:p>
      </dgm:t>
    </dgm:pt>
    <dgm:pt modelId="{6A5FBD11-E486-4A1C-8321-CC00B2E9A57F}" type="sibTrans" cxnId="{D920DB48-8786-417B-8622-3EA152724D27}">
      <dgm:prSet/>
      <dgm:spPr/>
      <dgm:t>
        <a:bodyPr/>
        <a:lstStyle/>
        <a:p>
          <a:endParaRPr lang="en-GB"/>
        </a:p>
      </dgm:t>
    </dgm:pt>
    <dgm:pt modelId="{340B2C31-6F7C-4FF2-B77A-12213BAAD110}">
      <dgm:prSet phldrT="[Text]" custT="1"/>
      <dgm:spPr/>
      <dgm:t>
        <a:bodyPr/>
        <a:lstStyle/>
        <a:p>
          <a:r>
            <a:rPr lang="en-GB" sz="1800" b="1" dirty="0"/>
            <a:t>13</a:t>
          </a:r>
        </a:p>
        <a:p>
          <a:r>
            <a:rPr lang="en-GB" sz="1400" dirty="0"/>
            <a:t>Open Defects </a:t>
          </a:r>
        </a:p>
        <a:p>
          <a:r>
            <a:rPr lang="en-GB" sz="1000" dirty="0"/>
            <a:t>(+1 from previous month)</a:t>
          </a:r>
        </a:p>
      </dgm:t>
    </dgm:pt>
    <dgm:pt modelId="{1363F4CD-562A-4544-AD46-DA68D9CB8E40}" type="parTrans" cxnId="{896D6AD5-E49E-42F2-992D-392050D1BFB8}">
      <dgm:prSet/>
      <dgm:spPr/>
      <dgm:t>
        <a:bodyPr/>
        <a:lstStyle/>
        <a:p>
          <a:endParaRPr lang="en-GB"/>
        </a:p>
      </dgm:t>
    </dgm:pt>
    <dgm:pt modelId="{B5E44D39-DAFE-4C4B-8BF3-7B36BA70B51E}" type="sibTrans" cxnId="{896D6AD5-E49E-42F2-992D-392050D1BFB8}">
      <dgm:prSet/>
      <dgm:spPr/>
      <dgm:t>
        <a:bodyPr/>
        <a:lstStyle/>
        <a:p>
          <a:endParaRPr lang="en-GB"/>
        </a:p>
      </dgm:t>
    </dgm:pt>
    <dgm:pt modelId="{1A861763-37B6-4543-A5D1-B7824B3F6B01}">
      <dgm:prSet phldrT="[Text]" custT="1"/>
      <dgm:spPr/>
      <dgm:t>
        <a:bodyPr/>
        <a:lstStyle/>
        <a:p>
          <a:r>
            <a:rPr lang="en-GB" sz="1300" dirty="0"/>
            <a:t> 5</a:t>
          </a:r>
        </a:p>
        <a:p>
          <a:r>
            <a:rPr lang="en-GB" sz="1300" dirty="0"/>
            <a:t>Analysis</a:t>
          </a:r>
        </a:p>
        <a:p>
          <a:r>
            <a:rPr lang="en-GB" sz="1000" dirty="0"/>
            <a:t>(-1 from previous month)</a:t>
          </a:r>
        </a:p>
      </dgm:t>
    </dgm:pt>
    <dgm:pt modelId="{B858F592-FCD9-481A-8E4D-17C21BB66564}" type="parTrans" cxnId="{BE36BE5D-C4AE-42E1-8298-3D16D78D33D3}">
      <dgm:prSet/>
      <dgm:spPr/>
      <dgm:t>
        <a:bodyPr/>
        <a:lstStyle/>
        <a:p>
          <a:endParaRPr lang="en-GB"/>
        </a:p>
      </dgm:t>
    </dgm:pt>
    <dgm:pt modelId="{2990AC20-C657-4F39-A91C-B5C21975A6F9}" type="sibTrans" cxnId="{BE36BE5D-C4AE-42E1-8298-3D16D78D33D3}">
      <dgm:prSet/>
      <dgm:spPr/>
      <dgm:t>
        <a:bodyPr/>
        <a:lstStyle/>
        <a:p>
          <a:endParaRPr lang="en-GB"/>
        </a:p>
      </dgm:t>
    </dgm:pt>
    <dgm:pt modelId="{9AEC4C1D-AAF8-4FFB-AC6D-141FB9A4B5E9}">
      <dgm:prSet phldrT="[Text]" custT="1"/>
      <dgm:spPr/>
      <dgm:t>
        <a:bodyPr/>
        <a:lstStyle/>
        <a:p>
          <a:r>
            <a:rPr lang="en-GB" sz="1800" b="1" dirty="0"/>
            <a:t>50</a:t>
          </a:r>
        </a:p>
        <a:p>
          <a:r>
            <a:rPr lang="en-GB" sz="1300" dirty="0"/>
            <a:t>Resolved defects</a:t>
          </a:r>
        </a:p>
        <a:p>
          <a:r>
            <a:rPr lang="en-GB" sz="1000" dirty="0"/>
            <a:t>(+1 on previous month)</a:t>
          </a:r>
          <a:r>
            <a:rPr lang="en-GB" sz="1300" dirty="0"/>
            <a:t> </a:t>
          </a:r>
        </a:p>
      </dgm:t>
    </dgm:pt>
    <dgm:pt modelId="{2AABE790-0135-4A93-8409-0205625CE0F8}" type="parTrans" cxnId="{729B591F-7ABC-4A97-ACB8-879D2CFDF308}">
      <dgm:prSet/>
      <dgm:spPr/>
      <dgm:t>
        <a:bodyPr/>
        <a:lstStyle/>
        <a:p>
          <a:endParaRPr lang="en-GB"/>
        </a:p>
      </dgm:t>
    </dgm:pt>
    <dgm:pt modelId="{19E7C930-EA71-41C5-8E8B-29A2FD5F045A}" type="sibTrans" cxnId="{729B591F-7ABC-4A97-ACB8-879D2CFDF308}">
      <dgm:prSet/>
      <dgm:spPr/>
      <dgm:t>
        <a:bodyPr/>
        <a:lstStyle/>
        <a:p>
          <a:endParaRPr lang="en-GB"/>
        </a:p>
      </dgm:t>
    </dgm:pt>
    <dgm:pt modelId="{8C33E55C-719F-48FF-9EC1-F4D7BD93652C}">
      <dgm:prSet custT="1"/>
      <dgm:spPr/>
      <dgm:t>
        <a:bodyPr/>
        <a:lstStyle/>
        <a:p>
          <a:r>
            <a:rPr lang="en-GB" sz="1300" dirty="0"/>
            <a:t>6</a:t>
          </a:r>
        </a:p>
        <a:p>
          <a:r>
            <a:rPr lang="en-GB" sz="1300" dirty="0"/>
            <a:t>UAT</a:t>
          </a:r>
        </a:p>
        <a:p>
          <a:r>
            <a:rPr lang="en-GB" sz="1000" dirty="0"/>
            <a:t>(+2 from previous month) </a:t>
          </a:r>
        </a:p>
      </dgm:t>
    </dgm:pt>
    <dgm:pt modelId="{1632CE0A-FAA0-4D8C-81D8-D4351F0AC922}" type="parTrans" cxnId="{6CD5647F-57DF-45A7-A517-F9C94CD6CC3C}">
      <dgm:prSet/>
      <dgm:spPr/>
      <dgm:t>
        <a:bodyPr/>
        <a:lstStyle/>
        <a:p>
          <a:endParaRPr lang="en-GB"/>
        </a:p>
      </dgm:t>
    </dgm:pt>
    <dgm:pt modelId="{110D616A-200C-4BBE-8A2B-9D8B22405FBD}" type="sibTrans" cxnId="{6CD5647F-57DF-45A7-A517-F9C94CD6CC3C}">
      <dgm:prSet/>
      <dgm:spPr/>
      <dgm:t>
        <a:bodyPr/>
        <a:lstStyle/>
        <a:p>
          <a:endParaRPr lang="en-GB"/>
        </a:p>
      </dgm:t>
    </dgm:pt>
    <dgm:pt modelId="{EED33189-234B-4E1B-815C-C178EF63FB22}">
      <dgm:prSet custT="1"/>
      <dgm:spPr/>
      <dgm:t>
        <a:bodyPr/>
        <a:lstStyle/>
        <a:p>
          <a:r>
            <a:rPr lang="en-GB" sz="1300" dirty="0"/>
            <a:t>2</a:t>
          </a:r>
        </a:p>
        <a:p>
          <a:r>
            <a:rPr lang="en-GB" sz="1300" dirty="0"/>
            <a:t>Fixed, Deployed Awaiting Data Correction</a:t>
          </a:r>
        </a:p>
        <a:p>
          <a:r>
            <a:rPr lang="en-GB" sz="1000" dirty="0"/>
            <a:t>(same as previous month)</a:t>
          </a:r>
        </a:p>
      </dgm:t>
    </dgm:pt>
    <dgm:pt modelId="{EE689631-0D7D-4F2F-B89F-1788696A207C}" type="parTrans" cxnId="{4E39E66B-E744-4C56-A148-F67EE0315B5D}">
      <dgm:prSet/>
      <dgm:spPr/>
      <dgm:t>
        <a:bodyPr/>
        <a:lstStyle/>
        <a:p>
          <a:endParaRPr lang="en-GB"/>
        </a:p>
      </dgm:t>
    </dgm:pt>
    <dgm:pt modelId="{C62834ED-E48A-4D9E-87AA-F70EF4D61242}" type="sibTrans" cxnId="{4E39E66B-E744-4C56-A148-F67EE0315B5D}">
      <dgm:prSet/>
      <dgm:spPr/>
      <dgm:t>
        <a:bodyPr/>
        <a:lstStyle/>
        <a:p>
          <a:endParaRPr lang="en-GB"/>
        </a:p>
      </dgm:t>
    </dgm:pt>
    <dgm:pt modelId="{C475F27B-4F63-46BE-9C43-DB2B128C95AC}">
      <dgm:prSet custT="1"/>
      <dgm:spPr/>
      <dgm:t>
        <a:bodyPr/>
        <a:lstStyle/>
        <a:p>
          <a:r>
            <a:rPr lang="en-GB" sz="1300" dirty="0"/>
            <a:t>0</a:t>
          </a:r>
        </a:p>
        <a:p>
          <a:r>
            <a:rPr lang="en-GB" sz="1300" dirty="0"/>
            <a:t>Awaiting Deployment</a:t>
          </a:r>
          <a:r>
            <a:rPr lang="en-GB" sz="1000" dirty="0"/>
            <a:t> </a:t>
          </a:r>
        </a:p>
        <a:p>
          <a:r>
            <a:rPr lang="en-GB" sz="1000" dirty="0"/>
            <a:t>(same as previous month)</a:t>
          </a:r>
        </a:p>
      </dgm:t>
    </dgm:pt>
    <dgm:pt modelId="{A9517AEE-641C-4C2B-8E18-ACDA5F3908DF}" type="parTrans" cxnId="{4C7DF86A-BBEC-4910-957F-B5B205824E73}">
      <dgm:prSet/>
      <dgm:spPr/>
      <dgm:t>
        <a:bodyPr/>
        <a:lstStyle/>
        <a:p>
          <a:endParaRPr lang="en-GB"/>
        </a:p>
      </dgm:t>
    </dgm:pt>
    <dgm:pt modelId="{07270606-D410-4437-AFA9-750FCF79AE81}" type="sibTrans" cxnId="{4C7DF86A-BBEC-4910-957F-B5B205824E73}">
      <dgm:prSet/>
      <dgm:spPr/>
      <dgm:t>
        <a:bodyPr/>
        <a:lstStyle/>
        <a:p>
          <a:endParaRPr lang="en-GB"/>
        </a:p>
      </dgm:t>
    </dgm:pt>
    <dgm:pt modelId="{6650C247-EBC0-4C67-9643-6D8A1555A3A5}">
      <dgm:prSet custT="1"/>
      <dgm:spPr/>
      <dgm:t>
        <a:bodyPr/>
        <a:lstStyle/>
        <a:p>
          <a:r>
            <a:rPr lang="en-GB" sz="1025" dirty="0"/>
            <a:t>19</a:t>
          </a:r>
        </a:p>
        <a:p>
          <a:r>
            <a:rPr lang="en-GB" sz="1025" dirty="0"/>
            <a:t>(+1 on previous month)</a:t>
          </a:r>
        </a:p>
        <a:p>
          <a:r>
            <a:rPr lang="en-GB" sz="1025" dirty="0"/>
            <a:t>Resolved defects that are eligible for financial adjustment assessment (via adjustment tools)</a:t>
          </a:r>
        </a:p>
      </dgm:t>
    </dgm:pt>
    <dgm:pt modelId="{D83FEF8D-5D22-4222-82E7-25E97D7267A1}" type="parTrans" cxnId="{26F131B3-DFEF-4381-B256-30F1C3E95185}">
      <dgm:prSet/>
      <dgm:spPr/>
      <dgm:t>
        <a:bodyPr/>
        <a:lstStyle/>
        <a:p>
          <a:endParaRPr lang="en-GB"/>
        </a:p>
      </dgm:t>
    </dgm:pt>
    <dgm:pt modelId="{BF694F29-2537-4E60-8B6F-C98095C24FB8}" type="sibTrans" cxnId="{26F131B3-DFEF-4381-B256-30F1C3E95185}">
      <dgm:prSet/>
      <dgm:spPr/>
      <dgm:t>
        <a:bodyPr/>
        <a:lstStyle/>
        <a:p>
          <a:endParaRPr lang="en-GB"/>
        </a:p>
      </dgm:t>
    </dgm:pt>
    <dgm:pt modelId="{48FCC7CE-E3EF-4C88-9975-FD08D5E610FD}" type="pres">
      <dgm:prSet presAssocID="{5B43EAFA-22E4-4524-B176-BEC62E0E0CEC}" presName="Name0" presStyleCnt="0">
        <dgm:presLayoutVars>
          <dgm:chPref val="1"/>
          <dgm:dir/>
          <dgm:animOne val="branch"/>
          <dgm:animLvl val="lvl"/>
          <dgm:resizeHandles/>
        </dgm:presLayoutVars>
      </dgm:prSet>
      <dgm:spPr/>
    </dgm:pt>
    <dgm:pt modelId="{F1918431-87A7-469F-B020-70F80A97A86B}" type="pres">
      <dgm:prSet presAssocID="{AC473928-51ED-4E02-A3BB-ECDAEAA7973F}" presName="vertOne" presStyleCnt="0"/>
      <dgm:spPr/>
    </dgm:pt>
    <dgm:pt modelId="{73F1636D-0BE1-4310-936E-96480B5E2256}" type="pres">
      <dgm:prSet presAssocID="{AC473928-51ED-4E02-A3BB-ECDAEAA7973F}" presName="txOne" presStyleLbl="node0" presStyleIdx="0" presStyleCnt="1">
        <dgm:presLayoutVars>
          <dgm:chPref val="3"/>
        </dgm:presLayoutVars>
      </dgm:prSet>
      <dgm:spPr/>
    </dgm:pt>
    <dgm:pt modelId="{3027D3C6-F31A-47DE-BB56-84D7D1D59C37}" type="pres">
      <dgm:prSet presAssocID="{AC473928-51ED-4E02-A3BB-ECDAEAA7973F}" presName="parTransOne" presStyleCnt="0"/>
      <dgm:spPr/>
    </dgm:pt>
    <dgm:pt modelId="{64D04F86-D4D5-4E6E-AC40-4608C4250603}" type="pres">
      <dgm:prSet presAssocID="{AC473928-51ED-4E02-A3BB-ECDAEAA7973F}" presName="horzOne" presStyleCnt="0"/>
      <dgm:spPr/>
    </dgm:pt>
    <dgm:pt modelId="{EB57E6ED-049C-45D2-AE53-C1AEAA7E652D}" type="pres">
      <dgm:prSet presAssocID="{340B2C31-6F7C-4FF2-B77A-12213BAAD110}" presName="vertTwo" presStyleCnt="0"/>
      <dgm:spPr/>
    </dgm:pt>
    <dgm:pt modelId="{413F79E1-8978-46C8-B654-097B23D5410D}" type="pres">
      <dgm:prSet presAssocID="{340B2C31-6F7C-4FF2-B77A-12213BAAD110}" presName="txTwo" presStyleLbl="node2" presStyleIdx="0" presStyleCnt="2" custScaleX="90941" custLinFactNeighborX="-3162" custLinFactNeighborY="-16753">
        <dgm:presLayoutVars>
          <dgm:chPref val="3"/>
        </dgm:presLayoutVars>
      </dgm:prSet>
      <dgm:spPr/>
    </dgm:pt>
    <dgm:pt modelId="{F5FADC7A-05A7-4364-8B3B-13ABE13A7750}" type="pres">
      <dgm:prSet presAssocID="{340B2C31-6F7C-4FF2-B77A-12213BAAD110}" presName="parTransTwo" presStyleCnt="0"/>
      <dgm:spPr/>
    </dgm:pt>
    <dgm:pt modelId="{856EFE54-4F20-479F-897D-02572A343848}" type="pres">
      <dgm:prSet presAssocID="{340B2C31-6F7C-4FF2-B77A-12213BAAD110}" presName="horzTwo" presStyleCnt="0"/>
      <dgm:spPr/>
    </dgm:pt>
    <dgm:pt modelId="{C01FB685-18A6-4607-AC9D-682BC1F0B9EF}" type="pres">
      <dgm:prSet presAssocID="{1A861763-37B6-4543-A5D1-B7824B3F6B01}" presName="vertThree" presStyleCnt="0"/>
      <dgm:spPr/>
    </dgm:pt>
    <dgm:pt modelId="{FDE2A37E-44E9-4D3D-BCDA-2D3825DF139B}" type="pres">
      <dgm:prSet presAssocID="{1A861763-37B6-4543-A5D1-B7824B3F6B01}" presName="txThree" presStyleLbl="node3" presStyleIdx="0" presStyleCnt="5" custScaleX="125548" custLinFactNeighborX="34662" custLinFactNeighborY="-3918">
        <dgm:presLayoutVars>
          <dgm:chPref val="3"/>
        </dgm:presLayoutVars>
      </dgm:prSet>
      <dgm:spPr/>
    </dgm:pt>
    <dgm:pt modelId="{B7BACD35-9AA4-405C-8CFE-656D88F1D820}" type="pres">
      <dgm:prSet presAssocID="{1A861763-37B6-4543-A5D1-B7824B3F6B01}" presName="horzThree" presStyleCnt="0"/>
      <dgm:spPr/>
    </dgm:pt>
    <dgm:pt modelId="{EC934E02-FF22-431E-9BE0-41C2E3102E1D}" type="pres">
      <dgm:prSet presAssocID="{2990AC20-C657-4F39-A91C-B5C21975A6F9}" presName="sibSpaceThree" presStyleCnt="0"/>
      <dgm:spPr/>
    </dgm:pt>
    <dgm:pt modelId="{FEEB6870-E5D4-4812-9227-A70BC7DACD59}" type="pres">
      <dgm:prSet presAssocID="{8C33E55C-719F-48FF-9EC1-F4D7BD93652C}" presName="vertThree" presStyleCnt="0"/>
      <dgm:spPr/>
    </dgm:pt>
    <dgm:pt modelId="{EC2C6B3A-F0AA-406B-BD66-5AD5C9B9D7DD}" type="pres">
      <dgm:prSet presAssocID="{8C33E55C-719F-48FF-9EC1-F4D7BD93652C}" presName="txThree" presStyleLbl="node3" presStyleIdx="1" presStyleCnt="5" custScaleX="111998" custLinFactNeighborX="47271" custLinFactNeighborY="-3918">
        <dgm:presLayoutVars>
          <dgm:chPref val="3"/>
        </dgm:presLayoutVars>
      </dgm:prSet>
      <dgm:spPr/>
    </dgm:pt>
    <dgm:pt modelId="{5096ABD3-09D3-42CC-8D10-F8D6E744ECB9}" type="pres">
      <dgm:prSet presAssocID="{8C33E55C-719F-48FF-9EC1-F4D7BD93652C}" presName="horzThree" presStyleCnt="0"/>
      <dgm:spPr/>
    </dgm:pt>
    <dgm:pt modelId="{9064DFE4-99F4-47DC-A4AF-C381409A15DC}" type="pres">
      <dgm:prSet presAssocID="{110D616A-200C-4BBE-8A2B-9D8B22405FBD}" presName="sibSpaceThree" presStyleCnt="0"/>
      <dgm:spPr/>
    </dgm:pt>
    <dgm:pt modelId="{E9677AB3-8A1B-419E-BB27-710F04049E99}" type="pres">
      <dgm:prSet presAssocID="{C475F27B-4F63-46BE-9C43-DB2B128C95AC}" presName="vertThree" presStyleCnt="0"/>
      <dgm:spPr/>
    </dgm:pt>
    <dgm:pt modelId="{72F03A2B-41FA-43D8-A77D-7EA9572D704A}" type="pres">
      <dgm:prSet presAssocID="{C475F27B-4F63-46BE-9C43-DB2B128C95AC}" presName="txThree" presStyleLbl="node3" presStyleIdx="2" presStyleCnt="5" custScaleX="117291" custLinFactNeighborX="70025" custLinFactNeighborY="-3918">
        <dgm:presLayoutVars>
          <dgm:chPref val="3"/>
        </dgm:presLayoutVars>
      </dgm:prSet>
      <dgm:spPr/>
    </dgm:pt>
    <dgm:pt modelId="{8F190334-FE43-4EF3-8B37-74701B773CE5}" type="pres">
      <dgm:prSet presAssocID="{C475F27B-4F63-46BE-9C43-DB2B128C95AC}" presName="horzThree" presStyleCnt="0"/>
      <dgm:spPr/>
    </dgm:pt>
    <dgm:pt modelId="{D2451831-76A8-4891-ABAD-07A70B112972}" type="pres">
      <dgm:prSet presAssocID="{07270606-D410-4437-AFA9-750FCF79AE81}" presName="sibSpaceThree" presStyleCnt="0"/>
      <dgm:spPr/>
    </dgm:pt>
    <dgm:pt modelId="{11861BC6-1654-459C-A0D8-A89C691DE110}" type="pres">
      <dgm:prSet presAssocID="{EED33189-234B-4E1B-815C-C178EF63FB22}" presName="vertThree" presStyleCnt="0"/>
      <dgm:spPr/>
    </dgm:pt>
    <dgm:pt modelId="{70C30767-313D-4734-B35E-54D3DA8D6724}" type="pres">
      <dgm:prSet presAssocID="{EED33189-234B-4E1B-815C-C178EF63FB22}" presName="txThree" presStyleLbl="node3" presStyleIdx="3" presStyleCnt="5" custScaleX="148597" custLinFactNeighborX="97556" custLinFactNeighborY="-1250">
        <dgm:presLayoutVars>
          <dgm:chPref val="3"/>
        </dgm:presLayoutVars>
      </dgm:prSet>
      <dgm:spPr/>
    </dgm:pt>
    <dgm:pt modelId="{303D5900-D16C-4179-BB8F-D5B254DF826F}" type="pres">
      <dgm:prSet presAssocID="{EED33189-234B-4E1B-815C-C178EF63FB22}" presName="horzThree" presStyleCnt="0"/>
      <dgm:spPr/>
    </dgm:pt>
    <dgm:pt modelId="{196F0869-3847-46D0-8879-3120866D159E}" type="pres">
      <dgm:prSet presAssocID="{C62834ED-E48A-4D9E-87AA-F70EF4D61242}" presName="sibSpaceThree" presStyleCnt="0"/>
      <dgm:spPr/>
    </dgm:pt>
    <dgm:pt modelId="{F847832A-007F-4669-A4F4-A10B29308C5F}" type="pres">
      <dgm:prSet presAssocID="{6650C247-EBC0-4C67-9643-6D8A1555A3A5}" presName="vertThree" presStyleCnt="0"/>
      <dgm:spPr/>
    </dgm:pt>
    <dgm:pt modelId="{6763A84E-2D16-43ED-83AB-9CB1CDC4464D}" type="pres">
      <dgm:prSet presAssocID="{6650C247-EBC0-4C67-9643-6D8A1555A3A5}" presName="txThree" presStyleLbl="node3" presStyleIdx="4" presStyleCnt="5" custScaleX="154069" custLinFactX="51484" custLinFactNeighborX="100000" custLinFactNeighborY="1116">
        <dgm:presLayoutVars>
          <dgm:chPref val="3"/>
        </dgm:presLayoutVars>
      </dgm:prSet>
      <dgm:spPr/>
    </dgm:pt>
    <dgm:pt modelId="{90E12FF7-4DCE-4072-A1B8-C16F98EF358E}" type="pres">
      <dgm:prSet presAssocID="{6650C247-EBC0-4C67-9643-6D8A1555A3A5}" presName="horzThree" presStyleCnt="0"/>
      <dgm:spPr/>
    </dgm:pt>
    <dgm:pt modelId="{4DBF6F75-03DE-4219-9D65-DE1C96C9FDE1}" type="pres">
      <dgm:prSet presAssocID="{B5E44D39-DAFE-4C4B-8BF3-7B36BA70B51E}" presName="sibSpaceTwo" presStyleCnt="0"/>
      <dgm:spPr/>
    </dgm:pt>
    <dgm:pt modelId="{DFF00EAC-2DD9-405F-A723-A3F63523DBCF}" type="pres">
      <dgm:prSet presAssocID="{9AEC4C1D-AAF8-4FFB-AC6D-141FB9A4B5E9}" presName="vertTwo" presStyleCnt="0"/>
      <dgm:spPr/>
    </dgm:pt>
    <dgm:pt modelId="{21579366-40A8-401B-8BAF-1D571755D003}" type="pres">
      <dgm:prSet presAssocID="{9AEC4C1D-AAF8-4FFB-AC6D-141FB9A4B5E9}" presName="txTwo" presStyleLbl="node2" presStyleIdx="1" presStyleCnt="2" custScaleX="142785" custLinFactNeighborX="6515" custLinFactNeighborY="-2063">
        <dgm:presLayoutVars>
          <dgm:chPref val="3"/>
        </dgm:presLayoutVars>
      </dgm:prSet>
      <dgm:spPr/>
    </dgm:pt>
    <dgm:pt modelId="{65E7CEA8-7C48-4BA2-94A0-CCE52DC21185}" type="pres">
      <dgm:prSet presAssocID="{9AEC4C1D-AAF8-4FFB-AC6D-141FB9A4B5E9}" presName="horzTwo" presStyleCnt="0"/>
      <dgm:spPr/>
    </dgm:pt>
  </dgm:ptLst>
  <dgm:cxnLst>
    <dgm:cxn modelId="{729B591F-7ABC-4A97-ACB8-879D2CFDF308}" srcId="{AC473928-51ED-4E02-A3BB-ECDAEAA7973F}" destId="{9AEC4C1D-AAF8-4FFB-AC6D-141FB9A4B5E9}" srcOrd="1" destOrd="0" parTransId="{2AABE790-0135-4A93-8409-0205625CE0F8}" sibTransId="{19E7C930-EA71-41C5-8E8B-29A2FD5F045A}"/>
    <dgm:cxn modelId="{A229DA23-CC6A-4966-BA1C-CCAC8D12897F}" type="presOf" srcId="{340B2C31-6F7C-4FF2-B77A-12213BAAD110}" destId="{413F79E1-8978-46C8-B654-097B23D5410D}" srcOrd="0" destOrd="0" presId="urn:microsoft.com/office/officeart/2005/8/layout/hierarchy4"/>
    <dgm:cxn modelId="{045EE829-D2BD-4EBF-830C-D3D022DF9EAA}" type="presOf" srcId="{AC473928-51ED-4E02-A3BB-ECDAEAA7973F}" destId="{73F1636D-0BE1-4310-936E-96480B5E2256}" srcOrd="0" destOrd="0" presId="urn:microsoft.com/office/officeart/2005/8/layout/hierarchy4"/>
    <dgm:cxn modelId="{BE36BE5D-C4AE-42E1-8298-3D16D78D33D3}" srcId="{340B2C31-6F7C-4FF2-B77A-12213BAAD110}" destId="{1A861763-37B6-4543-A5D1-B7824B3F6B01}" srcOrd="0" destOrd="0" parTransId="{B858F592-FCD9-481A-8E4D-17C21BB66564}" sibTransId="{2990AC20-C657-4F39-A91C-B5C21975A6F9}"/>
    <dgm:cxn modelId="{D920DB48-8786-417B-8622-3EA152724D27}" srcId="{5B43EAFA-22E4-4524-B176-BEC62E0E0CEC}" destId="{AC473928-51ED-4E02-A3BB-ECDAEAA7973F}" srcOrd="0" destOrd="0" parTransId="{0682BCD5-FA2F-4EA1-BEDD-2198723ED4D5}" sibTransId="{6A5FBD11-E486-4A1C-8321-CC00B2E9A57F}"/>
    <dgm:cxn modelId="{DDB50B49-AD8E-4B71-998E-6F25E29D6280}" type="presOf" srcId="{C475F27B-4F63-46BE-9C43-DB2B128C95AC}" destId="{72F03A2B-41FA-43D8-A77D-7EA9572D704A}" srcOrd="0" destOrd="0" presId="urn:microsoft.com/office/officeart/2005/8/layout/hierarchy4"/>
    <dgm:cxn modelId="{4C7DF86A-BBEC-4910-957F-B5B205824E73}" srcId="{340B2C31-6F7C-4FF2-B77A-12213BAAD110}" destId="{C475F27B-4F63-46BE-9C43-DB2B128C95AC}" srcOrd="2" destOrd="0" parTransId="{A9517AEE-641C-4C2B-8E18-ACDA5F3908DF}" sibTransId="{07270606-D410-4437-AFA9-750FCF79AE81}"/>
    <dgm:cxn modelId="{4E39E66B-E744-4C56-A148-F67EE0315B5D}" srcId="{340B2C31-6F7C-4FF2-B77A-12213BAAD110}" destId="{EED33189-234B-4E1B-815C-C178EF63FB22}" srcOrd="3" destOrd="0" parTransId="{EE689631-0D7D-4F2F-B89F-1788696A207C}" sibTransId="{C62834ED-E48A-4D9E-87AA-F70EF4D61242}"/>
    <dgm:cxn modelId="{A3B2C051-A02E-4A07-88D8-A9648E786BBD}" type="presOf" srcId="{5B43EAFA-22E4-4524-B176-BEC62E0E0CEC}" destId="{48FCC7CE-E3EF-4C88-9975-FD08D5E610FD}" srcOrd="0" destOrd="0" presId="urn:microsoft.com/office/officeart/2005/8/layout/hierarchy4"/>
    <dgm:cxn modelId="{76E1E67D-BF15-4F9A-914D-5D33DC00B9C7}" type="presOf" srcId="{1A861763-37B6-4543-A5D1-B7824B3F6B01}" destId="{FDE2A37E-44E9-4D3D-BCDA-2D3825DF139B}" srcOrd="0" destOrd="0" presId="urn:microsoft.com/office/officeart/2005/8/layout/hierarchy4"/>
    <dgm:cxn modelId="{6CD5647F-57DF-45A7-A517-F9C94CD6CC3C}" srcId="{340B2C31-6F7C-4FF2-B77A-12213BAAD110}" destId="{8C33E55C-719F-48FF-9EC1-F4D7BD93652C}" srcOrd="1" destOrd="0" parTransId="{1632CE0A-FAA0-4D8C-81D8-D4351F0AC922}" sibTransId="{110D616A-200C-4BBE-8A2B-9D8B22405FBD}"/>
    <dgm:cxn modelId="{B0878B84-4EB7-4875-8F4E-915BCBF3B6A5}" type="presOf" srcId="{EED33189-234B-4E1B-815C-C178EF63FB22}" destId="{70C30767-313D-4734-B35E-54D3DA8D6724}" srcOrd="0" destOrd="0" presId="urn:microsoft.com/office/officeart/2005/8/layout/hierarchy4"/>
    <dgm:cxn modelId="{26F131B3-DFEF-4381-B256-30F1C3E95185}" srcId="{340B2C31-6F7C-4FF2-B77A-12213BAAD110}" destId="{6650C247-EBC0-4C67-9643-6D8A1555A3A5}" srcOrd="4" destOrd="0" parTransId="{D83FEF8D-5D22-4222-82E7-25E97D7267A1}" sibTransId="{BF694F29-2537-4E60-8B6F-C98095C24FB8}"/>
    <dgm:cxn modelId="{BCB048C6-AB35-4DAF-9614-682DF3EDD1F4}" type="presOf" srcId="{8C33E55C-719F-48FF-9EC1-F4D7BD93652C}" destId="{EC2C6B3A-F0AA-406B-BD66-5AD5C9B9D7DD}" srcOrd="0" destOrd="0" presId="urn:microsoft.com/office/officeart/2005/8/layout/hierarchy4"/>
    <dgm:cxn modelId="{896D6AD5-E49E-42F2-992D-392050D1BFB8}" srcId="{AC473928-51ED-4E02-A3BB-ECDAEAA7973F}" destId="{340B2C31-6F7C-4FF2-B77A-12213BAAD110}" srcOrd="0" destOrd="0" parTransId="{1363F4CD-562A-4544-AD46-DA68D9CB8E40}" sibTransId="{B5E44D39-DAFE-4C4B-8BF3-7B36BA70B51E}"/>
    <dgm:cxn modelId="{638AB8E8-0596-4824-9691-DD225D185324}" type="presOf" srcId="{6650C247-EBC0-4C67-9643-6D8A1555A3A5}" destId="{6763A84E-2D16-43ED-83AB-9CB1CDC4464D}" srcOrd="0" destOrd="0" presId="urn:microsoft.com/office/officeart/2005/8/layout/hierarchy4"/>
    <dgm:cxn modelId="{4FA8D1F3-F4F0-42F4-8598-232179750EFA}" type="presOf" srcId="{9AEC4C1D-AAF8-4FFB-AC6D-141FB9A4B5E9}" destId="{21579366-40A8-401B-8BAF-1D571755D003}" srcOrd="0" destOrd="0" presId="urn:microsoft.com/office/officeart/2005/8/layout/hierarchy4"/>
    <dgm:cxn modelId="{A77C3FA3-2799-4B70-A113-D08635852330}" type="presParOf" srcId="{48FCC7CE-E3EF-4C88-9975-FD08D5E610FD}" destId="{F1918431-87A7-469F-B020-70F80A97A86B}" srcOrd="0" destOrd="0" presId="urn:microsoft.com/office/officeart/2005/8/layout/hierarchy4"/>
    <dgm:cxn modelId="{B928ACD8-0EF8-491F-BABB-8BEF6B5992D3}" type="presParOf" srcId="{F1918431-87A7-469F-B020-70F80A97A86B}" destId="{73F1636D-0BE1-4310-936E-96480B5E2256}" srcOrd="0" destOrd="0" presId="urn:microsoft.com/office/officeart/2005/8/layout/hierarchy4"/>
    <dgm:cxn modelId="{F35ED27D-6346-4171-9231-D1D9B71B84EA}" type="presParOf" srcId="{F1918431-87A7-469F-B020-70F80A97A86B}" destId="{3027D3C6-F31A-47DE-BB56-84D7D1D59C37}" srcOrd="1" destOrd="0" presId="urn:microsoft.com/office/officeart/2005/8/layout/hierarchy4"/>
    <dgm:cxn modelId="{1692874B-7D49-45E6-8058-192FC15AAB0E}" type="presParOf" srcId="{F1918431-87A7-469F-B020-70F80A97A86B}" destId="{64D04F86-D4D5-4E6E-AC40-4608C4250603}" srcOrd="2" destOrd="0" presId="urn:microsoft.com/office/officeart/2005/8/layout/hierarchy4"/>
    <dgm:cxn modelId="{31E17CED-7F00-4E67-9540-B21E75924D5D}" type="presParOf" srcId="{64D04F86-D4D5-4E6E-AC40-4608C4250603}" destId="{EB57E6ED-049C-45D2-AE53-C1AEAA7E652D}" srcOrd="0" destOrd="0" presId="urn:microsoft.com/office/officeart/2005/8/layout/hierarchy4"/>
    <dgm:cxn modelId="{D5D52C5A-A82E-4484-9EAD-4F84612093B7}" type="presParOf" srcId="{EB57E6ED-049C-45D2-AE53-C1AEAA7E652D}" destId="{413F79E1-8978-46C8-B654-097B23D5410D}" srcOrd="0" destOrd="0" presId="urn:microsoft.com/office/officeart/2005/8/layout/hierarchy4"/>
    <dgm:cxn modelId="{09225255-E2DB-40B8-97C0-0B64DB9EE76A}" type="presParOf" srcId="{EB57E6ED-049C-45D2-AE53-C1AEAA7E652D}" destId="{F5FADC7A-05A7-4364-8B3B-13ABE13A7750}" srcOrd="1" destOrd="0" presId="urn:microsoft.com/office/officeart/2005/8/layout/hierarchy4"/>
    <dgm:cxn modelId="{204E1707-C981-41D0-A2BD-1D9D1A1DACF4}" type="presParOf" srcId="{EB57E6ED-049C-45D2-AE53-C1AEAA7E652D}" destId="{856EFE54-4F20-479F-897D-02572A343848}" srcOrd="2" destOrd="0" presId="urn:microsoft.com/office/officeart/2005/8/layout/hierarchy4"/>
    <dgm:cxn modelId="{DCCCA4BE-67DC-4DD0-A1C0-2E0DF0D302F7}" type="presParOf" srcId="{856EFE54-4F20-479F-897D-02572A343848}" destId="{C01FB685-18A6-4607-AC9D-682BC1F0B9EF}" srcOrd="0" destOrd="0" presId="urn:microsoft.com/office/officeart/2005/8/layout/hierarchy4"/>
    <dgm:cxn modelId="{83FB8505-D104-4061-954F-F98458497FA4}" type="presParOf" srcId="{C01FB685-18A6-4607-AC9D-682BC1F0B9EF}" destId="{FDE2A37E-44E9-4D3D-BCDA-2D3825DF139B}" srcOrd="0" destOrd="0" presId="urn:microsoft.com/office/officeart/2005/8/layout/hierarchy4"/>
    <dgm:cxn modelId="{1842AFF1-DE30-4395-91C0-AE5DB291AC76}" type="presParOf" srcId="{C01FB685-18A6-4607-AC9D-682BC1F0B9EF}" destId="{B7BACD35-9AA4-405C-8CFE-656D88F1D820}" srcOrd="1" destOrd="0" presId="urn:microsoft.com/office/officeart/2005/8/layout/hierarchy4"/>
    <dgm:cxn modelId="{B3966822-A93F-4277-A711-65612F0A0F43}" type="presParOf" srcId="{856EFE54-4F20-479F-897D-02572A343848}" destId="{EC934E02-FF22-431E-9BE0-41C2E3102E1D}" srcOrd="1" destOrd="0" presId="urn:microsoft.com/office/officeart/2005/8/layout/hierarchy4"/>
    <dgm:cxn modelId="{C5663954-D018-4B4B-9960-4161003B5D3C}" type="presParOf" srcId="{856EFE54-4F20-479F-897D-02572A343848}" destId="{FEEB6870-E5D4-4812-9227-A70BC7DACD59}" srcOrd="2" destOrd="0" presId="urn:microsoft.com/office/officeart/2005/8/layout/hierarchy4"/>
    <dgm:cxn modelId="{26BE0BB5-C7F2-4802-B54D-067EEADAF47C}" type="presParOf" srcId="{FEEB6870-E5D4-4812-9227-A70BC7DACD59}" destId="{EC2C6B3A-F0AA-406B-BD66-5AD5C9B9D7DD}" srcOrd="0" destOrd="0" presId="urn:microsoft.com/office/officeart/2005/8/layout/hierarchy4"/>
    <dgm:cxn modelId="{465814EF-1341-4E92-9FFE-9149B45E0927}" type="presParOf" srcId="{FEEB6870-E5D4-4812-9227-A70BC7DACD59}" destId="{5096ABD3-09D3-42CC-8D10-F8D6E744ECB9}" srcOrd="1" destOrd="0" presId="urn:microsoft.com/office/officeart/2005/8/layout/hierarchy4"/>
    <dgm:cxn modelId="{6A7C5985-6E6A-4D75-B9F4-D04570EBA04B}" type="presParOf" srcId="{856EFE54-4F20-479F-897D-02572A343848}" destId="{9064DFE4-99F4-47DC-A4AF-C381409A15DC}" srcOrd="3" destOrd="0" presId="urn:microsoft.com/office/officeart/2005/8/layout/hierarchy4"/>
    <dgm:cxn modelId="{642C978C-55EB-4224-B589-6C4890E54A7A}" type="presParOf" srcId="{856EFE54-4F20-479F-897D-02572A343848}" destId="{E9677AB3-8A1B-419E-BB27-710F04049E99}" srcOrd="4" destOrd="0" presId="urn:microsoft.com/office/officeart/2005/8/layout/hierarchy4"/>
    <dgm:cxn modelId="{95FAF628-90A5-4C24-AE7A-7CA4E8E53D9F}" type="presParOf" srcId="{E9677AB3-8A1B-419E-BB27-710F04049E99}" destId="{72F03A2B-41FA-43D8-A77D-7EA9572D704A}" srcOrd="0" destOrd="0" presId="urn:microsoft.com/office/officeart/2005/8/layout/hierarchy4"/>
    <dgm:cxn modelId="{0ED46F5B-22D9-49C8-8AE6-1978A5A230D4}" type="presParOf" srcId="{E9677AB3-8A1B-419E-BB27-710F04049E99}" destId="{8F190334-FE43-4EF3-8B37-74701B773CE5}" srcOrd="1" destOrd="0" presId="urn:microsoft.com/office/officeart/2005/8/layout/hierarchy4"/>
    <dgm:cxn modelId="{FB32361E-8DAF-4F94-8A77-3B31FEFBA34F}" type="presParOf" srcId="{856EFE54-4F20-479F-897D-02572A343848}" destId="{D2451831-76A8-4891-ABAD-07A70B112972}" srcOrd="5" destOrd="0" presId="urn:microsoft.com/office/officeart/2005/8/layout/hierarchy4"/>
    <dgm:cxn modelId="{1FBE9438-D428-4199-ADBA-9F34BE241644}" type="presParOf" srcId="{856EFE54-4F20-479F-897D-02572A343848}" destId="{11861BC6-1654-459C-A0D8-A89C691DE110}" srcOrd="6" destOrd="0" presId="urn:microsoft.com/office/officeart/2005/8/layout/hierarchy4"/>
    <dgm:cxn modelId="{30B01230-FB73-42B2-81F6-B537701A702F}" type="presParOf" srcId="{11861BC6-1654-459C-A0D8-A89C691DE110}" destId="{70C30767-313D-4734-B35E-54D3DA8D6724}" srcOrd="0" destOrd="0" presId="urn:microsoft.com/office/officeart/2005/8/layout/hierarchy4"/>
    <dgm:cxn modelId="{605FA92F-8C29-4740-850D-E20BABE06F6F}" type="presParOf" srcId="{11861BC6-1654-459C-A0D8-A89C691DE110}" destId="{303D5900-D16C-4179-BB8F-D5B254DF826F}" srcOrd="1" destOrd="0" presId="urn:microsoft.com/office/officeart/2005/8/layout/hierarchy4"/>
    <dgm:cxn modelId="{C5CBDC86-AC96-4611-B611-E6316B8E1D66}" type="presParOf" srcId="{856EFE54-4F20-479F-897D-02572A343848}" destId="{196F0869-3847-46D0-8879-3120866D159E}" srcOrd="7" destOrd="0" presId="urn:microsoft.com/office/officeart/2005/8/layout/hierarchy4"/>
    <dgm:cxn modelId="{C21DA2A7-34CA-479C-8D02-8D9EA7FC0832}" type="presParOf" srcId="{856EFE54-4F20-479F-897D-02572A343848}" destId="{F847832A-007F-4669-A4F4-A10B29308C5F}" srcOrd="8" destOrd="0" presId="urn:microsoft.com/office/officeart/2005/8/layout/hierarchy4"/>
    <dgm:cxn modelId="{7FEA3E86-0057-40DF-BD57-C1A229495C1D}" type="presParOf" srcId="{F847832A-007F-4669-A4F4-A10B29308C5F}" destId="{6763A84E-2D16-43ED-83AB-9CB1CDC4464D}" srcOrd="0" destOrd="0" presId="urn:microsoft.com/office/officeart/2005/8/layout/hierarchy4"/>
    <dgm:cxn modelId="{7FD382F5-BCCB-40A0-BEE8-E40DF37585E8}" type="presParOf" srcId="{F847832A-007F-4669-A4F4-A10B29308C5F}" destId="{90E12FF7-4DCE-4072-A1B8-C16F98EF358E}" srcOrd="1" destOrd="0" presId="urn:microsoft.com/office/officeart/2005/8/layout/hierarchy4"/>
    <dgm:cxn modelId="{EFFD7766-4605-4CC0-A076-8BA154B2A441}" type="presParOf" srcId="{64D04F86-D4D5-4E6E-AC40-4608C4250603}" destId="{4DBF6F75-03DE-4219-9D65-DE1C96C9FDE1}" srcOrd="1" destOrd="0" presId="urn:microsoft.com/office/officeart/2005/8/layout/hierarchy4"/>
    <dgm:cxn modelId="{E7855B4F-FA5F-4E95-848E-8E58225EEA0D}" type="presParOf" srcId="{64D04F86-D4D5-4E6E-AC40-4608C4250603}" destId="{DFF00EAC-2DD9-405F-A723-A3F63523DBCF}" srcOrd="2" destOrd="0" presId="urn:microsoft.com/office/officeart/2005/8/layout/hierarchy4"/>
    <dgm:cxn modelId="{B6905871-B79C-47AC-B4EC-BF93EB6B2F02}" type="presParOf" srcId="{DFF00EAC-2DD9-405F-A723-A3F63523DBCF}" destId="{21579366-40A8-401B-8BAF-1D571755D003}" srcOrd="0" destOrd="0" presId="urn:microsoft.com/office/officeart/2005/8/layout/hierarchy4"/>
    <dgm:cxn modelId="{B21900BB-52C2-435B-A7F1-EDF70F5E95F0}" type="presParOf" srcId="{DFF00EAC-2DD9-405F-A723-A3F63523DBCF}" destId="{65E7CEA8-7C48-4BA2-94A0-CCE52DC2118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1636D-0BE1-4310-936E-96480B5E2256}">
      <dsp:nvSpPr>
        <dsp:cNvPr id="0" name=""/>
        <dsp:cNvSpPr/>
      </dsp:nvSpPr>
      <dsp:spPr>
        <a:xfrm>
          <a:off x="1616" y="2798"/>
          <a:ext cx="8380917" cy="11741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t>82</a:t>
          </a:r>
        </a:p>
        <a:p>
          <a:pPr marL="0" lvl="0" indent="0" algn="ctr" defTabSz="889000">
            <a:lnSpc>
              <a:spcPct val="90000"/>
            </a:lnSpc>
            <a:spcBef>
              <a:spcPct val="0"/>
            </a:spcBef>
            <a:spcAft>
              <a:spcPct val="35000"/>
            </a:spcAft>
            <a:buNone/>
          </a:pPr>
          <a:r>
            <a:rPr lang="en-GB" sz="1400" kern="1200" dirty="0"/>
            <a:t>Defects impacting AQ since August 2019</a:t>
          </a:r>
        </a:p>
        <a:p>
          <a:pPr marL="0" lvl="0" indent="0" algn="ctr" defTabSz="889000">
            <a:lnSpc>
              <a:spcPct val="90000"/>
            </a:lnSpc>
            <a:spcBef>
              <a:spcPct val="0"/>
            </a:spcBef>
            <a:spcAft>
              <a:spcPct val="35000"/>
            </a:spcAft>
            <a:buNone/>
          </a:pPr>
          <a:r>
            <a:rPr lang="en-GB" sz="1000" b="1" kern="1200" dirty="0"/>
            <a:t>(+1 raised since last month)</a:t>
          </a:r>
          <a:endParaRPr lang="en-GB" sz="2000" b="1" kern="1200" dirty="0"/>
        </a:p>
      </dsp:txBody>
      <dsp:txXfrm>
        <a:off x="36004" y="37186"/>
        <a:ext cx="8312141" cy="1105328"/>
      </dsp:txXfrm>
    </dsp:sp>
    <dsp:sp modelId="{413F79E1-8978-46C8-B654-097B23D5410D}">
      <dsp:nvSpPr>
        <dsp:cNvPr id="0" name=""/>
        <dsp:cNvSpPr/>
      </dsp:nvSpPr>
      <dsp:spPr>
        <a:xfrm>
          <a:off x="103233" y="1297137"/>
          <a:ext cx="6213652" cy="117410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13</a:t>
          </a:r>
        </a:p>
        <a:p>
          <a:pPr marL="0" lvl="0" indent="0" algn="ctr" defTabSz="800100">
            <a:lnSpc>
              <a:spcPct val="90000"/>
            </a:lnSpc>
            <a:spcBef>
              <a:spcPct val="0"/>
            </a:spcBef>
            <a:spcAft>
              <a:spcPct val="35000"/>
            </a:spcAft>
            <a:buNone/>
          </a:pPr>
          <a:r>
            <a:rPr lang="en-GB" sz="1400" kern="1200" dirty="0"/>
            <a:t>Open Defects </a:t>
          </a:r>
        </a:p>
        <a:p>
          <a:pPr marL="0" lvl="0" indent="0" algn="ctr" defTabSz="800100">
            <a:lnSpc>
              <a:spcPct val="90000"/>
            </a:lnSpc>
            <a:spcBef>
              <a:spcPct val="0"/>
            </a:spcBef>
            <a:spcAft>
              <a:spcPct val="35000"/>
            </a:spcAft>
            <a:buNone/>
          </a:pPr>
          <a:r>
            <a:rPr lang="en-GB" sz="1000" kern="1200" dirty="0"/>
            <a:t>(+1 from previous month)</a:t>
          </a:r>
        </a:p>
      </dsp:txBody>
      <dsp:txXfrm>
        <a:off x="137621" y="1331525"/>
        <a:ext cx="6144876" cy="1105328"/>
      </dsp:txXfrm>
    </dsp:sp>
    <dsp:sp modelId="{FDE2A37E-44E9-4D3D-BCDA-2D3825DF139B}">
      <dsp:nvSpPr>
        <dsp:cNvPr id="0" name=""/>
        <dsp:cNvSpPr/>
      </dsp:nvSpPr>
      <dsp:spPr>
        <a:xfrm>
          <a:off x="361022" y="2593867"/>
          <a:ext cx="1272160" cy="117410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 5</a:t>
          </a:r>
        </a:p>
        <a:p>
          <a:pPr marL="0" lvl="0" indent="0" algn="ctr" defTabSz="577850">
            <a:lnSpc>
              <a:spcPct val="90000"/>
            </a:lnSpc>
            <a:spcBef>
              <a:spcPct val="0"/>
            </a:spcBef>
            <a:spcAft>
              <a:spcPct val="35000"/>
            </a:spcAft>
            <a:buNone/>
          </a:pPr>
          <a:r>
            <a:rPr lang="en-GB" sz="1300" kern="1200" dirty="0"/>
            <a:t>Analysis</a:t>
          </a:r>
        </a:p>
        <a:p>
          <a:pPr marL="0" lvl="0" indent="0" algn="ctr" defTabSz="577850">
            <a:lnSpc>
              <a:spcPct val="90000"/>
            </a:lnSpc>
            <a:spcBef>
              <a:spcPct val="0"/>
            </a:spcBef>
            <a:spcAft>
              <a:spcPct val="35000"/>
            </a:spcAft>
            <a:buNone/>
          </a:pPr>
          <a:r>
            <a:rPr lang="en-GB" sz="1000" kern="1200" dirty="0"/>
            <a:t>(-1 from previous month)</a:t>
          </a:r>
        </a:p>
      </dsp:txBody>
      <dsp:txXfrm>
        <a:off x="395410" y="2628255"/>
        <a:ext cx="1203384" cy="1105328"/>
      </dsp:txXfrm>
    </dsp:sp>
    <dsp:sp modelId="{EC2C6B3A-F0AA-406B-BD66-5AD5C9B9D7DD}">
      <dsp:nvSpPr>
        <dsp:cNvPr id="0" name=""/>
        <dsp:cNvSpPr/>
      </dsp:nvSpPr>
      <dsp:spPr>
        <a:xfrm>
          <a:off x="1803506" y="2593867"/>
          <a:ext cx="1134860" cy="117410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6</a:t>
          </a:r>
        </a:p>
        <a:p>
          <a:pPr marL="0" lvl="0" indent="0" algn="ctr" defTabSz="577850">
            <a:lnSpc>
              <a:spcPct val="90000"/>
            </a:lnSpc>
            <a:spcBef>
              <a:spcPct val="0"/>
            </a:spcBef>
            <a:spcAft>
              <a:spcPct val="35000"/>
            </a:spcAft>
            <a:buNone/>
          </a:pPr>
          <a:r>
            <a:rPr lang="en-GB" sz="1300" kern="1200" dirty="0"/>
            <a:t>UAT</a:t>
          </a:r>
        </a:p>
        <a:p>
          <a:pPr marL="0" lvl="0" indent="0" algn="ctr" defTabSz="577850">
            <a:lnSpc>
              <a:spcPct val="90000"/>
            </a:lnSpc>
            <a:spcBef>
              <a:spcPct val="0"/>
            </a:spcBef>
            <a:spcAft>
              <a:spcPct val="35000"/>
            </a:spcAft>
            <a:buNone/>
          </a:pPr>
          <a:r>
            <a:rPr lang="en-GB" sz="1000" kern="1200" dirty="0"/>
            <a:t>(+2 from previous month) </a:t>
          </a:r>
        </a:p>
      </dsp:txBody>
      <dsp:txXfrm>
        <a:off x="1836745" y="2627106"/>
        <a:ext cx="1068382" cy="1107626"/>
      </dsp:txXfrm>
    </dsp:sp>
    <dsp:sp modelId="{72F03A2B-41FA-43D8-A77D-7EA9572D704A}">
      <dsp:nvSpPr>
        <dsp:cNvPr id="0" name=""/>
        <dsp:cNvSpPr/>
      </dsp:nvSpPr>
      <dsp:spPr>
        <a:xfrm>
          <a:off x="3211487" y="2593867"/>
          <a:ext cx="1188493" cy="117410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0</a:t>
          </a:r>
        </a:p>
        <a:p>
          <a:pPr marL="0" lvl="0" indent="0" algn="ctr" defTabSz="577850">
            <a:lnSpc>
              <a:spcPct val="90000"/>
            </a:lnSpc>
            <a:spcBef>
              <a:spcPct val="0"/>
            </a:spcBef>
            <a:spcAft>
              <a:spcPct val="35000"/>
            </a:spcAft>
            <a:buNone/>
          </a:pPr>
          <a:r>
            <a:rPr lang="en-GB" sz="1300" kern="1200" dirty="0"/>
            <a:t>Awaiting Deployment</a:t>
          </a:r>
          <a:r>
            <a:rPr lang="en-GB" sz="1000" kern="1200" dirty="0"/>
            <a:t> </a:t>
          </a:r>
        </a:p>
        <a:p>
          <a:pPr marL="0" lvl="0" indent="0" algn="ctr" defTabSz="577850">
            <a:lnSpc>
              <a:spcPct val="90000"/>
            </a:lnSpc>
            <a:spcBef>
              <a:spcPct val="0"/>
            </a:spcBef>
            <a:spcAft>
              <a:spcPct val="35000"/>
            </a:spcAft>
            <a:buNone/>
          </a:pPr>
          <a:r>
            <a:rPr lang="en-GB" sz="1000" kern="1200" dirty="0"/>
            <a:t>(same as previous month)</a:t>
          </a:r>
        </a:p>
      </dsp:txBody>
      <dsp:txXfrm>
        <a:off x="3245875" y="2628255"/>
        <a:ext cx="1119717" cy="1105328"/>
      </dsp:txXfrm>
    </dsp:sp>
    <dsp:sp modelId="{70C30767-313D-4734-B35E-54D3DA8D6724}">
      <dsp:nvSpPr>
        <dsp:cNvPr id="0" name=""/>
        <dsp:cNvSpPr/>
      </dsp:nvSpPr>
      <dsp:spPr>
        <a:xfrm>
          <a:off x="4721507" y="2625192"/>
          <a:ext cx="1505713" cy="117410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2</a:t>
          </a:r>
        </a:p>
        <a:p>
          <a:pPr marL="0" lvl="0" indent="0" algn="ctr" defTabSz="577850">
            <a:lnSpc>
              <a:spcPct val="90000"/>
            </a:lnSpc>
            <a:spcBef>
              <a:spcPct val="0"/>
            </a:spcBef>
            <a:spcAft>
              <a:spcPct val="35000"/>
            </a:spcAft>
            <a:buNone/>
          </a:pPr>
          <a:r>
            <a:rPr lang="en-GB" sz="1300" kern="1200" dirty="0"/>
            <a:t>Fixed, Deployed Awaiting Data Correction</a:t>
          </a:r>
        </a:p>
        <a:p>
          <a:pPr marL="0" lvl="0" indent="0" algn="ctr" defTabSz="577850">
            <a:lnSpc>
              <a:spcPct val="90000"/>
            </a:lnSpc>
            <a:spcBef>
              <a:spcPct val="0"/>
            </a:spcBef>
            <a:spcAft>
              <a:spcPct val="35000"/>
            </a:spcAft>
            <a:buNone/>
          </a:pPr>
          <a:r>
            <a:rPr lang="en-GB" sz="1000" kern="1200" dirty="0"/>
            <a:t>(same as previous month)</a:t>
          </a:r>
        </a:p>
      </dsp:txBody>
      <dsp:txXfrm>
        <a:off x="4755895" y="2659580"/>
        <a:ext cx="1436937" cy="1105328"/>
      </dsp:txXfrm>
    </dsp:sp>
    <dsp:sp modelId="{6763A84E-2D16-43ED-83AB-9CB1CDC4464D}">
      <dsp:nvSpPr>
        <dsp:cNvPr id="0" name=""/>
        <dsp:cNvSpPr/>
      </dsp:nvSpPr>
      <dsp:spPr>
        <a:xfrm>
          <a:off x="6816223" y="2642667"/>
          <a:ext cx="1561160" cy="117410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55612">
            <a:lnSpc>
              <a:spcPct val="90000"/>
            </a:lnSpc>
            <a:spcBef>
              <a:spcPct val="0"/>
            </a:spcBef>
            <a:spcAft>
              <a:spcPct val="35000"/>
            </a:spcAft>
            <a:buNone/>
          </a:pPr>
          <a:r>
            <a:rPr lang="en-GB" sz="1025" kern="1200" dirty="0"/>
            <a:t>19</a:t>
          </a:r>
        </a:p>
        <a:p>
          <a:pPr marL="0" lvl="0" indent="0" algn="ctr" defTabSz="455612">
            <a:lnSpc>
              <a:spcPct val="90000"/>
            </a:lnSpc>
            <a:spcBef>
              <a:spcPct val="0"/>
            </a:spcBef>
            <a:spcAft>
              <a:spcPct val="35000"/>
            </a:spcAft>
            <a:buNone/>
          </a:pPr>
          <a:r>
            <a:rPr lang="en-GB" sz="1025" kern="1200" dirty="0"/>
            <a:t>(+1 on previous month)</a:t>
          </a:r>
        </a:p>
        <a:p>
          <a:pPr marL="0" lvl="0" indent="0" algn="ctr" defTabSz="455612">
            <a:lnSpc>
              <a:spcPct val="90000"/>
            </a:lnSpc>
            <a:spcBef>
              <a:spcPct val="0"/>
            </a:spcBef>
            <a:spcAft>
              <a:spcPct val="35000"/>
            </a:spcAft>
            <a:buNone/>
          </a:pPr>
          <a:r>
            <a:rPr lang="en-GB" sz="1025" kern="1200" dirty="0"/>
            <a:t>Resolved defects that are eligible for financial adjustment assessment (via adjustment tools)</a:t>
          </a:r>
        </a:p>
      </dsp:txBody>
      <dsp:txXfrm>
        <a:off x="6850611" y="2677055"/>
        <a:ext cx="1492384" cy="1105328"/>
      </dsp:txXfrm>
    </dsp:sp>
    <dsp:sp modelId="{21579366-40A8-401B-8BAF-1D571755D003}">
      <dsp:nvSpPr>
        <dsp:cNvPr id="0" name=""/>
        <dsp:cNvSpPr/>
      </dsp:nvSpPr>
      <dsp:spPr>
        <a:xfrm>
          <a:off x="6937330" y="1297111"/>
          <a:ext cx="1446820" cy="117410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50</a:t>
          </a:r>
        </a:p>
        <a:p>
          <a:pPr marL="0" lvl="0" indent="0" algn="ctr" defTabSz="800100">
            <a:lnSpc>
              <a:spcPct val="90000"/>
            </a:lnSpc>
            <a:spcBef>
              <a:spcPct val="0"/>
            </a:spcBef>
            <a:spcAft>
              <a:spcPct val="35000"/>
            </a:spcAft>
            <a:buNone/>
          </a:pPr>
          <a:r>
            <a:rPr lang="en-GB" sz="1300" kern="1200" dirty="0"/>
            <a:t>Resolved defects</a:t>
          </a:r>
        </a:p>
        <a:p>
          <a:pPr marL="0" lvl="0" indent="0" algn="ctr" defTabSz="800100">
            <a:lnSpc>
              <a:spcPct val="90000"/>
            </a:lnSpc>
            <a:spcBef>
              <a:spcPct val="0"/>
            </a:spcBef>
            <a:spcAft>
              <a:spcPct val="35000"/>
            </a:spcAft>
            <a:buNone/>
          </a:pPr>
          <a:r>
            <a:rPr lang="en-GB" sz="1000" kern="1200" dirty="0"/>
            <a:t>(+1 on previous month)</a:t>
          </a:r>
          <a:r>
            <a:rPr lang="en-GB" sz="1300" kern="1200" dirty="0"/>
            <a:t> </a:t>
          </a:r>
        </a:p>
      </dsp:txBody>
      <dsp:txXfrm>
        <a:off x="6971718" y="1331499"/>
        <a:ext cx="1378044" cy="110532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07/12/2020</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9280759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649085"/>
            <a:ext cx="7772400" cy="1102519"/>
          </a:xfrm>
        </p:spPr>
        <p:txBody>
          <a:bodyPr>
            <a:normAutofit/>
          </a:bodyPr>
          <a:lstStyle/>
          <a:p>
            <a:r>
              <a:rPr lang="en-GB" dirty="0"/>
              <a:t>AQ Taskforce Update</a:t>
            </a:r>
            <a:br>
              <a:rPr lang="en-GB" dirty="0"/>
            </a:br>
            <a:r>
              <a:rPr lang="en-GB" dirty="0"/>
              <a:t>CoMC </a:t>
            </a:r>
          </a:p>
        </p:txBody>
      </p:sp>
      <p:sp>
        <p:nvSpPr>
          <p:cNvPr id="3" name="Subtitle 2"/>
          <p:cNvSpPr>
            <a:spLocks noGrp="1"/>
          </p:cNvSpPr>
          <p:nvPr>
            <p:ph type="subTitle" idx="1"/>
          </p:nvPr>
        </p:nvSpPr>
        <p:spPr>
          <a:xfrm>
            <a:off x="1371600" y="3003798"/>
            <a:ext cx="6400800" cy="1314450"/>
          </a:xfrm>
        </p:spPr>
        <p:txBody>
          <a:bodyPr vert="horz" lIns="91440" tIns="45720" rIns="91440" bIns="45720" rtlCol="0" anchor="t">
            <a:normAutofit/>
          </a:bodyPr>
          <a:lstStyle/>
          <a:p>
            <a:r>
              <a:rPr lang="en-GB" dirty="0">
                <a:latin typeface="Arial"/>
                <a:cs typeface="Arial"/>
              </a:rPr>
              <a:t>16</a:t>
            </a:r>
            <a:r>
              <a:rPr lang="en-GB" baseline="30000" dirty="0">
                <a:latin typeface="Arial"/>
                <a:cs typeface="Arial"/>
              </a:rPr>
              <a:t>th</a:t>
            </a:r>
            <a:r>
              <a:rPr lang="en-GB" dirty="0">
                <a:latin typeface="Arial"/>
                <a:cs typeface="Arial"/>
              </a:rPr>
              <a:t> December 2020</a:t>
            </a:r>
          </a:p>
          <a:p>
            <a:r>
              <a:rPr lang="en-GB" sz="1300" dirty="0">
                <a:latin typeface="Arial"/>
                <a:cs typeface="Arial"/>
              </a:rPr>
              <a:t>Version 1.0</a:t>
            </a:r>
          </a:p>
        </p:txBody>
      </p:sp>
      <p:sp>
        <p:nvSpPr>
          <p:cNvPr id="4" name="Rectangle 3"/>
          <p:cNvSpPr/>
          <p:nvPr/>
        </p:nvSpPr>
        <p:spPr>
          <a:xfrm>
            <a:off x="4447607" y="2387084"/>
            <a:ext cx="248786" cy="369332"/>
          </a:xfrm>
          <a:prstGeom prst="rect">
            <a:avLst/>
          </a:prstGeom>
        </p:spPr>
        <p:txBody>
          <a:bodyPr wrap="none">
            <a:spAutoFit/>
          </a:bodyPr>
          <a:lstStyle/>
          <a:p>
            <a:r>
              <a:rPr lang="en-GB" dirty="0"/>
              <a:t> </a:t>
            </a:r>
          </a:p>
        </p:txBody>
      </p:sp>
      <p:sp>
        <p:nvSpPr>
          <p:cNvPr id="5" name="Rectangle 4"/>
          <p:cNvSpPr/>
          <p:nvPr/>
        </p:nvSpPr>
        <p:spPr>
          <a:xfrm>
            <a:off x="4447607" y="238708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65374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ext uri="{D42A27DB-BD31-4B8C-83A1-F6EECF244321}">
                <p14:modId xmlns:p14="http://schemas.microsoft.com/office/powerpoint/2010/main" val="3955865581"/>
              </p:ext>
            </p:extLst>
          </p:nvPr>
        </p:nvGraphicFramePr>
        <p:xfrm>
          <a:off x="111294" y="742950"/>
          <a:ext cx="8921411" cy="3657600"/>
        </p:xfrm>
        <a:graphic>
          <a:graphicData uri="http://schemas.openxmlformats.org/drawingml/2006/table">
            <a:tbl>
              <a:tblPr firstRow="1" bandRow="1">
                <a:tableStyleId>{5C22544A-7EE6-4342-B048-85BDC9FD1C3A}</a:tableStyleId>
              </a:tblPr>
              <a:tblGrid>
                <a:gridCol w="526254">
                  <a:extLst>
                    <a:ext uri="{9D8B030D-6E8A-4147-A177-3AD203B41FA5}">
                      <a16:colId xmlns:a16="http://schemas.microsoft.com/office/drawing/2014/main" val="2962663685"/>
                    </a:ext>
                  </a:extLst>
                </a:gridCol>
                <a:gridCol w="618294">
                  <a:extLst>
                    <a:ext uri="{9D8B030D-6E8A-4147-A177-3AD203B41FA5}">
                      <a16:colId xmlns:a16="http://schemas.microsoft.com/office/drawing/2014/main" val="3584774363"/>
                    </a:ext>
                  </a:extLst>
                </a:gridCol>
                <a:gridCol w="5879572">
                  <a:extLst>
                    <a:ext uri="{9D8B030D-6E8A-4147-A177-3AD203B41FA5}">
                      <a16:colId xmlns:a16="http://schemas.microsoft.com/office/drawing/2014/main" val="2242044240"/>
                    </a:ext>
                  </a:extLst>
                </a:gridCol>
                <a:gridCol w="832327">
                  <a:extLst>
                    <a:ext uri="{9D8B030D-6E8A-4147-A177-3AD203B41FA5}">
                      <a16:colId xmlns:a16="http://schemas.microsoft.com/office/drawing/2014/main" val="391726270"/>
                    </a:ext>
                  </a:extLst>
                </a:gridCol>
                <a:gridCol w="1064964">
                  <a:extLst>
                    <a:ext uri="{9D8B030D-6E8A-4147-A177-3AD203B41FA5}">
                      <a16:colId xmlns:a16="http://schemas.microsoft.com/office/drawing/2014/main" val="2327074964"/>
                    </a:ext>
                  </a:extLst>
                </a:gridCol>
              </a:tblGrid>
              <a:tr h="430197">
                <a:tc>
                  <a:txBody>
                    <a:bodyPr/>
                    <a:lstStyle/>
                    <a:p>
                      <a:r>
                        <a:rPr lang="en-GB" sz="800" dirty="0"/>
                        <a:t>Defect No.</a:t>
                      </a:r>
                    </a:p>
                  </a:txBody>
                  <a:tcPr anchor="ctr"/>
                </a:tc>
                <a:tc>
                  <a:txBody>
                    <a:bodyPr/>
                    <a:lstStyle/>
                    <a:p>
                      <a:r>
                        <a:rPr lang="en-GB" sz="800" dirty="0"/>
                        <a:t>Date Raised</a:t>
                      </a:r>
                    </a:p>
                  </a:txBody>
                  <a:tcPr anchor="ctr"/>
                </a:tc>
                <a:tc>
                  <a:txBody>
                    <a:bodyPr/>
                    <a:lstStyle/>
                    <a:p>
                      <a:r>
                        <a:rPr lang="en-GB" sz="800" dirty="0"/>
                        <a:t>Issue Description</a:t>
                      </a:r>
                    </a:p>
                  </a:txBody>
                  <a:tcPr anchor="ctr"/>
                </a:tc>
                <a:tc>
                  <a:txBody>
                    <a:bodyPr/>
                    <a:lstStyle/>
                    <a:p>
                      <a:r>
                        <a:rPr lang="en-GB" sz="800" dirty="0"/>
                        <a:t>No. of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430197">
                <a:tc>
                  <a:txBody>
                    <a:bodyPr/>
                    <a:lstStyle/>
                    <a:p>
                      <a:pPr algn="ctr" fontAlgn="ctr"/>
                      <a:r>
                        <a:rPr lang="en-GB" sz="800" b="0" i="0" u="none" strike="noStrike" dirty="0">
                          <a:solidFill>
                            <a:srgbClr val="000000"/>
                          </a:solidFill>
                          <a:effectLst/>
                          <a:latin typeface="Arial" panose="020B0604020202020204" pitchFamily="34" charset="0"/>
                        </a:rPr>
                        <a:t>61452</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16/03/2020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Rec is not happening for Prime and sub site...</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159</a:t>
                      </a:r>
                    </a:p>
                  </a:txBody>
                  <a:tcPr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anchor="ctr"/>
                </a:tc>
                <a:extLst>
                  <a:ext uri="{0D108BD9-81ED-4DB2-BD59-A6C34878D82A}">
                    <a16:rowId xmlns:a16="http://schemas.microsoft.com/office/drawing/2014/main" val="3426954072"/>
                  </a:ext>
                </a:extLst>
              </a:tr>
              <a:tr h="430197">
                <a:tc>
                  <a:txBody>
                    <a:bodyPr/>
                    <a:lstStyle/>
                    <a:p>
                      <a:pPr algn="ctr" fontAlgn="ctr"/>
                      <a:r>
                        <a:rPr lang="en-GB" sz="800" b="0" i="0" u="none" strike="noStrike" dirty="0">
                          <a:solidFill>
                            <a:srgbClr val="000000"/>
                          </a:solidFill>
                          <a:effectLst/>
                          <a:latin typeface="Arial" panose="020B0604020202020204" pitchFamily="34" charset="0"/>
                        </a:rPr>
                        <a:t>62944</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13/07/2020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RGMA reads that are accepted between site visit reads is breaking Check to Check rec. </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3</a:t>
                      </a:r>
                    </a:p>
                  </a:txBody>
                  <a:tcPr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anchor="ctr"/>
                </a:tc>
                <a:extLst>
                  <a:ext uri="{0D108BD9-81ED-4DB2-BD59-A6C34878D82A}">
                    <a16:rowId xmlns:a16="http://schemas.microsoft.com/office/drawing/2014/main" val="2410021795"/>
                  </a:ext>
                </a:extLst>
              </a:tr>
              <a:tr h="430197">
                <a:tc>
                  <a:txBody>
                    <a:bodyPr/>
                    <a:lstStyle/>
                    <a:p>
                      <a:pPr algn="ctr" fontAlgn="ctr"/>
                      <a:r>
                        <a:rPr lang="en-GB" sz="800" b="0" i="0" u="none" strike="noStrike" dirty="0">
                          <a:solidFill>
                            <a:srgbClr val="000000"/>
                          </a:solidFill>
                          <a:effectLst/>
                          <a:latin typeface="Arial" panose="020B0604020202020204" pitchFamily="34" charset="0"/>
                        </a:rPr>
                        <a:t>62164</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17/04/2020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Net-off volume volume/ energy is being incorrectly calculated as zero for class 4 prime sites </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159</a:t>
                      </a:r>
                    </a:p>
                  </a:txBody>
                  <a:tcPr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anchor="ctr"/>
                </a:tc>
                <a:extLst>
                  <a:ext uri="{0D108BD9-81ED-4DB2-BD59-A6C34878D82A}">
                    <a16:rowId xmlns:a16="http://schemas.microsoft.com/office/drawing/2014/main" val="222040905"/>
                  </a:ext>
                </a:extLst>
              </a:tr>
              <a:tr h="430197">
                <a:tc>
                  <a:txBody>
                    <a:bodyPr/>
                    <a:lstStyle/>
                    <a:p>
                      <a:pPr algn="ctr" fontAlgn="ctr"/>
                      <a:r>
                        <a:rPr lang="en-GB" sz="800" b="0" i="0" u="none" strike="noStrike" dirty="0">
                          <a:solidFill>
                            <a:srgbClr val="000000"/>
                          </a:solidFill>
                          <a:effectLst/>
                          <a:latin typeface="Arial" panose="020B0604020202020204" pitchFamily="34" charset="0"/>
                        </a:rPr>
                        <a:t>62513</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01/06/2020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When the Cyclic read is received in the Class 3 period before RGMA activity date (D-1), the incorrect energy values are being recorded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744</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2425429644"/>
                  </a:ext>
                </a:extLst>
              </a:tr>
              <a:tr h="430197">
                <a:tc>
                  <a:txBody>
                    <a:bodyPr/>
                    <a:lstStyle/>
                    <a:p>
                      <a:pPr algn="ctr" fontAlgn="ctr"/>
                      <a:r>
                        <a:rPr lang="en-GB" sz="800" b="0" i="0" u="none" strike="noStrike" dirty="0">
                          <a:solidFill>
                            <a:srgbClr val="000000"/>
                          </a:solidFill>
                          <a:effectLst/>
                          <a:latin typeface="Arial" panose="020B0604020202020204" pitchFamily="34" charset="0"/>
                        </a:rPr>
                        <a:t>63486</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28/08/2020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Site visit Reads submitted via Portal are getting accepted, when an SFN Read already exists for a later date, hence breaking the Check to Check Rec period. Therefore should be rejected for Class 1 &amp; 2 Sites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22</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1780145466"/>
                  </a:ext>
                </a:extLst>
              </a:tr>
              <a:tr h="430197">
                <a:tc>
                  <a:txBody>
                    <a:bodyPr/>
                    <a:lstStyle/>
                    <a:p>
                      <a:pPr algn="ctr" fontAlgn="ctr"/>
                      <a:r>
                        <a:rPr lang="en-GB" sz="800" b="0" i="0" u="none" strike="noStrike" dirty="0">
                          <a:solidFill>
                            <a:srgbClr val="000000"/>
                          </a:solidFill>
                          <a:effectLst/>
                          <a:latin typeface="Arial" panose="020B0604020202020204" pitchFamily="34" charset="0"/>
                        </a:rPr>
                        <a:t>63066</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15/07/2020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For Class 3 meter reads submitted via the UBR file, the system is not recording the last read following update of a meter report and converter installation scenario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3719078494"/>
                  </a:ext>
                </a:extLst>
              </a:tr>
              <a:tr h="430197">
                <a:tc>
                  <a:txBody>
                    <a:bodyPr/>
                    <a:lstStyle/>
                    <a:p>
                      <a:pPr algn="ctr" fontAlgn="ctr"/>
                      <a:r>
                        <a:rPr lang="en-GB" sz="800" b="0" i="0" u="none" strike="noStrike" dirty="0">
                          <a:solidFill>
                            <a:srgbClr val="000000"/>
                          </a:solidFill>
                          <a:effectLst/>
                          <a:latin typeface="Arial" panose="020B0604020202020204" pitchFamily="34" charset="0"/>
                        </a:rPr>
                        <a:t>63487</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28/08/2020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Missing volume and energy for a class 4 meter and converter site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32</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2827236265"/>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744854"/>
          </a:xfrm>
        </p:spPr>
        <p:txBody>
          <a:bodyPr>
            <a:normAutofit fontScale="90000"/>
          </a:bodyPr>
          <a:lstStyle/>
          <a:p>
            <a:pPr algn="l"/>
            <a:r>
              <a:rPr lang="en-GB" sz="2400" dirty="0"/>
              <a:t>Resolved AQ defects – Resolved, To Be processed Via Adjustment Tools (2 of 3)</a:t>
            </a:r>
          </a:p>
        </p:txBody>
      </p:sp>
    </p:spTree>
    <p:extLst>
      <p:ext uri="{BB962C8B-B14F-4D97-AF65-F5344CB8AC3E}">
        <p14:creationId xmlns:p14="http://schemas.microsoft.com/office/powerpoint/2010/main" val="553908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ext uri="{D42A27DB-BD31-4B8C-83A1-F6EECF244321}">
                <p14:modId xmlns:p14="http://schemas.microsoft.com/office/powerpoint/2010/main" val="3249696278"/>
              </p:ext>
            </p:extLst>
          </p:nvPr>
        </p:nvGraphicFramePr>
        <p:xfrm>
          <a:off x="115084" y="752916"/>
          <a:ext cx="8921411" cy="1828800"/>
        </p:xfrm>
        <a:graphic>
          <a:graphicData uri="http://schemas.openxmlformats.org/drawingml/2006/table">
            <a:tbl>
              <a:tblPr firstRow="1" bandRow="1">
                <a:tableStyleId>{5C22544A-7EE6-4342-B048-85BDC9FD1C3A}</a:tableStyleId>
              </a:tblPr>
              <a:tblGrid>
                <a:gridCol w="526254">
                  <a:extLst>
                    <a:ext uri="{9D8B030D-6E8A-4147-A177-3AD203B41FA5}">
                      <a16:colId xmlns:a16="http://schemas.microsoft.com/office/drawing/2014/main" val="2962663685"/>
                    </a:ext>
                  </a:extLst>
                </a:gridCol>
                <a:gridCol w="618294">
                  <a:extLst>
                    <a:ext uri="{9D8B030D-6E8A-4147-A177-3AD203B41FA5}">
                      <a16:colId xmlns:a16="http://schemas.microsoft.com/office/drawing/2014/main" val="3584774363"/>
                    </a:ext>
                  </a:extLst>
                </a:gridCol>
                <a:gridCol w="5879572">
                  <a:extLst>
                    <a:ext uri="{9D8B030D-6E8A-4147-A177-3AD203B41FA5}">
                      <a16:colId xmlns:a16="http://schemas.microsoft.com/office/drawing/2014/main" val="2242044240"/>
                    </a:ext>
                  </a:extLst>
                </a:gridCol>
                <a:gridCol w="832327">
                  <a:extLst>
                    <a:ext uri="{9D8B030D-6E8A-4147-A177-3AD203B41FA5}">
                      <a16:colId xmlns:a16="http://schemas.microsoft.com/office/drawing/2014/main" val="391726270"/>
                    </a:ext>
                  </a:extLst>
                </a:gridCol>
                <a:gridCol w="1064964">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Date Raised</a:t>
                      </a:r>
                    </a:p>
                  </a:txBody>
                  <a:tcPr anchor="ctr"/>
                </a:tc>
                <a:tc>
                  <a:txBody>
                    <a:bodyPr/>
                    <a:lstStyle/>
                    <a:p>
                      <a:r>
                        <a:rPr lang="en-GB" sz="800" dirty="0"/>
                        <a:t>Issue Description</a:t>
                      </a:r>
                    </a:p>
                  </a:txBody>
                  <a:tcPr anchor="ctr"/>
                </a:tc>
                <a:tc>
                  <a:txBody>
                    <a:bodyPr/>
                    <a:lstStyle/>
                    <a:p>
                      <a:r>
                        <a:rPr lang="en-GB" sz="800" dirty="0"/>
                        <a:t>No. of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pPr algn="ctr" fontAlgn="ctr"/>
                      <a:r>
                        <a:rPr lang="en-GB" sz="800" b="0" i="0" u="none" strike="noStrike" dirty="0">
                          <a:solidFill>
                            <a:srgbClr val="000000"/>
                          </a:solidFill>
                          <a:effectLst/>
                          <a:latin typeface="Arial" panose="020B0604020202020204" pitchFamily="34" charset="0"/>
                        </a:rPr>
                        <a:t>63480</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28/08/2020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Last Check Read Date is getting fetched incorrectly for Twin Stream Sites when Reads are uploaded through Portal, resulting in either the Read wrongly rejected, or a break in the check to check period. </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19</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3426954072"/>
                  </a:ext>
                </a:extLst>
              </a:tr>
              <a:tr h="365016">
                <a:tc>
                  <a:txBody>
                    <a:bodyPr/>
                    <a:lstStyle/>
                    <a:p>
                      <a:pPr algn="ctr" fontAlgn="ctr"/>
                      <a:r>
                        <a:rPr lang="en-GB" sz="800" b="0" i="0" u="none" strike="noStrike" dirty="0">
                          <a:solidFill>
                            <a:srgbClr val="000000"/>
                          </a:solidFill>
                          <a:effectLst/>
                          <a:latin typeface="Arial" panose="020B0604020202020204" pitchFamily="34" charset="0"/>
                        </a:rPr>
                        <a:t>63485</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28/08/2020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Class 2 Reads (UDR) File process is unable to perform corrective estimation for Class 2 sites post class change from class 2 to any other class, when the actual read is in the Class 2 period </a:t>
                      </a:r>
                    </a:p>
                  </a:txBody>
                  <a:tcPr marL="6350" marR="6350" marT="6350" marB="0" anchor="ctr"/>
                </a:tc>
                <a:tc>
                  <a:txBody>
                    <a:bodyPr/>
                    <a:lstStyle/>
                    <a:p>
                      <a:pPr algn="ctr"/>
                      <a:r>
                        <a:rPr lang="en-GB" sz="800" dirty="0"/>
                        <a:t>40</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63768798"/>
                  </a:ext>
                </a:extLst>
              </a:tr>
              <a:tr h="365016">
                <a:tc>
                  <a:txBody>
                    <a:bodyPr/>
                    <a:lstStyle/>
                    <a:p>
                      <a:pPr algn="ctr" fontAlgn="ctr"/>
                      <a:r>
                        <a:rPr lang="en-GB" sz="800" b="0" i="0" u="none" strike="noStrike" dirty="0">
                          <a:solidFill>
                            <a:srgbClr val="000000"/>
                          </a:solidFill>
                          <a:effectLst/>
                          <a:latin typeface="Arial" panose="020B0604020202020204" pitchFamily="34" charset="0"/>
                        </a:rPr>
                        <a:t>62178</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17/04/2020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Where volume and energy is being incorrectly loaded, the system is not creating an exception </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38</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222040905"/>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5" y="123478"/>
            <a:ext cx="8172400" cy="629438"/>
          </a:xfrm>
        </p:spPr>
        <p:txBody>
          <a:bodyPr>
            <a:normAutofit fontScale="90000"/>
          </a:bodyPr>
          <a:lstStyle/>
          <a:p>
            <a:pPr algn="l"/>
            <a:r>
              <a:rPr lang="en-GB" sz="2400" dirty="0"/>
              <a:t>Resolved AQ defects – Resolved, To Be processed Via Adjustment Tools (3 of 3)</a:t>
            </a:r>
          </a:p>
        </p:txBody>
      </p:sp>
    </p:spTree>
    <p:extLst>
      <p:ext uri="{BB962C8B-B14F-4D97-AF65-F5344CB8AC3E}">
        <p14:creationId xmlns:p14="http://schemas.microsoft.com/office/powerpoint/2010/main" val="442004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GB" dirty="0"/>
            </a:br>
            <a:r>
              <a:rPr lang="en-GB" dirty="0"/>
              <a:t>AQ Defects </a:t>
            </a:r>
            <a:br>
              <a:rPr lang="en-GB" dirty="0"/>
            </a:br>
            <a:r>
              <a:rPr lang="en-GB" dirty="0"/>
              <a:t>Financial Adjustments</a:t>
            </a:r>
          </a:p>
        </p:txBody>
      </p:sp>
    </p:spTree>
    <p:extLst>
      <p:ext uri="{BB962C8B-B14F-4D97-AF65-F5344CB8AC3E}">
        <p14:creationId xmlns:p14="http://schemas.microsoft.com/office/powerpoint/2010/main" val="4292280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BB68C-2992-4E53-87A0-B4F18C655EC7}"/>
              </a:ext>
            </a:extLst>
          </p:cNvPr>
          <p:cNvSpPr>
            <a:spLocks noGrp="1"/>
          </p:cNvSpPr>
          <p:nvPr>
            <p:ph type="title"/>
          </p:nvPr>
        </p:nvSpPr>
        <p:spPr/>
        <p:txBody>
          <a:bodyPr/>
          <a:lstStyle/>
          <a:p>
            <a:r>
              <a:rPr lang="en-GB" dirty="0"/>
              <a:t>Progress to date</a:t>
            </a:r>
          </a:p>
        </p:txBody>
      </p:sp>
      <p:sp>
        <p:nvSpPr>
          <p:cNvPr id="3" name="Content Placeholder 2">
            <a:extLst>
              <a:ext uri="{FF2B5EF4-FFF2-40B4-BE49-F238E27FC236}">
                <a16:creationId xmlns:a16="http://schemas.microsoft.com/office/drawing/2014/main" id="{F1F6CE16-C665-40F1-A175-12F9515C6EDA}"/>
              </a:ext>
            </a:extLst>
          </p:cNvPr>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pPr marL="0" indent="0">
              <a:buNone/>
            </a:pPr>
            <a:r>
              <a:rPr lang="en-GB" sz="1400" dirty="0">
                <a:solidFill>
                  <a:schemeClr val="accent1"/>
                </a:solidFill>
                <a:latin typeface="Arial"/>
                <a:cs typeface="Arial"/>
              </a:rPr>
              <a:t>Since last month’s </a:t>
            </a:r>
            <a:r>
              <a:rPr lang="en-GB" sz="1400" dirty="0" err="1">
                <a:solidFill>
                  <a:schemeClr val="accent1"/>
                </a:solidFill>
                <a:latin typeface="Arial"/>
                <a:cs typeface="Arial"/>
              </a:rPr>
              <a:t>CoMC</a:t>
            </a:r>
            <a:r>
              <a:rPr lang="en-GB" sz="1400" dirty="0">
                <a:solidFill>
                  <a:schemeClr val="accent1"/>
                </a:solidFill>
                <a:latin typeface="Arial"/>
                <a:cs typeface="Arial"/>
              </a:rPr>
              <a:t> update we have… </a:t>
            </a:r>
          </a:p>
          <a:p>
            <a:pPr marL="0" indent="0">
              <a:buNone/>
            </a:pPr>
            <a:endParaRPr lang="en-GB" sz="1400" dirty="0">
              <a:solidFill>
                <a:schemeClr val="accent1"/>
              </a:solidFill>
              <a:latin typeface="Arial"/>
              <a:cs typeface="Arial"/>
            </a:endParaRPr>
          </a:p>
          <a:p>
            <a:r>
              <a:rPr lang="en-GB" sz="1400" dirty="0">
                <a:solidFill>
                  <a:schemeClr val="accent1"/>
                </a:solidFill>
                <a:latin typeface="Arial"/>
                <a:cs typeface="Arial"/>
              </a:rPr>
              <a:t>Continued to engage with a number of customers who have sought additional clarity on the process followed and the specific impact to themselves as a result of Phase 1 processing. </a:t>
            </a:r>
          </a:p>
          <a:p>
            <a:endParaRPr lang="en-GB" sz="1400" dirty="0">
              <a:solidFill>
                <a:schemeClr val="accent1"/>
              </a:solidFill>
              <a:latin typeface="Arial"/>
              <a:cs typeface="Arial"/>
            </a:endParaRPr>
          </a:p>
          <a:p>
            <a:r>
              <a:rPr lang="en-GB" sz="1400" dirty="0">
                <a:solidFill>
                  <a:schemeClr val="accent1"/>
                </a:solidFill>
                <a:latin typeface="Arial"/>
                <a:cs typeface="Arial"/>
              </a:rPr>
              <a:t>Concluded our assessment on Phase 2 of those MPRN’s (c.7,000) that had been excluded or rejected from our first run. This has resulted in an increase to the overall total of adjustments to </a:t>
            </a:r>
            <a:r>
              <a:rPr lang="en-GB" sz="1400" b="1" dirty="0">
                <a:solidFill>
                  <a:schemeClr val="accent1"/>
                </a:solidFill>
                <a:latin typeface="Arial"/>
                <a:cs typeface="Arial"/>
              </a:rPr>
              <a:t>£1.4 million </a:t>
            </a:r>
            <a:r>
              <a:rPr lang="en-GB" sz="1400" dirty="0">
                <a:solidFill>
                  <a:schemeClr val="accent1"/>
                </a:solidFill>
                <a:latin typeface="Arial"/>
                <a:cs typeface="Arial"/>
              </a:rPr>
              <a:t>(up from previous </a:t>
            </a:r>
            <a:r>
              <a:rPr lang="en-GB" sz="1400" dirty="0" err="1">
                <a:solidFill>
                  <a:schemeClr val="accent1"/>
                </a:solidFill>
                <a:latin typeface="Arial"/>
                <a:cs typeface="Arial"/>
              </a:rPr>
              <a:t>CoMC</a:t>
            </a:r>
            <a:r>
              <a:rPr lang="en-GB" sz="1400" dirty="0">
                <a:solidFill>
                  <a:schemeClr val="accent1"/>
                </a:solidFill>
                <a:latin typeface="Arial"/>
                <a:cs typeface="Arial"/>
              </a:rPr>
              <a:t> updates of £1.15 million) </a:t>
            </a:r>
          </a:p>
          <a:p>
            <a:endParaRPr lang="en-GB" sz="1400" dirty="0">
              <a:solidFill>
                <a:schemeClr val="accent1"/>
              </a:solidFill>
            </a:endParaRPr>
          </a:p>
          <a:p>
            <a:r>
              <a:rPr lang="en-GB" sz="1400" dirty="0">
                <a:solidFill>
                  <a:schemeClr val="accent1"/>
                </a:solidFill>
              </a:rPr>
              <a:t>62,384 MPRNs (from c.121,000 MPRNs) were identified as being eligible for adjustment.  </a:t>
            </a:r>
            <a:endParaRPr lang="en-GB" sz="1400" dirty="0">
              <a:solidFill>
                <a:schemeClr val="accent1"/>
              </a:solidFill>
              <a:latin typeface="Arial"/>
              <a:cs typeface="Arial"/>
            </a:endParaRPr>
          </a:p>
          <a:p>
            <a:endParaRPr lang="en-GB" sz="1400" dirty="0">
              <a:solidFill>
                <a:schemeClr val="accent1"/>
              </a:solidFill>
              <a:latin typeface="Arial"/>
              <a:cs typeface="Arial"/>
            </a:endParaRPr>
          </a:p>
          <a:p>
            <a:r>
              <a:rPr lang="en-GB" sz="1400" dirty="0">
                <a:solidFill>
                  <a:schemeClr val="accent1"/>
                </a:solidFill>
                <a:latin typeface="Arial"/>
                <a:cs typeface="Arial"/>
              </a:rPr>
              <a:t>Organisations have now received specific communications on Phase 2 values as well as the underlying supporting data that underpins the charges. </a:t>
            </a:r>
          </a:p>
          <a:p>
            <a:endParaRPr lang="en-GB" sz="1400" dirty="0">
              <a:solidFill>
                <a:schemeClr val="accent1"/>
              </a:solidFill>
              <a:latin typeface="Arial"/>
              <a:cs typeface="Arial"/>
            </a:endParaRPr>
          </a:p>
          <a:p>
            <a:r>
              <a:rPr lang="en-GB" sz="1400" dirty="0">
                <a:solidFill>
                  <a:schemeClr val="accent1"/>
                </a:solidFill>
                <a:latin typeface="Arial"/>
                <a:cs typeface="Arial"/>
              </a:rPr>
              <a:t>Our focus has now turned to Phase 3 and the processing of those non-historic defects (19) through the adjustment tools. We are in the process of collating all the input data required for each defect with a desire to process this during December. </a:t>
            </a:r>
          </a:p>
          <a:p>
            <a:endParaRPr lang="en-GB" sz="1400" dirty="0">
              <a:solidFill>
                <a:schemeClr val="accent1"/>
              </a:solidFill>
              <a:latin typeface="Arial"/>
              <a:cs typeface="Arial"/>
            </a:endParaRPr>
          </a:p>
          <a:p>
            <a:r>
              <a:rPr lang="en-GB" sz="1400" dirty="0">
                <a:solidFill>
                  <a:schemeClr val="accent1"/>
                </a:solidFill>
                <a:latin typeface="Arial"/>
                <a:cs typeface="Arial"/>
              </a:rPr>
              <a:t>Unless any organisation has objections, Xoserve are seeking to start invoicing during December. </a:t>
            </a:r>
          </a:p>
        </p:txBody>
      </p:sp>
    </p:spTree>
    <p:extLst>
      <p:ext uri="{BB962C8B-B14F-4D97-AF65-F5344CB8AC3E}">
        <p14:creationId xmlns:p14="http://schemas.microsoft.com/office/powerpoint/2010/main" val="2218536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A50D4-8C77-4AE8-B539-8A33F5338916}"/>
              </a:ext>
            </a:extLst>
          </p:cNvPr>
          <p:cNvSpPr>
            <a:spLocks noGrp="1"/>
          </p:cNvSpPr>
          <p:nvPr>
            <p:ph type="title"/>
          </p:nvPr>
        </p:nvSpPr>
        <p:spPr>
          <a:xfrm>
            <a:off x="457200" y="107713"/>
            <a:ext cx="8229600" cy="637580"/>
          </a:xfrm>
        </p:spPr>
        <p:txBody>
          <a:bodyPr>
            <a:noAutofit/>
          </a:bodyPr>
          <a:lstStyle/>
          <a:p>
            <a:r>
              <a:rPr lang="en-GB" sz="2000" dirty="0">
                <a:latin typeface="Arial"/>
                <a:cs typeface="Arial"/>
              </a:rPr>
              <a:t>High Level Process for MPRNs Requiring a Financial Adjustment </a:t>
            </a:r>
            <a:endParaRPr lang="en-GB" sz="2000" dirty="0"/>
          </a:p>
        </p:txBody>
      </p:sp>
      <p:sp>
        <p:nvSpPr>
          <p:cNvPr id="5" name="Rectangle: Rounded Corners 4">
            <a:extLst>
              <a:ext uri="{FF2B5EF4-FFF2-40B4-BE49-F238E27FC236}">
                <a16:creationId xmlns:a16="http://schemas.microsoft.com/office/drawing/2014/main" id="{E3C35922-A747-480C-BC48-340E799322E0}"/>
              </a:ext>
            </a:extLst>
          </p:cNvPr>
          <p:cNvSpPr/>
          <p:nvPr/>
        </p:nvSpPr>
        <p:spPr>
          <a:xfrm>
            <a:off x="457200" y="881588"/>
            <a:ext cx="1440160" cy="6871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Arial"/>
              </a:rPr>
              <a:t>15 Defects totalling 121,584 MPRNs</a:t>
            </a:r>
          </a:p>
          <a:p>
            <a:pPr algn="ctr"/>
            <a:r>
              <a:rPr lang="en-GB" sz="1100" dirty="0">
                <a:cs typeface="Arial"/>
              </a:rPr>
              <a:t>identified for Assessment</a:t>
            </a:r>
          </a:p>
        </p:txBody>
      </p:sp>
      <p:sp>
        <p:nvSpPr>
          <p:cNvPr id="8" name="Rectangle: Rounded Corners 7">
            <a:extLst>
              <a:ext uri="{FF2B5EF4-FFF2-40B4-BE49-F238E27FC236}">
                <a16:creationId xmlns:a16="http://schemas.microsoft.com/office/drawing/2014/main" id="{85271031-5FCE-4F00-A81D-29D03C724F76}"/>
              </a:ext>
            </a:extLst>
          </p:cNvPr>
          <p:cNvSpPr/>
          <p:nvPr/>
        </p:nvSpPr>
        <p:spPr>
          <a:xfrm>
            <a:off x="2911586" y="899142"/>
            <a:ext cx="1440160" cy="687198"/>
          </a:xfrm>
          <a:prstGeom prst="round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050" dirty="0">
                <a:cs typeface="Arial"/>
              </a:rPr>
              <a:t>120,651 Unique MPRNs identified for assessment</a:t>
            </a:r>
            <a:endParaRPr lang="en-US" dirty="0"/>
          </a:p>
        </p:txBody>
      </p:sp>
      <p:sp>
        <p:nvSpPr>
          <p:cNvPr id="10" name="Rectangle: Rounded Corners 9">
            <a:extLst>
              <a:ext uri="{FF2B5EF4-FFF2-40B4-BE49-F238E27FC236}">
                <a16:creationId xmlns:a16="http://schemas.microsoft.com/office/drawing/2014/main" id="{3255BC91-A2DD-4445-B378-5EB10D3D5DA4}"/>
              </a:ext>
            </a:extLst>
          </p:cNvPr>
          <p:cNvSpPr/>
          <p:nvPr/>
        </p:nvSpPr>
        <p:spPr>
          <a:xfrm>
            <a:off x="2915590" y="1862336"/>
            <a:ext cx="1440160" cy="687198"/>
          </a:xfrm>
          <a:prstGeom prst="round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Arial"/>
              </a:rPr>
              <a:t>120,651 passed to Decision Tree tool</a:t>
            </a:r>
          </a:p>
        </p:txBody>
      </p:sp>
      <p:sp>
        <p:nvSpPr>
          <p:cNvPr id="11" name="Arrow: Right 10">
            <a:extLst>
              <a:ext uri="{FF2B5EF4-FFF2-40B4-BE49-F238E27FC236}">
                <a16:creationId xmlns:a16="http://schemas.microsoft.com/office/drawing/2014/main" id="{C3CD54CD-A34D-4D0B-8447-D1E81FD10BBD}"/>
              </a:ext>
            </a:extLst>
          </p:cNvPr>
          <p:cNvSpPr/>
          <p:nvPr/>
        </p:nvSpPr>
        <p:spPr>
          <a:xfrm>
            <a:off x="2084525" y="1091081"/>
            <a:ext cx="760042" cy="1845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3" name="Rectangle: Rounded Corners 12">
            <a:extLst>
              <a:ext uri="{FF2B5EF4-FFF2-40B4-BE49-F238E27FC236}">
                <a16:creationId xmlns:a16="http://schemas.microsoft.com/office/drawing/2014/main" id="{EB828FEA-5908-44AF-9E22-CC306E794E5E}"/>
              </a:ext>
            </a:extLst>
          </p:cNvPr>
          <p:cNvSpPr/>
          <p:nvPr/>
        </p:nvSpPr>
        <p:spPr>
          <a:xfrm>
            <a:off x="2926266" y="2849434"/>
            <a:ext cx="1440160" cy="687198"/>
          </a:xfrm>
          <a:prstGeom prst="round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Arial"/>
              </a:rPr>
              <a:t>63,572 MPRNs identified as candidates for adjustment.</a:t>
            </a:r>
          </a:p>
        </p:txBody>
      </p:sp>
      <p:sp>
        <p:nvSpPr>
          <p:cNvPr id="14" name="Rectangle: Rounded Corners 13">
            <a:extLst>
              <a:ext uri="{FF2B5EF4-FFF2-40B4-BE49-F238E27FC236}">
                <a16:creationId xmlns:a16="http://schemas.microsoft.com/office/drawing/2014/main" id="{B778C81C-E61A-4FC9-B2A3-D6DA4F7AFE4A}"/>
              </a:ext>
            </a:extLst>
          </p:cNvPr>
          <p:cNvSpPr/>
          <p:nvPr/>
        </p:nvSpPr>
        <p:spPr>
          <a:xfrm>
            <a:off x="5600503" y="2849434"/>
            <a:ext cx="1440160" cy="687198"/>
          </a:xfrm>
          <a:prstGeom prst="roundRect">
            <a:avLst/>
          </a:prstGeom>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Arial"/>
              </a:rPr>
              <a:t>57,079 MPRNs not eligible for adjustment (appx.1)</a:t>
            </a:r>
          </a:p>
        </p:txBody>
      </p:sp>
      <p:sp>
        <p:nvSpPr>
          <p:cNvPr id="16" name="Rectangle: Rounded Corners 15">
            <a:extLst>
              <a:ext uri="{FF2B5EF4-FFF2-40B4-BE49-F238E27FC236}">
                <a16:creationId xmlns:a16="http://schemas.microsoft.com/office/drawing/2014/main" id="{DBE031CB-FAA2-48DC-8AE3-03BE9856F2E6}"/>
              </a:ext>
            </a:extLst>
          </p:cNvPr>
          <p:cNvSpPr/>
          <p:nvPr/>
        </p:nvSpPr>
        <p:spPr>
          <a:xfrm>
            <a:off x="2926266" y="4100651"/>
            <a:ext cx="1440160" cy="687198"/>
          </a:xfrm>
          <a:prstGeom prst="round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Arial"/>
              </a:rPr>
              <a:t>62,384 MPRNs finalised requiring adjustment</a:t>
            </a:r>
          </a:p>
        </p:txBody>
      </p:sp>
      <p:sp>
        <p:nvSpPr>
          <p:cNvPr id="19" name="Arrow: Chevron 18">
            <a:extLst>
              <a:ext uri="{FF2B5EF4-FFF2-40B4-BE49-F238E27FC236}">
                <a16:creationId xmlns:a16="http://schemas.microsoft.com/office/drawing/2014/main" id="{A494805E-283B-445C-ABF9-705833308B65}"/>
              </a:ext>
            </a:extLst>
          </p:cNvPr>
          <p:cNvSpPr/>
          <p:nvPr/>
        </p:nvSpPr>
        <p:spPr>
          <a:xfrm rot="5400000">
            <a:off x="3593797" y="1603442"/>
            <a:ext cx="110308" cy="25764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tx1"/>
              </a:solidFill>
            </a:endParaRPr>
          </a:p>
        </p:txBody>
      </p:sp>
      <p:sp>
        <p:nvSpPr>
          <p:cNvPr id="20" name="Arrow: Chevron 19">
            <a:extLst>
              <a:ext uri="{FF2B5EF4-FFF2-40B4-BE49-F238E27FC236}">
                <a16:creationId xmlns:a16="http://schemas.microsoft.com/office/drawing/2014/main" id="{5ED4E6BE-719D-4004-B53F-0216859EB89F}"/>
              </a:ext>
            </a:extLst>
          </p:cNvPr>
          <p:cNvSpPr/>
          <p:nvPr/>
        </p:nvSpPr>
        <p:spPr>
          <a:xfrm rot="5400000">
            <a:off x="3578492" y="2608527"/>
            <a:ext cx="110308" cy="25764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tx1"/>
              </a:solidFill>
            </a:endParaRPr>
          </a:p>
        </p:txBody>
      </p:sp>
      <p:sp>
        <p:nvSpPr>
          <p:cNvPr id="21" name="Arrow: Chevron 20">
            <a:extLst>
              <a:ext uri="{FF2B5EF4-FFF2-40B4-BE49-F238E27FC236}">
                <a16:creationId xmlns:a16="http://schemas.microsoft.com/office/drawing/2014/main" id="{8217794D-92F8-4096-9E38-8D4837BBDE2E}"/>
              </a:ext>
            </a:extLst>
          </p:cNvPr>
          <p:cNvSpPr/>
          <p:nvPr/>
        </p:nvSpPr>
        <p:spPr>
          <a:xfrm rot="5400000">
            <a:off x="3594566" y="3660874"/>
            <a:ext cx="110308" cy="25764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tx1"/>
              </a:solidFill>
            </a:endParaRPr>
          </a:p>
        </p:txBody>
      </p:sp>
      <p:sp>
        <p:nvSpPr>
          <p:cNvPr id="4" name="TextBox 3">
            <a:extLst>
              <a:ext uri="{FF2B5EF4-FFF2-40B4-BE49-F238E27FC236}">
                <a16:creationId xmlns:a16="http://schemas.microsoft.com/office/drawing/2014/main" id="{3D2CAD72-EF3E-471B-BAD4-113E8DF5B2AE}"/>
              </a:ext>
            </a:extLst>
          </p:cNvPr>
          <p:cNvSpPr txBox="1"/>
          <p:nvPr/>
        </p:nvSpPr>
        <p:spPr>
          <a:xfrm>
            <a:off x="415280" y="1592775"/>
            <a:ext cx="1524000" cy="5539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000" dirty="0"/>
              <a:t>Note: 933 MPRNs were impacted with more than one defect</a:t>
            </a:r>
            <a:endParaRPr lang="en-GB" sz="1000" dirty="0">
              <a:cs typeface="Arial"/>
            </a:endParaRPr>
          </a:p>
        </p:txBody>
      </p:sp>
      <p:sp>
        <p:nvSpPr>
          <p:cNvPr id="38" name="Arrow: Right 37">
            <a:extLst>
              <a:ext uri="{FF2B5EF4-FFF2-40B4-BE49-F238E27FC236}">
                <a16:creationId xmlns:a16="http://schemas.microsoft.com/office/drawing/2014/main" id="{F62068AF-F1B0-4763-B312-057904C18E08}"/>
              </a:ext>
            </a:extLst>
          </p:cNvPr>
          <p:cNvSpPr/>
          <p:nvPr/>
        </p:nvSpPr>
        <p:spPr>
          <a:xfrm>
            <a:off x="4597001" y="3075806"/>
            <a:ext cx="767087" cy="227535"/>
          </a:xfrm>
          <a:prstGeom prst="rightArrow">
            <a:avLst/>
          </a:prstGeom>
          <a:ln cap="sq"/>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Tree>
    <p:extLst>
      <p:ext uri="{BB962C8B-B14F-4D97-AF65-F5344CB8AC3E}">
        <p14:creationId xmlns:p14="http://schemas.microsoft.com/office/powerpoint/2010/main" val="2582704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9E5CC-D7AE-40E8-BF84-6E1FAAFBD824}"/>
              </a:ext>
            </a:extLst>
          </p:cNvPr>
          <p:cNvSpPr>
            <a:spLocks noGrp="1"/>
          </p:cNvSpPr>
          <p:nvPr>
            <p:ph type="title"/>
          </p:nvPr>
        </p:nvSpPr>
        <p:spPr/>
        <p:txBody>
          <a:bodyPr/>
          <a:lstStyle/>
          <a:p>
            <a:r>
              <a:rPr lang="en-GB" dirty="0"/>
              <a:t>Financial Adjustments</a:t>
            </a:r>
          </a:p>
        </p:txBody>
      </p:sp>
      <p:sp>
        <p:nvSpPr>
          <p:cNvPr id="3" name="Content Placeholder 2">
            <a:extLst>
              <a:ext uri="{FF2B5EF4-FFF2-40B4-BE49-F238E27FC236}">
                <a16:creationId xmlns:a16="http://schemas.microsoft.com/office/drawing/2014/main" id="{9B9C05AE-6A98-4EDC-AC37-BED9147F702B}"/>
              </a:ext>
            </a:extLst>
          </p:cNvPr>
          <p:cNvSpPr>
            <a:spLocks noGrp="1"/>
          </p:cNvSpPr>
          <p:nvPr>
            <p:ph idx="1"/>
          </p:nvPr>
        </p:nvSpPr>
        <p:spPr>
          <a:xfrm>
            <a:off x="222739" y="788486"/>
            <a:ext cx="8464061" cy="3943504"/>
          </a:xfrm>
        </p:spPr>
        <p:txBody>
          <a:bodyPr vert="horz" lIns="91440" tIns="45720" rIns="91440" bIns="45720" rtlCol="0" anchor="t">
            <a:normAutofit/>
          </a:bodyPr>
          <a:lstStyle/>
          <a:p>
            <a:r>
              <a:rPr lang="en-GB" sz="1600" dirty="0">
                <a:solidFill>
                  <a:schemeClr val="accent1"/>
                </a:solidFill>
                <a:latin typeface="Arial"/>
                <a:cs typeface="Arial"/>
              </a:rPr>
              <a:t>The total financial adjustments for all 62,384 MPRNs processed are: </a:t>
            </a:r>
            <a:endParaRPr lang="en-GB" sz="1600" dirty="0">
              <a:solidFill>
                <a:schemeClr val="accent1"/>
              </a:solidFill>
            </a:endParaRPr>
          </a:p>
          <a:p>
            <a:pPr marL="0" indent="0">
              <a:buNone/>
            </a:pPr>
            <a:endParaRPr lang="en-GB" dirty="0">
              <a:solidFill>
                <a:schemeClr val="accent1"/>
              </a:solidFill>
            </a:endParaRPr>
          </a:p>
          <a:p>
            <a:endParaRPr lang="en-GB" dirty="0">
              <a:solidFill>
                <a:schemeClr val="accent1"/>
              </a:solidFill>
            </a:endParaRPr>
          </a:p>
          <a:p>
            <a:endParaRPr lang="en-GB" sz="1600" dirty="0">
              <a:solidFill>
                <a:schemeClr val="accent1"/>
              </a:solidFill>
              <a:latin typeface="Arial"/>
              <a:cs typeface="Arial"/>
            </a:endParaRPr>
          </a:p>
          <a:p>
            <a:endParaRPr lang="en-GB" sz="1600" dirty="0">
              <a:solidFill>
                <a:schemeClr val="accent1"/>
              </a:solidFill>
              <a:latin typeface="Arial"/>
              <a:cs typeface="Arial"/>
            </a:endParaRPr>
          </a:p>
          <a:p>
            <a:endParaRPr lang="en-GB" sz="1600" dirty="0">
              <a:solidFill>
                <a:schemeClr val="accent1"/>
              </a:solidFill>
              <a:latin typeface="Arial"/>
              <a:cs typeface="Arial"/>
            </a:endParaRPr>
          </a:p>
          <a:p>
            <a:endParaRPr lang="en-GB" sz="1600" dirty="0">
              <a:solidFill>
                <a:schemeClr val="accent1"/>
              </a:solidFill>
              <a:latin typeface="Arial"/>
              <a:cs typeface="Arial"/>
            </a:endParaRPr>
          </a:p>
          <a:p>
            <a:endParaRPr lang="en-GB" sz="1600" dirty="0">
              <a:solidFill>
                <a:schemeClr val="accent1"/>
              </a:solidFill>
              <a:latin typeface="Arial"/>
              <a:cs typeface="Arial"/>
            </a:endParaRPr>
          </a:p>
          <a:p>
            <a:endParaRPr lang="en-GB" sz="1600" dirty="0">
              <a:solidFill>
                <a:schemeClr val="accent1"/>
              </a:solidFill>
              <a:latin typeface="Arial"/>
              <a:cs typeface="Arial"/>
            </a:endParaRPr>
          </a:p>
          <a:p>
            <a:r>
              <a:rPr lang="en-GB" sz="1600" dirty="0">
                <a:solidFill>
                  <a:schemeClr val="accent1"/>
                </a:solidFill>
                <a:latin typeface="Arial"/>
                <a:cs typeface="Arial"/>
              </a:rPr>
              <a:t>These adjustments are split across:</a:t>
            </a:r>
            <a:endParaRPr lang="en-GB" dirty="0">
              <a:solidFill>
                <a:schemeClr val="accent1"/>
              </a:solidFill>
            </a:endParaRPr>
          </a:p>
          <a:p>
            <a:pPr lvl="1"/>
            <a:r>
              <a:rPr lang="en-GB" sz="1400" dirty="0">
                <a:solidFill>
                  <a:schemeClr val="accent1"/>
                </a:solidFill>
                <a:latin typeface="Arial"/>
                <a:cs typeface="Arial"/>
              </a:rPr>
              <a:t>56 Shippers</a:t>
            </a:r>
          </a:p>
          <a:p>
            <a:pPr lvl="1"/>
            <a:r>
              <a:rPr lang="en-GB" sz="1400" dirty="0">
                <a:solidFill>
                  <a:schemeClr val="accent1"/>
                </a:solidFill>
                <a:latin typeface="Arial"/>
                <a:cs typeface="Arial"/>
              </a:rPr>
              <a:t>5 Networks</a:t>
            </a:r>
          </a:p>
          <a:p>
            <a:endParaRPr lang="en-GB" sz="1600" dirty="0"/>
          </a:p>
        </p:txBody>
      </p:sp>
      <p:graphicFrame>
        <p:nvGraphicFramePr>
          <p:cNvPr id="7" name="Table 6">
            <a:extLst>
              <a:ext uri="{FF2B5EF4-FFF2-40B4-BE49-F238E27FC236}">
                <a16:creationId xmlns:a16="http://schemas.microsoft.com/office/drawing/2014/main" id="{DE1F8E39-C70A-4F09-8E72-9039DF1DDFB7}"/>
              </a:ext>
            </a:extLst>
          </p:cNvPr>
          <p:cNvGraphicFramePr>
            <a:graphicFrameLocks noGrp="1"/>
          </p:cNvGraphicFramePr>
          <p:nvPr>
            <p:extLst/>
          </p:nvPr>
        </p:nvGraphicFramePr>
        <p:xfrm>
          <a:off x="478448" y="1186376"/>
          <a:ext cx="8362950" cy="2209800"/>
        </p:xfrm>
        <a:graphic>
          <a:graphicData uri="http://schemas.openxmlformats.org/drawingml/2006/table">
            <a:tbl>
              <a:tblPr firstRow="1" bandRow="1">
                <a:tableStyleId>{5C22544A-7EE6-4342-B048-85BDC9FD1C3A}</a:tableStyleId>
              </a:tblPr>
              <a:tblGrid>
                <a:gridCol w="1789296">
                  <a:extLst>
                    <a:ext uri="{9D8B030D-6E8A-4147-A177-3AD203B41FA5}">
                      <a16:colId xmlns:a16="http://schemas.microsoft.com/office/drawing/2014/main" val="527661671"/>
                    </a:ext>
                  </a:extLst>
                </a:gridCol>
                <a:gridCol w="3620904">
                  <a:extLst>
                    <a:ext uri="{9D8B030D-6E8A-4147-A177-3AD203B41FA5}">
                      <a16:colId xmlns:a16="http://schemas.microsoft.com/office/drawing/2014/main" val="2363046109"/>
                    </a:ext>
                  </a:extLst>
                </a:gridCol>
                <a:gridCol w="2952750">
                  <a:extLst>
                    <a:ext uri="{9D8B030D-6E8A-4147-A177-3AD203B41FA5}">
                      <a16:colId xmlns:a16="http://schemas.microsoft.com/office/drawing/2014/main" val="3313923230"/>
                    </a:ext>
                  </a:extLst>
                </a:gridCol>
              </a:tblGrid>
              <a:tr h="219075">
                <a:tc>
                  <a:txBody>
                    <a:bodyPr/>
                    <a:lstStyle/>
                    <a:p>
                      <a:pPr fontAlgn="base"/>
                      <a:r>
                        <a:rPr lang="en-US" sz="1300" dirty="0">
                          <a:effectLst/>
                        </a:rPr>
                        <a:t>CHARGE TYPE</a:t>
                      </a:r>
                      <a:endParaRPr lang="en-US" b="1" dirty="0">
                        <a:solidFill>
                          <a:srgbClr val="FFFFFF"/>
                        </a:solidFill>
                        <a:effectLst/>
                      </a:endParaRPr>
                    </a:p>
                  </a:txBody>
                  <a:tcPr anchor="ctr"/>
                </a:tc>
                <a:tc>
                  <a:txBody>
                    <a:bodyPr/>
                    <a:lstStyle/>
                    <a:p>
                      <a:pPr fontAlgn="base"/>
                      <a:r>
                        <a:rPr lang="en-US" sz="1300" dirty="0">
                          <a:effectLst/>
                        </a:rPr>
                        <a:t>CHARGE DESCRIPTION</a:t>
                      </a:r>
                      <a:endParaRPr lang="en-US" b="1" dirty="0">
                        <a:solidFill>
                          <a:srgbClr val="FFFFFF"/>
                        </a:solidFill>
                        <a:effectLst/>
                      </a:endParaRPr>
                    </a:p>
                  </a:txBody>
                  <a:tcPr anchor="ctr"/>
                </a:tc>
                <a:tc>
                  <a:txBody>
                    <a:bodyPr/>
                    <a:lstStyle/>
                    <a:p>
                      <a:pPr fontAlgn="base"/>
                      <a:r>
                        <a:rPr lang="en-US" sz="1300" dirty="0">
                          <a:effectLst/>
                        </a:rPr>
                        <a:t>DJUSTMENT AMOUNT (£)​</a:t>
                      </a:r>
                      <a:endParaRPr lang="en-US" b="1" dirty="0">
                        <a:solidFill>
                          <a:srgbClr val="FFFFFF"/>
                        </a:solidFill>
                        <a:effectLst/>
                      </a:endParaRPr>
                    </a:p>
                  </a:txBody>
                  <a:tcPr anchor="ctr"/>
                </a:tc>
                <a:extLst>
                  <a:ext uri="{0D108BD9-81ED-4DB2-BD59-A6C34878D82A}">
                    <a16:rowId xmlns:a16="http://schemas.microsoft.com/office/drawing/2014/main" val="4143005758"/>
                  </a:ext>
                </a:extLst>
              </a:tr>
              <a:tr h="219075">
                <a:tc>
                  <a:txBody>
                    <a:bodyPr/>
                    <a:lstStyle/>
                    <a:p>
                      <a:pPr algn="ctr" fontAlgn="base"/>
                      <a:r>
                        <a:rPr lang="en-US" sz="1200" dirty="0">
                          <a:effectLst/>
                        </a:rPr>
                        <a:t>ACE​</a:t>
                      </a:r>
                      <a:endParaRPr lang="en-US" sz="1200">
                        <a:effectLst/>
                      </a:endParaRPr>
                    </a:p>
                  </a:txBody>
                  <a:tcPr anchor="ctr"/>
                </a:tc>
                <a:tc>
                  <a:txBody>
                    <a:bodyPr/>
                    <a:lstStyle/>
                    <a:p>
                      <a:pPr algn="l" fontAlgn="base"/>
                      <a:r>
                        <a:rPr lang="en-US" sz="1200" dirty="0">
                          <a:effectLst/>
                        </a:rPr>
                        <a:t>EXIT CAPACITY LDZ ECN CHARGE ADJ​</a:t>
                      </a:r>
                      <a:endParaRPr lang="en-US" sz="1200">
                        <a:effectLst/>
                      </a:endParaRPr>
                    </a:p>
                  </a:txBody>
                  <a:tcPr anchor="ctr"/>
                </a:tc>
                <a:tc>
                  <a:txBody>
                    <a:bodyPr/>
                    <a:lstStyle/>
                    <a:p>
                      <a:pPr algn="ctr" fontAlgn="base"/>
                      <a:r>
                        <a:rPr lang="en-US" sz="1200" dirty="0">
                          <a:effectLst/>
                        </a:rPr>
                        <a:t>587.47</a:t>
                      </a:r>
                    </a:p>
                  </a:txBody>
                  <a:tcPr anchor="ctr"/>
                </a:tc>
                <a:extLst>
                  <a:ext uri="{0D108BD9-81ED-4DB2-BD59-A6C34878D82A}">
                    <a16:rowId xmlns:a16="http://schemas.microsoft.com/office/drawing/2014/main" val="1539701697"/>
                  </a:ext>
                </a:extLst>
              </a:tr>
              <a:tr h="219075">
                <a:tc>
                  <a:txBody>
                    <a:bodyPr/>
                    <a:lstStyle/>
                    <a:p>
                      <a:pPr algn="ctr" fontAlgn="base"/>
                      <a:r>
                        <a:rPr lang="en-US" sz="1200" dirty="0">
                          <a:effectLst/>
                        </a:rPr>
                        <a:t>ACZ​</a:t>
                      </a:r>
                      <a:endParaRPr lang="en-US" sz="1200">
                        <a:effectLst/>
                      </a:endParaRPr>
                    </a:p>
                  </a:txBody>
                  <a:tcPr anchor="ctr"/>
                </a:tc>
                <a:tc>
                  <a:txBody>
                    <a:bodyPr/>
                    <a:lstStyle/>
                    <a:p>
                      <a:pPr algn="l" fontAlgn="base"/>
                      <a:r>
                        <a:rPr lang="en-US" sz="1200" dirty="0">
                          <a:effectLst/>
                        </a:rPr>
                        <a:t>CSEPS - LDZ CAPACITY CHARGE ADJ​</a:t>
                      </a:r>
                      <a:endParaRPr lang="en-US" sz="1200">
                        <a:effectLst/>
                      </a:endParaRPr>
                    </a:p>
                  </a:txBody>
                  <a:tcPr anchor="ctr"/>
                </a:tc>
                <a:tc>
                  <a:txBody>
                    <a:bodyPr/>
                    <a:lstStyle/>
                    <a:p>
                      <a:pPr algn="ctr" fontAlgn="base"/>
                      <a:r>
                        <a:rPr lang="en-US" sz="1200" dirty="0">
                          <a:effectLst/>
                        </a:rPr>
                        <a:t>3,368.2</a:t>
                      </a:r>
                    </a:p>
                  </a:txBody>
                  <a:tcPr anchor="ctr"/>
                </a:tc>
                <a:extLst>
                  <a:ext uri="{0D108BD9-81ED-4DB2-BD59-A6C34878D82A}">
                    <a16:rowId xmlns:a16="http://schemas.microsoft.com/office/drawing/2014/main" val="2366098118"/>
                  </a:ext>
                </a:extLst>
              </a:tr>
              <a:tr h="219075">
                <a:tc>
                  <a:txBody>
                    <a:bodyPr/>
                    <a:lstStyle/>
                    <a:p>
                      <a:pPr algn="ctr" fontAlgn="base"/>
                      <a:r>
                        <a:rPr lang="en-US" sz="1200" dirty="0">
                          <a:effectLst/>
                        </a:rPr>
                        <a:t>AMC​</a:t>
                      </a:r>
                      <a:endParaRPr lang="en-US" sz="1200">
                        <a:effectLst/>
                      </a:endParaRPr>
                    </a:p>
                  </a:txBody>
                  <a:tcPr anchor="ctr"/>
                </a:tc>
                <a:tc>
                  <a:txBody>
                    <a:bodyPr/>
                    <a:lstStyle/>
                    <a:p>
                      <a:pPr algn="l" fontAlgn="base"/>
                      <a:r>
                        <a:rPr lang="en-US" sz="1200" dirty="0">
                          <a:effectLst/>
                        </a:rPr>
                        <a:t>CUSTOMER CAPACITY CHARGE ADJ​</a:t>
                      </a:r>
                      <a:endParaRPr lang="en-US" sz="1200">
                        <a:effectLst/>
                      </a:endParaRPr>
                    </a:p>
                  </a:txBody>
                  <a:tcPr anchor="ctr"/>
                </a:tc>
                <a:tc>
                  <a:txBody>
                    <a:bodyPr/>
                    <a:lstStyle/>
                    <a:p>
                      <a:pPr algn="ctr" fontAlgn="t"/>
                      <a:r>
                        <a:rPr lang="en-GB" sz="1200" kern="1200" dirty="0">
                          <a:solidFill>
                            <a:schemeClr val="dk1"/>
                          </a:solidFill>
                          <a:effectLst/>
                          <a:latin typeface="+mn-lt"/>
                          <a:ea typeface="+mn-ea"/>
                          <a:cs typeface="+mn-cs"/>
                        </a:rPr>
                        <a:t>111,336.08</a:t>
                      </a:r>
                    </a:p>
                  </a:txBody>
                  <a:tcPr marL="9525" marR="9525" marT="9525" marB="0"/>
                </a:tc>
                <a:extLst>
                  <a:ext uri="{0D108BD9-81ED-4DB2-BD59-A6C34878D82A}">
                    <a16:rowId xmlns:a16="http://schemas.microsoft.com/office/drawing/2014/main" val="4161911128"/>
                  </a:ext>
                </a:extLst>
              </a:tr>
              <a:tr h="219075">
                <a:tc>
                  <a:txBody>
                    <a:bodyPr/>
                    <a:lstStyle/>
                    <a:p>
                      <a:pPr algn="ctr" fontAlgn="base"/>
                      <a:r>
                        <a:rPr lang="en-US" sz="1200" dirty="0">
                          <a:effectLst/>
                        </a:rPr>
                        <a:t>AME​</a:t>
                      </a:r>
                      <a:endParaRPr lang="en-US" sz="1200">
                        <a:effectLst/>
                      </a:endParaRPr>
                    </a:p>
                  </a:txBody>
                  <a:tcPr anchor="ctr"/>
                </a:tc>
                <a:tc>
                  <a:txBody>
                    <a:bodyPr/>
                    <a:lstStyle/>
                    <a:p>
                      <a:pPr algn="l" fontAlgn="base"/>
                      <a:r>
                        <a:rPr lang="en-US" sz="1200" dirty="0">
                          <a:effectLst/>
                        </a:rPr>
                        <a:t>EXIT CAPACITY LDZ ECN CHARGE ADJ​</a:t>
                      </a:r>
                      <a:endParaRPr lang="en-US" sz="1200">
                        <a:effectLst/>
                      </a:endParaRPr>
                    </a:p>
                  </a:txBody>
                  <a:tcPr anchor="ctr"/>
                </a:tc>
                <a:tc>
                  <a:txBody>
                    <a:bodyPr/>
                    <a:lstStyle/>
                    <a:p>
                      <a:pPr algn="ctr" fontAlgn="t"/>
                      <a:r>
                        <a:rPr lang="en-GB" sz="1200" kern="1200" dirty="0">
                          <a:solidFill>
                            <a:schemeClr val="dk1"/>
                          </a:solidFill>
                          <a:effectLst/>
                          <a:latin typeface="+mn-lt"/>
                          <a:ea typeface="+mn-ea"/>
                          <a:cs typeface="+mn-cs"/>
                        </a:rPr>
                        <a:t>121,662.09</a:t>
                      </a:r>
                    </a:p>
                  </a:txBody>
                  <a:tcPr marL="9525" marR="9525" marT="9525" marB="0"/>
                </a:tc>
                <a:extLst>
                  <a:ext uri="{0D108BD9-81ED-4DB2-BD59-A6C34878D82A}">
                    <a16:rowId xmlns:a16="http://schemas.microsoft.com/office/drawing/2014/main" val="3787246934"/>
                  </a:ext>
                </a:extLst>
              </a:tr>
              <a:tr h="219075">
                <a:tc>
                  <a:txBody>
                    <a:bodyPr/>
                    <a:lstStyle/>
                    <a:p>
                      <a:pPr algn="ctr" fontAlgn="base"/>
                      <a:r>
                        <a:rPr lang="en-US" sz="1200" dirty="0">
                          <a:effectLst/>
                        </a:rPr>
                        <a:t>AMF​</a:t>
                      </a:r>
                      <a:endParaRPr lang="en-US" sz="1200">
                        <a:effectLst/>
                      </a:endParaRPr>
                    </a:p>
                  </a:txBody>
                  <a:tcPr anchor="ctr"/>
                </a:tc>
                <a:tc>
                  <a:txBody>
                    <a:bodyPr/>
                    <a:lstStyle/>
                    <a:p>
                      <a:pPr algn="l" fontAlgn="base"/>
                      <a:r>
                        <a:rPr lang="en-US" sz="1200" dirty="0">
                          <a:effectLst/>
                        </a:rPr>
                        <a:t>CUSTOMER FIXED CHARGE ADJ​</a:t>
                      </a:r>
                      <a:endParaRPr lang="en-US" sz="1200">
                        <a:effectLst/>
                      </a:endParaRPr>
                    </a:p>
                  </a:txBody>
                  <a:tcPr anchor="ctr"/>
                </a:tc>
                <a:tc>
                  <a:txBody>
                    <a:bodyPr/>
                    <a:lstStyle/>
                    <a:p>
                      <a:pPr algn="ctr" fontAlgn="t"/>
                      <a:r>
                        <a:rPr lang="en-GB" sz="1200" kern="1200" dirty="0">
                          <a:solidFill>
                            <a:schemeClr val="dk1"/>
                          </a:solidFill>
                          <a:effectLst/>
                          <a:latin typeface="+mn-lt"/>
                          <a:ea typeface="+mn-ea"/>
                          <a:cs typeface="+mn-cs"/>
                        </a:rPr>
                        <a:t>37,792.01</a:t>
                      </a:r>
                    </a:p>
                  </a:txBody>
                  <a:tcPr marL="9525" marR="9525" marT="9525" marB="0"/>
                </a:tc>
                <a:extLst>
                  <a:ext uri="{0D108BD9-81ED-4DB2-BD59-A6C34878D82A}">
                    <a16:rowId xmlns:a16="http://schemas.microsoft.com/office/drawing/2014/main" val="3648277895"/>
                  </a:ext>
                </a:extLst>
              </a:tr>
              <a:tr h="219075">
                <a:tc>
                  <a:txBody>
                    <a:bodyPr/>
                    <a:lstStyle/>
                    <a:p>
                      <a:pPr algn="ctr" fontAlgn="base"/>
                      <a:r>
                        <a:rPr lang="en-US" sz="1200" dirty="0">
                          <a:effectLst/>
                        </a:rPr>
                        <a:t>AMZ​</a:t>
                      </a:r>
                      <a:endParaRPr lang="en-US" sz="1200">
                        <a:effectLst/>
                      </a:endParaRPr>
                    </a:p>
                  </a:txBody>
                  <a:tcPr anchor="ctr"/>
                </a:tc>
                <a:tc>
                  <a:txBody>
                    <a:bodyPr/>
                    <a:lstStyle/>
                    <a:p>
                      <a:pPr algn="l" fontAlgn="base"/>
                      <a:r>
                        <a:rPr lang="en-US" sz="1200" dirty="0">
                          <a:effectLst/>
                        </a:rPr>
                        <a:t>SUPPLY POINT CAPACITY CHARGE ADJ​</a:t>
                      </a:r>
                      <a:endParaRPr lang="en-US" sz="1200">
                        <a:effectLst/>
                      </a:endParaRPr>
                    </a:p>
                  </a:txBody>
                  <a:tcPr anchor="ctr"/>
                </a:tc>
                <a:tc>
                  <a:txBody>
                    <a:bodyPr/>
                    <a:lstStyle/>
                    <a:p>
                      <a:pPr algn="ctr" fontAlgn="t"/>
                      <a:r>
                        <a:rPr lang="en-GB" sz="1200" kern="1200" dirty="0">
                          <a:solidFill>
                            <a:schemeClr val="dk1"/>
                          </a:solidFill>
                          <a:effectLst/>
                          <a:latin typeface="+mn-lt"/>
                          <a:ea typeface="+mn-ea"/>
                          <a:cs typeface="+mn-cs"/>
                        </a:rPr>
                        <a:t>1,133,855.06</a:t>
                      </a:r>
                    </a:p>
                  </a:txBody>
                  <a:tcPr marL="9525" marR="9525" marT="9525" marB="0"/>
                </a:tc>
                <a:extLst>
                  <a:ext uri="{0D108BD9-81ED-4DB2-BD59-A6C34878D82A}">
                    <a16:rowId xmlns:a16="http://schemas.microsoft.com/office/drawing/2014/main" val="1348869066"/>
                  </a:ext>
                </a:extLst>
              </a:tr>
              <a:tr h="219075">
                <a:tc gridSpan="2">
                  <a:txBody>
                    <a:bodyPr/>
                    <a:lstStyle/>
                    <a:p>
                      <a:pPr algn="r" fontAlgn="base"/>
                      <a:r>
                        <a:rPr lang="en-US" sz="1200" b="1" dirty="0">
                          <a:effectLst/>
                        </a:rPr>
                        <a:t>TOTAL​</a:t>
                      </a:r>
                      <a:endParaRPr lang="en-US" sz="1200" b="1">
                        <a:effectLst/>
                      </a:endParaRPr>
                    </a:p>
                  </a:txBody>
                  <a:tcPr anchor="ctr"/>
                </a:tc>
                <a:tc hMerge="1">
                  <a:txBody>
                    <a:bodyPr/>
                    <a:lstStyle/>
                    <a:p>
                      <a:endParaRPr lang="en-US"/>
                    </a:p>
                  </a:txBody>
                  <a:tcPr/>
                </a:tc>
                <a:tc>
                  <a:txBody>
                    <a:bodyPr/>
                    <a:lstStyle/>
                    <a:p>
                      <a:pPr algn="ctr" fontAlgn="t"/>
                      <a:r>
                        <a:rPr lang="en-GB" sz="1200" b="1" kern="1200" dirty="0">
                          <a:solidFill>
                            <a:schemeClr val="dk1"/>
                          </a:solidFill>
                          <a:effectLst/>
                          <a:latin typeface="+mn-lt"/>
                          <a:ea typeface="+mn-ea"/>
                          <a:cs typeface="+mn-cs"/>
                        </a:rPr>
                        <a:t>1,408,600.91</a:t>
                      </a:r>
                    </a:p>
                  </a:txBody>
                  <a:tcPr marL="9525" marR="9525" marT="9525" marB="0"/>
                </a:tc>
                <a:extLst>
                  <a:ext uri="{0D108BD9-81ED-4DB2-BD59-A6C34878D82A}">
                    <a16:rowId xmlns:a16="http://schemas.microsoft.com/office/drawing/2014/main" val="1757234254"/>
                  </a:ext>
                </a:extLst>
              </a:tr>
            </a:tbl>
          </a:graphicData>
        </a:graphic>
      </p:graphicFrame>
    </p:spTree>
    <p:extLst>
      <p:ext uri="{BB962C8B-B14F-4D97-AF65-F5344CB8AC3E}">
        <p14:creationId xmlns:p14="http://schemas.microsoft.com/office/powerpoint/2010/main" val="2163158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D0568-B364-47D8-A76C-13FBD3A23391}"/>
              </a:ext>
            </a:extLst>
          </p:cNvPr>
          <p:cNvSpPr>
            <a:spLocks noGrp="1"/>
          </p:cNvSpPr>
          <p:nvPr>
            <p:ph type="title"/>
          </p:nvPr>
        </p:nvSpPr>
        <p:spPr/>
        <p:txBody>
          <a:bodyPr/>
          <a:lstStyle/>
          <a:p>
            <a:r>
              <a:rPr lang="en-GB" dirty="0"/>
              <a:t>Next Steps</a:t>
            </a:r>
          </a:p>
        </p:txBody>
      </p:sp>
      <p:graphicFrame>
        <p:nvGraphicFramePr>
          <p:cNvPr id="4" name="Content Placeholder 3">
            <a:extLst>
              <a:ext uri="{FF2B5EF4-FFF2-40B4-BE49-F238E27FC236}">
                <a16:creationId xmlns:a16="http://schemas.microsoft.com/office/drawing/2014/main" id="{26BC2D27-4747-477D-8A89-A2856DC41B70}"/>
              </a:ext>
            </a:extLst>
          </p:cNvPr>
          <p:cNvGraphicFramePr>
            <a:graphicFrameLocks noGrp="1"/>
          </p:cNvGraphicFramePr>
          <p:nvPr>
            <p:ph idx="1"/>
            <p:extLst>
              <p:ext uri="{D42A27DB-BD31-4B8C-83A1-F6EECF244321}">
                <p14:modId xmlns:p14="http://schemas.microsoft.com/office/powerpoint/2010/main" val="206768390"/>
              </p:ext>
            </p:extLst>
          </p:nvPr>
        </p:nvGraphicFramePr>
        <p:xfrm>
          <a:off x="323528" y="743486"/>
          <a:ext cx="8568952" cy="1859280"/>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437188657"/>
                    </a:ext>
                  </a:extLst>
                </a:gridCol>
                <a:gridCol w="7128792">
                  <a:extLst>
                    <a:ext uri="{9D8B030D-6E8A-4147-A177-3AD203B41FA5}">
                      <a16:colId xmlns:a16="http://schemas.microsoft.com/office/drawing/2014/main" val="2911981185"/>
                    </a:ext>
                  </a:extLst>
                </a:gridCol>
              </a:tblGrid>
              <a:tr h="0">
                <a:tc>
                  <a:txBody>
                    <a:bodyPr/>
                    <a:lstStyle/>
                    <a:p>
                      <a:r>
                        <a:rPr lang="en-GB" sz="1400" dirty="0"/>
                        <a:t>Date</a:t>
                      </a:r>
                    </a:p>
                  </a:txBody>
                  <a:tcPr/>
                </a:tc>
                <a:tc>
                  <a:txBody>
                    <a:bodyPr/>
                    <a:lstStyle/>
                    <a:p>
                      <a:r>
                        <a:rPr lang="en-GB" sz="1400" dirty="0"/>
                        <a:t>Activity</a:t>
                      </a:r>
                    </a:p>
                  </a:txBody>
                  <a:tcPr/>
                </a:tc>
                <a:extLst>
                  <a:ext uri="{0D108BD9-81ED-4DB2-BD59-A6C34878D82A}">
                    <a16:rowId xmlns:a16="http://schemas.microsoft.com/office/drawing/2014/main" val="1632866596"/>
                  </a:ext>
                </a:extLst>
              </a:tr>
              <a:tr h="370840">
                <a:tc>
                  <a:txBody>
                    <a:bodyPr/>
                    <a:lstStyle/>
                    <a:p>
                      <a:r>
                        <a:rPr lang="en-GB" sz="1400" dirty="0"/>
                        <a:t>December 2020</a:t>
                      </a:r>
                    </a:p>
                  </a:txBody>
                  <a:tcPr/>
                </a:tc>
                <a:tc>
                  <a:txBody>
                    <a:bodyPr/>
                    <a:lstStyle/>
                    <a:p>
                      <a:r>
                        <a:rPr lang="en-GB" sz="1400" dirty="0"/>
                        <a:t>Start invoicing process of the financial adjustments</a:t>
                      </a:r>
                    </a:p>
                  </a:txBody>
                  <a:tcPr/>
                </a:tc>
                <a:extLst>
                  <a:ext uri="{0D108BD9-81ED-4DB2-BD59-A6C34878D82A}">
                    <a16:rowId xmlns:a16="http://schemas.microsoft.com/office/drawing/2014/main" val="1644646083"/>
                  </a:ext>
                </a:extLst>
              </a:tr>
              <a:tr h="370840">
                <a:tc>
                  <a:txBody>
                    <a:bodyPr/>
                    <a:lstStyle/>
                    <a:p>
                      <a:r>
                        <a:rPr lang="en-GB" sz="1400" dirty="0">
                          <a:solidFill>
                            <a:schemeClr val="tx1"/>
                          </a:solidFill>
                        </a:rPr>
                        <a:t>December 2020</a:t>
                      </a:r>
                    </a:p>
                  </a:txBody>
                  <a:tcPr/>
                </a:tc>
                <a:tc>
                  <a:txBody>
                    <a:bodyPr/>
                    <a:lstStyle/>
                    <a:p>
                      <a:r>
                        <a:rPr lang="en-GB" sz="1400" dirty="0">
                          <a:solidFill>
                            <a:schemeClr val="tx1"/>
                          </a:solidFill>
                        </a:rPr>
                        <a:t>Undertake assessment and processing of Phase 3 defects to determine eligibility for adjustment and identify financial values</a:t>
                      </a:r>
                    </a:p>
                  </a:txBody>
                  <a:tcPr/>
                </a:tc>
                <a:extLst>
                  <a:ext uri="{0D108BD9-81ED-4DB2-BD59-A6C34878D82A}">
                    <a16:rowId xmlns:a16="http://schemas.microsoft.com/office/drawing/2014/main" val="1705862142"/>
                  </a:ext>
                </a:extLst>
              </a:tr>
              <a:tr h="370840">
                <a:tc>
                  <a:txBody>
                    <a:bodyPr/>
                    <a:lstStyle/>
                    <a:p>
                      <a:r>
                        <a:rPr lang="en-GB" sz="1400" dirty="0"/>
                        <a:t>January</a:t>
                      </a:r>
                    </a:p>
                    <a:p>
                      <a:r>
                        <a:rPr lang="en-GB" sz="1400" dirty="0"/>
                        <a:t>2021</a:t>
                      </a:r>
                    </a:p>
                  </a:txBody>
                  <a:tcPr/>
                </a:tc>
                <a:tc>
                  <a:txBody>
                    <a:bodyPr/>
                    <a:lstStyle/>
                    <a:p>
                      <a:r>
                        <a:rPr lang="en-GB" sz="1400" dirty="0"/>
                        <a:t>Provide update to Customers on Phase 3 findings</a:t>
                      </a:r>
                    </a:p>
                  </a:txBody>
                  <a:tcPr/>
                </a:tc>
                <a:extLst>
                  <a:ext uri="{0D108BD9-81ED-4DB2-BD59-A6C34878D82A}">
                    <a16:rowId xmlns:a16="http://schemas.microsoft.com/office/drawing/2014/main" val="837498242"/>
                  </a:ext>
                </a:extLst>
              </a:tr>
            </a:tbl>
          </a:graphicData>
        </a:graphic>
      </p:graphicFrame>
    </p:spTree>
    <p:extLst>
      <p:ext uri="{BB962C8B-B14F-4D97-AF65-F5344CB8AC3E}">
        <p14:creationId xmlns:p14="http://schemas.microsoft.com/office/powerpoint/2010/main" val="248085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8C18E-D025-4204-AC29-DE7D4A6B8C2F}"/>
              </a:ext>
            </a:extLst>
          </p:cNvPr>
          <p:cNvSpPr>
            <a:spLocks noGrp="1"/>
          </p:cNvSpPr>
          <p:nvPr>
            <p:ph type="title"/>
          </p:nvPr>
        </p:nvSpPr>
        <p:spPr/>
        <p:txBody>
          <a:bodyPr/>
          <a:lstStyle/>
          <a:p>
            <a:r>
              <a:rPr lang="en-GB" dirty="0"/>
              <a:t>Appendix</a:t>
            </a:r>
          </a:p>
        </p:txBody>
      </p:sp>
    </p:spTree>
    <p:extLst>
      <p:ext uri="{BB962C8B-B14F-4D97-AF65-F5344CB8AC3E}">
        <p14:creationId xmlns:p14="http://schemas.microsoft.com/office/powerpoint/2010/main" val="249640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60AC7-DC5F-4A08-B339-635443A30180}"/>
              </a:ext>
            </a:extLst>
          </p:cNvPr>
          <p:cNvSpPr>
            <a:spLocks noGrp="1"/>
          </p:cNvSpPr>
          <p:nvPr>
            <p:ph type="title"/>
          </p:nvPr>
        </p:nvSpPr>
        <p:spPr>
          <a:xfrm>
            <a:off x="54220" y="64862"/>
            <a:ext cx="8229600" cy="637580"/>
          </a:xfrm>
        </p:spPr>
        <p:txBody>
          <a:bodyPr/>
          <a:lstStyle/>
          <a:p>
            <a:r>
              <a:rPr lang="en-GB" dirty="0">
                <a:latin typeface="Arial"/>
                <a:cs typeface="Arial"/>
              </a:rPr>
              <a:t>Appendix 1: </a:t>
            </a:r>
            <a:r>
              <a:rPr lang="en-US" dirty="0">
                <a:latin typeface="Arial"/>
                <a:cs typeface="Arial"/>
              </a:rPr>
              <a:t>Decision Tree - Rejection Stats</a:t>
            </a:r>
            <a:endParaRPr lang="en-GB" dirty="0"/>
          </a:p>
        </p:txBody>
      </p:sp>
      <p:graphicFrame>
        <p:nvGraphicFramePr>
          <p:cNvPr id="6" name="Table 5">
            <a:extLst>
              <a:ext uri="{FF2B5EF4-FFF2-40B4-BE49-F238E27FC236}">
                <a16:creationId xmlns:a16="http://schemas.microsoft.com/office/drawing/2014/main" id="{E548FE9E-6F4B-4BE6-8EB8-26DF5DFF9BFB}"/>
              </a:ext>
            </a:extLst>
          </p:cNvPr>
          <p:cNvGraphicFramePr>
            <a:graphicFrameLocks noGrp="1"/>
          </p:cNvGraphicFramePr>
          <p:nvPr>
            <p:extLst/>
          </p:nvPr>
        </p:nvGraphicFramePr>
        <p:xfrm>
          <a:off x="628650" y="781050"/>
          <a:ext cx="7810200" cy="1943952"/>
        </p:xfrm>
        <a:graphic>
          <a:graphicData uri="http://schemas.openxmlformats.org/drawingml/2006/table">
            <a:tbl>
              <a:tblPr firstRow="1" bandRow="1">
                <a:tableStyleId>{5C22544A-7EE6-4342-B048-85BDC9FD1C3A}</a:tableStyleId>
              </a:tblPr>
              <a:tblGrid>
                <a:gridCol w="4735438">
                  <a:extLst>
                    <a:ext uri="{9D8B030D-6E8A-4147-A177-3AD203B41FA5}">
                      <a16:colId xmlns:a16="http://schemas.microsoft.com/office/drawing/2014/main" val="3451998914"/>
                    </a:ext>
                  </a:extLst>
                </a:gridCol>
                <a:gridCol w="1944216">
                  <a:extLst>
                    <a:ext uri="{9D8B030D-6E8A-4147-A177-3AD203B41FA5}">
                      <a16:colId xmlns:a16="http://schemas.microsoft.com/office/drawing/2014/main" val="2820825687"/>
                    </a:ext>
                  </a:extLst>
                </a:gridCol>
                <a:gridCol w="1130546">
                  <a:extLst>
                    <a:ext uri="{9D8B030D-6E8A-4147-A177-3AD203B41FA5}">
                      <a16:colId xmlns:a16="http://schemas.microsoft.com/office/drawing/2014/main" val="4081659368"/>
                    </a:ext>
                  </a:extLst>
                </a:gridCol>
              </a:tblGrid>
              <a:tr h="211666">
                <a:tc>
                  <a:txBody>
                    <a:bodyPr/>
                    <a:lstStyle/>
                    <a:p>
                      <a:pPr algn="ctr"/>
                      <a:r>
                        <a:rPr lang="en-US" sz="1400" dirty="0">
                          <a:effectLst/>
                        </a:rPr>
                        <a:t>Reason</a:t>
                      </a:r>
                    </a:p>
                  </a:txBody>
                  <a:tcPr marL="0" marR="0" marT="0" marB="0" anchor="ctr"/>
                </a:tc>
                <a:tc>
                  <a:txBody>
                    <a:bodyPr/>
                    <a:lstStyle/>
                    <a:p>
                      <a:pPr algn="ctr"/>
                      <a:r>
                        <a:rPr lang="en-US" sz="1400" dirty="0">
                          <a:effectLst/>
                        </a:rPr>
                        <a:t>MPRN Count*</a:t>
                      </a:r>
                    </a:p>
                  </a:txBody>
                  <a:tcPr marL="0" marR="0" marT="0" marB="0" anchor="ctr"/>
                </a:tc>
                <a:tc>
                  <a:txBody>
                    <a:bodyPr/>
                    <a:lstStyle/>
                    <a:p>
                      <a:pPr algn="ctr"/>
                      <a:r>
                        <a:rPr lang="en-US" sz="1400" dirty="0">
                          <a:effectLst/>
                        </a:rPr>
                        <a:t>%</a:t>
                      </a:r>
                    </a:p>
                  </a:txBody>
                  <a:tcPr marL="0" marR="0" marT="0" marB="0" anchor="ctr"/>
                </a:tc>
                <a:extLst>
                  <a:ext uri="{0D108BD9-81ED-4DB2-BD59-A6C34878D82A}">
                    <a16:rowId xmlns:a16="http://schemas.microsoft.com/office/drawing/2014/main" val="3433730187"/>
                  </a:ext>
                </a:extLst>
              </a:tr>
              <a:tr h="576864">
                <a:tc>
                  <a:txBody>
                    <a:bodyPr/>
                    <a:lstStyle/>
                    <a:p>
                      <a:pPr algn="ctr"/>
                      <a:r>
                        <a:rPr lang="en-US" sz="1200" dirty="0">
                          <a:effectLst/>
                        </a:rPr>
                        <a:t>Incorrect consumption period not impacting AQ or FYAQ values</a:t>
                      </a:r>
                    </a:p>
                  </a:txBody>
                  <a:tcPr marL="0" marR="0" marT="0" marB="0" anchor="ctr"/>
                </a:tc>
                <a:tc>
                  <a:txBody>
                    <a:bodyPr/>
                    <a:lstStyle/>
                    <a:p>
                      <a:pPr algn="ctr"/>
                      <a:r>
                        <a:rPr lang="en-US" sz="1400" dirty="0">
                          <a:effectLst/>
                        </a:rPr>
                        <a:t>56,418</a:t>
                      </a:r>
                    </a:p>
                  </a:txBody>
                  <a:tcPr marL="0" marR="0" marT="0" marB="0" anchor="ctr"/>
                </a:tc>
                <a:tc>
                  <a:txBody>
                    <a:bodyPr/>
                    <a:lstStyle/>
                    <a:p>
                      <a:pPr algn="ctr"/>
                      <a:r>
                        <a:rPr lang="en-US" sz="1400" dirty="0">
                          <a:effectLst/>
                        </a:rPr>
                        <a:t>98.72</a:t>
                      </a:r>
                    </a:p>
                  </a:txBody>
                  <a:tcPr marL="0" marR="0" marT="0" marB="0" anchor="ctr"/>
                </a:tc>
                <a:extLst>
                  <a:ext uri="{0D108BD9-81ED-4DB2-BD59-A6C34878D82A}">
                    <a16:rowId xmlns:a16="http://schemas.microsoft.com/office/drawing/2014/main" val="850666386"/>
                  </a:ext>
                </a:extLst>
              </a:tr>
              <a:tr h="576864">
                <a:tc>
                  <a:txBody>
                    <a:bodyPr/>
                    <a:lstStyle/>
                    <a:p>
                      <a:pPr lvl="0" algn="ctr">
                        <a:buNone/>
                      </a:pPr>
                      <a:r>
                        <a:rPr lang="en-US" sz="1200" dirty="0">
                          <a:effectLst/>
                        </a:rPr>
                        <a:t>FYAQ for 1</a:t>
                      </a:r>
                      <a:r>
                        <a:rPr lang="en-US" sz="1200" baseline="30000" dirty="0">
                          <a:effectLst/>
                        </a:rPr>
                        <a:t>ST</a:t>
                      </a:r>
                      <a:r>
                        <a:rPr lang="en-US" sz="1200" dirty="0">
                          <a:effectLst/>
                        </a:rPr>
                        <a:t> April 2019 was not derived using monthly AQ </a:t>
                      </a:r>
                      <a:endParaRPr lang="en-US" dirty="0"/>
                    </a:p>
                  </a:txBody>
                  <a:tcPr marL="0" marR="0" marT="0" marB="0" anchor="ctr"/>
                </a:tc>
                <a:tc>
                  <a:txBody>
                    <a:bodyPr/>
                    <a:lstStyle/>
                    <a:p>
                      <a:pPr lvl="0" algn="ctr">
                        <a:buNone/>
                      </a:pPr>
                      <a:r>
                        <a:rPr lang="en-US" sz="1400" dirty="0">
                          <a:effectLst/>
                        </a:rPr>
                        <a:t>728</a:t>
                      </a:r>
                      <a:endParaRPr lang="en-US" dirty="0"/>
                    </a:p>
                  </a:txBody>
                  <a:tcPr marL="0" marR="0" marT="0" marB="0" anchor="ctr"/>
                </a:tc>
                <a:tc>
                  <a:txBody>
                    <a:bodyPr/>
                    <a:lstStyle/>
                    <a:p>
                      <a:pPr lvl="0" algn="ctr">
                        <a:buNone/>
                      </a:pPr>
                      <a:r>
                        <a:rPr lang="en-US" sz="1400" dirty="0">
                          <a:effectLst/>
                        </a:rPr>
                        <a:t>1.27</a:t>
                      </a:r>
                      <a:endParaRPr lang="en-US" dirty="0"/>
                    </a:p>
                  </a:txBody>
                  <a:tcPr marL="0" marR="0" marT="0" marB="0" anchor="ctr"/>
                </a:tc>
                <a:extLst>
                  <a:ext uri="{0D108BD9-81ED-4DB2-BD59-A6C34878D82A}">
                    <a16:rowId xmlns:a16="http://schemas.microsoft.com/office/drawing/2014/main" val="1550260090"/>
                  </a:ext>
                </a:extLst>
              </a:tr>
              <a:tr h="576864">
                <a:tc>
                  <a:txBody>
                    <a:bodyPr/>
                    <a:lstStyle/>
                    <a:p>
                      <a:pPr algn="ctr"/>
                      <a:r>
                        <a:rPr lang="en-US" sz="1200" dirty="0">
                          <a:effectLst/>
                        </a:rPr>
                        <a:t>Mismatch in FYAQ and AQ as at 1</a:t>
                      </a:r>
                      <a:r>
                        <a:rPr lang="en-US" sz="1200" baseline="30000" dirty="0">
                          <a:effectLst/>
                        </a:rPr>
                        <a:t>st</a:t>
                      </a:r>
                      <a:r>
                        <a:rPr lang="en-US" sz="1200" dirty="0">
                          <a:effectLst/>
                        </a:rPr>
                        <a:t> April 2019</a:t>
                      </a:r>
                    </a:p>
                  </a:txBody>
                  <a:tcPr marL="0" marR="0" marT="0" marB="0" anchor="ctr"/>
                </a:tc>
                <a:tc>
                  <a:txBody>
                    <a:bodyPr/>
                    <a:lstStyle/>
                    <a:p>
                      <a:pPr algn="ctr"/>
                      <a:r>
                        <a:rPr lang="en-US" sz="1400" dirty="0">
                          <a:effectLst/>
                        </a:rPr>
                        <a:t>3</a:t>
                      </a:r>
                    </a:p>
                  </a:txBody>
                  <a:tcPr marL="0" marR="0" marT="0" marB="0" anchor="ctr"/>
                </a:tc>
                <a:tc>
                  <a:txBody>
                    <a:bodyPr/>
                    <a:lstStyle/>
                    <a:p>
                      <a:pPr algn="ctr"/>
                      <a:r>
                        <a:rPr lang="en-US" sz="1400" dirty="0">
                          <a:effectLst/>
                        </a:rPr>
                        <a:t>0.01</a:t>
                      </a:r>
                    </a:p>
                  </a:txBody>
                  <a:tcPr marL="0" marR="0" marT="0" marB="0" anchor="ctr"/>
                </a:tc>
                <a:extLst>
                  <a:ext uri="{0D108BD9-81ED-4DB2-BD59-A6C34878D82A}">
                    <a16:rowId xmlns:a16="http://schemas.microsoft.com/office/drawing/2014/main" val="4208620885"/>
                  </a:ext>
                </a:extLst>
              </a:tr>
            </a:tbl>
          </a:graphicData>
        </a:graphic>
      </p:graphicFrame>
      <p:sp>
        <p:nvSpPr>
          <p:cNvPr id="10" name="TextBox 9">
            <a:extLst>
              <a:ext uri="{FF2B5EF4-FFF2-40B4-BE49-F238E27FC236}">
                <a16:creationId xmlns:a16="http://schemas.microsoft.com/office/drawing/2014/main" id="{8BDC6136-1052-4BDB-A475-404ED24F1770}"/>
              </a:ext>
            </a:extLst>
          </p:cNvPr>
          <p:cNvSpPr txBox="1"/>
          <p:nvPr/>
        </p:nvSpPr>
        <p:spPr>
          <a:xfrm>
            <a:off x="467544" y="2931790"/>
            <a:ext cx="848981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b="1" dirty="0">
                <a:solidFill>
                  <a:srgbClr val="000000"/>
                </a:solidFill>
              </a:rPr>
              <a:t>*</a:t>
            </a:r>
            <a:r>
              <a:rPr lang="en-US" sz="1600" b="1" dirty="0">
                <a:solidFill>
                  <a:srgbClr val="000000"/>
                </a:solidFill>
              </a:rPr>
              <a:t> </a:t>
            </a:r>
            <a:r>
              <a:rPr lang="en-US" sz="1000" b="1" dirty="0">
                <a:solidFill>
                  <a:srgbClr val="000000"/>
                </a:solidFill>
              </a:rPr>
              <a:t>57,079 Unique MPRNs rejected in total –One MPRN can be impacted by more than one rejection if they have multiple adjustments.</a:t>
            </a:r>
            <a:r>
              <a:rPr lang="en-US" sz="1050" b="1" dirty="0">
                <a:solidFill>
                  <a:srgbClr val="000000"/>
                </a:solidFill>
              </a:rPr>
              <a:t>  </a:t>
            </a:r>
            <a:r>
              <a:rPr lang="en-US" b="1" dirty="0">
                <a:solidFill>
                  <a:srgbClr val="000000"/>
                </a:solidFill>
              </a:rPr>
              <a:t>  </a:t>
            </a:r>
            <a:endParaRPr lang="en-US" dirty="0"/>
          </a:p>
        </p:txBody>
      </p:sp>
    </p:spTree>
    <p:extLst>
      <p:ext uri="{BB962C8B-B14F-4D97-AF65-F5344CB8AC3E}">
        <p14:creationId xmlns:p14="http://schemas.microsoft.com/office/powerpoint/2010/main" val="1491671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D1797-9F5E-4116-A457-FD82AF0F92AD}"/>
              </a:ext>
            </a:extLst>
          </p:cNvPr>
          <p:cNvSpPr>
            <a:spLocks noGrp="1"/>
          </p:cNvSpPr>
          <p:nvPr>
            <p:ph type="title"/>
          </p:nvPr>
        </p:nvSpPr>
        <p:spPr/>
        <p:txBody>
          <a:bodyPr/>
          <a:lstStyle/>
          <a:p>
            <a:r>
              <a:rPr lang="en-GB" dirty="0"/>
              <a:t>Defect Position</a:t>
            </a:r>
          </a:p>
        </p:txBody>
      </p:sp>
      <p:sp>
        <p:nvSpPr>
          <p:cNvPr id="3" name="Content Placeholder 2">
            <a:extLst>
              <a:ext uri="{FF2B5EF4-FFF2-40B4-BE49-F238E27FC236}">
                <a16:creationId xmlns:a16="http://schemas.microsoft.com/office/drawing/2014/main" id="{147A56AC-0CE0-4FC6-86C9-5CF08FCE7BD6}"/>
              </a:ext>
            </a:extLst>
          </p:cNvPr>
          <p:cNvSpPr>
            <a:spLocks noGrp="1"/>
          </p:cNvSpPr>
          <p:nvPr>
            <p:ph idx="1"/>
          </p:nvPr>
        </p:nvSpPr>
        <p:spPr/>
        <p:txBody>
          <a:bodyPr>
            <a:normAutofit lnSpcReduction="10000"/>
          </a:bodyPr>
          <a:lstStyle/>
          <a:p>
            <a:pPr lvl="1">
              <a:buFont typeface="Arial" panose="020B0604020202020204" pitchFamily="34" charset="0"/>
              <a:buChar char="•"/>
            </a:pPr>
            <a:r>
              <a:rPr lang="en-US" altLang="en-US" sz="1600" dirty="0">
                <a:solidFill>
                  <a:schemeClr val="accent1"/>
                </a:solidFill>
                <a:latin typeface="+mj-lt"/>
                <a:cs typeface="Calibri" panose="020F0502020204030204" pitchFamily="34" charset="0"/>
              </a:rPr>
              <a:t>90% of all defects raised over the last 12 months are being identified by Xoserve as a result of the enhancements made to our operational processes and increased vigilance</a:t>
            </a:r>
          </a:p>
          <a:p>
            <a:pPr lvl="1">
              <a:buFont typeface="Arial" panose="020B0604020202020204" pitchFamily="34" charset="0"/>
              <a:buChar char="•"/>
            </a:pPr>
            <a:endParaRPr lang="en-US" altLang="en-US" sz="1600" dirty="0">
              <a:solidFill>
                <a:schemeClr val="accent1"/>
              </a:solidFill>
              <a:latin typeface="+mj-lt"/>
              <a:cs typeface="Segoe UI" panose="020B0502040204020203" pitchFamily="34" charset="0"/>
            </a:endParaRPr>
          </a:p>
          <a:p>
            <a:pPr lvl="1">
              <a:buFont typeface="Arial" panose="020B0604020202020204" pitchFamily="34" charset="0"/>
              <a:buChar char="•"/>
            </a:pPr>
            <a:r>
              <a:rPr lang="en-US" altLang="en-US" sz="1600" dirty="0">
                <a:solidFill>
                  <a:schemeClr val="accent1"/>
                </a:solidFill>
                <a:latin typeface="+mj-lt"/>
                <a:cs typeface="Calibri" panose="020F0502020204030204" pitchFamily="34" charset="0"/>
              </a:rPr>
              <a:t>The number of MPRNs impacted by open defects (currently 13) is low with less than 2,000 MPRN’s where a data correction is required</a:t>
            </a:r>
            <a:endParaRPr lang="en-US" altLang="en-US" sz="1600" dirty="0">
              <a:solidFill>
                <a:schemeClr val="accent1"/>
              </a:solidFill>
              <a:latin typeface="+mj-lt"/>
              <a:cs typeface="Segoe UI" panose="020B0502040204020203" pitchFamily="34" charset="0"/>
            </a:endParaRPr>
          </a:p>
          <a:p>
            <a:pPr lvl="1">
              <a:buFont typeface="Arial" panose="020B0604020202020204" pitchFamily="34" charset="0"/>
              <a:buChar char="•"/>
            </a:pPr>
            <a:endParaRPr lang="en-US" altLang="en-US" sz="1600" dirty="0">
              <a:solidFill>
                <a:schemeClr val="accent1"/>
              </a:solidFill>
              <a:latin typeface="+mj-lt"/>
              <a:cs typeface="Segoe UI" panose="020B0502040204020203" pitchFamily="34" charset="0"/>
            </a:endParaRPr>
          </a:p>
          <a:p>
            <a:pPr lvl="1">
              <a:buFont typeface="Arial" panose="020B0604020202020204" pitchFamily="34" charset="0"/>
              <a:buChar char="•"/>
            </a:pPr>
            <a:r>
              <a:rPr lang="en-US" altLang="en-US" sz="1600" dirty="0">
                <a:solidFill>
                  <a:schemeClr val="accent1"/>
                </a:solidFill>
                <a:latin typeface="+mj-lt"/>
                <a:cs typeface="Segoe UI" panose="020B0502040204020203" pitchFamily="34" charset="0"/>
              </a:rPr>
              <a:t>The age profile of AQ defects has significantly decreased (now 65 days)  following a targeted focus on those high priority customer impacting ones having been dealt with</a:t>
            </a:r>
          </a:p>
          <a:p>
            <a:pPr lvl="1">
              <a:buFont typeface="Arial" panose="020B0604020202020204" pitchFamily="34" charset="0"/>
              <a:buChar char="•"/>
            </a:pPr>
            <a:endParaRPr lang="en-US" altLang="en-US" sz="1600" dirty="0">
              <a:solidFill>
                <a:schemeClr val="accent1"/>
              </a:solidFill>
              <a:latin typeface="+mj-lt"/>
              <a:cs typeface="Segoe UI" panose="020B0502040204020203" pitchFamily="34" charset="0"/>
            </a:endParaRPr>
          </a:p>
          <a:p>
            <a:pPr lvl="1">
              <a:buFont typeface="Arial" panose="020B0604020202020204" pitchFamily="34" charset="0"/>
              <a:buChar char="•"/>
            </a:pPr>
            <a:r>
              <a:rPr lang="en-US" altLang="en-US" sz="1600" dirty="0">
                <a:solidFill>
                  <a:schemeClr val="accent1"/>
                </a:solidFill>
                <a:latin typeface="+mj-lt"/>
                <a:cs typeface="Segoe UI" panose="020B0502040204020203" pitchFamily="34" charset="0"/>
              </a:rPr>
              <a:t>We have 19 defects that have now been resolved and are awaiting processing through adjustment tools to determine eligibility for adjustment – see later update on adjustments </a:t>
            </a:r>
          </a:p>
        </p:txBody>
      </p:sp>
    </p:spTree>
    <p:extLst>
      <p:ext uri="{BB962C8B-B14F-4D97-AF65-F5344CB8AC3E}">
        <p14:creationId xmlns:p14="http://schemas.microsoft.com/office/powerpoint/2010/main" val="127974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3E761269-75E2-418B-A44F-60242DC51453}"/>
              </a:ext>
            </a:extLst>
          </p:cNvPr>
          <p:cNvGraphicFramePr>
            <a:graphicFrameLocks/>
          </p:cNvGraphicFramePr>
          <p:nvPr>
            <p:extLst>
              <p:ext uri="{D42A27DB-BD31-4B8C-83A1-F6EECF244321}">
                <p14:modId xmlns:p14="http://schemas.microsoft.com/office/powerpoint/2010/main" val="2110806843"/>
              </p:ext>
            </p:extLst>
          </p:nvPr>
        </p:nvGraphicFramePr>
        <p:xfrm>
          <a:off x="457200" y="267494"/>
          <a:ext cx="8229600" cy="453650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1A0E8BFD-DD6D-4BAF-8CFE-3FC6B5EF84F6}"/>
              </a:ext>
            </a:extLst>
          </p:cNvPr>
          <p:cNvSpPr txBox="1"/>
          <p:nvPr/>
        </p:nvSpPr>
        <p:spPr>
          <a:xfrm>
            <a:off x="2771800" y="771550"/>
            <a:ext cx="2693689" cy="769441"/>
          </a:xfrm>
          <a:prstGeom prst="rect">
            <a:avLst/>
          </a:prstGeom>
          <a:solidFill>
            <a:schemeClr val="bg1"/>
          </a:solidFill>
          <a:ln>
            <a:solidFill>
              <a:schemeClr val="accent1"/>
            </a:solidFill>
          </a:ln>
        </p:spPr>
        <p:txBody>
          <a:bodyPr wrap="square" rtlCol="0">
            <a:spAutoFit/>
          </a:bodyPr>
          <a:lstStyle/>
          <a:p>
            <a:r>
              <a:rPr lang="en-GB" sz="1100" dirty="0"/>
              <a:t>1. Number of new defects has slowed significantly over last quarter; </a:t>
            </a:r>
            <a:r>
              <a:rPr lang="en-GB" sz="1100" b="1" dirty="0"/>
              <a:t>13 open defects</a:t>
            </a:r>
            <a:r>
              <a:rPr lang="en-GB" sz="1100" dirty="0"/>
              <a:t> as at 7/12 with potential AQ impacts to less than 2k MPRNs</a:t>
            </a:r>
          </a:p>
        </p:txBody>
      </p:sp>
      <p:sp>
        <p:nvSpPr>
          <p:cNvPr id="6" name="TextBox 5">
            <a:extLst>
              <a:ext uri="{FF2B5EF4-FFF2-40B4-BE49-F238E27FC236}">
                <a16:creationId xmlns:a16="http://schemas.microsoft.com/office/drawing/2014/main" id="{9534A363-58FB-482B-9781-DEA96FE57FA5}"/>
              </a:ext>
            </a:extLst>
          </p:cNvPr>
          <p:cNvSpPr txBox="1"/>
          <p:nvPr/>
        </p:nvSpPr>
        <p:spPr>
          <a:xfrm>
            <a:off x="6447941" y="123478"/>
            <a:ext cx="2664296" cy="746358"/>
          </a:xfrm>
          <a:prstGeom prst="rect">
            <a:avLst/>
          </a:prstGeom>
          <a:solidFill>
            <a:schemeClr val="bg1"/>
          </a:solidFill>
          <a:ln>
            <a:solidFill>
              <a:schemeClr val="accent1"/>
            </a:solidFill>
          </a:ln>
        </p:spPr>
        <p:txBody>
          <a:bodyPr wrap="square" rtlCol="0">
            <a:spAutoFit/>
          </a:bodyPr>
          <a:lstStyle/>
          <a:p>
            <a:r>
              <a:rPr lang="en-GB" sz="1050" dirty="0"/>
              <a:t>2. We have </a:t>
            </a:r>
            <a:r>
              <a:rPr lang="en-GB" sz="1050" b="1" dirty="0"/>
              <a:t>19 fixed defects</a:t>
            </a:r>
            <a:r>
              <a:rPr lang="en-GB" sz="1050" dirty="0"/>
              <a:t> to be processed through the adjustment tools. These will be included in the total resolved pot once completed</a:t>
            </a:r>
            <a:r>
              <a:rPr lang="en-GB" sz="1100" dirty="0"/>
              <a:t>. </a:t>
            </a:r>
          </a:p>
        </p:txBody>
      </p:sp>
    </p:spTree>
    <p:extLst>
      <p:ext uri="{BB962C8B-B14F-4D97-AF65-F5344CB8AC3E}">
        <p14:creationId xmlns:p14="http://schemas.microsoft.com/office/powerpoint/2010/main" val="2025333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ABCE6-E6E8-4A40-AA30-EF31B97BAE51}"/>
              </a:ext>
            </a:extLst>
          </p:cNvPr>
          <p:cNvSpPr>
            <a:spLocks noGrp="1"/>
          </p:cNvSpPr>
          <p:nvPr>
            <p:ph type="title"/>
          </p:nvPr>
        </p:nvSpPr>
        <p:spPr>
          <a:xfrm>
            <a:off x="107504" y="123478"/>
            <a:ext cx="8579296" cy="637580"/>
          </a:xfrm>
        </p:spPr>
        <p:txBody>
          <a:bodyPr/>
          <a:lstStyle/>
          <a:p>
            <a:pPr algn="l"/>
            <a:r>
              <a:rPr lang="en-GB" dirty="0"/>
              <a:t>AQ Defect Status </a:t>
            </a:r>
            <a:r>
              <a:rPr lang="en-GB" sz="1600" dirty="0"/>
              <a:t>(breakdown as at 7</a:t>
            </a:r>
            <a:r>
              <a:rPr lang="en-GB" sz="1600" baseline="30000" dirty="0"/>
              <a:t>th</a:t>
            </a:r>
            <a:r>
              <a:rPr lang="en-GB" sz="1600" dirty="0"/>
              <a:t> December 2020)</a:t>
            </a:r>
            <a:r>
              <a:rPr lang="en-GB" dirty="0"/>
              <a:t> </a:t>
            </a:r>
          </a:p>
        </p:txBody>
      </p:sp>
      <p:graphicFrame>
        <p:nvGraphicFramePr>
          <p:cNvPr id="8" name="Content Placeholder 7">
            <a:extLst>
              <a:ext uri="{FF2B5EF4-FFF2-40B4-BE49-F238E27FC236}">
                <a16:creationId xmlns:a16="http://schemas.microsoft.com/office/drawing/2014/main" id="{660E8544-F742-4731-A83B-F0272578B820}"/>
              </a:ext>
            </a:extLst>
          </p:cNvPr>
          <p:cNvGraphicFramePr>
            <a:graphicFrameLocks noGrp="1"/>
          </p:cNvGraphicFramePr>
          <p:nvPr>
            <p:ph idx="1"/>
            <p:extLst>
              <p:ext uri="{D42A27DB-BD31-4B8C-83A1-F6EECF244321}">
                <p14:modId xmlns:p14="http://schemas.microsoft.com/office/powerpoint/2010/main" val="1168121709"/>
              </p:ext>
            </p:extLst>
          </p:nvPr>
        </p:nvGraphicFramePr>
        <p:xfrm>
          <a:off x="220286" y="761792"/>
          <a:ext cx="8384151" cy="3816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5EE1EB52-83E8-46B9-8199-9B2D922DE7C7}"/>
              </a:ext>
            </a:extLst>
          </p:cNvPr>
          <p:cNvCxnSpPr/>
          <p:nvPr/>
        </p:nvCxnSpPr>
        <p:spPr>
          <a:xfrm>
            <a:off x="6876256" y="2067694"/>
            <a:ext cx="0" cy="2592288"/>
          </a:xfrm>
          <a:prstGeom prst="line">
            <a:avLst/>
          </a:prstGeom>
        </p:spPr>
        <p:style>
          <a:lnRef idx="3">
            <a:schemeClr val="accent1"/>
          </a:lnRef>
          <a:fillRef idx="0">
            <a:schemeClr val="accent1"/>
          </a:fillRef>
          <a:effectRef idx="2">
            <a:schemeClr val="accent1"/>
          </a:effectRef>
          <a:fontRef idx="minor">
            <a:schemeClr val="tx1"/>
          </a:fontRef>
        </p:style>
      </p:cxnSp>
      <p:sp>
        <p:nvSpPr>
          <p:cNvPr id="3" name="TextBox 2">
            <a:extLst>
              <a:ext uri="{FF2B5EF4-FFF2-40B4-BE49-F238E27FC236}">
                <a16:creationId xmlns:a16="http://schemas.microsoft.com/office/drawing/2014/main" id="{902EB3BE-3578-4A90-B436-9A6929F3CF8A}"/>
              </a:ext>
            </a:extLst>
          </p:cNvPr>
          <p:cNvSpPr txBox="1"/>
          <p:nvPr/>
        </p:nvSpPr>
        <p:spPr>
          <a:xfrm>
            <a:off x="220287" y="4743023"/>
            <a:ext cx="4896539" cy="276999"/>
          </a:xfrm>
          <a:prstGeom prst="rect">
            <a:avLst/>
          </a:prstGeom>
          <a:noFill/>
        </p:spPr>
        <p:txBody>
          <a:bodyPr wrap="square" rtlCol="0">
            <a:spAutoFit/>
          </a:bodyPr>
          <a:lstStyle/>
          <a:p>
            <a:r>
              <a:rPr lang="en-GB" sz="1200" dirty="0"/>
              <a:t>Open defect details can be found in the Appendix</a:t>
            </a:r>
          </a:p>
        </p:txBody>
      </p:sp>
    </p:spTree>
    <p:extLst>
      <p:ext uri="{BB962C8B-B14F-4D97-AF65-F5344CB8AC3E}">
        <p14:creationId xmlns:p14="http://schemas.microsoft.com/office/powerpoint/2010/main" val="3507128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8C18E-D025-4204-AC29-DE7D4A6B8C2F}"/>
              </a:ext>
            </a:extLst>
          </p:cNvPr>
          <p:cNvSpPr>
            <a:spLocks noGrp="1"/>
          </p:cNvSpPr>
          <p:nvPr>
            <p:ph type="title"/>
          </p:nvPr>
        </p:nvSpPr>
        <p:spPr/>
        <p:txBody>
          <a:bodyPr/>
          <a:lstStyle/>
          <a:p>
            <a:r>
              <a:rPr lang="en-GB" dirty="0"/>
              <a:t>Appendix</a:t>
            </a:r>
          </a:p>
        </p:txBody>
      </p:sp>
    </p:spTree>
    <p:extLst>
      <p:ext uri="{BB962C8B-B14F-4D97-AF65-F5344CB8AC3E}">
        <p14:creationId xmlns:p14="http://schemas.microsoft.com/office/powerpoint/2010/main" val="112559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ext uri="{D42A27DB-BD31-4B8C-83A1-F6EECF244321}">
                <p14:modId xmlns:p14="http://schemas.microsoft.com/office/powerpoint/2010/main" val="1045617408"/>
              </p:ext>
            </p:extLst>
          </p:nvPr>
        </p:nvGraphicFramePr>
        <p:xfrm>
          <a:off x="115084" y="555526"/>
          <a:ext cx="8921412" cy="2278389"/>
        </p:xfrm>
        <a:graphic>
          <a:graphicData uri="http://schemas.openxmlformats.org/drawingml/2006/table">
            <a:tbl>
              <a:tblPr firstRow="1" bandRow="1">
                <a:tableStyleId>{5C22544A-7EE6-4342-B048-85BDC9FD1C3A}</a:tableStyleId>
              </a:tblPr>
              <a:tblGrid>
                <a:gridCol w="640492">
                  <a:extLst>
                    <a:ext uri="{9D8B030D-6E8A-4147-A177-3AD203B41FA5}">
                      <a16:colId xmlns:a16="http://schemas.microsoft.com/office/drawing/2014/main" val="2962663685"/>
                    </a:ext>
                  </a:extLst>
                </a:gridCol>
                <a:gridCol w="720080">
                  <a:extLst>
                    <a:ext uri="{9D8B030D-6E8A-4147-A177-3AD203B41FA5}">
                      <a16:colId xmlns:a16="http://schemas.microsoft.com/office/drawing/2014/main" val="155789803"/>
                    </a:ext>
                  </a:extLst>
                </a:gridCol>
                <a:gridCol w="6264696">
                  <a:extLst>
                    <a:ext uri="{9D8B030D-6E8A-4147-A177-3AD203B41FA5}">
                      <a16:colId xmlns:a16="http://schemas.microsoft.com/office/drawing/2014/main" val="2242044240"/>
                    </a:ext>
                  </a:extLst>
                </a:gridCol>
                <a:gridCol w="648072">
                  <a:extLst>
                    <a:ext uri="{9D8B030D-6E8A-4147-A177-3AD203B41FA5}">
                      <a16:colId xmlns:a16="http://schemas.microsoft.com/office/drawing/2014/main" val="428499160"/>
                    </a:ext>
                  </a:extLst>
                </a:gridCol>
                <a:gridCol w="648072">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Date Raised</a:t>
                      </a:r>
                    </a:p>
                  </a:txBody>
                  <a:tcPr anchor="ctr"/>
                </a:tc>
                <a:tc>
                  <a:txBody>
                    <a:bodyPr/>
                    <a:lstStyle/>
                    <a:p>
                      <a:r>
                        <a:rPr lang="en-GB" sz="800" dirty="0"/>
                        <a:t>Issue Description</a:t>
                      </a:r>
                    </a:p>
                  </a:txBody>
                  <a:tcPr anchor="ctr"/>
                </a:tc>
                <a:tc>
                  <a:txBody>
                    <a:bodyPr/>
                    <a:lstStyle/>
                    <a:p>
                      <a:r>
                        <a:rPr lang="en-GB" sz="800" dirty="0"/>
                        <a:t>No.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pPr algn="ctr" fontAlgn="ctr"/>
                      <a:r>
                        <a:rPr lang="en-GB" sz="800" b="0" i="0" u="none" strike="noStrike" dirty="0">
                          <a:solidFill>
                            <a:srgbClr val="000000"/>
                          </a:solidFill>
                          <a:effectLst/>
                          <a:latin typeface="Arial" panose="020B0604020202020204" pitchFamily="34" charset="0"/>
                        </a:rPr>
                        <a:t>63691</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29/09/20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A read is not getting loaded for a P&amp;S after processing the read through the MOD 700 UBR process for Class 3 prime/sub sites</a:t>
                      </a:r>
                    </a:p>
                  </a:txBody>
                  <a:tcPr marL="6350" marR="6350" marT="6350" marB="0" anchor="ctr"/>
                </a:tc>
                <a:tc>
                  <a:txBody>
                    <a:bodyPr/>
                    <a:lstStyle/>
                    <a:p>
                      <a:r>
                        <a:rPr lang="en-GB" sz="800" dirty="0"/>
                        <a:t>15</a:t>
                      </a:r>
                    </a:p>
                  </a:txBody>
                  <a:tcPr anchor="ctr"/>
                </a:tc>
                <a:tc>
                  <a:txBody>
                    <a:bodyPr/>
                    <a:lstStyle/>
                    <a:p>
                      <a:r>
                        <a:rPr lang="en-GB" sz="800" dirty="0"/>
                        <a:t>Analysis</a:t>
                      </a:r>
                    </a:p>
                  </a:txBody>
                  <a:tcPr anchor="ctr"/>
                </a:tc>
                <a:extLst>
                  <a:ext uri="{0D108BD9-81ED-4DB2-BD59-A6C34878D82A}">
                    <a16:rowId xmlns:a16="http://schemas.microsoft.com/office/drawing/2014/main" val="3492655594"/>
                  </a:ext>
                </a:extLst>
              </a:tr>
              <a:tr h="332991">
                <a:tc>
                  <a:txBody>
                    <a:bodyPr/>
                    <a:lstStyle/>
                    <a:p>
                      <a:pPr algn="ctr" fontAlgn="ctr"/>
                      <a:r>
                        <a:rPr lang="en-GB" sz="800" b="0" i="0" u="none" strike="noStrike" dirty="0">
                          <a:solidFill>
                            <a:srgbClr val="000000"/>
                          </a:solidFill>
                          <a:effectLst/>
                          <a:latin typeface="Arial" panose="020B0604020202020204" pitchFamily="34" charset="0"/>
                        </a:rPr>
                        <a:t>64025</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19/11/20</a:t>
                      </a:r>
                    </a:p>
                  </a:txBody>
                  <a:tcPr marL="6350" marR="6350" marT="635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Arial" panose="020B0604020202020204" pitchFamily="34" charset="0"/>
                        </a:rPr>
                        <a:t>In the case of a Class change from 4 to 3, when a replacement read is accepted on a Class 3 start date, the record created in the UMR Table (Unbundled Meter Read File) is incorrectly calculating the Volume and Energy</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TBC</a:t>
                      </a:r>
                    </a:p>
                  </a:txBody>
                  <a:tcPr anchor="ctr"/>
                </a:tc>
                <a:tc>
                  <a:txBody>
                    <a:bodyPr/>
                    <a:lstStyle/>
                    <a:p>
                      <a:r>
                        <a:rPr lang="en-GB" sz="800" dirty="0"/>
                        <a:t>Analysis</a:t>
                      </a:r>
                    </a:p>
                  </a:txBody>
                  <a:tcPr anchor="ctr"/>
                </a:tc>
                <a:extLst>
                  <a:ext uri="{0D108BD9-81ED-4DB2-BD59-A6C34878D82A}">
                    <a16:rowId xmlns:a16="http://schemas.microsoft.com/office/drawing/2014/main" val="157501153"/>
                  </a:ext>
                </a:extLst>
              </a:tr>
              <a:tr h="332991">
                <a:tc>
                  <a:txBody>
                    <a:bodyPr/>
                    <a:lstStyle/>
                    <a:p>
                      <a:pPr algn="ctr" fontAlgn="ctr"/>
                      <a:r>
                        <a:rPr lang="en-GB" sz="800" b="0" i="0" u="none" strike="noStrike" dirty="0">
                          <a:solidFill>
                            <a:srgbClr val="000000"/>
                          </a:solidFill>
                          <a:effectLst/>
                          <a:latin typeface="Arial" panose="020B0604020202020204" pitchFamily="34" charset="0"/>
                        </a:rPr>
                        <a:t>63798</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20/11/20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Monthly AQ Roll process is incorrectly triggering AQ calculation as part Consumption Adjustment</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No data correction required</a:t>
                      </a:r>
                    </a:p>
                  </a:txBody>
                  <a:tcPr anchor="ctr"/>
                </a:tc>
                <a:tc>
                  <a:txBody>
                    <a:bodyPr/>
                    <a:lstStyle/>
                    <a:p>
                      <a:r>
                        <a:rPr lang="en-GB" sz="800" dirty="0"/>
                        <a:t>Analysis</a:t>
                      </a:r>
                    </a:p>
                  </a:txBody>
                  <a:tcPr anchor="ctr"/>
                </a:tc>
                <a:extLst>
                  <a:ext uri="{0D108BD9-81ED-4DB2-BD59-A6C34878D82A}">
                    <a16:rowId xmlns:a16="http://schemas.microsoft.com/office/drawing/2014/main" val="2359736821"/>
                  </a:ext>
                </a:extLst>
              </a:tr>
              <a:tr h="332991">
                <a:tc>
                  <a:txBody>
                    <a:bodyPr/>
                    <a:lstStyle/>
                    <a:p>
                      <a:pPr algn="ctr" fontAlgn="ctr"/>
                      <a:r>
                        <a:rPr lang="en-GB" sz="800" b="0" i="0" u="none" strike="noStrike" dirty="0">
                          <a:solidFill>
                            <a:srgbClr val="000000"/>
                          </a:solidFill>
                          <a:effectLst/>
                          <a:latin typeface="Arial" panose="020B0604020202020204" pitchFamily="34" charset="0"/>
                        </a:rPr>
                        <a:t>63861</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20/11/20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When a shipper transfer and an RGMA Activity happen on the same date, and the RGMA Read has fulfilled the shipper transfer Read, the energy is getting updated incorrectly whilst performing the REC</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TBC</a:t>
                      </a:r>
                    </a:p>
                  </a:txBody>
                  <a:tcPr anchor="ctr"/>
                </a:tc>
                <a:tc>
                  <a:txBody>
                    <a:bodyPr/>
                    <a:lstStyle/>
                    <a:p>
                      <a:r>
                        <a:rPr lang="en-GB" sz="800" dirty="0"/>
                        <a:t>Analysis</a:t>
                      </a:r>
                    </a:p>
                  </a:txBody>
                  <a:tcPr anchor="ctr"/>
                </a:tc>
                <a:extLst>
                  <a:ext uri="{0D108BD9-81ED-4DB2-BD59-A6C34878D82A}">
                    <a16:rowId xmlns:a16="http://schemas.microsoft.com/office/drawing/2014/main" val="631981271"/>
                  </a:ext>
                </a:extLst>
              </a:tr>
              <a:tr h="332991">
                <a:tc>
                  <a:txBody>
                    <a:bodyPr/>
                    <a:lstStyle/>
                    <a:p>
                      <a:pPr algn="ctr" fontAlgn="ctr"/>
                      <a:r>
                        <a:rPr lang="en-GB" sz="800" b="0" i="0" u="none" strike="noStrike" dirty="0">
                          <a:solidFill>
                            <a:srgbClr val="000000"/>
                          </a:solidFill>
                          <a:effectLst/>
                          <a:latin typeface="Arial" panose="020B0604020202020204" pitchFamily="34" charset="0"/>
                        </a:rPr>
                        <a:t>64026</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20/11/20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Class change on the Twin Stream Site is creating an final read for only one stream in the tables</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TBC</a:t>
                      </a:r>
                    </a:p>
                  </a:txBody>
                  <a:tcPr anchor="ctr"/>
                </a:tc>
                <a:tc>
                  <a:txBody>
                    <a:bodyPr/>
                    <a:lstStyle/>
                    <a:p>
                      <a:r>
                        <a:rPr lang="en-GB" sz="800" dirty="0"/>
                        <a:t>Analysis</a:t>
                      </a:r>
                    </a:p>
                  </a:txBody>
                  <a:tcPr anchor="ctr"/>
                </a:tc>
                <a:extLst>
                  <a:ext uri="{0D108BD9-81ED-4DB2-BD59-A6C34878D82A}">
                    <a16:rowId xmlns:a16="http://schemas.microsoft.com/office/drawing/2014/main" val="2202988644"/>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 - Analysis</a:t>
            </a:r>
          </a:p>
        </p:txBody>
      </p:sp>
    </p:spTree>
    <p:extLst>
      <p:ext uri="{BB962C8B-B14F-4D97-AF65-F5344CB8AC3E}">
        <p14:creationId xmlns:p14="http://schemas.microsoft.com/office/powerpoint/2010/main" val="3213192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ext uri="{D42A27DB-BD31-4B8C-83A1-F6EECF244321}">
                <p14:modId xmlns:p14="http://schemas.microsoft.com/office/powerpoint/2010/main" val="1897782205"/>
              </p:ext>
            </p:extLst>
          </p:nvPr>
        </p:nvGraphicFramePr>
        <p:xfrm>
          <a:off x="115084" y="555526"/>
          <a:ext cx="8921411" cy="2709744"/>
        </p:xfrm>
        <a:graphic>
          <a:graphicData uri="http://schemas.openxmlformats.org/drawingml/2006/table">
            <a:tbl>
              <a:tblPr firstRow="1" bandRow="1">
                <a:tableStyleId>{5C22544A-7EE6-4342-B048-85BDC9FD1C3A}</a:tableStyleId>
              </a:tblPr>
              <a:tblGrid>
                <a:gridCol w="526254">
                  <a:extLst>
                    <a:ext uri="{9D8B030D-6E8A-4147-A177-3AD203B41FA5}">
                      <a16:colId xmlns:a16="http://schemas.microsoft.com/office/drawing/2014/main" val="2962663685"/>
                    </a:ext>
                  </a:extLst>
                </a:gridCol>
                <a:gridCol w="526254">
                  <a:extLst>
                    <a:ext uri="{9D8B030D-6E8A-4147-A177-3AD203B41FA5}">
                      <a16:colId xmlns:a16="http://schemas.microsoft.com/office/drawing/2014/main" val="3867562375"/>
                    </a:ext>
                  </a:extLst>
                </a:gridCol>
                <a:gridCol w="6174893">
                  <a:extLst>
                    <a:ext uri="{9D8B030D-6E8A-4147-A177-3AD203B41FA5}">
                      <a16:colId xmlns:a16="http://schemas.microsoft.com/office/drawing/2014/main" val="2242044240"/>
                    </a:ext>
                  </a:extLst>
                </a:gridCol>
                <a:gridCol w="880885">
                  <a:extLst>
                    <a:ext uri="{9D8B030D-6E8A-4147-A177-3AD203B41FA5}">
                      <a16:colId xmlns:a16="http://schemas.microsoft.com/office/drawing/2014/main" val="2225348028"/>
                    </a:ext>
                  </a:extLst>
                </a:gridCol>
                <a:gridCol w="813125">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Date Raised</a:t>
                      </a:r>
                    </a:p>
                  </a:txBody>
                  <a:tcPr anchor="ctr"/>
                </a:tc>
                <a:tc>
                  <a:txBody>
                    <a:bodyPr/>
                    <a:lstStyle/>
                    <a:p>
                      <a:r>
                        <a:rPr lang="en-GB" sz="800" dirty="0"/>
                        <a:t>Issue Description</a:t>
                      </a:r>
                    </a:p>
                  </a:txBody>
                  <a:tcPr anchor="ctr"/>
                </a:tc>
                <a:tc>
                  <a:txBody>
                    <a:bodyPr/>
                    <a:lstStyle/>
                    <a:p>
                      <a:r>
                        <a:rPr lang="en-GB" sz="800" dirty="0"/>
                        <a:t>No. of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pPr algn="ctr" fontAlgn="ctr"/>
                      <a:r>
                        <a:rPr lang="en-GB" sz="800" b="0" i="0" u="none" strike="noStrike" dirty="0">
                          <a:solidFill>
                            <a:srgbClr val="000000"/>
                          </a:solidFill>
                          <a:effectLst/>
                          <a:latin typeface="Arial" panose="020B0604020202020204" pitchFamily="34" charset="0"/>
                        </a:rPr>
                        <a:t>63393</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26/08/20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For an NDM Prime Site, the Sub site volume and energy is not getting calculated if there is an MRU frequency change for the same class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113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UAT</a:t>
                      </a:r>
                    </a:p>
                  </a:txBody>
                  <a:tcPr anchor="ctr"/>
                </a:tc>
                <a:extLst>
                  <a:ext uri="{0D108BD9-81ED-4DB2-BD59-A6C34878D82A}">
                    <a16:rowId xmlns:a16="http://schemas.microsoft.com/office/drawing/2014/main" val="552893167"/>
                  </a:ext>
                </a:extLst>
              </a:tr>
              <a:tr h="365016">
                <a:tc>
                  <a:txBody>
                    <a:bodyPr/>
                    <a:lstStyle/>
                    <a:p>
                      <a:pPr algn="ctr" fontAlgn="ctr"/>
                      <a:r>
                        <a:rPr lang="en-GB" sz="800" b="0" i="0" u="none" strike="noStrike" dirty="0">
                          <a:solidFill>
                            <a:srgbClr val="000000"/>
                          </a:solidFill>
                          <a:effectLst/>
                          <a:latin typeface="Arial" panose="020B0604020202020204" pitchFamily="34" charset="0"/>
                        </a:rPr>
                        <a:t>63346</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10/08/20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Volume and Energy is being calculated incorrectly between the Estimated Read (LDEX) and the subsequent Cyclic (CYCL) Read for a Class 3 Meter Point (UBR File)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1</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UAT</a:t>
                      </a:r>
                    </a:p>
                  </a:txBody>
                  <a:tcPr anchor="ctr"/>
                </a:tc>
                <a:extLst>
                  <a:ext uri="{0D108BD9-81ED-4DB2-BD59-A6C34878D82A}">
                    <a16:rowId xmlns:a16="http://schemas.microsoft.com/office/drawing/2014/main" val="3624647457"/>
                  </a:ext>
                </a:extLst>
              </a:tr>
              <a:tr h="365016">
                <a:tc>
                  <a:txBody>
                    <a:bodyPr/>
                    <a:lstStyle/>
                    <a:p>
                      <a:pPr algn="ctr" fontAlgn="ctr"/>
                      <a:r>
                        <a:rPr lang="en-GB" sz="800" b="0" i="0" u="none" strike="noStrike" dirty="0">
                          <a:solidFill>
                            <a:srgbClr val="000000"/>
                          </a:solidFill>
                          <a:effectLst/>
                          <a:latin typeface="Arial" panose="020B0604020202020204" pitchFamily="34" charset="0"/>
                        </a:rPr>
                        <a:t>63392</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26/08/20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Estimated Reads are getting derived incorrectly for the Shipper Transfer; hence shipper transfers incorrectly estimated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53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UAT</a:t>
                      </a:r>
                    </a:p>
                  </a:txBody>
                  <a:tcPr anchor="ctr"/>
                </a:tc>
                <a:extLst>
                  <a:ext uri="{0D108BD9-81ED-4DB2-BD59-A6C34878D82A}">
                    <a16:rowId xmlns:a16="http://schemas.microsoft.com/office/drawing/2014/main" val="643739702"/>
                  </a:ext>
                </a:extLst>
              </a:tr>
              <a:tr h="365016">
                <a:tc>
                  <a:txBody>
                    <a:bodyPr/>
                    <a:lstStyle/>
                    <a:p>
                      <a:pPr algn="ctr" fontAlgn="ctr"/>
                      <a:r>
                        <a:rPr lang="en-GB" sz="800" b="0" i="0" u="none" strike="noStrike" dirty="0">
                          <a:solidFill>
                            <a:srgbClr val="000000"/>
                          </a:solidFill>
                          <a:effectLst/>
                          <a:latin typeface="Arial" panose="020B0604020202020204" pitchFamily="34" charset="0"/>
                        </a:rPr>
                        <a:t>63566</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11/09/20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Inconsistent RGMA behavior of class 2 sites with or without DRE/AMR</a:t>
                      </a:r>
                    </a:p>
                    <a:p>
                      <a:pPr algn="l" fontAlgn="ctr"/>
                      <a:r>
                        <a:rPr lang="en-US" sz="800" b="0" i="0" u="none" strike="noStrike" dirty="0">
                          <a:solidFill>
                            <a:srgbClr val="000000"/>
                          </a:solidFill>
                          <a:effectLst/>
                          <a:latin typeface="Arial" panose="020B0604020202020204" pitchFamily="34" charset="0"/>
                        </a:rPr>
                        <a:t>Processed as an ‘Exception’ and data corrected monthly. No data correction is required.</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No data correction required</a:t>
                      </a:r>
                    </a:p>
                  </a:txBody>
                  <a:tcPr anchor="ctr"/>
                </a:tc>
                <a:tc>
                  <a:txBody>
                    <a:bodyPr/>
                    <a:lstStyle/>
                    <a:p>
                      <a:r>
                        <a:rPr lang="en-GB" sz="800" dirty="0"/>
                        <a:t>UAT</a:t>
                      </a:r>
                    </a:p>
                  </a:txBody>
                  <a:tcPr anchor="ctr"/>
                </a:tc>
                <a:extLst>
                  <a:ext uri="{0D108BD9-81ED-4DB2-BD59-A6C34878D82A}">
                    <a16:rowId xmlns:a16="http://schemas.microsoft.com/office/drawing/2014/main" val="4225616426"/>
                  </a:ext>
                </a:extLst>
              </a:tr>
              <a:tr h="365016">
                <a:tc>
                  <a:txBody>
                    <a:bodyPr/>
                    <a:lstStyle/>
                    <a:p>
                      <a:pPr algn="ctr" fontAlgn="ctr"/>
                      <a:r>
                        <a:rPr lang="en-GB" sz="800" b="0" i="0" u="none" strike="noStrike" dirty="0">
                          <a:solidFill>
                            <a:srgbClr val="000000"/>
                          </a:solidFill>
                          <a:effectLst/>
                          <a:latin typeface="Arial" panose="020B0604020202020204" pitchFamily="34" charset="0"/>
                        </a:rPr>
                        <a:t>63726</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06/10/20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Issue with the Class 3 Prime Process; where the subsequent Actual Read has not considered the Shipper Transfer as the last Read Date</a:t>
                      </a:r>
                    </a:p>
                  </a:txBody>
                  <a:tcPr marL="6350" marR="6350" marT="6350" marB="0" anchor="ctr"/>
                </a:tc>
                <a:tc>
                  <a:txBody>
                    <a:bodyPr/>
                    <a:lstStyle/>
                    <a:p>
                      <a:r>
                        <a:rPr lang="en-GB" sz="800" dirty="0"/>
                        <a:t>0</a:t>
                      </a:r>
                    </a:p>
                  </a:txBody>
                  <a:tcPr anchor="ctr"/>
                </a:tc>
                <a:tc>
                  <a:txBody>
                    <a:bodyPr/>
                    <a:lstStyle/>
                    <a:p>
                      <a:r>
                        <a:rPr lang="en-GB" sz="800" dirty="0"/>
                        <a:t>UAT</a:t>
                      </a:r>
                    </a:p>
                  </a:txBody>
                  <a:tcPr anchor="ctr"/>
                </a:tc>
                <a:extLst>
                  <a:ext uri="{0D108BD9-81ED-4DB2-BD59-A6C34878D82A}">
                    <a16:rowId xmlns:a16="http://schemas.microsoft.com/office/drawing/2014/main" val="3047642193"/>
                  </a:ext>
                </a:extLst>
              </a:tr>
              <a:tr h="365016">
                <a:tc>
                  <a:txBody>
                    <a:bodyPr/>
                    <a:lstStyle/>
                    <a:p>
                      <a:pPr algn="ctr" fontAlgn="ctr"/>
                      <a:r>
                        <a:rPr lang="en-GB" sz="800" b="0" i="0" u="none" strike="noStrike" dirty="0">
                          <a:solidFill>
                            <a:srgbClr val="000000"/>
                          </a:solidFill>
                          <a:effectLst/>
                          <a:latin typeface="Arial" panose="020B0604020202020204" pitchFamily="34" charset="0"/>
                        </a:rPr>
                        <a:t>63851</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23/08/20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AQ Monthly Notification process is missing T04 &amp; S91 Records in the NRL (Notification of Revisions to Live Sites) Files</a:t>
                      </a:r>
                    </a:p>
                    <a:p>
                      <a:pPr algn="l" fontAlgn="ctr"/>
                      <a:r>
                        <a:rPr lang="en-US" sz="800" b="0" i="0" u="none" strike="noStrike" dirty="0">
                          <a:solidFill>
                            <a:srgbClr val="000000"/>
                          </a:solidFill>
                          <a:effectLst/>
                          <a:latin typeface="Arial" panose="020B0604020202020204" pitchFamily="34" charset="0"/>
                        </a:rPr>
                        <a:t>No data correction required. AQs correct although missing in notification files. Reports will be issued to impacted customers in November providing data.</a:t>
                      </a:r>
                    </a:p>
                  </a:txBody>
                  <a:tcPr marL="6350" marR="6350" marT="6350" marB="0" anchor="ctr"/>
                </a:tc>
                <a:tc>
                  <a:txBody>
                    <a:bodyPr/>
                    <a:lstStyle/>
                    <a:p>
                      <a:r>
                        <a:rPr lang="en-GB" sz="800" dirty="0"/>
                        <a:t>52,000 Note: no impact to AQ calc</a:t>
                      </a:r>
                    </a:p>
                  </a:txBody>
                  <a:tcPr anchor="ctr"/>
                </a:tc>
                <a:tc>
                  <a:txBody>
                    <a:bodyPr/>
                    <a:lstStyle/>
                    <a:p>
                      <a:r>
                        <a:rPr lang="en-GB" sz="800" dirty="0"/>
                        <a:t>UAT</a:t>
                      </a:r>
                    </a:p>
                  </a:txBody>
                  <a:tcPr anchor="ctr"/>
                </a:tc>
                <a:extLst>
                  <a:ext uri="{0D108BD9-81ED-4DB2-BD59-A6C34878D82A}">
                    <a16:rowId xmlns:a16="http://schemas.microsoft.com/office/drawing/2014/main" val="945075053"/>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 - UAT</a:t>
            </a:r>
          </a:p>
        </p:txBody>
      </p:sp>
    </p:spTree>
    <p:extLst>
      <p:ext uri="{BB962C8B-B14F-4D97-AF65-F5344CB8AC3E}">
        <p14:creationId xmlns:p14="http://schemas.microsoft.com/office/powerpoint/2010/main" val="965564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ext uri="{D42A27DB-BD31-4B8C-83A1-F6EECF244321}">
                <p14:modId xmlns:p14="http://schemas.microsoft.com/office/powerpoint/2010/main" val="447600499"/>
              </p:ext>
            </p:extLst>
          </p:nvPr>
        </p:nvGraphicFramePr>
        <p:xfrm>
          <a:off x="115084" y="555526"/>
          <a:ext cx="8921411" cy="1408430"/>
        </p:xfrm>
        <a:graphic>
          <a:graphicData uri="http://schemas.openxmlformats.org/drawingml/2006/table">
            <a:tbl>
              <a:tblPr firstRow="1" bandRow="1">
                <a:tableStyleId>{5C22544A-7EE6-4342-B048-85BDC9FD1C3A}</a:tableStyleId>
              </a:tblPr>
              <a:tblGrid>
                <a:gridCol w="526254">
                  <a:extLst>
                    <a:ext uri="{9D8B030D-6E8A-4147-A177-3AD203B41FA5}">
                      <a16:colId xmlns:a16="http://schemas.microsoft.com/office/drawing/2014/main" val="2962663685"/>
                    </a:ext>
                  </a:extLst>
                </a:gridCol>
                <a:gridCol w="762310">
                  <a:extLst>
                    <a:ext uri="{9D8B030D-6E8A-4147-A177-3AD203B41FA5}">
                      <a16:colId xmlns:a16="http://schemas.microsoft.com/office/drawing/2014/main" val="373812552"/>
                    </a:ext>
                  </a:extLst>
                </a:gridCol>
                <a:gridCol w="5735556">
                  <a:extLst>
                    <a:ext uri="{9D8B030D-6E8A-4147-A177-3AD203B41FA5}">
                      <a16:colId xmlns:a16="http://schemas.microsoft.com/office/drawing/2014/main" val="2242044240"/>
                    </a:ext>
                  </a:extLst>
                </a:gridCol>
                <a:gridCol w="832327">
                  <a:extLst>
                    <a:ext uri="{9D8B030D-6E8A-4147-A177-3AD203B41FA5}">
                      <a16:colId xmlns:a16="http://schemas.microsoft.com/office/drawing/2014/main" val="391726270"/>
                    </a:ext>
                  </a:extLst>
                </a:gridCol>
                <a:gridCol w="1064964">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endParaRPr lang="en-GB" sz="800" dirty="0"/>
                    </a:p>
                  </a:txBody>
                  <a:tcPr anchor="ctr"/>
                </a:tc>
                <a:tc>
                  <a:txBody>
                    <a:bodyPr/>
                    <a:lstStyle/>
                    <a:p>
                      <a:r>
                        <a:rPr lang="en-GB" sz="800" dirty="0"/>
                        <a:t>Issue Description</a:t>
                      </a:r>
                    </a:p>
                  </a:txBody>
                  <a:tcPr anchor="ctr"/>
                </a:tc>
                <a:tc>
                  <a:txBody>
                    <a:bodyPr/>
                    <a:lstStyle/>
                    <a:p>
                      <a:r>
                        <a:rPr lang="en-GB" sz="800" dirty="0"/>
                        <a:t>No. of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pPr algn="ctr" fontAlgn="ctr"/>
                      <a:r>
                        <a:rPr lang="en-GB" sz="800" b="0" i="0" u="none" strike="noStrike" dirty="0">
                          <a:solidFill>
                            <a:srgbClr val="000000"/>
                          </a:solidFill>
                          <a:effectLst/>
                          <a:latin typeface="Arial" panose="020B0604020202020204" pitchFamily="34" charset="0"/>
                        </a:rPr>
                        <a:t>60917 (1424)</a:t>
                      </a:r>
                    </a:p>
                  </a:txBody>
                  <a:tcPr marL="6350" marR="6350" marT="6350" marB="0" anchor="ctr"/>
                </a:tc>
                <a:tc>
                  <a:txBody>
                    <a:bodyPr/>
                    <a:lstStyle/>
                    <a:p>
                      <a:pPr algn="ctr" fontAlgn="ctr"/>
                      <a:endParaRPr lang="en-GB" sz="800" b="0" i="0" u="none" strike="noStrike" dirty="0">
                        <a:solidFill>
                          <a:srgbClr val="000000"/>
                        </a:solidFill>
                        <a:effectLst/>
                        <a:latin typeface="Arial" panose="020B0604020202020204" pitchFamily="34" charset="0"/>
                      </a:endParaRP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Following an update to a meter (non-physical) the volume which is calculated is based on the opening exchange read (OPNX) as opposed to calculating from the final exchange read (FINX)</a:t>
                      </a:r>
                    </a:p>
                    <a:p>
                      <a:pPr algn="l" fontAlgn="ctr"/>
                      <a:r>
                        <a:rPr lang="en-US" sz="800" b="0" i="0" u="none" strike="noStrike" dirty="0">
                          <a:solidFill>
                            <a:srgbClr val="000000"/>
                          </a:solidFill>
                          <a:effectLst/>
                          <a:latin typeface="Arial" panose="020B0604020202020204" pitchFamily="34" charset="0"/>
                        </a:rPr>
                        <a:t>Discussions in place with impacted Shippers to get data corrected. Approx. 400 processed to date.</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700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2503244331"/>
                  </a:ext>
                </a:extLst>
              </a:tr>
              <a:tr h="365016">
                <a:tc>
                  <a:txBody>
                    <a:bodyPr/>
                    <a:lstStyle/>
                    <a:p>
                      <a:pPr algn="ctr" fontAlgn="ctr"/>
                      <a:r>
                        <a:rPr lang="en-GB" sz="800" b="0" i="0" u="none" strike="noStrike" dirty="0">
                          <a:solidFill>
                            <a:srgbClr val="000000"/>
                          </a:solidFill>
                          <a:effectLst/>
                          <a:latin typeface="Arial" panose="020B0604020202020204" pitchFamily="34" charset="0"/>
                        </a:rPr>
                        <a:t>63394</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26/08/2020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Class 3 read Tolerance Validation is passing due to an Incorrect CV calculation, when the last actual read date is before the Go-live Date </a:t>
                      </a:r>
                    </a:p>
                    <a:p>
                      <a:pPr algn="l" fontAlgn="ctr"/>
                      <a:r>
                        <a:rPr lang="en-US" sz="800" b="0" i="0" u="none" strike="noStrike" dirty="0">
                          <a:solidFill>
                            <a:srgbClr val="000000"/>
                          </a:solidFill>
                          <a:effectLst/>
                          <a:latin typeface="Arial" panose="020B0604020202020204" pitchFamily="34" charset="0"/>
                        </a:rPr>
                        <a:t>99% of impacted MPRNs are registered with 1 Shipper. Discussions taking place with Shipper as data corrections are unlikely to be required.</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7,000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837985947"/>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fontScale="90000"/>
          </a:bodyPr>
          <a:lstStyle/>
          <a:p>
            <a:pPr algn="l"/>
            <a:r>
              <a:rPr lang="en-GB" sz="2400" dirty="0"/>
              <a:t>Open AQ defects – Fix Deployed Pending Data Correction</a:t>
            </a:r>
          </a:p>
        </p:txBody>
      </p:sp>
    </p:spTree>
    <p:extLst>
      <p:ext uri="{BB962C8B-B14F-4D97-AF65-F5344CB8AC3E}">
        <p14:creationId xmlns:p14="http://schemas.microsoft.com/office/powerpoint/2010/main" val="996894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ext uri="{D42A27DB-BD31-4B8C-83A1-F6EECF244321}">
                <p14:modId xmlns:p14="http://schemas.microsoft.com/office/powerpoint/2010/main" val="3377497404"/>
              </p:ext>
            </p:extLst>
          </p:nvPr>
        </p:nvGraphicFramePr>
        <p:xfrm>
          <a:off x="111294" y="639118"/>
          <a:ext cx="8921411" cy="3668532"/>
        </p:xfrm>
        <a:graphic>
          <a:graphicData uri="http://schemas.openxmlformats.org/drawingml/2006/table">
            <a:tbl>
              <a:tblPr firstRow="1" bandRow="1">
                <a:tableStyleId>{5C22544A-7EE6-4342-B048-85BDC9FD1C3A}</a:tableStyleId>
              </a:tblPr>
              <a:tblGrid>
                <a:gridCol w="526254">
                  <a:extLst>
                    <a:ext uri="{9D8B030D-6E8A-4147-A177-3AD203B41FA5}">
                      <a16:colId xmlns:a16="http://schemas.microsoft.com/office/drawing/2014/main" val="2962663685"/>
                    </a:ext>
                  </a:extLst>
                </a:gridCol>
                <a:gridCol w="618293">
                  <a:extLst>
                    <a:ext uri="{9D8B030D-6E8A-4147-A177-3AD203B41FA5}">
                      <a16:colId xmlns:a16="http://schemas.microsoft.com/office/drawing/2014/main" val="1190580044"/>
                    </a:ext>
                  </a:extLst>
                </a:gridCol>
                <a:gridCol w="5879573">
                  <a:extLst>
                    <a:ext uri="{9D8B030D-6E8A-4147-A177-3AD203B41FA5}">
                      <a16:colId xmlns:a16="http://schemas.microsoft.com/office/drawing/2014/main" val="2242044240"/>
                    </a:ext>
                  </a:extLst>
                </a:gridCol>
                <a:gridCol w="832327">
                  <a:extLst>
                    <a:ext uri="{9D8B030D-6E8A-4147-A177-3AD203B41FA5}">
                      <a16:colId xmlns:a16="http://schemas.microsoft.com/office/drawing/2014/main" val="437375985"/>
                    </a:ext>
                  </a:extLst>
                </a:gridCol>
                <a:gridCol w="1064964">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Date Raised</a:t>
                      </a:r>
                    </a:p>
                  </a:txBody>
                  <a:tcPr anchor="ctr"/>
                </a:tc>
                <a:tc>
                  <a:txBody>
                    <a:bodyPr/>
                    <a:lstStyle/>
                    <a:p>
                      <a:r>
                        <a:rPr lang="en-GB" sz="800" dirty="0"/>
                        <a:t>Issue Description</a:t>
                      </a:r>
                    </a:p>
                  </a:txBody>
                  <a:tcPr anchor="ctr"/>
                </a:tc>
                <a:tc>
                  <a:txBody>
                    <a:bodyPr/>
                    <a:lstStyle/>
                    <a:p>
                      <a:r>
                        <a:rPr lang="en-GB" sz="800" dirty="0"/>
                        <a:t>No. of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17593">
                <a:tc>
                  <a:txBody>
                    <a:bodyPr/>
                    <a:lstStyle/>
                    <a:p>
                      <a:pPr algn="ctr" fontAlgn="ctr"/>
                      <a:r>
                        <a:rPr lang="en-GB" sz="800" b="0" i="0" u="none" strike="noStrike">
                          <a:solidFill>
                            <a:srgbClr val="000000"/>
                          </a:solidFill>
                          <a:effectLst/>
                          <a:latin typeface="Arial" panose="020B0604020202020204" pitchFamily="34" charset="0"/>
                        </a:rPr>
                        <a:t>60969 (1477)</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11/10/2019</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There is an Issue with NDM Prime reconciliation where Rec variance is not correct and positive variance energy updated though the variance volume is negative and net off volume and energy is populated with 0.  </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23</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marL="6350" marR="6350" marT="6350" marB="0" anchor="ctr"/>
                </a:tc>
                <a:extLst>
                  <a:ext uri="{0D108BD9-81ED-4DB2-BD59-A6C34878D82A}">
                    <a16:rowId xmlns:a16="http://schemas.microsoft.com/office/drawing/2014/main" val="2340629994"/>
                  </a:ext>
                </a:extLst>
              </a:tr>
              <a:tr h="258471">
                <a:tc>
                  <a:txBody>
                    <a:bodyPr/>
                    <a:lstStyle/>
                    <a:p>
                      <a:pPr algn="ctr" fontAlgn="ctr"/>
                      <a:r>
                        <a:rPr lang="en-GB" sz="800" b="0" i="0" u="none" strike="noStrike">
                          <a:solidFill>
                            <a:srgbClr val="000000"/>
                          </a:solidFill>
                          <a:effectLst/>
                          <a:latin typeface="Arial" panose="020B0604020202020204" pitchFamily="34" charset="0"/>
                        </a:rPr>
                        <a:t>60994 (1502)</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29/11/2019</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For Class 3 &amp; 4, following acceptance of a Site Visit read (via SFN)  the energy is incorrectly populated when there is a meter and corrector installed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126</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marL="6350" marR="6350" marT="6350" marB="0" anchor="ctr"/>
                </a:tc>
                <a:extLst>
                  <a:ext uri="{0D108BD9-81ED-4DB2-BD59-A6C34878D82A}">
                    <a16:rowId xmlns:a16="http://schemas.microsoft.com/office/drawing/2014/main" val="3991031024"/>
                  </a:ext>
                </a:extLst>
              </a:tr>
              <a:tr h="365016">
                <a:tc>
                  <a:txBody>
                    <a:bodyPr/>
                    <a:lstStyle/>
                    <a:p>
                      <a:pPr algn="ctr" fontAlgn="ctr"/>
                      <a:r>
                        <a:rPr lang="en-GB" sz="800" b="0" i="0" u="none" strike="noStrike">
                          <a:solidFill>
                            <a:srgbClr val="000000"/>
                          </a:solidFill>
                          <a:effectLst/>
                          <a:latin typeface="Arial" panose="020B0604020202020204" pitchFamily="34" charset="0"/>
                        </a:rPr>
                        <a:t>61019 (1520)</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07/01/2020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When receiving a Site Visit read and an RGMA read on the same day the system has incorrectly processed the reads in the wrong order causing energy and volume to be incorrectly calculated.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32</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marL="6350" marR="6350" marT="6350" marB="0" anchor="ctr"/>
                </a:tc>
                <a:extLst>
                  <a:ext uri="{0D108BD9-81ED-4DB2-BD59-A6C34878D82A}">
                    <a16:rowId xmlns:a16="http://schemas.microsoft.com/office/drawing/2014/main" val="377645323"/>
                  </a:ext>
                </a:extLst>
              </a:tr>
              <a:tr h="332991">
                <a:tc>
                  <a:txBody>
                    <a:bodyPr/>
                    <a:lstStyle/>
                    <a:p>
                      <a:pPr algn="ctr" fontAlgn="ctr"/>
                      <a:r>
                        <a:rPr lang="en-GB" sz="800" b="0" i="0" u="none" strike="noStrike">
                          <a:solidFill>
                            <a:srgbClr val="000000"/>
                          </a:solidFill>
                          <a:effectLst/>
                          <a:latin typeface="Arial" panose="020B0604020202020204" pitchFamily="34" charset="0"/>
                        </a:rPr>
                        <a:t>61024 (1525)</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10/01/2020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AQ process is incorrectly using a Point of Sale (POS) read as an active shipper transfer read to calculate the AQ following the receipt of a subsequent read.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59</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marL="6350" marR="6350" marT="6350" marB="0" anchor="ctr"/>
                </a:tc>
                <a:extLst>
                  <a:ext uri="{0D108BD9-81ED-4DB2-BD59-A6C34878D82A}">
                    <a16:rowId xmlns:a16="http://schemas.microsoft.com/office/drawing/2014/main" val="2395544701"/>
                  </a:ext>
                </a:extLst>
              </a:tr>
              <a:tr h="344935">
                <a:tc>
                  <a:txBody>
                    <a:bodyPr/>
                    <a:lstStyle/>
                    <a:p>
                      <a:pPr algn="ctr" fontAlgn="ctr"/>
                      <a:r>
                        <a:rPr lang="en-GB" sz="800" b="0" i="0" u="none" strike="noStrike">
                          <a:solidFill>
                            <a:srgbClr val="000000"/>
                          </a:solidFill>
                          <a:effectLst/>
                          <a:latin typeface="Arial" panose="020B0604020202020204" pitchFamily="34" charset="0"/>
                        </a:rPr>
                        <a:t>61450</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19/02/2020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Reads with type CM, RD and XO on same date as FINC/FINX reads, to be inactivated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64</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marL="6350" marR="6350" marT="6350" marB="0" anchor="ctr"/>
                </a:tc>
                <a:extLst>
                  <a:ext uri="{0D108BD9-81ED-4DB2-BD59-A6C34878D82A}">
                    <a16:rowId xmlns:a16="http://schemas.microsoft.com/office/drawing/2014/main" val="2447330931"/>
                  </a:ext>
                </a:extLst>
              </a:tr>
              <a:tr h="344935">
                <a:tc>
                  <a:txBody>
                    <a:bodyPr/>
                    <a:lstStyle/>
                    <a:p>
                      <a:pPr algn="ctr" fontAlgn="ctr"/>
                      <a:r>
                        <a:rPr lang="en-GB" sz="800" b="0" i="0" u="none" strike="noStrike">
                          <a:solidFill>
                            <a:srgbClr val="000000"/>
                          </a:solidFill>
                          <a:effectLst/>
                          <a:latin typeface="Arial" panose="020B0604020202020204" pitchFamily="34" charset="0"/>
                        </a:rPr>
                        <a:t>61716</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06/03/2020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Incorrect Volume-Energy updated against opening reads (OPNT/OPNX/OPNC)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35,000</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processed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6350" marR="6350" marT="6350" marB="0" anchor="ctr"/>
                </a:tc>
                <a:extLst>
                  <a:ext uri="{0D108BD9-81ED-4DB2-BD59-A6C34878D82A}">
                    <a16:rowId xmlns:a16="http://schemas.microsoft.com/office/drawing/2014/main" val="3941886407"/>
                  </a:ext>
                </a:extLst>
              </a:tr>
              <a:tr h="332991">
                <a:tc>
                  <a:txBody>
                    <a:bodyPr/>
                    <a:lstStyle/>
                    <a:p>
                      <a:pPr algn="ctr" fontAlgn="ctr"/>
                      <a:r>
                        <a:rPr lang="en-GB" sz="800" b="0" i="0" u="none" strike="noStrike" dirty="0">
                          <a:solidFill>
                            <a:srgbClr val="000000"/>
                          </a:solidFill>
                          <a:effectLst/>
                          <a:latin typeface="Arial" panose="020B0604020202020204" pitchFamily="34" charset="0"/>
                        </a:rPr>
                        <a:t>62134</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03/07/2020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Where a read is replaced on a class 4 site, the system has created 0 volume between OPNT and FINC reads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718</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processed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6350" marR="6350" marT="6350" marB="0" anchor="ctr"/>
                </a:tc>
                <a:extLst>
                  <a:ext uri="{0D108BD9-81ED-4DB2-BD59-A6C34878D82A}">
                    <a16:rowId xmlns:a16="http://schemas.microsoft.com/office/drawing/2014/main" val="216295771"/>
                  </a:ext>
                </a:extLst>
              </a:tr>
              <a:tr h="332991">
                <a:tc>
                  <a:txBody>
                    <a:bodyPr/>
                    <a:lstStyle/>
                    <a:p>
                      <a:pPr algn="ctr" fontAlgn="ctr"/>
                      <a:r>
                        <a:rPr lang="en-GB" sz="800" b="0" i="0" u="none" strike="noStrike" dirty="0">
                          <a:solidFill>
                            <a:srgbClr val="000000"/>
                          </a:solidFill>
                          <a:effectLst/>
                          <a:latin typeface="Arial" panose="020B0604020202020204" pitchFamily="34" charset="0"/>
                        </a:rPr>
                        <a:t>62687</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03/07/2020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 The read inserted or replaced for class 3, after a class change from 3 to another, is considering class 3 FICC date as the next read date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8,577</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processed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anchor="ctr"/>
                </a:tc>
                <a:extLst>
                  <a:ext uri="{0D108BD9-81ED-4DB2-BD59-A6C34878D82A}">
                    <a16:rowId xmlns:a16="http://schemas.microsoft.com/office/drawing/2014/main" val="2854916384"/>
                  </a:ext>
                </a:extLst>
              </a:tr>
              <a:tr h="332991">
                <a:tc>
                  <a:txBody>
                    <a:bodyPr/>
                    <a:lstStyle/>
                    <a:p>
                      <a:pPr algn="ctr" fontAlgn="ctr"/>
                      <a:r>
                        <a:rPr lang="en-GB" sz="800" b="0" i="0" u="none" strike="noStrike" dirty="0">
                          <a:solidFill>
                            <a:srgbClr val="000000"/>
                          </a:solidFill>
                          <a:effectLst/>
                          <a:latin typeface="Arial" panose="020B0604020202020204" pitchFamily="34" charset="0"/>
                        </a:rPr>
                        <a:t>60230 (720)</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10/01/2020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Volume and energy calculated incorrectly for Prime and Sub MPRNs.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1295643116"/>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11294" y="39198"/>
            <a:ext cx="8172400" cy="629438"/>
          </a:xfrm>
        </p:spPr>
        <p:txBody>
          <a:bodyPr>
            <a:noAutofit/>
          </a:bodyPr>
          <a:lstStyle/>
          <a:p>
            <a:pPr algn="l"/>
            <a:r>
              <a:rPr lang="en-GB" sz="2000" dirty="0"/>
              <a:t>Resolved AQ defects – Resolved, To Be processed Via Adjustment Tools (1 of 3)</a:t>
            </a:r>
          </a:p>
        </p:txBody>
      </p:sp>
    </p:spTree>
    <p:extLst>
      <p:ext uri="{BB962C8B-B14F-4D97-AF65-F5344CB8AC3E}">
        <p14:creationId xmlns:p14="http://schemas.microsoft.com/office/powerpoint/2010/main" val="60081556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Downes, Michele</DisplayName>
        <AccountId>6</AccountId>
        <AccountType/>
      </UserInfo>
      <UserInfo>
        <DisplayName>Foxall, Stefan</DisplayName>
        <AccountId>26</AccountId>
        <AccountType/>
      </UserInfo>
      <UserInfo>
        <DisplayName>Denis Regan Members</DisplayName>
        <AccountId>28</AccountId>
        <AccountType/>
      </UserInfo>
      <UserInfo>
        <DisplayName>SharingLinks.7d69b77e-f861-4c54-b8a4-42f58b07a8dd.OrganizationView.eb620989-5189-48f3-ab06-4b6c90095b3e</DisplayName>
        <AccountId>29</AccountId>
        <AccountType/>
      </UserInfo>
      <UserInfo>
        <DisplayName>Regan, Denis</DisplayName>
        <AccountId>14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01f7a547-d57a-44ce-a211-81869c79743b"/>
    <ds:schemaRef ds:uri="http://schemas.microsoft.com/office/infopath/2007/PartnerControls"/>
    <ds:schemaRef ds:uri="http://www.w3.org/XML/1998/namespace"/>
    <ds:schemaRef ds:uri="http://schemas.microsoft.com/office/2006/documentManagement/types"/>
    <ds:schemaRef ds:uri="http://purl.org/dc/elements/1.1/"/>
    <ds:schemaRef ds:uri="http://schemas.microsoft.com/office/2006/metadata/properties"/>
    <ds:schemaRef ds:uri="http://purl.org/dc/dcmitype/"/>
    <ds:schemaRef ds:uri="http://purl.org/dc/terms/"/>
    <ds:schemaRef ds:uri="http://schemas.openxmlformats.org/package/2006/metadata/core-properties"/>
    <ds:schemaRef ds:uri="3092569d-7549-4f1f-b838-122d264c6bd8"/>
  </ds:schemaRefs>
</ds:datastoreItem>
</file>

<file path=customXml/itemProps3.xml><?xml version="1.0" encoding="utf-8"?>
<ds:datastoreItem xmlns:ds="http://schemas.openxmlformats.org/officeDocument/2006/customXml" ds:itemID="{3C6421D3-B0D7-4C38-B0DB-FD1D39D0B3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39272</TotalTime>
  <Words>2043</Words>
  <Application>Microsoft Office PowerPoint</Application>
  <PresentationFormat>On-screen Show (16:9)</PresentationFormat>
  <Paragraphs>327</Paragraphs>
  <Slides>18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AQ Taskforce Update CoMC </vt:lpstr>
      <vt:lpstr>Defect Position</vt:lpstr>
      <vt:lpstr>PowerPoint Presentation</vt:lpstr>
      <vt:lpstr>AQ Defect Status (breakdown as at 7th December 2020) </vt:lpstr>
      <vt:lpstr>Appendix</vt:lpstr>
      <vt:lpstr>Open AQ defects - Analysis</vt:lpstr>
      <vt:lpstr>Open AQ defects - UAT</vt:lpstr>
      <vt:lpstr>Open AQ defects – Fix Deployed Pending Data Correction</vt:lpstr>
      <vt:lpstr>Resolved AQ defects – Resolved, To Be processed Via Adjustment Tools (1 of 3)</vt:lpstr>
      <vt:lpstr>Resolved AQ defects – Resolved, To Be processed Via Adjustment Tools (2 of 3)</vt:lpstr>
      <vt:lpstr>Resolved AQ defects – Resolved, To Be processed Via Adjustment Tools (3 of 3)</vt:lpstr>
      <vt:lpstr> AQ Defects  Financial Adjustments</vt:lpstr>
      <vt:lpstr>Progress to date</vt:lpstr>
      <vt:lpstr>High Level Process for MPRNs Requiring a Financial Adjustment </vt:lpstr>
      <vt:lpstr>Financial Adjustments</vt:lpstr>
      <vt:lpstr>Next Steps</vt:lpstr>
      <vt:lpstr>Appendix</vt:lpstr>
      <vt:lpstr>Appendix 1: Decision Tree - Rejection Stats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360</cp:revision>
  <cp:lastPrinted>2020-03-06T09:33:12Z</cp:lastPrinted>
  <dcterms:created xsi:type="dcterms:W3CDTF">2018-09-02T17:12:15Z</dcterms:created>
  <dcterms:modified xsi:type="dcterms:W3CDTF">2020-12-07T15:29:09Z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