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 id="2147483663" r:id="rId6"/>
  </p:sldMasterIdLst>
  <p:notesMasterIdLst>
    <p:notesMasterId r:id="rId12"/>
  </p:notesMasterIdLst>
  <p:sldIdLst>
    <p:sldId id="304" r:id="rId7"/>
    <p:sldId id="305" r:id="rId8"/>
    <p:sldId id="302" r:id="rId9"/>
    <p:sldId id="303" r:id="rId10"/>
    <p:sldId id="306"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D5837D-50DF-44A9-9CE3-4C093626C721}" v="2679" dt="2020-11-27T15:56:56.550"/>
    <p1510:client id="{8DE11326-3A3D-4A5C-B737-EEC6A70ABD9D}" v="1" dt="2020-11-27T16:28:46.577"/>
    <p1510:client id="{9A77C677-ED44-4B97-A00B-2CA29AE68B62}" v="53" dt="2020-11-27T16:27:18.350"/>
    <p1510:client id="{C0427817-A32A-4A08-A46D-8F13C81F80B9}" v="2030" dt="2020-11-27T14:02:42.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p:cViewPr varScale="1">
        <p:scale>
          <a:sx n="151" d="100"/>
          <a:sy n="151" d="100"/>
        </p:scale>
        <p:origin x="168" y="2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01/12/2020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7598"/>
            <a:ext cx="8229600" cy="2537216"/>
          </a:xfrm>
          <a:prstGeom prst="rect">
            <a:avLst/>
          </a:prstGeom>
        </p:spPr>
        <p:txBody>
          <a:bodyPr/>
          <a:lstStyle>
            <a:lvl1pPr>
              <a:defRPr>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a:defRPr>
                <a:solidFill>
                  <a:srgbClr val="495965"/>
                </a:solidFill>
                <a:latin typeface="Verdana" panose="020B0604030504040204" pitchFamily="34" charset="0"/>
                <a:ea typeface="Verdana" panose="020B0604030504040204" pitchFamily="34" charset="0"/>
                <a:cs typeface="Verdana" panose="020B0604030504040204" pitchFamily="34" charset="0"/>
              </a:defRPr>
            </a:lvl2pPr>
            <a:lvl3pPr>
              <a:defRPr>
                <a:solidFill>
                  <a:srgbClr val="495965"/>
                </a:solidFill>
                <a:latin typeface="Verdana" panose="020B0604030504040204" pitchFamily="34" charset="0"/>
                <a:ea typeface="Verdana" panose="020B0604030504040204" pitchFamily="34" charset="0"/>
                <a:cs typeface="Verdana" panose="020B0604030504040204" pitchFamily="34" charset="0"/>
              </a:defRPr>
            </a:lvl3pPr>
            <a:lvl4pPr>
              <a:defRPr>
                <a:solidFill>
                  <a:srgbClr val="495965"/>
                </a:solidFill>
                <a:latin typeface="Verdana" panose="020B0604030504040204" pitchFamily="34" charset="0"/>
                <a:ea typeface="Verdana" panose="020B0604030504040204" pitchFamily="34" charset="0"/>
                <a:cs typeface="Verdana" panose="020B0604030504040204" pitchFamily="34" charset="0"/>
              </a:defRPr>
            </a:lvl4pPr>
            <a:lvl5pPr>
              <a:defRPr>
                <a:solidFill>
                  <a:srgbClr val="495965"/>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5">
            <a:extLst>
              <a:ext uri="{FF2B5EF4-FFF2-40B4-BE49-F238E27FC236}">
                <a16:creationId xmlns:a16="http://schemas.microsoft.com/office/drawing/2014/main" id="{F3779063-46DA-7342-B97D-58A965EE6D99}"/>
              </a:ext>
            </a:extLst>
          </p:cNvPr>
          <p:cNvSpPr>
            <a:spLocks noGrp="1"/>
          </p:cNvSpPr>
          <p:nvPr>
            <p:ph type="sldNum" sz="quarter" idx="4"/>
          </p:nvPr>
        </p:nvSpPr>
        <p:spPr>
          <a:xfrm>
            <a:off x="8703096" y="4894012"/>
            <a:ext cx="2133600" cy="201104"/>
          </a:xfrm>
          <a:prstGeom prst="rect">
            <a:avLst/>
          </a:prstGeom>
        </p:spPr>
        <p:txBody>
          <a:bodyPr/>
          <a:lstStyle>
            <a:lvl1pPr>
              <a:defRPr sz="675">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dirty="0"/>
          </a:p>
        </p:txBody>
      </p:sp>
      <p:sp>
        <p:nvSpPr>
          <p:cNvPr id="11" name="Title 1"/>
          <p:cNvSpPr>
            <a:spLocks noGrp="1"/>
          </p:cNvSpPr>
          <p:nvPr>
            <p:ph type="title" hasCustomPrompt="1"/>
          </p:nvPr>
        </p:nvSpPr>
        <p:spPr>
          <a:xfrm>
            <a:off x="2843809" y="195487"/>
            <a:ext cx="6120680" cy="216024"/>
          </a:xfrm>
          <a:prstGeom prst="rect">
            <a:avLst/>
          </a:prstGeom>
        </p:spPr>
        <p:txBody>
          <a:bodyPr tIns="72000"/>
          <a:lstStyle>
            <a:lvl1pPr algn="r">
              <a:defRPr sz="1013"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Place title here, please do not move the position of this box</a:t>
            </a:r>
            <a:endParaRPr lang="en-GB" dirty="0"/>
          </a:p>
        </p:txBody>
      </p:sp>
    </p:spTree>
    <p:extLst>
      <p:ext uri="{BB962C8B-B14F-4D97-AF65-F5344CB8AC3E}">
        <p14:creationId xmlns:p14="http://schemas.microsoft.com/office/powerpoint/2010/main" val="65701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87826" y="216000"/>
            <a:ext cx="5997352" cy="216024"/>
          </a:xfrm>
          <a:prstGeom prst="rect">
            <a:avLst/>
          </a:prstGeom>
        </p:spPr>
        <p:txBody>
          <a:bodyPr/>
          <a:lstStyle>
            <a:lvl1pPr algn="r">
              <a:defRPr sz="1013"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Place title here, please do not move the position of this box</a:t>
            </a:r>
            <a:endParaRPr lang="en-GB" dirty="0"/>
          </a:p>
        </p:txBody>
      </p:sp>
      <p:sp>
        <p:nvSpPr>
          <p:cNvPr id="4" name="Slide Number Placeholder 5">
            <a:extLst>
              <a:ext uri="{FF2B5EF4-FFF2-40B4-BE49-F238E27FC236}">
                <a16:creationId xmlns:a16="http://schemas.microsoft.com/office/drawing/2014/main" id="{49EB0159-7AC8-4246-BB9E-B60FC531E7A2}"/>
              </a:ext>
            </a:extLst>
          </p:cNvPr>
          <p:cNvSpPr>
            <a:spLocks noGrp="1"/>
          </p:cNvSpPr>
          <p:nvPr>
            <p:ph type="sldNum" sz="quarter" idx="4"/>
          </p:nvPr>
        </p:nvSpPr>
        <p:spPr>
          <a:xfrm>
            <a:off x="8703096" y="4894012"/>
            <a:ext cx="2133600" cy="201104"/>
          </a:xfrm>
          <a:prstGeom prst="rect">
            <a:avLst/>
          </a:prstGeom>
        </p:spPr>
        <p:txBody>
          <a:bodyPr/>
          <a:lstStyle>
            <a:lvl1pPr>
              <a:defRPr sz="675">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dirty="0"/>
          </a:p>
        </p:txBody>
      </p:sp>
      <p:sp>
        <p:nvSpPr>
          <p:cNvPr id="10" name="Content Placeholder 2"/>
          <p:cNvSpPr>
            <a:spLocks noGrp="1"/>
          </p:cNvSpPr>
          <p:nvPr>
            <p:ph idx="1" hasCustomPrompt="1"/>
          </p:nvPr>
        </p:nvSpPr>
        <p:spPr>
          <a:xfrm>
            <a:off x="395536" y="1167598"/>
            <a:ext cx="8229600" cy="2537216"/>
          </a:xfrm>
          <a:prstGeom prst="rect">
            <a:avLst/>
          </a:prstGeom>
        </p:spPr>
        <p:txBody>
          <a:bodyPr/>
          <a:lstStyle>
            <a:lvl1pPr marL="0" indent="0">
              <a:buNone/>
              <a:defRPr sz="21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342892" indent="0">
              <a:buNone/>
              <a:defRPr>
                <a:latin typeface="Verdana" panose="020B0604030504040204" pitchFamily="34" charset="0"/>
                <a:ea typeface="Verdana" panose="020B0604030504040204" pitchFamily="34" charset="0"/>
                <a:cs typeface="Verdana" panose="020B0604030504040204" pitchFamily="34" charset="0"/>
              </a:defRPr>
            </a:lvl2pPr>
            <a:lvl3pPr marL="685783" indent="0">
              <a:buNone/>
              <a:defRPr>
                <a:latin typeface="Verdana" panose="020B0604030504040204" pitchFamily="34" charset="0"/>
                <a:ea typeface="Verdana" panose="020B0604030504040204" pitchFamily="34" charset="0"/>
                <a:cs typeface="Verdana" panose="020B0604030504040204" pitchFamily="34" charset="0"/>
              </a:defRPr>
            </a:lvl3pPr>
            <a:lvl4pPr marL="1028675" indent="0">
              <a:buNone/>
              <a:defRPr>
                <a:latin typeface="Verdana" panose="020B0604030504040204" pitchFamily="34" charset="0"/>
                <a:ea typeface="Verdana" panose="020B0604030504040204" pitchFamily="34" charset="0"/>
                <a:cs typeface="Verdana" panose="020B0604030504040204" pitchFamily="34" charset="0"/>
              </a:defRPr>
            </a:lvl4pPr>
            <a:lvl5pPr marL="1371566"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Add text here…</a:t>
            </a:r>
          </a:p>
        </p:txBody>
      </p:sp>
    </p:spTree>
    <p:extLst>
      <p:ext uri="{BB962C8B-B14F-4D97-AF65-F5344CB8AC3E}">
        <p14:creationId xmlns:p14="http://schemas.microsoft.com/office/powerpoint/2010/main" val="2917339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915817" y="216000"/>
            <a:ext cx="6086500" cy="216024"/>
          </a:xfrm>
          <a:prstGeom prst="rect">
            <a:avLst/>
          </a:prstGeom>
        </p:spPr>
        <p:txBody>
          <a:bodyPr/>
          <a:lstStyle>
            <a:lvl1pPr algn="r">
              <a:defRPr sz="1013" b="1" baseline="0">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Place title, please do not move the position of this box</a:t>
            </a:r>
            <a:endParaRPr lang="en-GB" dirty="0"/>
          </a:p>
        </p:txBody>
      </p:sp>
      <p:sp>
        <p:nvSpPr>
          <p:cNvPr id="3" name="Slide Number Placeholder 2"/>
          <p:cNvSpPr>
            <a:spLocks noGrp="1"/>
          </p:cNvSpPr>
          <p:nvPr>
            <p:ph type="sldNum" sz="quarter" idx="10"/>
          </p:nvPr>
        </p:nvSpPr>
        <p:spPr/>
        <p:txBody>
          <a:bodyPr/>
          <a:lstStyle/>
          <a:p>
            <a:fld id="{2D0DF9ED-8BA0-410B-84D1-2D8774E69E9E}" type="slidenum">
              <a:rPr lang="en-GB" altLang="en-US" smtClean="0"/>
              <a:pPr/>
              <a:t>‹#›</a:t>
            </a:fld>
            <a:endParaRPr lang="en-GB" altLang="en-US" dirty="0"/>
          </a:p>
        </p:txBody>
      </p:sp>
      <p:sp>
        <p:nvSpPr>
          <p:cNvPr id="4" name="Content Placeholder 2"/>
          <p:cNvSpPr>
            <a:spLocks noGrp="1"/>
          </p:cNvSpPr>
          <p:nvPr>
            <p:ph idx="1" hasCustomPrompt="1"/>
          </p:nvPr>
        </p:nvSpPr>
        <p:spPr>
          <a:xfrm>
            <a:off x="395536" y="1167598"/>
            <a:ext cx="8229600" cy="2537216"/>
          </a:xfrm>
          <a:prstGeom prst="rect">
            <a:avLst/>
          </a:prstGeom>
        </p:spPr>
        <p:txBody>
          <a:bodyPr/>
          <a:lstStyle>
            <a:lvl1pPr marL="0" indent="0">
              <a:buNone/>
              <a:defRPr sz="2100">
                <a:solidFill>
                  <a:srgbClr val="495965"/>
                </a:solidFill>
                <a:latin typeface="Verdana" panose="020B0604030504040204" pitchFamily="34" charset="0"/>
                <a:ea typeface="Verdana" panose="020B0604030504040204" pitchFamily="34" charset="0"/>
                <a:cs typeface="Verdana" panose="020B0604030504040204" pitchFamily="34" charset="0"/>
              </a:defRPr>
            </a:lvl1pPr>
            <a:lvl2pPr marL="342892" indent="0">
              <a:buNone/>
              <a:defRPr>
                <a:latin typeface="Verdana" panose="020B0604030504040204" pitchFamily="34" charset="0"/>
                <a:ea typeface="Verdana" panose="020B0604030504040204" pitchFamily="34" charset="0"/>
                <a:cs typeface="Verdana" panose="020B0604030504040204" pitchFamily="34" charset="0"/>
              </a:defRPr>
            </a:lvl2pPr>
            <a:lvl3pPr marL="685783" indent="0">
              <a:buNone/>
              <a:defRPr>
                <a:latin typeface="Verdana" panose="020B0604030504040204" pitchFamily="34" charset="0"/>
                <a:ea typeface="Verdana" panose="020B0604030504040204" pitchFamily="34" charset="0"/>
                <a:cs typeface="Verdana" panose="020B0604030504040204" pitchFamily="34" charset="0"/>
              </a:defRPr>
            </a:lvl3pPr>
            <a:lvl4pPr marL="1028675" indent="0">
              <a:buNone/>
              <a:defRPr>
                <a:latin typeface="Verdana" panose="020B0604030504040204" pitchFamily="34" charset="0"/>
                <a:ea typeface="Verdana" panose="020B0604030504040204" pitchFamily="34" charset="0"/>
                <a:cs typeface="Verdana" panose="020B0604030504040204" pitchFamily="34" charset="0"/>
              </a:defRPr>
            </a:lvl4pPr>
            <a:lvl5pPr marL="1371566" indent="0">
              <a:buNone/>
              <a:defRPr>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Add text here…</a:t>
            </a:r>
          </a:p>
        </p:txBody>
      </p:sp>
    </p:spTree>
    <p:extLst>
      <p:ext uri="{BB962C8B-B14F-4D97-AF65-F5344CB8AC3E}">
        <p14:creationId xmlns:p14="http://schemas.microsoft.com/office/powerpoint/2010/main" val="82882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80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B28446E-A796-DF46-B6B8-5B91A3893FB7}"/>
              </a:ext>
            </a:extLst>
          </p:cNvPr>
          <p:cNvSpPr>
            <a:spLocks noGrp="1"/>
          </p:cNvSpPr>
          <p:nvPr>
            <p:ph type="sldNum" sz="quarter" idx="4"/>
          </p:nvPr>
        </p:nvSpPr>
        <p:spPr>
          <a:xfrm>
            <a:off x="8703096" y="4894012"/>
            <a:ext cx="2133600" cy="201104"/>
          </a:xfrm>
          <a:prstGeom prst="rect">
            <a:avLst/>
          </a:prstGeom>
        </p:spPr>
        <p:txBody>
          <a:bodyPr/>
          <a:lstStyle>
            <a:lvl1pPr>
              <a:defRPr sz="675">
                <a:solidFill>
                  <a:srgbClr val="495965"/>
                </a:solidFill>
                <a:latin typeface="Verdana" panose="020B0604030504040204" pitchFamily="34" charset="0"/>
                <a:ea typeface="Verdana" panose="020B0604030504040204" pitchFamily="34" charset="0"/>
                <a:cs typeface="Verdana" panose="020B0604030504040204" pitchFamily="34" charset="0"/>
              </a:defRPr>
            </a:lvl1pPr>
          </a:lstStyle>
          <a:p>
            <a:fld id="{2D0DF9ED-8BA0-410B-84D1-2D8774E69E9E}" type="slidenum">
              <a:rPr lang="en-GB" altLang="en-US" smtClean="0"/>
              <a:pPr/>
              <a:t>‹#›</a:t>
            </a:fld>
            <a:endParaRPr lang="en-GB" altLang="en-US" dirty="0"/>
          </a:p>
        </p:txBody>
      </p:sp>
    </p:spTree>
    <p:extLst>
      <p:ext uri="{BB962C8B-B14F-4D97-AF65-F5344CB8AC3E}">
        <p14:creationId xmlns:p14="http://schemas.microsoft.com/office/powerpoint/2010/main" val="269376328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hf hdr="0" dt="0"/>
  <p:txStyles>
    <p:title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anose="020F0502020204030204" pitchFamily="34" charset="0"/>
        </a:defRPr>
      </a:lvl2pPr>
      <a:lvl3pPr algn="ctr" rtl="0" eaLnBrk="1" fontAlgn="base" hangingPunct="1">
        <a:spcBef>
          <a:spcPct val="0"/>
        </a:spcBef>
        <a:spcAft>
          <a:spcPct val="0"/>
        </a:spcAft>
        <a:defRPr sz="3300">
          <a:solidFill>
            <a:schemeClr val="tx1"/>
          </a:solidFill>
          <a:latin typeface="Calibri" panose="020F0502020204030204" pitchFamily="34" charset="0"/>
        </a:defRPr>
      </a:lvl3pPr>
      <a:lvl4pPr algn="ctr" rtl="0" eaLnBrk="1" fontAlgn="base" hangingPunct="1">
        <a:spcBef>
          <a:spcPct val="0"/>
        </a:spcBef>
        <a:spcAft>
          <a:spcPct val="0"/>
        </a:spcAft>
        <a:defRPr sz="3300">
          <a:solidFill>
            <a:schemeClr val="tx1"/>
          </a:solidFill>
          <a:latin typeface="Calibri" panose="020F0502020204030204" pitchFamily="34" charset="0"/>
        </a:defRPr>
      </a:lvl4pPr>
      <a:lvl5pPr algn="ctr" rtl="0" eaLnBrk="1" fontAlgn="base" hangingPunct="1">
        <a:spcBef>
          <a:spcPct val="0"/>
        </a:spcBef>
        <a:spcAft>
          <a:spcPct val="0"/>
        </a:spcAft>
        <a:defRPr sz="3300">
          <a:solidFill>
            <a:schemeClr val="tx1"/>
          </a:solidFill>
          <a:latin typeface="Calibri" panose="020F0502020204030204" pitchFamily="34" charset="0"/>
        </a:defRPr>
      </a:lvl5pPr>
      <a:lvl6pPr marL="342892" algn="ctr" rtl="0" eaLnBrk="1" fontAlgn="base" hangingPunct="1">
        <a:spcBef>
          <a:spcPct val="0"/>
        </a:spcBef>
        <a:spcAft>
          <a:spcPct val="0"/>
        </a:spcAft>
        <a:defRPr sz="3300">
          <a:solidFill>
            <a:schemeClr val="tx1"/>
          </a:solidFill>
          <a:latin typeface="Calibri" panose="020F0502020204030204" pitchFamily="34" charset="0"/>
        </a:defRPr>
      </a:lvl6pPr>
      <a:lvl7pPr marL="685783" algn="ctr" rtl="0" eaLnBrk="1" fontAlgn="base" hangingPunct="1">
        <a:spcBef>
          <a:spcPct val="0"/>
        </a:spcBef>
        <a:spcAft>
          <a:spcPct val="0"/>
        </a:spcAft>
        <a:defRPr sz="3300">
          <a:solidFill>
            <a:schemeClr val="tx1"/>
          </a:solidFill>
          <a:latin typeface="Calibri" panose="020F0502020204030204" pitchFamily="34" charset="0"/>
        </a:defRPr>
      </a:lvl7pPr>
      <a:lvl8pPr marL="1028675" algn="ctr" rtl="0" eaLnBrk="1" fontAlgn="base" hangingPunct="1">
        <a:spcBef>
          <a:spcPct val="0"/>
        </a:spcBef>
        <a:spcAft>
          <a:spcPct val="0"/>
        </a:spcAft>
        <a:defRPr sz="3300">
          <a:solidFill>
            <a:schemeClr val="tx1"/>
          </a:solidFill>
          <a:latin typeface="Calibri" panose="020F0502020204030204" pitchFamily="34" charset="0"/>
        </a:defRPr>
      </a:lvl8pPr>
      <a:lvl9pPr marL="1371566" algn="ctr" rtl="0" eaLnBrk="1" fontAlgn="base" hangingPunct="1">
        <a:spcBef>
          <a:spcPct val="0"/>
        </a:spcBef>
        <a:spcAft>
          <a:spcPct val="0"/>
        </a:spcAft>
        <a:defRPr sz="3300">
          <a:solidFill>
            <a:schemeClr val="tx1"/>
          </a:solidFill>
          <a:latin typeface="Calibri" panose="020F0502020204030204" pitchFamily="34" charset="0"/>
        </a:defRPr>
      </a:lvl9pPr>
    </p:titleStyle>
    <p:bodyStyle>
      <a:lvl1pPr marL="257168" indent="-257168"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1pPr>
      <a:lvl2pPr marL="557199" indent="-214308" algn="l" rtl="0" eaLnBrk="1" fontAlgn="base" hangingPunct="1">
        <a:spcBef>
          <a:spcPct val="20000"/>
        </a:spcBef>
        <a:spcAft>
          <a:spcPct val="0"/>
        </a:spcAft>
        <a:buFont typeface="Arial" charset="0"/>
        <a:buChar char="–"/>
        <a:defRPr sz="2100" kern="1200">
          <a:solidFill>
            <a:schemeClr val="tx1"/>
          </a:solidFill>
          <a:latin typeface="+mn-lt"/>
          <a:ea typeface="+mn-ea"/>
          <a:cs typeface="+mn-cs"/>
        </a:defRPr>
      </a:lvl2pPr>
      <a:lvl3pPr marL="857228" indent="-171446"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4pPr>
      <a:lvl5pPr marL="1543012" indent="-171446" algn="l" rtl="0" eaLnBrk="1" fontAlgn="base" hangingPunct="1">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655107"/>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anose="020F0502020204030204" pitchFamily="34" charset="0"/>
        </a:defRPr>
      </a:lvl2pPr>
      <a:lvl3pPr algn="ctr" rtl="0" eaLnBrk="0" fontAlgn="base" hangingPunct="0">
        <a:spcBef>
          <a:spcPct val="0"/>
        </a:spcBef>
        <a:spcAft>
          <a:spcPct val="0"/>
        </a:spcAft>
        <a:defRPr sz="3300">
          <a:solidFill>
            <a:schemeClr val="tx1"/>
          </a:solidFill>
          <a:latin typeface="Calibri" panose="020F0502020204030204" pitchFamily="34" charset="0"/>
        </a:defRPr>
      </a:lvl3pPr>
      <a:lvl4pPr algn="ctr" rtl="0" eaLnBrk="0" fontAlgn="base" hangingPunct="0">
        <a:spcBef>
          <a:spcPct val="0"/>
        </a:spcBef>
        <a:spcAft>
          <a:spcPct val="0"/>
        </a:spcAft>
        <a:defRPr sz="3300">
          <a:solidFill>
            <a:schemeClr val="tx1"/>
          </a:solidFill>
          <a:latin typeface="Calibri" panose="020F0502020204030204" pitchFamily="34" charset="0"/>
        </a:defRPr>
      </a:lvl4pPr>
      <a:lvl5pPr algn="ctr" rtl="0" eaLnBrk="0" fontAlgn="base" hangingPunct="0">
        <a:spcBef>
          <a:spcPct val="0"/>
        </a:spcBef>
        <a:spcAft>
          <a:spcPct val="0"/>
        </a:spcAft>
        <a:defRPr sz="3300">
          <a:solidFill>
            <a:schemeClr val="tx1"/>
          </a:solidFill>
          <a:latin typeface="Calibri" panose="020F0502020204030204" pitchFamily="34" charset="0"/>
        </a:defRPr>
      </a:lvl5pPr>
      <a:lvl6pPr marL="342892" algn="ctr" rtl="0" fontAlgn="base">
        <a:spcBef>
          <a:spcPct val="0"/>
        </a:spcBef>
        <a:spcAft>
          <a:spcPct val="0"/>
        </a:spcAft>
        <a:defRPr sz="3300">
          <a:solidFill>
            <a:schemeClr val="tx1"/>
          </a:solidFill>
          <a:latin typeface="Calibri" panose="020F0502020204030204" pitchFamily="34" charset="0"/>
        </a:defRPr>
      </a:lvl6pPr>
      <a:lvl7pPr marL="685783" algn="ctr" rtl="0" fontAlgn="base">
        <a:spcBef>
          <a:spcPct val="0"/>
        </a:spcBef>
        <a:spcAft>
          <a:spcPct val="0"/>
        </a:spcAft>
        <a:defRPr sz="3300">
          <a:solidFill>
            <a:schemeClr val="tx1"/>
          </a:solidFill>
          <a:latin typeface="Calibri" panose="020F0502020204030204" pitchFamily="34" charset="0"/>
        </a:defRPr>
      </a:lvl7pPr>
      <a:lvl8pPr marL="1028675" algn="ctr" rtl="0" fontAlgn="base">
        <a:spcBef>
          <a:spcPct val="0"/>
        </a:spcBef>
        <a:spcAft>
          <a:spcPct val="0"/>
        </a:spcAft>
        <a:defRPr sz="3300">
          <a:solidFill>
            <a:schemeClr val="tx1"/>
          </a:solidFill>
          <a:latin typeface="Calibri" panose="020F0502020204030204" pitchFamily="34" charset="0"/>
        </a:defRPr>
      </a:lvl8pPr>
      <a:lvl9pPr marL="1371566" algn="ctr" rtl="0" fontAlgn="base">
        <a:spcBef>
          <a:spcPct val="0"/>
        </a:spcBef>
        <a:spcAft>
          <a:spcPct val="0"/>
        </a:spcAft>
        <a:defRPr sz="3300">
          <a:solidFill>
            <a:schemeClr val="tx1"/>
          </a:solidFill>
          <a:latin typeface="Calibri" panose="020F0502020204030204" pitchFamily="34" charset="0"/>
        </a:defRPr>
      </a:lvl9pPr>
    </p:titleStyle>
    <p:bodyStyle>
      <a:lvl1pPr marL="257168" indent="-25716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199" indent="-214308"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28" indent="-171446"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12" indent="-171446"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1407" y="1521083"/>
            <a:ext cx="7772400" cy="1314450"/>
          </a:xfrm>
        </p:spPr>
        <p:txBody>
          <a:bodyPr>
            <a:normAutofit/>
          </a:bodyPr>
          <a:lstStyle/>
          <a:p>
            <a:r>
              <a:rPr lang="en-GB" dirty="0"/>
              <a:t>Data Catalogue</a:t>
            </a:r>
          </a:p>
        </p:txBody>
      </p:sp>
      <p:sp>
        <p:nvSpPr>
          <p:cNvPr id="3" name="Subtitle 2"/>
          <p:cNvSpPr>
            <a:spLocks noGrp="1"/>
          </p:cNvSpPr>
          <p:nvPr>
            <p:ph type="subTitle" idx="1"/>
          </p:nvPr>
        </p:nvSpPr>
        <p:spPr/>
        <p:txBody>
          <a:bodyPr vert="horz" lIns="91440" tIns="45720" rIns="91440" bIns="45720" rtlCol="0" anchor="t">
            <a:normAutofit/>
          </a:bodyPr>
          <a:lstStyle/>
          <a:p>
            <a:r>
              <a:rPr lang="en-GB" baseline="30000" dirty="0">
                <a:latin typeface="Arial"/>
                <a:cs typeface="Arial"/>
              </a:rPr>
              <a:t>DSC </a:t>
            </a:r>
            <a:r>
              <a:rPr lang="en-GB" baseline="30000" dirty="0" err="1">
                <a:latin typeface="Arial"/>
                <a:cs typeface="Arial"/>
              </a:rPr>
              <a:t>ChMC</a:t>
            </a:r>
            <a:r>
              <a:rPr lang="en-GB" baseline="30000" dirty="0">
                <a:latin typeface="Arial"/>
                <a:cs typeface="Arial"/>
              </a:rPr>
              <a:t> – December Update</a:t>
            </a:r>
            <a:endParaRPr lang="en-GB" dirty="0">
              <a:latin typeface="Arial"/>
              <a:cs typeface="Arial"/>
            </a:endParaRPr>
          </a:p>
        </p:txBody>
      </p:sp>
      <p:sp>
        <p:nvSpPr>
          <p:cNvPr id="4" name="Rectangle 3"/>
          <p:cNvSpPr/>
          <p:nvPr/>
        </p:nvSpPr>
        <p:spPr>
          <a:xfrm>
            <a:off x="4447607" y="2387085"/>
            <a:ext cx="248786" cy="369332"/>
          </a:xfrm>
          <a:prstGeom prst="rect">
            <a:avLst/>
          </a:prstGeom>
        </p:spPr>
        <p:txBody>
          <a:bodyPr wrap="none">
            <a:spAutoFit/>
          </a:bodyPr>
          <a:lstStyle/>
          <a:p>
            <a:pPr defTabSz="914378">
              <a:defRPr/>
            </a:pPr>
            <a:r>
              <a:rPr lang="en-GB" dirty="0">
                <a:solidFill>
                  <a:prstClr val="black"/>
                </a:solidFill>
                <a:latin typeface="Arial"/>
              </a:rPr>
              <a:t> </a:t>
            </a:r>
          </a:p>
        </p:txBody>
      </p:sp>
      <p:sp>
        <p:nvSpPr>
          <p:cNvPr id="5" name="Rectangle 4"/>
          <p:cNvSpPr/>
          <p:nvPr/>
        </p:nvSpPr>
        <p:spPr>
          <a:xfrm>
            <a:off x="4447607" y="2387085"/>
            <a:ext cx="248786" cy="369332"/>
          </a:xfrm>
          <a:prstGeom prst="rect">
            <a:avLst/>
          </a:prstGeom>
        </p:spPr>
        <p:txBody>
          <a:bodyPr wrap="none">
            <a:spAutoFit/>
          </a:bodyPr>
          <a:lstStyle/>
          <a:p>
            <a:pPr defTabSz="914378">
              <a:defRPr/>
            </a:pPr>
            <a:r>
              <a:rPr lang="en-GB" dirty="0">
                <a:solidFill>
                  <a:prstClr val="black"/>
                </a:solidFill>
                <a:latin typeface="Arial"/>
              </a:rPr>
              <a:t> </a:t>
            </a:r>
          </a:p>
        </p:txBody>
      </p:sp>
    </p:spTree>
    <p:extLst>
      <p:ext uri="{BB962C8B-B14F-4D97-AF65-F5344CB8AC3E}">
        <p14:creationId xmlns:p14="http://schemas.microsoft.com/office/powerpoint/2010/main" val="205360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Background</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p:txBody>
          <a:bodyPr vert="horz" lIns="91440" tIns="45720" rIns="91440" bIns="45720" rtlCol="0" anchor="t">
            <a:normAutofit/>
          </a:bodyPr>
          <a:lstStyle/>
          <a:p>
            <a:r>
              <a:rPr lang="en-GB" sz="1833" dirty="0"/>
              <a:t>Long standing aspiration to review the UK Link Manual Interface Definitions</a:t>
            </a:r>
          </a:p>
          <a:p>
            <a:endParaRPr lang="en-GB" sz="1833" dirty="0"/>
          </a:p>
          <a:p>
            <a:r>
              <a:rPr lang="en-GB" sz="1833" dirty="0"/>
              <a:t>A change was previously raised – but paused in March / April due to Urgent Modification priorities</a:t>
            </a:r>
          </a:p>
          <a:p>
            <a:endParaRPr lang="en-GB" sz="1800" dirty="0">
              <a:latin typeface="Arial"/>
              <a:cs typeface="Arial"/>
            </a:endParaRPr>
          </a:p>
          <a:p>
            <a:r>
              <a:rPr lang="en-GB" sz="1800" dirty="0">
                <a:latin typeface="Arial"/>
                <a:cs typeface="Arial"/>
              </a:rPr>
              <a:t>As part of the REC work we need to provide interfaces to the Programme to include within the Energy Market Architecture Repository</a:t>
            </a:r>
            <a:endParaRPr lang="en-GB" sz="1800" dirty="0"/>
          </a:p>
          <a:p>
            <a:pPr lvl="1"/>
            <a:r>
              <a:rPr lang="en-GB" sz="1566" dirty="0"/>
              <a:t>Target Date for this is 1</a:t>
            </a:r>
            <a:r>
              <a:rPr lang="en-GB" sz="1566" baseline="30000" dirty="0"/>
              <a:t>st</a:t>
            </a:r>
            <a:r>
              <a:rPr lang="en-GB" sz="1566" dirty="0"/>
              <a:t> April 2021</a:t>
            </a:r>
          </a:p>
        </p:txBody>
      </p:sp>
    </p:spTree>
    <p:extLst>
      <p:ext uri="{BB962C8B-B14F-4D97-AF65-F5344CB8AC3E}">
        <p14:creationId xmlns:p14="http://schemas.microsoft.com/office/powerpoint/2010/main" val="166233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2A75-8CB1-4C08-94FE-951E03996A7B}"/>
              </a:ext>
            </a:extLst>
          </p:cNvPr>
          <p:cNvSpPr>
            <a:spLocks noGrp="1"/>
          </p:cNvSpPr>
          <p:nvPr>
            <p:ph type="title"/>
          </p:nvPr>
        </p:nvSpPr>
        <p:spPr/>
        <p:txBody>
          <a:bodyPr/>
          <a:lstStyle/>
          <a:p>
            <a:pPr algn="l"/>
            <a:r>
              <a:rPr lang="en-GB" dirty="0"/>
              <a:t>Industry File Consolidation</a:t>
            </a:r>
          </a:p>
        </p:txBody>
      </p:sp>
      <p:sp>
        <p:nvSpPr>
          <p:cNvPr id="3" name="Content Placeholder 2">
            <a:extLst>
              <a:ext uri="{FF2B5EF4-FFF2-40B4-BE49-F238E27FC236}">
                <a16:creationId xmlns:a16="http://schemas.microsoft.com/office/drawing/2014/main" id="{EC6A752C-E550-4B41-9602-88FAC5C620E0}"/>
              </a:ext>
            </a:extLst>
          </p:cNvPr>
          <p:cNvSpPr>
            <a:spLocks noGrp="1"/>
          </p:cNvSpPr>
          <p:nvPr>
            <p:ph idx="1"/>
          </p:nvPr>
        </p:nvSpPr>
        <p:spPr>
          <a:xfrm>
            <a:off x="471184" y="778648"/>
            <a:ext cx="8229600" cy="4364851"/>
          </a:xfrm>
        </p:spPr>
        <p:txBody>
          <a:bodyPr>
            <a:normAutofit/>
          </a:bodyPr>
          <a:lstStyle/>
          <a:p>
            <a:pPr marL="0" indent="0">
              <a:buNone/>
            </a:pPr>
            <a:r>
              <a:rPr lang="en-GB" sz="1200" dirty="0"/>
              <a:t>Scope</a:t>
            </a:r>
          </a:p>
          <a:p>
            <a:r>
              <a:rPr lang="en-GB" sz="1200" dirty="0"/>
              <a:t>Consolidate all data related to the UK Link Manual system interface files into a central repository. </a:t>
            </a:r>
          </a:p>
          <a:p>
            <a:r>
              <a:rPr lang="en-GB" sz="1200" dirty="0"/>
              <a:t>Identify any issues with regards to duplicate files, Incorrect structures and data anomalies across the file base. </a:t>
            </a:r>
          </a:p>
          <a:p>
            <a:r>
              <a:rPr lang="en-GB" sz="1200" dirty="0"/>
              <a:t>Raise fix recommendations to internal and external (DSC Committee) parties to ascertain priorities and resolution paths.</a:t>
            </a:r>
          </a:p>
          <a:p>
            <a:pPr marL="0" indent="0">
              <a:buNone/>
            </a:pPr>
            <a:endParaRPr lang="en-GB" sz="1200" dirty="0"/>
          </a:p>
          <a:p>
            <a:pPr marL="0" indent="0">
              <a:buNone/>
            </a:pPr>
            <a:r>
              <a:rPr lang="en-GB" sz="1200" dirty="0"/>
              <a:t>Progress</a:t>
            </a:r>
          </a:p>
          <a:p>
            <a:r>
              <a:rPr lang="en-GB" sz="1200" dirty="0"/>
              <a:t>Data has now been pulled into a consolidated storage location.</a:t>
            </a:r>
          </a:p>
          <a:p>
            <a:r>
              <a:rPr lang="en-GB" sz="1200" dirty="0"/>
              <a:t>Issues have been gathered and logged (Will be brought to DSC for future discussion).</a:t>
            </a:r>
          </a:p>
          <a:p>
            <a:r>
              <a:rPr lang="en-GB" sz="1200" dirty="0"/>
              <a:t>Exercise to map individual fields to a master record (See future activities).</a:t>
            </a:r>
          </a:p>
          <a:p>
            <a:r>
              <a:rPr lang="en-GB" sz="1200" dirty="0"/>
              <a:t>Work commenced on definition parsing to pull out format and value attributes.</a:t>
            </a:r>
          </a:p>
          <a:p>
            <a:pPr marL="0" indent="0">
              <a:buNone/>
            </a:pPr>
            <a:endParaRPr lang="en-GB" sz="1200" dirty="0"/>
          </a:p>
          <a:p>
            <a:pPr marL="0" indent="0">
              <a:buNone/>
            </a:pPr>
            <a:r>
              <a:rPr lang="en-GB" sz="1200" dirty="0"/>
              <a:t>Future Activities</a:t>
            </a:r>
          </a:p>
          <a:p>
            <a:r>
              <a:rPr lang="en-GB" sz="1200" dirty="0"/>
              <a:t>Sharing of Data with </a:t>
            </a:r>
            <a:r>
              <a:rPr lang="en-GB" sz="1200" dirty="0" err="1"/>
              <a:t>RECCo</a:t>
            </a:r>
            <a:r>
              <a:rPr lang="en-GB" sz="1200" dirty="0"/>
              <a:t> to meet V2.0 obligations, due Sept 2021.</a:t>
            </a:r>
          </a:p>
          <a:p>
            <a:r>
              <a:rPr lang="en-GB" sz="1200" dirty="0"/>
              <a:t>Processes for updating and transferring data with </a:t>
            </a:r>
            <a:r>
              <a:rPr lang="en-GB" sz="1200" dirty="0" err="1"/>
              <a:t>RECCo</a:t>
            </a:r>
            <a:r>
              <a:rPr lang="en-GB" sz="1200" dirty="0"/>
              <a:t> as a business as usual function.</a:t>
            </a:r>
          </a:p>
          <a:p>
            <a:r>
              <a:rPr lang="en-GB" sz="1200" dirty="0"/>
              <a:t>Any remedial fix activities after agreement with concerned parties.</a:t>
            </a:r>
          </a:p>
          <a:p>
            <a:r>
              <a:rPr lang="en-GB" sz="1200" dirty="0"/>
              <a:t>Exposure of the Data through on-line channels.</a:t>
            </a:r>
          </a:p>
          <a:p>
            <a:r>
              <a:rPr lang="en-GB" sz="1200" dirty="0"/>
              <a:t>Augmentation of ‘Plain English’ descriptors to aid the participant bases understanding.</a:t>
            </a:r>
          </a:p>
          <a:p>
            <a:r>
              <a:rPr lang="en-GB" sz="1200" dirty="0"/>
              <a:t>Automated generation of file meta-data standards. </a:t>
            </a:r>
          </a:p>
          <a:p>
            <a:endParaRPr lang="en-GB" sz="1600" dirty="0"/>
          </a:p>
        </p:txBody>
      </p:sp>
    </p:spTree>
    <p:extLst>
      <p:ext uri="{BB962C8B-B14F-4D97-AF65-F5344CB8AC3E}">
        <p14:creationId xmlns:p14="http://schemas.microsoft.com/office/powerpoint/2010/main" val="790754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9AD5-CBF0-4AEE-90FB-F729501B460C}"/>
              </a:ext>
            </a:extLst>
          </p:cNvPr>
          <p:cNvSpPr>
            <a:spLocks noGrp="1"/>
          </p:cNvSpPr>
          <p:nvPr>
            <p:ph type="title"/>
          </p:nvPr>
        </p:nvSpPr>
        <p:spPr/>
        <p:txBody>
          <a:bodyPr/>
          <a:lstStyle/>
          <a:p>
            <a:r>
              <a:rPr lang="en-GB" dirty="0"/>
              <a:t>Industry File Consolidation – Example Issues</a:t>
            </a:r>
          </a:p>
        </p:txBody>
      </p:sp>
      <p:graphicFrame>
        <p:nvGraphicFramePr>
          <p:cNvPr id="6" name="Table 5">
            <a:extLst>
              <a:ext uri="{FF2B5EF4-FFF2-40B4-BE49-F238E27FC236}">
                <a16:creationId xmlns:a16="http://schemas.microsoft.com/office/drawing/2014/main" id="{2765FF3C-D350-4C05-A49B-607F032D5F56}"/>
              </a:ext>
            </a:extLst>
          </p:cNvPr>
          <p:cNvGraphicFramePr>
            <a:graphicFrameLocks noGrp="1"/>
          </p:cNvGraphicFramePr>
          <p:nvPr>
            <p:extLst>
              <p:ext uri="{D42A27DB-BD31-4B8C-83A1-F6EECF244321}">
                <p14:modId xmlns:p14="http://schemas.microsoft.com/office/powerpoint/2010/main" val="316165095"/>
              </p:ext>
            </p:extLst>
          </p:nvPr>
        </p:nvGraphicFramePr>
        <p:xfrm>
          <a:off x="457200" y="843559"/>
          <a:ext cx="8291264" cy="4002144"/>
        </p:xfrm>
        <a:graphic>
          <a:graphicData uri="http://schemas.openxmlformats.org/drawingml/2006/table">
            <a:tbl>
              <a:tblPr firstRow="1" bandRow="1">
                <a:tableStyleId>{5C22544A-7EE6-4342-B048-85BDC9FD1C3A}</a:tableStyleId>
              </a:tblPr>
              <a:tblGrid>
                <a:gridCol w="2530624">
                  <a:extLst>
                    <a:ext uri="{9D8B030D-6E8A-4147-A177-3AD203B41FA5}">
                      <a16:colId xmlns:a16="http://schemas.microsoft.com/office/drawing/2014/main" val="4171914696"/>
                    </a:ext>
                  </a:extLst>
                </a:gridCol>
                <a:gridCol w="5760640">
                  <a:extLst>
                    <a:ext uri="{9D8B030D-6E8A-4147-A177-3AD203B41FA5}">
                      <a16:colId xmlns:a16="http://schemas.microsoft.com/office/drawing/2014/main" val="3669729492"/>
                    </a:ext>
                  </a:extLst>
                </a:gridCol>
              </a:tblGrid>
              <a:tr h="259318">
                <a:tc>
                  <a:txBody>
                    <a:bodyPr/>
                    <a:lstStyle/>
                    <a:p>
                      <a:r>
                        <a:rPr lang="en-GB" sz="1200" dirty="0"/>
                        <a:t>Issue</a:t>
                      </a:r>
                    </a:p>
                  </a:txBody>
                  <a:tcPr/>
                </a:tc>
                <a:tc>
                  <a:txBody>
                    <a:bodyPr/>
                    <a:lstStyle/>
                    <a:p>
                      <a:r>
                        <a:rPr lang="en-GB" sz="1200" dirty="0"/>
                        <a:t>Examples</a:t>
                      </a:r>
                    </a:p>
                  </a:txBody>
                  <a:tcPr/>
                </a:tc>
                <a:extLst>
                  <a:ext uri="{0D108BD9-81ED-4DB2-BD59-A6C34878D82A}">
                    <a16:rowId xmlns:a16="http://schemas.microsoft.com/office/drawing/2014/main" val="3740629806"/>
                  </a:ext>
                </a:extLst>
              </a:tr>
              <a:tr h="432196">
                <a:tc>
                  <a:txBody>
                    <a:bodyPr/>
                    <a:lstStyle/>
                    <a:p>
                      <a:r>
                        <a:rPr lang="en-GB" sz="1200" dirty="0"/>
                        <a:t>Inconsistent file naming conventions </a:t>
                      </a:r>
                    </a:p>
                  </a:txBody>
                  <a:tcPr/>
                </a:tc>
                <a:tc>
                  <a:txBody>
                    <a:bodyPr/>
                    <a:lstStyle/>
                    <a:p>
                      <a:r>
                        <a:rPr lang="en-GB" sz="1200" dirty="0"/>
                        <a:t>Type 1: DCF - </a:t>
                      </a:r>
                      <a:r>
                        <a:rPr lang="en-GB" sz="1200" dirty="0" err="1"/>
                        <a:t>AI_O_Discountinued_Confirmations</a:t>
                      </a:r>
                      <a:endParaRPr lang="en-GB" sz="1200" dirty="0"/>
                    </a:p>
                    <a:p>
                      <a:r>
                        <a:rPr lang="en-GB" sz="1200" dirty="0"/>
                        <a:t>Type 2: DCF - SSMP Discontinued Confirmation Notification File</a:t>
                      </a:r>
                    </a:p>
                  </a:txBody>
                  <a:tcPr/>
                </a:tc>
                <a:extLst>
                  <a:ext uri="{0D108BD9-81ED-4DB2-BD59-A6C34878D82A}">
                    <a16:rowId xmlns:a16="http://schemas.microsoft.com/office/drawing/2014/main" val="2688311326"/>
                  </a:ext>
                </a:extLst>
              </a:tr>
              <a:tr h="605075">
                <a:tc>
                  <a:txBody>
                    <a:bodyPr/>
                    <a:lstStyle/>
                    <a:p>
                      <a:r>
                        <a:rPr lang="en-GB" sz="1200" dirty="0"/>
                        <a:t>Reference data in file names</a:t>
                      </a:r>
                    </a:p>
                  </a:txBody>
                  <a:tcPr/>
                </a:tc>
                <a:tc>
                  <a:txBody>
                    <a:bodyPr/>
                    <a:lstStyle/>
                    <a:p>
                      <a:r>
                        <a:rPr lang="en-GB" sz="1200" dirty="0"/>
                        <a:t>- LPG_DATA_SUBMISSION SCOTIA</a:t>
                      </a:r>
                    </a:p>
                    <a:p>
                      <a:r>
                        <a:rPr lang="en-GB" sz="1200" dirty="0"/>
                        <a:t>- LPG_DATA_SUBMISSION FLOGAS</a:t>
                      </a:r>
                    </a:p>
                    <a:p>
                      <a:r>
                        <a:rPr lang="en-GB" sz="1200" dirty="0"/>
                        <a:t>- LPG - </a:t>
                      </a:r>
                      <a:r>
                        <a:rPr lang="en-GB" sz="1200" dirty="0" err="1"/>
                        <a:t>LPG_Supporting_Information</a:t>
                      </a:r>
                      <a:endParaRPr lang="en-GB" sz="1200" dirty="0"/>
                    </a:p>
                  </a:txBody>
                  <a:tcPr/>
                </a:tc>
                <a:extLst>
                  <a:ext uri="{0D108BD9-81ED-4DB2-BD59-A6C34878D82A}">
                    <a16:rowId xmlns:a16="http://schemas.microsoft.com/office/drawing/2014/main" val="3985842915"/>
                  </a:ext>
                </a:extLst>
              </a:tr>
              <a:tr h="605075">
                <a:tc>
                  <a:txBody>
                    <a:bodyPr/>
                    <a:lstStyle/>
                    <a:p>
                      <a:r>
                        <a:rPr lang="en-GB" sz="1200" dirty="0"/>
                        <a:t>Conflicting File Purposes</a:t>
                      </a:r>
                    </a:p>
                  </a:txBody>
                  <a:tcPr/>
                </a:tc>
                <a:tc>
                  <a:txBody>
                    <a:bodyPr/>
                    <a:lstStyle/>
                    <a:p>
                      <a:r>
                        <a:rPr lang="en-GB" sz="1200" dirty="0"/>
                        <a:t>TSI - Interconnector Tariff Switch Request File</a:t>
                      </a:r>
                    </a:p>
                    <a:p>
                      <a:r>
                        <a:rPr lang="en-GB" sz="1200" dirty="0"/>
                        <a:t>TSI - </a:t>
                      </a:r>
                      <a:r>
                        <a:rPr lang="en-GB" sz="1200" dirty="0" err="1"/>
                        <a:t>Transporter_Site_Visit_Submission</a:t>
                      </a:r>
                      <a:endParaRPr lang="en-GB" sz="1200" dirty="0"/>
                    </a:p>
                    <a:p>
                      <a:endParaRPr lang="en-GB" sz="1200" dirty="0"/>
                    </a:p>
                  </a:txBody>
                  <a:tcPr/>
                </a:tc>
                <a:extLst>
                  <a:ext uri="{0D108BD9-81ED-4DB2-BD59-A6C34878D82A}">
                    <a16:rowId xmlns:a16="http://schemas.microsoft.com/office/drawing/2014/main" val="618109258"/>
                  </a:ext>
                </a:extLst>
              </a:tr>
              <a:tr h="259318">
                <a:tc>
                  <a:txBody>
                    <a:bodyPr/>
                    <a:lstStyle/>
                    <a:p>
                      <a:r>
                        <a:rPr lang="en-GB" sz="1200" dirty="0"/>
                        <a:t>Missing Structure </a:t>
                      </a:r>
                    </a:p>
                  </a:txBody>
                  <a:tcPr/>
                </a:tc>
                <a:tc>
                  <a:txBody>
                    <a:bodyPr/>
                    <a:lstStyle/>
                    <a:p>
                      <a:r>
                        <a:rPr lang="en-GB" sz="1200" dirty="0"/>
                        <a:t>File RTB does not have a Header or Trailer</a:t>
                      </a:r>
                    </a:p>
                  </a:txBody>
                  <a:tcPr/>
                </a:tc>
                <a:extLst>
                  <a:ext uri="{0D108BD9-81ED-4DB2-BD59-A6C34878D82A}">
                    <a16:rowId xmlns:a16="http://schemas.microsoft.com/office/drawing/2014/main" val="3928573399"/>
                  </a:ext>
                </a:extLst>
              </a:tr>
              <a:tr h="524638">
                <a:tc>
                  <a:txBody>
                    <a:bodyPr/>
                    <a:lstStyle/>
                    <a:p>
                      <a:r>
                        <a:rPr lang="en-GB" sz="1200" dirty="0"/>
                        <a:t>Missing Record Types</a:t>
                      </a:r>
                    </a:p>
                  </a:txBody>
                  <a:tcPr/>
                </a:tc>
                <a:tc>
                  <a:txBody>
                    <a:bodyPr/>
                    <a:lstStyle/>
                    <a:p>
                      <a:pPr algn="l" fontAlgn="ctr"/>
                      <a:r>
                        <a:rPr lang="en-US" sz="1200" b="0" i="0" u="none" strike="noStrike" dirty="0">
                          <a:solidFill>
                            <a:schemeClr val="tx1"/>
                          </a:solidFill>
                          <a:effectLst/>
                          <a:latin typeface="+mn-lt"/>
                        </a:rPr>
                        <a:t>For the RTR- REJFL Record Identifier states "This identifies the record. If the file has been rejected the value is REJFL, otherwise RESPN.". Should we include another record type "RESPN" as part of the catalogue?</a:t>
                      </a:r>
                    </a:p>
                  </a:txBody>
                  <a:tcPr marL="6350" marR="6350" marT="6350" marB="0"/>
                </a:tc>
                <a:extLst>
                  <a:ext uri="{0D108BD9-81ED-4DB2-BD59-A6C34878D82A}">
                    <a16:rowId xmlns:a16="http://schemas.microsoft.com/office/drawing/2014/main" val="3598213223"/>
                  </a:ext>
                </a:extLst>
              </a:tr>
              <a:tr h="524638">
                <a:tc>
                  <a:txBody>
                    <a:bodyPr/>
                    <a:lstStyle/>
                    <a:p>
                      <a:r>
                        <a:rPr lang="en-GB" sz="1200" dirty="0"/>
                        <a:t>Missing Meta-data</a:t>
                      </a:r>
                    </a:p>
                  </a:txBody>
                  <a:tcPr/>
                </a:tc>
                <a:tc>
                  <a:txBody>
                    <a:bodyPr/>
                    <a:lstStyle/>
                    <a:p>
                      <a:pPr algn="l" fontAlgn="ctr"/>
                      <a:r>
                        <a:rPr lang="en-US" sz="1200" b="0" i="0" u="none" strike="noStrike" dirty="0">
                          <a:solidFill>
                            <a:schemeClr val="tx1"/>
                          </a:solidFill>
                          <a:effectLst/>
                          <a:latin typeface="+mn-lt"/>
                        </a:rPr>
                        <a:t>Files CNI, SNO, (Multiple others) missing,</a:t>
                      </a:r>
                    </a:p>
                    <a:p>
                      <a:pPr algn="l" fontAlgn="ctr"/>
                      <a:r>
                        <a:rPr lang="en-US" sz="1200" b="0" i="0" u="none" strike="noStrike" dirty="0">
                          <a:solidFill>
                            <a:schemeClr val="tx1"/>
                          </a:solidFill>
                          <a:effectLst/>
                          <a:latin typeface="+mn-lt"/>
                        </a:rPr>
                        <a:t>- Interface Description - External / Internal – Direction – Role - Source	</a:t>
                      </a:r>
                    </a:p>
                    <a:p>
                      <a:pPr algn="l" fontAlgn="ctr"/>
                      <a:r>
                        <a:rPr lang="en-US" sz="1200" b="0" i="0" u="none" strike="noStrike" dirty="0">
                          <a:solidFill>
                            <a:schemeClr val="tx1"/>
                          </a:solidFill>
                          <a:effectLst/>
                          <a:latin typeface="+mn-lt"/>
                        </a:rPr>
                        <a:t>- Destination - Interface Pattern - Transfer Route - FS ID – Frequency</a:t>
                      </a:r>
                    </a:p>
                  </a:txBody>
                  <a:tcPr marL="6350" marR="6350" marT="6350" marB="0"/>
                </a:tc>
                <a:extLst>
                  <a:ext uri="{0D108BD9-81ED-4DB2-BD59-A6C34878D82A}">
                    <a16:rowId xmlns:a16="http://schemas.microsoft.com/office/drawing/2014/main" val="3663807874"/>
                  </a:ext>
                </a:extLst>
              </a:tr>
              <a:tr h="606164">
                <a:tc>
                  <a:txBody>
                    <a:bodyPr/>
                    <a:lstStyle/>
                    <a:p>
                      <a:r>
                        <a:rPr lang="en-GB" sz="1200" dirty="0"/>
                        <a:t>Inconsistency of Data Items</a:t>
                      </a:r>
                    </a:p>
                  </a:txBody>
                  <a:tcPr/>
                </a:tc>
                <a:tc>
                  <a:txBody>
                    <a:bodyPr/>
                    <a:lstStyle/>
                    <a:p>
                      <a:pPr algn="l" fontAlgn="ctr"/>
                      <a:r>
                        <a:rPr lang="en-US" sz="1200" b="0" i="0" u="none" strike="noStrike" dirty="0">
                          <a:solidFill>
                            <a:schemeClr val="tx1"/>
                          </a:solidFill>
                          <a:effectLst/>
                          <a:latin typeface="+mn-lt"/>
                        </a:rPr>
                        <a:t>Several examples of position, naming and metadata inconsistency.</a:t>
                      </a:r>
                    </a:p>
                  </a:txBody>
                  <a:tcPr marL="6350" marR="6350" marT="6350" marB="0"/>
                </a:tc>
                <a:extLst>
                  <a:ext uri="{0D108BD9-81ED-4DB2-BD59-A6C34878D82A}">
                    <a16:rowId xmlns:a16="http://schemas.microsoft.com/office/drawing/2014/main" val="1230386166"/>
                  </a:ext>
                </a:extLst>
              </a:tr>
            </a:tbl>
          </a:graphicData>
        </a:graphic>
      </p:graphicFrame>
    </p:spTree>
    <p:extLst>
      <p:ext uri="{BB962C8B-B14F-4D97-AF65-F5344CB8AC3E}">
        <p14:creationId xmlns:p14="http://schemas.microsoft.com/office/powerpoint/2010/main" val="405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AC126-B1E9-4282-85DD-F5CE207F4DDB}"/>
              </a:ext>
            </a:extLst>
          </p:cNvPr>
          <p:cNvSpPr>
            <a:spLocks noGrp="1"/>
          </p:cNvSpPr>
          <p:nvPr>
            <p:ph type="title"/>
          </p:nvPr>
        </p:nvSpPr>
        <p:spPr>
          <a:xfrm>
            <a:off x="457200" y="123478"/>
            <a:ext cx="8229600" cy="637580"/>
          </a:xfrm>
        </p:spPr>
        <p:txBody>
          <a:bodyPr>
            <a:normAutofit/>
          </a:bodyPr>
          <a:lstStyle/>
          <a:p>
            <a:r>
              <a:rPr lang="en-GB" dirty="0"/>
              <a:t>Outputs</a:t>
            </a:r>
          </a:p>
        </p:txBody>
      </p:sp>
      <p:sp>
        <p:nvSpPr>
          <p:cNvPr id="3" name="Content Placeholder 2">
            <a:extLst>
              <a:ext uri="{FF2B5EF4-FFF2-40B4-BE49-F238E27FC236}">
                <a16:creationId xmlns:a16="http://schemas.microsoft.com/office/drawing/2014/main" id="{2F72A2E2-6CB0-46D3-BF36-9AF66BF3727E}"/>
              </a:ext>
            </a:extLst>
          </p:cNvPr>
          <p:cNvSpPr>
            <a:spLocks noGrp="1"/>
          </p:cNvSpPr>
          <p:nvPr>
            <p:ph idx="1"/>
          </p:nvPr>
        </p:nvSpPr>
        <p:spPr/>
        <p:txBody>
          <a:bodyPr>
            <a:normAutofit/>
          </a:bodyPr>
          <a:lstStyle/>
          <a:p>
            <a:r>
              <a:rPr lang="en-GB" sz="1833" dirty="0"/>
              <a:t>We anticipate a number of changes will be:</a:t>
            </a:r>
          </a:p>
          <a:p>
            <a:pPr lvl="1"/>
            <a:r>
              <a:rPr lang="en-GB" sz="1633" dirty="0"/>
              <a:t>Administrative only – e.g. changing the field name to make it consistent</a:t>
            </a:r>
          </a:p>
          <a:p>
            <a:pPr lvl="1"/>
            <a:r>
              <a:rPr lang="en-GB" sz="1633" dirty="0"/>
              <a:t>Functional impacting – e.g. change to formats</a:t>
            </a:r>
          </a:p>
          <a:p>
            <a:pPr lvl="1"/>
            <a:r>
              <a:rPr lang="en-GB" sz="1633" dirty="0"/>
              <a:t>Some will be somewhere in between – e.g. a change to formats but with no impacts to Users</a:t>
            </a:r>
          </a:p>
          <a:p>
            <a:pPr lvl="1"/>
            <a:endParaRPr lang="en-GB" sz="1633" dirty="0"/>
          </a:p>
          <a:p>
            <a:r>
              <a:rPr lang="en-GB" sz="1833" dirty="0"/>
              <a:t>We will need help from the industry to assess the impact of changes</a:t>
            </a:r>
          </a:p>
          <a:p>
            <a:pPr lvl="1"/>
            <a:r>
              <a:rPr lang="en-GB" sz="1633" dirty="0"/>
              <a:t>Proposing to start this via DSG starting in [January 2021] at DSG; and [February] Change Packs</a:t>
            </a:r>
          </a:p>
        </p:txBody>
      </p:sp>
    </p:spTree>
    <p:extLst>
      <p:ext uri="{BB962C8B-B14F-4D97-AF65-F5344CB8AC3E}">
        <p14:creationId xmlns:p14="http://schemas.microsoft.com/office/powerpoint/2010/main" val="1157638165"/>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Ofgem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stSlide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7FF72B1F-97B6-45FB-8B61-66CA9A39B2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microsoft.com/office/infopath/2007/PartnerControls"/>
    <ds:schemaRef ds:uri="http://purl.org/dc/elements/1.1/"/>
    <ds:schemaRef ds:uri="http://purl.org/dc/terms/"/>
    <ds:schemaRef ds:uri="http://schemas.microsoft.com/office/2006/documentManagement/types"/>
    <ds:schemaRef ds:uri="http://schemas.microsoft.com/office/2006/metadata/properties"/>
    <ds:schemaRef ds:uri="257a0e4a-5d1e-49f5-8b04-af0f1b4adf0c"/>
    <ds:schemaRef ds:uri="http://schemas.openxmlformats.org/package/2006/metadata/core-properties"/>
    <ds:schemaRef ds:uri="0e632b23-6baf-4f8f-9270-13b153b6ce5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17715</TotalTime>
  <Words>532</Words>
  <Application>Microsoft Office PowerPoint</Application>
  <PresentationFormat>On-screen Show (16:9)</PresentationFormat>
  <Paragraphs>61</Paragraphs>
  <Slides>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Verdana</vt:lpstr>
      <vt:lpstr>Office Theme</vt:lpstr>
      <vt:lpstr>PresentationOfgem2015</vt:lpstr>
      <vt:lpstr>LastSlideMaster</vt:lpstr>
      <vt:lpstr>Data Catalogue</vt:lpstr>
      <vt:lpstr>Background</vt:lpstr>
      <vt:lpstr>Industry File Consolidation</vt:lpstr>
      <vt:lpstr>Industry File Consolidation – Example Issues</vt:lpstr>
      <vt:lpstr>Outputs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Helen Bennett</cp:lastModifiedBy>
  <cp:revision>101</cp:revision>
  <dcterms:created xsi:type="dcterms:W3CDTF">2018-09-02T17:12:15Z</dcterms:created>
  <dcterms:modified xsi:type="dcterms:W3CDTF">2020-12-01T15:30:53Z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