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91" r:id="rId6"/>
    <p:sldId id="28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81B8-FCFD-40C2-88C9-A75D1C9FAA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6CDDAE-C3FC-48D6-9D85-6FE3EE3692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90948F-A60B-4C1F-9822-7321709FD50D}"/>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5" name="Footer Placeholder 4">
            <a:extLst>
              <a:ext uri="{FF2B5EF4-FFF2-40B4-BE49-F238E27FC236}">
                <a16:creationId xmlns:a16="http://schemas.microsoft.com/office/drawing/2014/main" id="{A177D985-F3BB-436D-B7AB-0E1696CC75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CE0D3B-B4E0-4A3F-A211-BDEEFB198B02}"/>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37872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47F5-5C1F-4FA5-AAA8-A682DDE1A6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7C7739-7498-40DB-99A8-8DC6A44B29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1D0094-C53B-45CC-84A1-BAD0F43A2B8F}"/>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5" name="Footer Placeholder 4">
            <a:extLst>
              <a:ext uri="{FF2B5EF4-FFF2-40B4-BE49-F238E27FC236}">
                <a16:creationId xmlns:a16="http://schemas.microsoft.com/office/drawing/2014/main" id="{421ABBE1-1C9E-4705-9309-29B7F6B178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4CD97-E2AB-4BEE-A422-ACC5CCA83B45}"/>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97390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EA112F-7B3C-48EE-8394-7C6E865BB5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8B4FDB-149C-45A2-861F-CCB9AFB8FB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A57A8-007D-403F-8B79-2FC6771360E1}"/>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5" name="Footer Placeholder 4">
            <a:extLst>
              <a:ext uri="{FF2B5EF4-FFF2-40B4-BE49-F238E27FC236}">
                <a16:creationId xmlns:a16="http://schemas.microsoft.com/office/drawing/2014/main" id="{C4862FA3-9728-47E8-971E-DCE073BEFA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19CE1-B6EE-4FDE-A483-E6763044B5F1}"/>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378975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25960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320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963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019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609600" y="164637"/>
            <a:ext cx="10972800" cy="850107"/>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515659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46294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671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33774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2E5E-FFEB-45EA-AA21-6359B6F831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01BB4E-5DF7-4307-8667-695A1EBC26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BEB9C8-D90C-4960-8846-FBB680A2BB7A}"/>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5" name="Footer Placeholder 4">
            <a:extLst>
              <a:ext uri="{FF2B5EF4-FFF2-40B4-BE49-F238E27FC236}">
                <a16:creationId xmlns:a16="http://schemas.microsoft.com/office/drawing/2014/main" id="{2C018F9F-6BCB-47F6-9389-4EDFEAE73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F2783-F8C5-4C1F-8955-8CDE57A9AF40}"/>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2513670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51508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B79E-BFE9-497D-9BA5-B588D2428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CD49CB-D627-4B44-A3E4-A355AC5DD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E614B0-E676-4123-BD13-FE42C731D93A}"/>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5" name="Footer Placeholder 4">
            <a:extLst>
              <a:ext uri="{FF2B5EF4-FFF2-40B4-BE49-F238E27FC236}">
                <a16:creationId xmlns:a16="http://schemas.microsoft.com/office/drawing/2014/main" id="{8F26D4D0-DC50-42E3-B055-2D669DFC6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C7DEFF-5695-4B71-A2DD-C66AE8E738B2}"/>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148965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AB4F-F829-4993-B52B-D98BAFD55E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083074-8172-488E-9A6F-BE9EF4A4F4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B059EE-7ED8-4363-9459-58113843B5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F3592F-6074-4AB7-8837-F8DC0D1FA543}"/>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6" name="Footer Placeholder 5">
            <a:extLst>
              <a:ext uri="{FF2B5EF4-FFF2-40B4-BE49-F238E27FC236}">
                <a16:creationId xmlns:a16="http://schemas.microsoft.com/office/drawing/2014/main" id="{443EE601-AB59-4AEC-90B8-A5A903B620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C8E622-7BB6-450A-8367-ADFBC34B334A}"/>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57515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BC10-5ADC-432A-B979-D0328C942F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1E95FC-32EC-499F-8A13-9C2236865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575898-0565-49A9-A50B-221D0615A0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F98BFA-0FC4-4E54-9C7C-8E16A87B5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2E5436-66C1-42BC-9C77-14B2E3701D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412AAD-C29B-4B13-B7F5-7E370DE9EB43}"/>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8" name="Footer Placeholder 7">
            <a:extLst>
              <a:ext uri="{FF2B5EF4-FFF2-40B4-BE49-F238E27FC236}">
                <a16:creationId xmlns:a16="http://schemas.microsoft.com/office/drawing/2014/main" id="{E6FB0625-CF3E-49DF-A354-1323190A3D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824259-5B2D-489F-8545-3AC8484EC7FF}"/>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282144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393D-FF5B-486A-8B5A-3FC39E0183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F29F34-F278-4F95-BC39-43443151647B}"/>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4" name="Footer Placeholder 3">
            <a:extLst>
              <a:ext uri="{FF2B5EF4-FFF2-40B4-BE49-F238E27FC236}">
                <a16:creationId xmlns:a16="http://schemas.microsoft.com/office/drawing/2014/main" id="{BEB97F7D-D6CD-494E-A3CD-48FFC6EA22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F06F15-5D99-4352-97FF-163D4EC809CD}"/>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210556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3A643-4363-40F8-A680-5D2ECFBCE1BD}"/>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3" name="Footer Placeholder 2">
            <a:extLst>
              <a:ext uri="{FF2B5EF4-FFF2-40B4-BE49-F238E27FC236}">
                <a16:creationId xmlns:a16="http://schemas.microsoft.com/office/drawing/2014/main" id="{C4E2B65C-E063-4093-8EA0-67A323AE64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BAC2C-6C9D-40C8-9C83-BDD9F36A2580}"/>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87124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38F3-FE9C-4869-BD5E-DEE773302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33FBAC-F033-43DB-9DC3-55DB0F706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8CF1F7-70A5-4ED9-B6A9-457FE6EF6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62FD9-03A2-44FE-91F6-731DAF5ED876}"/>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6" name="Footer Placeholder 5">
            <a:extLst>
              <a:ext uri="{FF2B5EF4-FFF2-40B4-BE49-F238E27FC236}">
                <a16:creationId xmlns:a16="http://schemas.microsoft.com/office/drawing/2014/main" id="{D00C45EA-A78C-4826-B767-54D9115976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E7937-21A1-454D-9080-970B50E4D5BB}"/>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299457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2AD6-22FE-4312-94E5-AAD15EFCE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F6C9BC-B2E1-4AC9-AC37-EBB413752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9BE857-C305-43AD-A530-C226C9CDF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285D00-5CD2-4935-9497-1C2DFF76ECC2}"/>
              </a:ext>
            </a:extLst>
          </p:cNvPr>
          <p:cNvSpPr>
            <a:spLocks noGrp="1"/>
          </p:cNvSpPr>
          <p:nvPr>
            <p:ph type="dt" sz="half" idx="10"/>
          </p:nvPr>
        </p:nvSpPr>
        <p:spPr/>
        <p:txBody>
          <a:bodyPr/>
          <a:lstStyle/>
          <a:p>
            <a:fld id="{6BA617EE-8DC3-4347-8193-3A9AD41F3EDB}" type="datetimeFigureOut">
              <a:rPr lang="en-GB" smtClean="0"/>
              <a:t>07/12/2020</a:t>
            </a:fld>
            <a:endParaRPr lang="en-GB"/>
          </a:p>
        </p:txBody>
      </p:sp>
      <p:sp>
        <p:nvSpPr>
          <p:cNvPr id="6" name="Footer Placeholder 5">
            <a:extLst>
              <a:ext uri="{FF2B5EF4-FFF2-40B4-BE49-F238E27FC236}">
                <a16:creationId xmlns:a16="http://schemas.microsoft.com/office/drawing/2014/main" id="{D07E7451-D39D-4B5D-88A0-05FBA9097B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45EA1F-2A2B-4A39-8CEB-96AAE0E0B2C6}"/>
              </a:ext>
            </a:extLst>
          </p:cNvPr>
          <p:cNvSpPr>
            <a:spLocks noGrp="1"/>
          </p:cNvSpPr>
          <p:nvPr>
            <p:ph type="sldNum" sz="quarter" idx="12"/>
          </p:nvPr>
        </p:nvSpPr>
        <p:spPr/>
        <p:txBody>
          <a:bodyPr/>
          <a:lstStyle/>
          <a:p>
            <a:fld id="{CE7B71D0-6C86-47CD-AF23-BB0748A47C4F}" type="slidenum">
              <a:rPr lang="en-GB" smtClean="0"/>
              <a:t>‹#›</a:t>
            </a:fld>
            <a:endParaRPr lang="en-GB"/>
          </a:p>
        </p:txBody>
      </p:sp>
    </p:spTree>
    <p:extLst>
      <p:ext uri="{BB962C8B-B14F-4D97-AF65-F5344CB8AC3E}">
        <p14:creationId xmlns:p14="http://schemas.microsoft.com/office/powerpoint/2010/main" val="45569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D0AE5B-9154-4347-AFCF-639B9E7F4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34222C-DF90-4B9A-AABA-0EE701E86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996097-CED8-463A-A59E-3EBEEC226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617EE-8DC3-4347-8193-3A9AD41F3EDB}" type="datetimeFigureOut">
              <a:rPr lang="en-GB" smtClean="0"/>
              <a:t>07/12/2020</a:t>
            </a:fld>
            <a:endParaRPr lang="en-GB"/>
          </a:p>
        </p:txBody>
      </p:sp>
      <p:sp>
        <p:nvSpPr>
          <p:cNvPr id="5" name="Footer Placeholder 4">
            <a:extLst>
              <a:ext uri="{FF2B5EF4-FFF2-40B4-BE49-F238E27FC236}">
                <a16:creationId xmlns:a16="http://schemas.microsoft.com/office/drawing/2014/main" id="{80450DF6-6725-421E-B28D-404E3BDDD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067304-5B9E-470A-8777-21B30687F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B71D0-6C86-47CD-AF23-BB0748A47C4F}" type="slidenum">
              <a:rPr lang="en-GB" smtClean="0"/>
              <a:t>‹#›</a:t>
            </a:fld>
            <a:endParaRPr lang="en-GB"/>
          </a:p>
        </p:txBody>
      </p:sp>
    </p:spTree>
    <p:extLst>
      <p:ext uri="{BB962C8B-B14F-4D97-AF65-F5344CB8AC3E}">
        <p14:creationId xmlns:p14="http://schemas.microsoft.com/office/powerpoint/2010/main" val="104744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64637"/>
            <a:ext cx="10972800" cy="85010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412776"/>
            <a:ext cx="10972800"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51120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219170" rtl="0" eaLnBrk="1" latinLnBrk="0" hangingPunct="1">
        <a:spcBef>
          <a:spcPct val="0"/>
        </a:spcBef>
        <a:buNone/>
        <a:defRPr sz="3733" b="1" kern="1200">
          <a:solidFill>
            <a:srgbClr val="3E5AA8"/>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package" Target="../embeddings/Microsoft_Word_Document.docx"/><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543" y="2133599"/>
            <a:ext cx="10363200" cy="1752601"/>
          </a:xfrm>
        </p:spPr>
        <p:txBody>
          <a:bodyPr>
            <a:normAutofit fontScale="90000"/>
          </a:bodyPr>
          <a:lstStyle/>
          <a:p>
            <a:br>
              <a:rPr lang="en-GB" dirty="0"/>
            </a:br>
            <a:r>
              <a:rPr lang="en-GB" dirty="0"/>
              <a:t>Advice Direct Scotland Limited </a:t>
            </a:r>
            <a:br>
              <a:rPr lang="en-GB" dirty="0"/>
            </a:br>
            <a:r>
              <a:rPr lang="en-GB" sz="2200" dirty="0"/>
              <a:t>(A new entity under “the parties given the power of investigation and consumer issue resolution” in the DPM.)</a:t>
            </a:r>
            <a:br>
              <a:rPr lang="en-GB" dirty="0"/>
            </a:br>
            <a:r>
              <a:rPr lang="en-GB" dirty="0"/>
              <a:t>10 free DES accounts requested.</a:t>
            </a:r>
            <a:br>
              <a:rPr lang="en-GB" dirty="0"/>
            </a:br>
            <a:endParaRPr lang="en-GB" dirty="0"/>
          </a:p>
        </p:txBody>
      </p:sp>
      <p:sp>
        <p:nvSpPr>
          <p:cNvPr id="3" name="Subtitle 2"/>
          <p:cNvSpPr>
            <a:spLocks noGrp="1"/>
          </p:cNvSpPr>
          <p:nvPr>
            <p:ph type="subTitle" idx="1"/>
          </p:nvPr>
        </p:nvSpPr>
        <p:spPr/>
        <p:txBody>
          <a:bodyPr vert="horz" lIns="121920" tIns="60960" rIns="121920" bIns="60960" rtlCol="0" anchor="t">
            <a:normAutofit/>
          </a:bodyPr>
          <a:lstStyle/>
          <a:p>
            <a:r>
              <a:rPr lang="en-GB" dirty="0">
                <a:latin typeface="Arial"/>
                <a:cs typeface="Arial"/>
              </a:rPr>
              <a:t>16</a:t>
            </a:r>
            <a:r>
              <a:rPr lang="en-GB" baseline="30000" dirty="0">
                <a:latin typeface="Arial"/>
                <a:cs typeface="Arial"/>
              </a:rPr>
              <a:t>th</a:t>
            </a:r>
            <a:r>
              <a:rPr lang="en-GB" dirty="0">
                <a:latin typeface="Arial"/>
                <a:cs typeface="Arial"/>
              </a:rPr>
              <a:t> December 2020</a:t>
            </a:r>
          </a:p>
        </p:txBody>
      </p:sp>
      <p:sp>
        <p:nvSpPr>
          <p:cNvPr id="4" name="Rectangle 3"/>
          <p:cNvSpPr/>
          <p:nvPr/>
        </p:nvSpPr>
        <p:spPr>
          <a:xfrm>
            <a:off x="5930143" y="3182780"/>
            <a:ext cx="269626" cy="46166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 </a:t>
            </a:r>
          </a:p>
        </p:txBody>
      </p:sp>
      <p:sp>
        <p:nvSpPr>
          <p:cNvPr id="5" name="Rectangle 4"/>
          <p:cNvSpPr/>
          <p:nvPr/>
        </p:nvSpPr>
        <p:spPr>
          <a:xfrm>
            <a:off x="5930143" y="3182780"/>
            <a:ext cx="269626" cy="46166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275470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B722D-EACE-447E-B61B-903D09439365}"/>
              </a:ext>
            </a:extLst>
          </p:cNvPr>
          <p:cNvSpPr>
            <a:spLocks noGrp="1"/>
          </p:cNvSpPr>
          <p:nvPr>
            <p:ph idx="1"/>
          </p:nvPr>
        </p:nvSpPr>
        <p:spPr>
          <a:xfrm>
            <a:off x="609600" y="157899"/>
            <a:ext cx="10972800" cy="6542202"/>
          </a:xfrm>
        </p:spPr>
        <p:txBody>
          <a:bodyPr>
            <a:normAutofit fontScale="70000" lnSpcReduction="20000"/>
          </a:bodyPr>
          <a:lstStyle/>
          <a:p>
            <a:endParaRPr lang="en-GB" sz="1800" dirty="0"/>
          </a:p>
          <a:p>
            <a:r>
              <a:rPr lang="en-GB" sz="1800" b="1" dirty="0"/>
              <a:t>Background </a:t>
            </a:r>
          </a:p>
          <a:p>
            <a:pPr lvl="1">
              <a:buFont typeface="Courier New" panose="02070309020205020404" pitchFamily="49" charset="0"/>
              <a:buChar char="o"/>
            </a:pPr>
            <a:r>
              <a:rPr lang="en-GB" sz="1800" dirty="0"/>
              <a:t>MOD 697S entered a new customer category to the Data Permissions Matrix: “The parties given the power of investigation and consumer issue resolution;” Advice Direct Scotland Limited have applied for access to </a:t>
            </a:r>
            <a:r>
              <a:rPr lang="en-GB" sz="1800" dirty="0" err="1"/>
              <a:t>Xoserve’s</a:t>
            </a:r>
            <a:r>
              <a:rPr lang="en-GB" sz="1800" dirty="0"/>
              <a:t> Data Enquiry Service under this customer type; </a:t>
            </a:r>
          </a:p>
          <a:p>
            <a:pPr lvl="1">
              <a:buFont typeface="Courier New" panose="02070309020205020404" pitchFamily="49" charset="0"/>
              <a:buChar char="o"/>
            </a:pPr>
            <a:r>
              <a:rPr lang="en-GB" sz="1800" dirty="0"/>
              <a:t>Advice Direct Scotland are taking over consumer energy advice services from the National Association of Citizens Advice Bureaux in Scotland from circa mid-December 2020. The exact date will be confirmed by Alan Clark, Policy Officer in Consumer, Competition and Energy Company Services in Scottish Government in due course. Please see email confirming this below;</a:t>
            </a:r>
          </a:p>
          <a:p>
            <a:pPr lvl="1">
              <a:buFont typeface="Courier New" panose="02070309020205020404" pitchFamily="49" charset="0"/>
              <a:buChar char="o"/>
            </a:pPr>
            <a:endParaRPr lang="en-GB" sz="1800" dirty="0"/>
          </a:p>
          <a:p>
            <a:pPr lvl="1">
              <a:buFont typeface="Courier New" panose="02070309020205020404" pitchFamily="49" charset="0"/>
              <a:buChar char="o"/>
            </a:pPr>
            <a:endParaRPr lang="en-GB" sz="1800" dirty="0"/>
          </a:p>
          <a:p>
            <a:pPr lvl="1">
              <a:buFont typeface="Courier New" panose="02070309020205020404" pitchFamily="49" charset="0"/>
              <a:buChar char="o"/>
            </a:pPr>
            <a:endParaRPr lang="en-GB" sz="1800" dirty="0"/>
          </a:p>
          <a:p>
            <a:pPr lvl="1">
              <a:buFont typeface="Courier New" panose="02070309020205020404" pitchFamily="49" charset="0"/>
              <a:buChar char="o"/>
            </a:pPr>
            <a:endParaRPr lang="en-GB" sz="1800" dirty="0"/>
          </a:p>
          <a:p>
            <a:pPr lvl="1">
              <a:buFont typeface="Courier New" panose="02070309020205020404" pitchFamily="49" charset="0"/>
              <a:buChar char="o"/>
            </a:pPr>
            <a:r>
              <a:rPr lang="en-GB" sz="1800" dirty="0"/>
              <a:t>Xoserve Limited will only enter into a 3</a:t>
            </a:r>
            <a:r>
              <a:rPr lang="en-GB" sz="1800" baseline="30000" dirty="0"/>
              <a:t>rd</a:t>
            </a:r>
            <a:r>
              <a:rPr lang="en-GB" sz="1800" dirty="0"/>
              <a:t> party agreement for access to DES (no charge) once the go live date of transfer of services has been confirmed in writing by the Scottish Government;</a:t>
            </a:r>
          </a:p>
          <a:p>
            <a:pPr lvl="1">
              <a:buFont typeface="Courier New" panose="02070309020205020404" pitchFamily="49" charset="0"/>
              <a:buChar char="o"/>
            </a:pPr>
            <a:r>
              <a:rPr lang="en-GB" sz="1800" dirty="0"/>
              <a:t>Access to Data Enquiry will only be available for as long as Advice Direct Scotland are “</a:t>
            </a:r>
            <a:r>
              <a:rPr lang="en-US" sz="1800" dirty="0"/>
              <a:t>The parties given the power of investigation and consumer issue resolution” as per the DPM Conditionality document;  </a:t>
            </a:r>
          </a:p>
          <a:p>
            <a:pPr marL="1219170" lvl="2" indent="0">
              <a:buNone/>
            </a:pPr>
            <a:endParaRPr lang="en-GB" sz="1800" dirty="0">
              <a:highlight>
                <a:srgbClr val="FFFF00"/>
              </a:highlight>
            </a:endParaRPr>
          </a:p>
          <a:p>
            <a:pPr marL="1219170" lvl="2" indent="0">
              <a:buNone/>
            </a:pPr>
            <a:endParaRPr lang="en-GB" sz="1800" dirty="0">
              <a:highlight>
                <a:srgbClr val="FFFF00"/>
              </a:highlight>
            </a:endParaRPr>
          </a:p>
          <a:p>
            <a:pPr marL="1219170" lvl="2" indent="0">
              <a:buNone/>
            </a:pPr>
            <a:endParaRPr lang="en-GB" sz="1800" dirty="0">
              <a:highlight>
                <a:srgbClr val="FFFF00"/>
              </a:highlight>
            </a:endParaRPr>
          </a:p>
          <a:p>
            <a:pPr marL="1219170" lvl="2" indent="0">
              <a:buNone/>
            </a:pPr>
            <a:endParaRPr lang="en-GB" sz="1800" dirty="0">
              <a:highlight>
                <a:srgbClr val="FFFF00"/>
              </a:highlight>
            </a:endParaRPr>
          </a:p>
          <a:p>
            <a:pPr lvl="1">
              <a:buFont typeface="Courier New" panose="02070309020205020404" pitchFamily="49" charset="0"/>
              <a:buChar char="o"/>
            </a:pPr>
            <a:r>
              <a:rPr lang="en-GB" sz="1800" dirty="0"/>
              <a:t>Schedule 4 Conditions Precedent within the 3</a:t>
            </a:r>
            <a:r>
              <a:rPr lang="en-GB" sz="1800" baseline="30000" dirty="0"/>
              <a:t>rd</a:t>
            </a:r>
            <a:r>
              <a:rPr lang="en-GB" sz="1800" dirty="0"/>
              <a:t> party agreement clearly states:</a:t>
            </a:r>
          </a:p>
          <a:p>
            <a:pPr marL="0" indent="0">
              <a:buNone/>
            </a:pPr>
            <a:r>
              <a:rPr lang="en-GB" sz="1800" dirty="0"/>
              <a:t>	</a:t>
            </a:r>
            <a:r>
              <a:rPr lang="en-GB" sz="1800" i="1" dirty="0"/>
              <a:t>“Under the terms of Modification 697S to the Uniform Network Code, Advice Direct Scotland Limited may only have access to the 	Data Enquiry Service as long as they are ‘a party given the power of investigation and consumer issue resolution’ in Scotland.</a:t>
            </a:r>
          </a:p>
          <a:p>
            <a:pPr marL="0" indent="0">
              <a:buNone/>
            </a:pPr>
            <a:r>
              <a:rPr lang="en-GB" sz="1800" i="1" dirty="0"/>
              <a:t>	If Advice Direct Scotland Limited cease to provide investigation and consumer issue resolution services in Scotland, their access to 	the Data Enquiry Service will immediately cease.” </a:t>
            </a:r>
          </a:p>
          <a:p>
            <a:pPr lvl="1">
              <a:buFont typeface="Courier New" panose="02070309020205020404" pitchFamily="49" charset="0"/>
              <a:buChar char="o"/>
            </a:pPr>
            <a:r>
              <a:rPr lang="en-GB" sz="1800" dirty="0"/>
              <a:t>Conversations are ongoing with National Association of Citizens Advice Bureaux re. whether the number of free accounts they currently have can be reduced as they will no longer be providing consumer advice services in Scotland but will continue to serve England and Wales. </a:t>
            </a:r>
          </a:p>
          <a:p>
            <a:pPr lvl="1">
              <a:buFont typeface="Courier New" panose="02070309020205020404" pitchFamily="49" charset="0"/>
              <a:buChar char="o"/>
            </a:pPr>
            <a:endParaRPr lang="en-GB" sz="1800" dirty="0"/>
          </a:p>
          <a:p>
            <a:r>
              <a:rPr lang="en-GB" sz="1800" b="1" dirty="0"/>
              <a:t>Request</a:t>
            </a:r>
          </a:p>
          <a:p>
            <a:pPr lvl="1">
              <a:buFont typeface="Courier New" panose="02070309020205020404" pitchFamily="49" charset="0"/>
              <a:buChar char="o"/>
            </a:pPr>
            <a:r>
              <a:rPr lang="en-GB" sz="1800" dirty="0"/>
              <a:t>Advice Direct Scotland Limited have requested 10 DES accounts for when they take over tier 1 consumer energy advice services from the National Association of Citizens Advice Bureaux in Scotland from circa mid-December 2020;</a:t>
            </a:r>
          </a:p>
          <a:p>
            <a:pPr lvl="1">
              <a:buFont typeface="Courier New" panose="02070309020205020404" pitchFamily="49" charset="0"/>
              <a:buChar char="o"/>
            </a:pPr>
            <a:r>
              <a:rPr lang="en-GB" sz="1800" dirty="0"/>
              <a:t>All 10 accounts would be free of charge;</a:t>
            </a:r>
          </a:p>
          <a:p>
            <a:pPr lvl="1">
              <a:buFont typeface="Courier New" panose="02070309020205020404" pitchFamily="49" charset="0"/>
              <a:buChar char="o"/>
            </a:pPr>
            <a:r>
              <a:rPr lang="en-GB" sz="1800" dirty="0"/>
              <a:t>Does CoMC approve this request?</a:t>
            </a:r>
          </a:p>
          <a:p>
            <a:pPr lvl="1"/>
            <a:endParaRPr lang="en-GB" dirty="0"/>
          </a:p>
        </p:txBody>
      </p:sp>
      <p:graphicFrame>
        <p:nvGraphicFramePr>
          <p:cNvPr id="4" name="Object 3">
            <a:extLst>
              <a:ext uri="{FF2B5EF4-FFF2-40B4-BE49-F238E27FC236}">
                <a16:creationId xmlns:a16="http://schemas.microsoft.com/office/drawing/2014/main" id="{B8C2CB1E-82B7-431D-92E3-0653EDBD4DA0}"/>
              </a:ext>
            </a:extLst>
          </p:cNvPr>
          <p:cNvGraphicFramePr>
            <a:graphicFrameLocks noChangeAspect="1"/>
          </p:cNvGraphicFramePr>
          <p:nvPr>
            <p:extLst>
              <p:ext uri="{D42A27DB-BD31-4B8C-83A1-F6EECF244321}">
                <p14:modId xmlns:p14="http://schemas.microsoft.com/office/powerpoint/2010/main" val="1699192359"/>
              </p:ext>
            </p:extLst>
          </p:nvPr>
        </p:nvGraphicFramePr>
        <p:xfrm>
          <a:off x="1754957" y="1666728"/>
          <a:ext cx="914400" cy="806450"/>
        </p:xfrm>
        <a:graphic>
          <a:graphicData uri="http://schemas.openxmlformats.org/presentationml/2006/ole">
            <mc:AlternateContent xmlns:mc="http://schemas.openxmlformats.org/markup-compatibility/2006">
              <mc:Choice xmlns:v="urn:schemas-microsoft-com:vml" Requires="v">
                <p:oleObj spid="_x0000_s103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754957" y="1666728"/>
                        <a:ext cx="914400" cy="8064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50A30B4-887A-47DE-BFE9-B7D0238A5422}"/>
              </a:ext>
            </a:extLst>
          </p:cNvPr>
          <p:cNvGraphicFramePr>
            <a:graphicFrameLocks noChangeAspect="1"/>
          </p:cNvGraphicFramePr>
          <p:nvPr>
            <p:extLst>
              <p:ext uri="{D42A27DB-BD31-4B8C-83A1-F6EECF244321}">
                <p14:modId xmlns:p14="http://schemas.microsoft.com/office/powerpoint/2010/main" val="1177906551"/>
              </p:ext>
            </p:extLst>
          </p:nvPr>
        </p:nvGraphicFramePr>
        <p:xfrm>
          <a:off x="1754957" y="3175557"/>
          <a:ext cx="914400" cy="806450"/>
        </p:xfrm>
        <a:graphic>
          <a:graphicData uri="http://schemas.openxmlformats.org/presentationml/2006/ole">
            <mc:AlternateContent xmlns:mc="http://schemas.openxmlformats.org/markup-compatibility/2006">
              <mc:Choice xmlns:v="urn:schemas-microsoft-com:vml" Requires="v">
                <p:oleObj spid="_x0000_s1038" name="Document" showAsIcon="1" r:id="rId5" imgW="914400" imgH="806400" progId="Word.Document.12">
                  <p:embed/>
                </p:oleObj>
              </mc:Choice>
              <mc:Fallback>
                <p:oleObj name="Document" showAsIcon="1" r:id="rId5" imgW="914400" imgH="806400" progId="Word.Document.12">
                  <p:embed/>
                  <p:pic>
                    <p:nvPicPr>
                      <p:cNvPr id="0" name=""/>
                      <p:cNvPicPr/>
                      <p:nvPr/>
                    </p:nvPicPr>
                    <p:blipFill>
                      <a:blip r:embed="rId6"/>
                      <a:stretch>
                        <a:fillRect/>
                      </a:stretch>
                    </p:blipFill>
                    <p:spPr>
                      <a:xfrm>
                        <a:off x="1754957" y="317555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83256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A7FD4F90B5DA4788FF0464472C409F" ma:contentTypeVersion="11" ma:contentTypeDescription="Create a new document." ma:contentTypeScope="" ma:versionID="da65dba817ad8906a4a744e36306c50e">
  <xsd:schema xmlns:xsd="http://www.w3.org/2001/XMLSchema" xmlns:xs="http://www.w3.org/2001/XMLSchema" xmlns:p="http://schemas.microsoft.com/office/2006/metadata/properties" xmlns:ns3="01f7a547-d57a-44ce-a211-81869c79743b" xmlns:ns4="3092569d-7549-4f1f-b838-122d264c6bd8" targetNamespace="http://schemas.microsoft.com/office/2006/metadata/properties" ma:root="true" ma:fieldsID="d3a42e83de8c3bf3350fe2c8c5def860" ns3:_="" ns4:_="">
    <xsd:import namespace="01f7a547-d57a-44ce-a211-81869c79743b"/>
    <xsd:import namespace="3092569d-7549-4f1f-b838-122d264c6b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7a547-d57a-44ce-a211-81869c797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92569d-7549-4f1f-b838-122d264c6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607E8C-BC52-42C6-98E4-B324225015D8}">
  <ds:schemaRef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3092569d-7549-4f1f-b838-122d264c6bd8"/>
    <ds:schemaRef ds:uri="01f7a547-d57a-44ce-a211-81869c79743b"/>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C9D33CDF-7E68-426E-AEE4-19F984C7AC64}">
  <ds:schemaRefs>
    <ds:schemaRef ds:uri="http://schemas.microsoft.com/sharepoint/v3/contenttype/forms"/>
  </ds:schemaRefs>
</ds:datastoreItem>
</file>

<file path=customXml/itemProps3.xml><?xml version="1.0" encoding="utf-8"?>
<ds:datastoreItem xmlns:ds="http://schemas.openxmlformats.org/officeDocument/2006/customXml" ds:itemID="{9CA24AEA-7A39-40F7-9103-2B8318C62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f7a547-d57a-44ce-a211-81869c79743b"/>
    <ds:schemaRef ds:uri="3092569d-7549-4f1f-b838-122d264c6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TotalTime>
  <Words>192</Words>
  <Application>Microsoft Office PowerPoint</Application>
  <PresentationFormat>Widescreen</PresentationFormat>
  <Paragraphs>27</Paragraphs>
  <Slides>2</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2</vt:i4>
      </vt:variant>
    </vt:vector>
  </HeadingPairs>
  <TitlesOfParts>
    <vt:vector size="10" baseType="lpstr">
      <vt:lpstr>Arial</vt:lpstr>
      <vt:lpstr>Calibri</vt:lpstr>
      <vt:lpstr>Calibri Light</vt:lpstr>
      <vt:lpstr>Courier New</vt:lpstr>
      <vt:lpstr>Office Theme</vt:lpstr>
      <vt:lpstr>1_Office Theme</vt:lpstr>
      <vt:lpstr>Adobe Acrobat Document</vt:lpstr>
      <vt:lpstr>Microsoft Word Document</vt:lpstr>
      <vt:lpstr> Advice Direct Scotland Limited  (A new entity under “the parties given the power of investigation and consumer issue resolution” in the DPM.) 10 free DES accounts requested.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KVI Review Update CoMC</dc:title>
  <dc:creator>McGlone, Jayne</dc:creator>
  <cp:lastModifiedBy>Angela Clarke</cp:lastModifiedBy>
  <cp:revision>15</cp:revision>
  <dcterms:created xsi:type="dcterms:W3CDTF">2020-03-03T14:06:31Z</dcterms:created>
  <dcterms:modified xsi:type="dcterms:W3CDTF">2020-12-07T15:54:54Z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0x01010041A7FD4F90B5DA4788FF0464472C409F</vt:lpwstr>
  </property>
</Properties>
</file>