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43" r:id="rId7"/>
    <p:sldMasterId id="2147484155" r:id="rId8"/>
  </p:sldMasterIdLst>
  <p:notesMasterIdLst>
    <p:notesMasterId r:id="rId20"/>
  </p:notesMasterIdLst>
  <p:handoutMasterIdLst>
    <p:handoutMasterId r:id="rId21"/>
  </p:handoutMasterIdLst>
  <p:sldIdLst>
    <p:sldId id="352" r:id="rId9"/>
    <p:sldId id="829" r:id="rId10"/>
    <p:sldId id="787" r:id="rId11"/>
    <p:sldId id="826" r:id="rId12"/>
    <p:sldId id="775" r:id="rId13"/>
    <p:sldId id="791" r:id="rId14"/>
    <p:sldId id="794" r:id="rId15"/>
    <p:sldId id="790" r:id="rId16"/>
    <p:sldId id="828" r:id="rId17"/>
    <p:sldId id="831" r:id="rId18"/>
    <p:sldId id="830" r:id="rId19"/>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01C77-9B2F-415E-BDD8-4E223C5D64FB}" v="5" dt="2020-11-27T12:18:53.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96" autoAdjust="0"/>
  </p:normalViewPr>
  <p:slideViewPr>
    <p:cSldViewPr snapToGrid="0">
      <p:cViewPr varScale="1">
        <p:scale>
          <a:sx n="90" d="100"/>
          <a:sy n="90" d="100"/>
        </p:scale>
        <p:origin x="600" y="5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27/11/2020</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27/11/2020</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7675-B12C-435D-A763-86634C3642A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B7E3C39-8D1A-4F70-831A-56B44A510B3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850DA4-842A-4F16-8DC4-502B085F9EDE}"/>
              </a:ext>
            </a:extLst>
          </p:cNvPr>
          <p:cNvSpPr>
            <a:spLocks noGrp="1"/>
          </p:cNvSpPr>
          <p:nvPr>
            <p:ph type="dt" sz="half" idx="10"/>
          </p:nvPr>
        </p:nvSpPr>
        <p:spPr/>
        <p:txBody>
          <a:bodyPr/>
          <a:lstStyle/>
          <a:p>
            <a:fld id="{4F467BC8-1645-4D60-8AAE-5544F2AADB5F}" type="datetimeFigureOut">
              <a:rPr lang="en-GB" smtClean="0"/>
              <a:t>27/11/2020</a:t>
            </a:fld>
            <a:endParaRPr lang="en-GB"/>
          </a:p>
        </p:txBody>
      </p:sp>
      <p:sp>
        <p:nvSpPr>
          <p:cNvPr id="5" name="Footer Placeholder 4">
            <a:extLst>
              <a:ext uri="{FF2B5EF4-FFF2-40B4-BE49-F238E27FC236}">
                <a16:creationId xmlns:a16="http://schemas.microsoft.com/office/drawing/2014/main" id="{F8D1017F-00F5-44FB-AE70-FF9A9CB60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B2CA1-31DF-4B84-BBC2-D7C5E6364D26}"/>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89856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AD4D-27CB-4AF1-8616-482656FA01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646DB0-712D-4003-A19F-FC7D0EACC3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8308C-0D9B-4EBF-BA9A-A3B4E3084EA7}"/>
              </a:ext>
            </a:extLst>
          </p:cNvPr>
          <p:cNvSpPr>
            <a:spLocks noGrp="1"/>
          </p:cNvSpPr>
          <p:nvPr>
            <p:ph type="dt" sz="half" idx="10"/>
          </p:nvPr>
        </p:nvSpPr>
        <p:spPr/>
        <p:txBody>
          <a:bodyPr/>
          <a:lstStyle/>
          <a:p>
            <a:fld id="{4F467BC8-1645-4D60-8AAE-5544F2AADB5F}" type="datetimeFigureOut">
              <a:rPr lang="en-GB" smtClean="0"/>
              <a:t>27/11/2020</a:t>
            </a:fld>
            <a:endParaRPr lang="en-GB"/>
          </a:p>
        </p:txBody>
      </p:sp>
      <p:sp>
        <p:nvSpPr>
          <p:cNvPr id="5" name="Footer Placeholder 4">
            <a:extLst>
              <a:ext uri="{FF2B5EF4-FFF2-40B4-BE49-F238E27FC236}">
                <a16:creationId xmlns:a16="http://schemas.microsoft.com/office/drawing/2014/main" id="{234C204F-AE0E-466D-AB54-D541DFE61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B413B-9C12-48B5-98F0-69BCCFB37DD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587306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3D89-A0D6-4292-9046-70799AC3CBA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99CD78-37C3-4EE5-B501-0DC2FAF85C7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123304-CE38-4518-BCF2-D61D6F4F2E6C}"/>
              </a:ext>
            </a:extLst>
          </p:cNvPr>
          <p:cNvSpPr>
            <a:spLocks noGrp="1"/>
          </p:cNvSpPr>
          <p:nvPr>
            <p:ph type="dt" sz="half" idx="10"/>
          </p:nvPr>
        </p:nvSpPr>
        <p:spPr/>
        <p:txBody>
          <a:bodyPr/>
          <a:lstStyle/>
          <a:p>
            <a:fld id="{4F467BC8-1645-4D60-8AAE-5544F2AADB5F}" type="datetimeFigureOut">
              <a:rPr lang="en-GB" smtClean="0"/>
              <a:t>27/11/2020</a:t>
            </a:fld>
            <a:endParaRPr lang="en-GB"/>
          </a:p>
        </p:txBody>
      </p:sp>
      <p:sp>
        <p:nvSpPr>
          <p:cNvPr id="5" name="Footer Placeholder 4">
            <a:extLst>
              <a:ext uri="{FF2B5EF4-FFF2-40B4-BE49-F238E27FC236}">
                <a16:creationId xmlns:a16="http://schemas.microsoft.com/office/drawing/2014/main" id="{B440B553-302A-4C85-9217-FE4B79ED3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167B3A-09E3-44A2-AC66-C012D7DBB58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51994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7E58-08D7-49DF-A6C1-A978E9B13F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296BAC-9042-43A0-9EF6-48F472A5F17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29636A-A969-4A52-8698-AA9B608F87A2}"/>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F600E0-B0C7-4355-98B6-7E187275B10F}"/>
              </a:ext>
            </a:extLst>
          </p:cNvPr>
          <p:cNvSpPr>
            <a:spLocks noGrp="1"/>
          </p:cNvSpPr>
          <p:nvPr>
            <p:ph type="dt" sz="half" idx="10"/>
          </p:nvPr>
        </p:nvSpPr>
        <p:spPr/>
        <p:txBody>
          <a:bodyPr/>
          <a:lstStyle/>
          <a:p>
            <a:fld id="{4F467BC8-1645-4D60-8AAE-5544F2AADB5F}" type="datetimeFigureOut">
              <a:rPr lang="en-GB" smtClean="0"/>
              <a:t>27/11/2020</a:t>
            </a:fld>
            <a:endParaRPr lang="en-GB"/>
          </a:p>
        </p:txBody>
      </p:sp>
      <p:sp>
        <p:nvSpPr>
          <p:cNvPr id="6" name="Footer Placeholder 5">
            <a:extLst>
              <a:ext uri="{FF2B5EF4-FFF2-40B4-BE49-F238E27FC236}">
                <a16:creationId xmlns:a16="http://schemas.microsoft.com/office/drawing/2014/main" id="{8E250287-0790-4B15-8145-8A85C5C401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54BC39-F494-45EC-BE8C-16B6EC0E8C4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88393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AE2C-C6D3-4CE7-8EDA-FEBFDE5147FB}"/>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700F34-87E3-40A7-8F5C-48E5082FF9F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7D266E5-3AD8-477C-8D0D-A243F9965BD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820145-6F12-44FC-AA24-12C4E8C5E2F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ACACEB-0B7C-4669-8F19-182646E5C3D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1F8C66-8472-4D8A-9BA8-5540DBAC53DF}"/>
              </a:ext>
            </a:extLst>
          </p:cNvPr>
          <p:cNvSpPr>
            <a:spLocks noGrp="1"/>
          </p:cNvSpPr>
          <p:nvPr>
            <p:ph type="dt" sz="half" idx="10"/>
          </p:nvPr>
        </p:nvSpPr>
        <p:spPr/>
        <p:txBody>
          <a:bodyPr/>
          <a:lstStyle/>
          <a:p>
            <a:fld id="{4F467BC8-1645-4D60-8AAE-5544F2AADB5F}" type="datetimeFigureOut">
              <a:rPr lang="en-GB" smtClean="0"/>
              <a:t>27/11/2020</a:t>
            </a:fld>
            <a:endParaRPr lang="en-GB"/>
          </a:p>
        </p:txBody>
      </p:sp>
      <p:sp>
        <p:nvSpPr>
          <p:cNvPr id="8" name="Footer Placeholder 7">
            <a:extLst>
              <a:ext uri="{FF2B5EF4-FFF2-40B4-BE49-F238E27FC236}">
                <a16:creationId xmlns:a16="http://schemas.microsoft.com/office/drawing/2014/main" id="{A0D0E69C-AA6A-4F7B-96EC-45B2F87B33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422F10-699F-460D-B52D-4CA1B2572A2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32282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DE90-D9F5-4733-9947-035F5691BF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E48A88-5A7F-4173-99FB-E8D1881C8BD2}"/>
              </a:ext>
            </a:extLst>
          </p:cNvPr>
          <p:cNvSpPr>
            <a:spLocks noGrp="1"/>
          </p:cNvSpPr>
          <p:nvPr>
            <p:ph type="dt" sz="half" idx="10"/>
          </p:nvPr>
        </p:nvSpPr>
        <p:spPr/>
        <p:txBody>
          <a:bodyPr/>
          <a:lstStyle/>
          <a:p>
            <a:fld id="{4F467BC8-1645-4D60-8AAE-5544F2AADB5F}" type="datetimeFigureOut">
              <a:rPr lang="en-GB" smtClean="0"/>
              <a:t>27/11/2020</a:t>
            </a:fld>
            <a:endParaRPr lang="en-GB"/>
          </a:p>
        </p:txBody>
      </p:sp>
      <p:sp>
        <p:nvSpPr>
          <p:cNvPr id="4" name="Footer Placeholder 3">
            <a:extLst>
              <a:ext uri="{FF2B5EF4-FFF2-40B4-BE49-F238E27FC236}">
                <a16:creationId xmlns:a16="http://schemas.microsoft.com/office/drawing/2014/main" id="{BC5B69FF-8922-439B-AE68-06656E7BA7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1F78E9-9C3B-4EFB-B581-AE02D63D573B}"/>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637313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90635-50DE-4E17-AC6A-C817A02F26BF}"/>
              </a:ext>
            </a:extLst>
          </p:cNvPr>
          <p:cNvSpPr>
            <a:spLocks noGrp="1"/>
          </p:cNvSpPr>
          <p:nvPr>
            <p:ph type="dt" sz="half" idx="10"/>
          </p:nvPr>
        </p:nvSpPr>
        <p:spPr/>
        <p:txBody>
          <a:bodyPr/>
          <a:lstStyle/>
          <a:p>
            <a:fld id="{4F467BC8-1645-4D60-8AAE-5544F2AADB5F}" type="datetimeFigureOut">
              <a:rPr lang="en-GB" smtClean="0"/>
              <a:t>27/11/2020</a:t>
            </a:fld>
            <a:endParaRPr lang="en-GB"/>
          </a:p>
        </p:txBody>
      </p:sp>
      <p:sp>
        <p:nvSpPr>
          <p:cNvPr id="3" name="Footer Placeholder 2">
            <a:extLst>
              <a:ext uri="{FF2B5EF4-FFF2-40B4-BE49-F238E27FC236}">
                <a16:creationId xmlns:a16="http://schemas.microsoft.com/office/drawing/2014/main" id="{418769E7-7194-4E90-BDCE-A2AB2C84C2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6CBC6B-F68C-423C-A724-27884F23C0B2}"/>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161682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236F-8EB5-45FE-A516-3E3742C3D2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FCD77D-2B41-4335-B886-378F51263D3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3A0EDF-842F-4A72-B745-3774B5B0A8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72DBF0F-6B38-45A4-97ED-F7097B2DC347}"/>
              </a:ext>
            </a:extLst>
          </p:cNvPr>
          <p:cNvSpPr>
            <a:spLocks noGrp="1"/>
          </p:cNvSpPr>
          <p:nvPr>
            <p:ph type="dt" sz="half" idx="10"/>
          </p:nvPr>
        </p:nvSpPr>
        <p:spPr/>
        <p:txBody>
          <a:bodyPr/>
          <a:lstStyle/>
          <a:p>
            <a:fld id="{4F467BC8-1645-4D60-8AAE-5544F2AADB5F}" type="datetimeFigureOut">
              <a:rPr lang="en-GB" smtClean="0"/>
              <a:t>27/11/2020</a:t>
            </a:fld>
            <a:endParaRPr lang="en-GB"/>
          </a:p>
        </p:txBody>
      </p:sp>
      <p:sp>
        <p:nvSpPr>
          <p:cNvPr id="6" name="Footer Placeholder 5">
            <a:extLst>
              <a:ext uri="{FF2B5EF4-FFF2-40B4-BE49-F238E27FC236}">
                <a16:creationId xmlns:a16="http://schemas.microsoft.com/office/drawing/2014/main" id="{0C4E40B0-E37F-42CC-A865-30D81903B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04D9EF-6D08-4D75-833D-E97AE210EC49}"/>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39390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23E3-AB80-4DE2-B316-035FDAD456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4B697A-C1A0-4930-9285-0E35172C35C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205EC61-E688-4038-A6CF-AE53E261A7C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D11E1F4-2E4F-48F6-9828-86422706D63C}"/>
              </a:ext>
            </a:extLst>
          </p:cNvPr>
          <p:cNvSpPr>
            <a:spLocks noGrp="1"/>
          </p:cNvSpPr>
          <p:nvPr>
            <p:ph type="dt" sz="half" idx="10"/>
          </p:nvPr>
        </p:nvSpPr>
        <p:spPr/>
        <p:txBody>
          <a:bodyPr/>
          <a:lstStyle/>
          <a:p>
            <a:fld id="{4F467BC8-1645-4D60-8AAE-5544F2AADB5F}" type="datetimeFigureOut">
              <a:rPr lang="en-GB" smtClean="0"/>
              <a:t>27/11/2020</a:t>
            </a:fld>
            <a:endParaRPr lang="en-GB"/>
          </a:p>
        </p:txBody>
      </p:sp>
      <p:sp>
        <p:nvSpPr>
          <p:cNvPr id="6" name="Footer Placeholder 5">
            <a:extLst>
              <a:ext uri="{FF2B5EF4-FFF2-40B4-BE49-F238E27FC236}">
                <a16:creationId xmlns:a16="http://schemas.microsoft.com/office/drawing/2014/main" id="{39225619-0E85-408A-BC30-208533DF4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4BF3F-BF7D-410A-A6B6-416A271AC31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12901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FB94-D069-4BA9-AF73-50FAE00177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38C63F-732B-43B2-960B-757284F16B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437DB9-C680-4F8E-A993-28F42D8E702E}"/>
              </a:ext>
            </a:extLst>
          </p:cNvPr>
          <p:cNvSpPr>
            <a:spLocks noGrp="1"/>
          </p:cNvSpPr>
          <p:nvPr>
            <p:ph type="dt" sz="half" idx="10"/>
          </p:nvPr>
        </p:nvSpPr>
        <p:spPr/>
        <p:txBody>
          <a:bodyPr/>
          <a:lstStyle/>
          <a:p>
            <a:fld id="{4F467BC8-1645-4D60-8AAE-5544F2AADB5F}" type="datetimeFigureOut">
              <a:rPr lang="en-GB" smtClean="0"/>
              <a:t>27/11/2020</a:t>
            </a:fld>
            <a:endParaRPr lang="en-GB"/>
          </a:p>
        </p:txBody>
      </p:sp>
      <p:sp>
        <p:nvSpPr>
          <p:cNvPr id="5" name="Footer Placeholder 4">
            <a:extLst>
              <a:ext uri="{FF2B5EF4-FFF2-40B4-BE49-F238E27FC236}">
                <a16:creationId xmlns:a16="http://schemas.microsoft.com/office/drawing/2014/main" id="{CD73203B-DAB9-4435-BBD9-3D837AE2D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3263B4-D22D-4983-94A1-4CBBEDD0E6D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4098566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1C5E4-4D64-4B0A-AA42-E64F10E6F19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FEE260-5C59-4267-80CC-3E9062CA9759}"/>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8ECEE-AB7D-4E65-A987-C03CEAAD6673}"/>
              </a:ext>
            </a:extLst>
          </p:cNvPr>
          <p:cNvSpPr>
            <a:spLocks noGrp="1"/>
          </p:cNvSpPr>
          <p:nvPr>
            <p:ph type="dt" sz="half" idx="10"/>
          </p:nvPr>
        </p:nvSpPr>
        <p:spPr/>
        <p:txBody>
          <a:bodyPr/>
          <a:lstStyle/>
          <a:p>
            <a:fld id="{4F467BC8-1645-4D60-8AAE-5544F2AADB5F}" type="datetimeFigureOut">
              <a:rPr lang="en-GB" smtClean="0"/>
              <a:t>27/11/2020</a:t>
            </a:fld>
            <a:endParaRPr lang="en-GB"/>
          </a:p>
        </p:txBody>
      </p:sp>
      <p:sp>
        <p:nvSpPr>
          <p:cNvPr id="5" name="Footer Placeholder 4">
            <a:extLst>
              <a:ext uri="{FF2B5EF4-FFF2-40B4-BE49-F238E27FC236}">
                <a16:creationId xmlns:a16="http://schemas.microsoft.com/office/drawing/2014/main" id="{0C4D1F43-EDF0-457F-B9FC-9E6A19ABF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1DBE-5B1B-4248-8A93-FE93E6BB4D4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15544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3.png"/><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F5867-7423-492B-AA49-F33B87DB37C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54E90B-9370-4A64-8DF0-465AE6858B5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F94571-D9D0-4080-9101-491A94DF63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F467BC8-1645-4D60-8AAE-5544F2AADB5F}" type="datetimeFigureOut">
              <a:rPr lang="en-GB" smtClean="0"/>
              <a:t>27/11/2020</a:t>
            </a:fld>
            <a:endParaRPr lang="en-GB"/>
          </a:p>
        </p:txBody>
      </p:sp>
      <p:sp>
        <p:nvSpPr>
          <p:cNvPr id="5" name="Footer Placeholder 4">
            <a:extLst>
              <a:ext uri="{FF2B5EF4-FFF2-40B4-BE49-F238E27FC236}">
                <a16:creationId xmlns:a16="http://schemas.microsoft.com/office/drawing/2014/main" id="{1E0229A1-B450-4A55-8997-B2381C8251C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FF5F2B-98E3-417A-8BA7-7FC3F9190C8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7F7537-E218-44C6-B794-E6A6968F4116}" type="slidenum">
              <a:rPr lang="en-GB" smtClean="0"/>
              <a:t>‹#›</a:t>
            </a:fld>
            <a:endParaRPr lang="en-GB"/>
          </a:p>
        </p:txBody>
      </p:sp>
    </p:spTree>
    <p:extLst>
      <p:ext uri="{BB962C8B-B14F-4D97-AF65-F5344CB8AC3E}">
        <p14:creationId xmlns:p14="http://schemas.microsoft.com/office/powerpoint/2010/main" val="290009897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December 2020</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1133678057"/>
              </p:ext>
            </p:extLst>
          </p:nvPr>
        </p:nvGraphicFramePr>
        <p:xfrm>
          <a:off x="362115" y="479514"/>
          <a:ext cx="8533603" cy="4103894"/>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377463">
                <a:tc>
                  <a:txBody>
                    <a:bodyPr/>
                    <a:lstStyle/>
                    <a:p>
                      <a:pPr algn="l" rtl="0" fontAlgn="ctr"/>
                      <a:r>
                        <a:rPr lang="en-GB" sz="6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6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85116">
                <a:tc>
                  <a:txBody>
                    <a:bodyPr/>
                    <a:lstStyle/>
                    <a:p>
                      <a:pPr algn="l" fontAlgn="t"/>
                      <a:r>
                        <a:rPr lang="en-GB" sz="1000" b="0" i="0" u="none" strike="noStrike" dirty="0">
                          <a:solidFill>
                            <a:srgbClr val="000000"/>
                          </a:solidFill>
                          <a:effectLst/>
                          <a:latin typeface="Calibri" panose="020F0502020204030204" pitchFamily="34" charset="0"/>
                        </a:rPr>
                        <a:t>Programme Plan Re-Baseline</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CR-D002</a:t>
                      </a:r>
                    </a:p>
                  </a:txBody>
                  <a:tcPr marL="0" marR="0" marT="0" marB="0"/>
                </a:tc>
                <a:tc>
                  <a:txBody>
                    <a:bodyPr/>
                    <a:lstStyle/>
                    <a:p>
                      <a:pPr algn="l" fontAlgn="t"/>
                      <a:r>
                        <a:rPr lang="en-GB" sz="10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07/11/2019</a:t>
                      </a:r>
                    </a:p>
                  </a:txBody>
                  <a:tcPr marL="0" marR="0" marT="0" marB="0"/>
                </a:tc>
                <a:tc>
                  <a:txBody>
                    <a:bodyPr/>
                    <a:lstStyle/>
                    <a:p>
                      <a:pPr algn="ctr" fontAlgn="t"/>
                      <a:r>
                        <a:rPr lang="en-GB" sz="1000" b="0" i="0" u="none" strike="noStrike" dirty="0">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751528655"/>
                  </a:ext>
                </a:extLst>
              </a:tr>
              <a:tr h="185116">
                <a:tc>
                  <a:txBody>
                    <a:bodyPr/>
                    <a:lstStyle/>
                    <a:p>
                      <a:pPr algn="l" fontAlgn="t"/>
                      <a:r>
                        <a:rPr lang="en-US" sz="1000" b="0" i="0" u="none" strike="noStrike">
                          <a:solidFill>
                            <a:srgbClr val="000000"/>
                          </a:solidFill>
                          <a:effectLst/>
                          <a:latin typeface="Calibri" panose="020F0502020204030204" pitchFamily="34" charset="0"/>
                        </a:rPr>
                        <a:t>Updates to the CSS Physical Interface Design (PhID).</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CR-D008</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£17,250.00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22/01/2020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653742555"/>
                  </a:ext>
                </a:extLst>
              </a:tr>
              <a:tr h="185116">
                <a:tc>
                  <a:txBody>
                    <a:bodyPr/>
                    <a:lstStyle/>
                    <a:p>
                      <a:pPr algn="l" fontAlgn="t"/>
                      <a:r>
                        <a:rPr lang="en-GB" sz="1000" b="0" i="0" u="none" strike="noStrike">
                          <a:solidFill>
                            <a:srgbClr val="000000"/>
                          </a:solidFill>
                          <a:effectLst/>
                          <a:latin typeface="Calibri" panose="020F0502020204030204" pitchFamily="34" charset="0"/>
                        </a:rPr>
                        <a:t>CSS_Exception_Handling_Strategy_v0.2</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CR-D014</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26/02/2020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73898194"/>
                  </a:ext>
                </a:extLst>
              </a:tr>
              <a:tr h="185116">
                <a:tc>
                  <a:txBody>
                    <a:bodyPr/>
                    <a:lstStyle/>
                    <a:p>
                      <a:pPr algn="l" fontAlgn="t"/>
                      <a:r>
                        <a:rPr lang="en-US" sz="1000" b="0" i="0" u="none" strike="noStrike">
                          <a:solidFill>
                            <a:srgbClr val="000000"/>
                          </a:solidFill>
                          <a:effectLst/>
                          <a:latin typeface="Calibri" panose="020F0502020204030204" pitchFamily="34" charset="0"/>
                        </a:rPr>
                        <a:t>Provide_CSS_RegistrationID_to_PUI_and_LPs</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CR-D016</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£12,643.00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07/08/2020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3811377997"/>
                  </a:ext>
                </a:extLst>
              </a:tr>
              <a:tr h="185116">
                <a:tc>
                  <a:txBody>
                    <a:bodyPr/>
                    <a:lstStyle/>
                    <a:p>
                      <a:pPr algn="l" fontAlgn="t"/>
                      <a:r>
                        <a:rPr lang="en-US" sz="1000" b="0" i="0" u="none" strike="noStrike">
                          <a:solidFill>
                            <a:srgbClr val="000000"/>
                          </a:solidFill>
                          <a:effectLst/>
                          <a:latin typeface="Calibri" panose="020F0502020204030204" pitchFamily="34" charset="0"/>
                        </a:rPr>
                        <a:t>Licence Exempt Network Customer Identifier – ABACUS Data Model update</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CR-E51</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29/10/2019</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982708138"/>
                  </a:ext>
                </a:extLst>
              </a:tr>
              <a:tr h="185116">
                <a:tc>
                  <a:txBody>
                    <a:bodyPr/>
                    <a:lstStyle/>
                    <a:p>
                      <a:pPr algn="l" fontAlgn="t"/>
                      <a:r>
                        <a:rPr lang="en-US" sz="1000" b="0" i="0" u="none" strike="noStrike">
                          <a:solidFill>
                            <a:srgbClr val="000000"/>
                          </a:solidFill>
                          <a:effectLst/>
                          <a:latin typeface="Calibri" panose="020F0502020204030204" pitchFamily="34" charset="0"/>
                        </a:rPr>
                        <a:t>Amendments to the DMS artefact suite</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CR-D019</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£6,500.00</a:t>
                      </a:r>
                    </a:p>
                  </a:txBody>
                  <a:tcPr marL="0" marR="0" marT="0" marB="0"/>
                </a:tc>
                <a:tc>
                  <a:txBody>
                    <a:bodyPr/>
                    <a:lstStyle/>
                    <a:p>
                      <a:pPr algn="r" fontAlgn="t"/>
                      <a:r>
                        <a:rPr lang="en-GB" sz="1000" b="0" i="0" u="none" strike="noStrike">
                          <a:solidFill>
                            <a:srgbClr val="000000"/>
                          </a:solidFill>
                          <a:effectLst/>
                          <a:latin typeface="Calibri" panose="020F0502020204030204" pitchFamily="34" charset="0"/>
                        </a:rPr>
                        <a:t>16/03/2020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1119725783"/>
                  </a:ext>
                </a:extLst>
              </a:tr>
              <a:tr h="185116">
                <a:tc>
                  <a:txBody>
                    <a:bodyPr/>
                    <a:lstStyle/>
                    <a:p>
                      <a:pPr algn="l" fontAlgn="t"/>
                      <a:r>
                        <a:rPr lang="en-US" sz="1000" b="0" i="0" u="none" strike="noStrike">
                          <a:solidFill>
                            <a:srgbClr val="000000"/>
                          </a:solidFill>
                          <a:effectLst/>
                          <a:latin typeface="Calibri" panose="020F0502020204030204" pitchFamily="34" charset="0"/>
                        </a:rPr>
                        <a:t>Migration of Terminated Gas RMPS</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CR-D022</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£0.00</a:t>
                      </a:r>
                    </a:p>
                  </a:txBody>
                  <a:tcPr marL="0" marR="0" marT="0" marB="0"/>
                </a:tc>
                <a:tc>
                  <a:txBody>
                    <a:bodyPr/>
                    <a:lstStyle/>
                    <a:p>
                      <a:pPr algn="r" fontAlgn="t"/>
                      <a:r>
                        <a:rPr lang="en-GB" sz="1000" b="0" i="0" u="none" strike="noStrike">
                          <a:solidFill>
                            <a:srgbClr val="000000"/>
                          </a:solidFill>
                          <a:effectLst/>
                          <a:latin typeface="Calibri" panose="020F0502020204030204" pitchFamily="34" charset="0"/>
                        </a:rPr>
                        <a:t>10/06/2020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03325048"/>
                  </a:ext>
                </a:extLst>
              </a:tr>
              <a:tr h="298615">
                <a:tc>
                  <a:txBody>
                    <a:bodyPr/>
                    <a:lstStyle/>
                    <a:p>
                      <a:pPr algn="l" fontAlgn="t"/>
                      <a:r>
                        <a:rPr lang="en-US" sz="1000" b="0" i="0" u="none" strike="noStrike">
                          <a:solidFill>
                            <a:srgbClr val="000000"/>
                          </a:solidFill>
                          <a:effectLst/>
                          <a:latin typeface="Calibri" panose="020F0502020204030204" pitchFamily="34" charset="0"/>
                        </a:rPr>
                        <a:t>Amendments to the NC-0079 for REL (Retail Energy Location) Data Migration and Reconciliation</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CR-D024</a:t>
                      </a:r>
                    </a:p>
                  </a:txBody>
                  <a:tcPr marL="0" marR="0" marT="0" marB="0"/>
                </a:tc>
                <a:tc>
                  <a:txBody>
                    <a:bodyPr/>
                    <a:lstStyle/>
                    <a:p>
                      <a:pPr algn="l" fontAlgn="t"/>
                      <a:r>
                        <a:rPr lang="en-GB" sz="1000" b="0" i="0" u="none" strike="noStrike">
                          <a:solidFill>
                            <a:srgbClr val="000000"/>
                          </a:solidFill>
                          <a:effectLst/>
                          <a:latin typeface="Calibri" panose="020F0502020204030204" pitchFamily="34" charset="0"/>
                        </a:rPr>
                        <a:t>£20,000.00</a:t>
                      </a:r>
                    </a:p>
                  </a:txBody>
                  <a:tcPr marL="0" marR="0" marT="0" marB="0"/>
                </a:tc>
                <a:tc>
                  <a:txBody>
                    <a:bodyPr/>
                    <a:lstStyle/>
                    <a:p>
                      <a:pPr algn="r" fontAlgn="t"/>
                      <a:r>
                        <a:rPr lang="en-GB" sz="1000" b="0" i="0" u="none" strike="noStrike">
                          <a:solidFill>
                            <a:srgbClr val="000000"/>
                          </a:solidFill>
                          <a:effectLst/>
                          <a:latin typeface="Calibri" panose="020F0502020204030204" pitchFamily="34" charset="0"/>
                        </a:rPr>
                        <a:t>06/07/2020</a:t>
                      </a:r>
                    </a:p>
                  </a:txBody>
                  <a:tcPr marL="0" marR="0" marT="0" marB="0"/>
                </a:tc>
                <a:tc>
                  <a:txBody>
                    <a:bodyPr/>
                    <a:lstStyle/>
                    <a:p>
                      <a:pPr algn="ctr" fontAlgn="t"/>
                      <a:r>
                        <a:rPr lang="en-GB" sz="10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000169379"/>
                  </a:ext>
                </a:extLst>
              </a:tr>
              <a:tr h="185116">
                <a:tc>
                  <a:txBody>
                    <a:bodyPr/>
                    <a:lstStyle/>
                    <a:p>
                      <a:pPr algn="l" fontAlgn="b"/>
                      <a:r>
                        <a:rPr lang="en-GB" sz="1000" b="0" i="0" u="none" strike="noStrike">
                          <a:solidFill>
                            <a:srgbClr val="000000"/>
                          </a:solidFill>
                          <a:effectLst/>
                          <a:latin typeface="Calibri" panose="020F0502020204030204" pitchFamily="34" charset="0"/>
                        </a:rPr>
                        <a:t>DMS - PHID Alignment Parties </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CR-D026</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06/07/2020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029581709"/>
                  </a:ext>
                </a:extLst>
              </a:tr>
              <a:tr h="185116">
                <a:tc>
                  <a:txBody>
                    <a:bodyPr/>
                    <a:lstStyle/>
                    <a:p>
                      <a:pPr algn="l" fontAlgn="b"/>
                      <a:r>
                        <a:rPr lang="en-US" sz="1000" b="0" i="0" u="none" strike="noStrike">
                          <a:solidFill>
                            <a:srgbClr val="000000"/>
                          </a:solidFill>
                          <a:effectLst/>
                          <a:latin typeface="Calibri" panose="020F0502020204030204" pitchFamily="34" charset="0"/>
                        </a:rPr>
                        <a:t>Request For a New or Upgraded DMT Environment</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CR-D027</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£256,009.00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07/08/2020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26307551"/>
                  </a:ext>
                </a:extLst>
              </a:tr>
              <a:tr h="185116">
                <a:tc>
                  <a:txBody>
                    <a:bodyPr/>
                    <a:lstStyle/>
                    <a:p>
                      <a:pPr algn="l" fontAlgn="b"/>
                      <a:r>
                        <a:rPr lang="en-US" sz="1000" b="0" i="0" u="none" strike="noStrike">
                          <a:solidFill>
                            <a:srgbClr val="000000"/>
                          </a:solidFill>
                          <a:effectLst/>
                          <a:latin typeface="Calibri" panose="020F0502020204030204" pitchFamily="34" charset="0"/>
                        </a:rPr>
                        <a:t>Enable TLS connection pooling for all directly connected parties to CSS]</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CR-D028</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£2,500.00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13/07/2020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174782153"/>
                  </a:ext>
                </a:extLst>
              </a:tr>
              <a:tr h="185116">
                <a:tc>
                  <a:txBody>
                    <a:bodyPr/>
                    <a:lstStyle/>
                    <a:p>
                      <a:pPr algn="l" fontAlgn="b"/>
                      <a:r>
                        <a:rPr lang="en-GB" sz="1000" b="0" i="0" u="none" strike="noStrike">
                          <a:solidFill>
                            <a:srgbClr val="000000"/>
                          </a:solidFill>
                          <a:effectLst/>
                          <a:latin typeface="Calibri" panose="020F0502020204030204" pitchFamily="34" charset="0"/>
                        </a:rPr>
                        <a:t>Message Header Format for PKI Certificate Identification]</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CR-D029</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£2,500.00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13/07/2020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150541801"/>
                  </a:ext>
                </a:extLst>
              </a:tr>
              <a:tr h="185116">
                <a:tc>
                  <a:txBody>
                    <a:bodyPr/>
                    <a:lstStyle/>
                    <a:p>
                      <a:pPr algn="l" fontAlgn="b"/>
                      <a:r>
                        <a:rPr lang="en-US" sz="1000" b="0" i="0" u="none" strike="noStrike">
                          <a:solidFill>
                            <a:srgbClr val="000000"/>
                          </a:solidFill>
                          <a:effectLst/>
                          <a:latin typeface="Calibri" panose="020F0502020204030204" pitchFamily="34" charset="0"/>
                        </a:rPr>
                        <a:t>SIT Functional Test Re Plan  Enabling Parallel Testing </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CR-D030</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£56,000.00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20/07/2020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371576077"/>
                  </a:ext>
                </a:extLst>
              </a:tr>
              <a:tr h="274659">
                <a:tc>
                  <a:txBody>
                    <a:bodyPr/>
                    <a:lstStyle/>
                    <a:p>
                      <a:pPr algn="l" fontAlgn="b"/>
                      <a:r>
                        <a:rPr lang="fr-FR" sz="1000" b="0" i="0" u="none" strike="noStrike">
                          <a:solidFill>
                            <a:srgbClr val="000000"/>
                          </a:solidFill>
                          <a:effectLst/>
                          <a:latin typeface="Calibri" panose="020F0502020204030204" pitchFamily="34" charset="0"/>
                        </a:rPr>
                        <a:t>DM_Validation Catalogue_Shipper_Effective_Date_Change_</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CR-D032</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03/08/2020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39267783"/>
                  </a:ext>
                </a:extLst>
              </a:tr>
              <a:tr h="185116">
                <a:tc>
                  <a:txBody>
                    <a:bodyPr/>
                    <a:lstStyle/>
                    <a:p>
                      <a:pPr algn="l" fontAlgn="b"/>
                      <a:r>
                        <a:rPr lang="en-GB" sz="1000" b="0" i="0" u="none" strike="noStrike">
                          <a:solidFill>
                            <a:srgbClr val="000000"/>
                          </a:solidFill>
                          <a:effectLst/>
                          <a:latin typeface="Calibri" panose="020F0502020204030204" pitchFamily="34" charset="0"/>
                        </a:rPr>
                        <a:t>Compression During Data Migration</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CR-D034</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£500.00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09/09/2020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149916139"/>
                  </a:ext>
                </a:extLst>
              </a:tr>
              <a:tr h="185116">
                <a:tc>
                  <a:txBody>
                    <a:bodyPr/>
                    <a:lstStyle/>
                    <a:p>
                      <a:pPr algn="l" fontAlgn="b"/>
                      <a:r>
                        <a:rPr lang="en-US" sz="1000" b="0" i="0" u="none" strike="noStrike">
                          <a:solidFill>
                            <a:srgbClr val="000000"/>
                          </a:solidFill>
                          <a:effectLst/>
                          <a:latin typeface="Calibri" panose="020F0502020204030204" pitchFamily="34" charset="0"/>
                        </a:rPr>
                        <a:t>Uplift to the CSS Interface Specifications</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CR-D038</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£70,000.00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07/10/2020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683635751"/>
                  </a:ext>
                </a:extLst>
              </a:tr>
              <a:tr h="185116">
                <a:tc>
                  <a:txBody>
                    <a:bodyPr/>
                    <a:lstStyle/>
                    <a:p>
                      <a:pPr algn="l" fontAlgn="b"/>
                      <a:r>
                        <a:rPr lang="en-US" sz="1000" b="0" i="0" u="none" strike="noStrike">
                          <a:solidFill>
                            <a:srgbClr val="000000"/>
                          </a:solidFill>
                          <a:effectLst/>
                          <a:latin typeface="Calibri" panose="020F0502020204030204" pitchFamily="34" charset="0"/>
                        </a:rPr>
                        <a:t>Uplift to Business Data Validation Rules</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CR-D039</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£20,000.00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25/09/2020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1515270279"/>
                  </a:ext>
                </a:extLst>
              </a:tr>
              <a:tr h="185116">
                <a:tc>
                  <a:txBody>
                    <a:bodyPr/>
                    <a:lstStyle/>
                    <a:p>
                      <a:pPr algn="l" fontAlgn="b"/>
                      <a:r>
                        <a:rPr lang="en-GB" sz="1000" b="0" i="0" u="none" strike="noStrike">
                          <a:solidFill>
                            <a:srgbClr val="000000"/>
                          </a:solidFill>
                          <a:effectLst/>
                          <a:latin typeface="Calibri" panose="020F0502020204030204" pitchFamily="34" charset="0"/>
                        </a:rPr>
                        <a:t>Programme Plan Re-Baseline</a:t>
                      </a:r>
                    </a:p>
                  </a:txBody>
                  <a:tcPr marL="0" marR="0" marT="0" marB="0" anchor="b"/>
                </a:tc>
                <a:tc>
                  <a:txBody>
                    <a:bodyPr/>
                    <a:lstStyle/>
                    <a:p>
                      <a:pPr algn="l" fontAlgn="b"/>
                      <a:r>
                        <a:rPr lang="en-GB" sz="1000" b="0" i="0" u="none" strike="noStrike">
                          <a:solidFill>
                            <a:srgbClr val="000000"/>
                          </a:solidFill>
                          <a:effectLst/>
                          <a:latin typeface="Calibri" panose="020F0502020204030204" pitchFamily="34" charset="0"/>
                        </a:rPr>
                        <a:t>CR-D042</a:t>
                      </a:r>
                    </a:p>
                  </a:txBody>
                  <a:tcPr marL="0" marR="0" marT="0" marB="0" anchor="b"/>
                </a:tc>
                <a:tc>
                  <a:txBody>
                    <a:bodyPr/>
                    <a:lstStyle/>
                    <a:p>
                      <a:pPr algn="l" fontAlgn="t"/>
                      <a:r>
                        <a:rPr lang="en-GB" sz="1000" b="0" i="0" u="none" strike="noStrike">
                          <a:solidFill>
                            <a:srgbClr val="000000"/>
                          </a:solidFill>
                          <a:effectLst/>
                          <a:latin typeface="Calibri" panose="020F0502020204030204" pitchFamily="34" charset="0"/>
                        </a:rPr>
                        <a:t>£14,913,000.00</a:t>
                      </a:r>
                    </a:p>
                  </a:txBody>
                  <a:tcPr marL="0" marR="0" marT="0" marB="0"/>
                </a:tc>
                <a:tc>
                  <a:txBody>
                    <a:bodyPr/>
                    <a:lstStyle/>
                    <a:p>
                      <a:pPr algn="r" fontAlgn="b"/>
                      <a:r>
                        <a:rPr lang="en-GB" sz="1000" b="0" i="0" u="none" strike="noStrike">
                          <a:solidFill>
                            <a:srgbClr val="000000"/>
                          </a:solidFill>
                          <a:effectLst/>
                          <a:latin typeface="Calibri" panose="020F0502020204030204" pitchFamily="34" charset="0"/>
                        </a:rPr>
                        <a:t>28/09/2020</a:t>
                      </a:r>
                    </a:p>
                  </a:txBody>
                  <a:tcPr marL="0" marR="0" marT="0" marB="0" anchor="b"/>
                </a:tc>
                <a:tc>
                  <a:txBody>
                    <a:bodyPr/>
                    <a:lstStyle/>
                    <a:p>
                      <a:pPr algn="ctr" fontAlgn="b"/>
                      <a:r>
                        <a:rPr lang="en-GB" sz="10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818935558"/>
                  </a:ext>
                </a:extLst>
              </a:tr>
              <a:tr h="185116">
                <a:tc>
                  <a:txBody>
                    <a:bodyPr/>
                    <a:lstStyle/>
                    <a:p>
                      <a:pPr algn="l" fontAlgn="b"/>
                      <a:r>
                        <a:rPr lang="en-US" sz="1000" b="0" i="0" u="none" strike="noStrike" dirty="0">
                          <a:solidFill>
                            <a:srgbClr val="000000"/>
                          </a:solidFill>
                          <a:effectLst/>
                          <a:latin typeface="Calibri" panose="020F0502020204030204" pitchFamily="34" charset="0"/>
                        </a:rPr>
                        <a:t>Uplift to the Code of Connection</a:t>
                      </a:r>
                    </a:p>
                  </a:txBody>
                  <a:tcPr marL="0" marR="0" marT="0" marB="0" anchor="b"/>
                </a:tc>
                <a:tc>
                  <a:txBody>
                    <a:bodyPr/>
                    <a:lstStyle/>
                    <a:p>
                      <a:pPr algn="l" fontAlgn="b"/>
                      <a:r>
                        <a:rPr lang="en-GB" sz="1000" b="0" i="0" u="none" strike="noStrike" dirty="0">
                          <a:solidFill>
                            <a:srgbClr val="000000"/>
                          </a:solidFill>
                          <a:effectLst/>
                          <a:latin typeface="Calibri" panose="020F0502020204030204" pitchFamily="34" charset="0"/>
                        </a:rPr>
                        <a:t>CR-0046</a:t>
                      </a:r>
                    </a:p>
                  </a:txBody>
                  <a:tcPr marL="0" marR="0" marT="0" marB="0" anchor="b"/>
                </a:tc>
                <a:tc>
                  <a:txBody>
                    <a:bodyPr/>
                    <a:lstStyle/>
                    <a:p>
                      <a:pPr algn="l" fontAlgn="t"/>
                      <a:r>
                        <a:rPr lang="en-GB" sz="1000" b="0" i="0" u="none" strike="noStrike" dirty="0">
                          <a:solidFill>
                            <a:srgbClr val="000000"/>
                          </a:solidFill>
                          <a:effectLst/>
                          <a:latin typeface="Calibri" panose="020F0502020204030204" pitchFamily="34" charset="0"/>
                        </a:rPr>
                        <a:t>£0.00</a:t>
                      </a:r>
                    </a:p>
                  </a:txBody>
                  <a:tcPr marL="0" marR="0" marT="0" marB="0"/>
                </a:tc>
                <a:tc>
                  <a:txBody>
                    <a:bodyPr/>
                    <a:lstStyle/>
                    <a:p>
                      <a:pPr algn="r" fontAlgn="b"/>
                      <a:r>
                        <a:rPr lang="en-GB" sz="1000" b="0" i="0" u="none" strike="noStrike" dirty="0">
                          <a:solidFill>
                            <a:srgbClr val="000000"/>
                          </a:solidFill>
                          <a:effectLst/>
                          <a:latin typeface="Calibri" panose="020F0502020204030204" pitchFamily="34" charset="0"/>
                        </a:rPr>
                        <a:t>09/11/2020</a:t>
                      </a:r>
                    </a:p>
                  </a:txBody>
                  <a:tcPr marL="0" marR="0" marT="0" marB="0" anchor="b"/>
                </a:tc>
                <a:tc>
                  <a:txBody>
                    <a:bodyPr/>
                    <a:lstStyle/>
                    <a:p>
                      <a:pPr algn="ctr" fontAlgn="b"/>
                      <a:r>
                        <a:rPr lang="en-GB" sz="1000" b="0" i="0" u="none" strike="noStrike" dirty="0">
                          <a:solidFill>
                            <a:srgbClr val="000000"/>
                          </a:solidFill>
                          <a:effectLst/>
                          <a:latin typeface="Calibri" panose="020F0502020204030204" pitchFamily="34" charset="0"/>
                        </a:rPr>
                        <a:t>Awaiting Decision</a:t>
                      </a:r>
                    </a:p>
                  </a:txBody>
                  <a:tcPr marL="0" marR="0" marT="0" marB="0" anchor="b"/>
                </a:tc>
                <a:extLst>
                  <a:ext uri="{0D108BD9-81ED-4DB2-BD59-A6C34878D82A}">
                    <a16:rowId xmlns:a16="http://schemas.microsoft.com/office/drawing/2014/main" val="62196091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206850"/>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33838869"/>
              </p:ext>
            </p:extLst>
          </p:nvPr>
        </p:nvGraphicFramePr>
        <p:xfrm>
          <a:off x="421545" y="358348"/>
          <a:ext cx="8412492" cy="4757768"/>
        </p:xfrm>
        <a:graphic>
          <a:graphicData uri="http://schemas.openxmlformats.org/drawingml/2006/table">
            <a:tbl>
              <a:tblPr firstRow="1" bandRow="1">
                <a:tableStyleId>{5C22544A-7EE6-4342-B048-85BDC9FD1C3A}</a:tableStyleId>
              </a:tblPr>
              <a:tblGrid>
                <a:gridCol w="4610683">
                  <a:extLst>
                    <a:ext uri="{9D8B030D-6E8A-4147-A177-3AD203B41FA5}">
                      <a16:colId xmlns:a16="http://schemas.microsoft.com/office/drawing/2014/main" val="997061046"/>
                    </a:ext>
                  </a:extLst>
                </a:gridCol>
                <a:gridCol w="587396">
                  <a:extLst>
                    <a:ext uri="{9D8B030D-6E8A-4147-A177-3AD203B41FA5}">
                      <a16:colId xmlns:a16="http://schemas.microsoft.com/office/drawing/2014/main" val="2723771934"/>
                    </a:ext>
                  </a:extLst>
                </a:gridCol>
                <a:gridCol w="861551">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205792">
                <a:tc>
                  <a:txBody>
                    <a:bodyPr/>
                    <a:lstStyle/>
                    <a:p>
                      <a:pPr algn="ctr" rtl="0" fontAlgn="ctr"/>
                      <a:r>
                        <a:rPr lang="en-GB" sz="600" b="1" i="0" u="none" strike="noStrike" dirty="0">
                          <a:solidFill>
                            <a:srgbClr val="FFFFFF"/>
                          </a:solidFill>
                          <a:effectLst/>
                          <a:latin typeface="+mn-lt"/>
                          <a:cs typeface="Arial" panose="020B0604020202020204" pitchFamily="34" charset="0"/>
                        </a:rPr>
                        <a:t>CR Name</a:t>
                      </a:r>
                    </a:p>
                  </a:txBody>
                  <a:tcPr marL="4763" marR="4763" marT="4763" marB="0" anchor="ctr"/>
                </a:tc>
                <a:tc>
                  <a:txBody>
                    <a:bodyPr/>
                    <a:lstStyle/>
                    <a:p>
                      <a:pPr algn="ctr" rtl="0" fontAlgn="ctr"/>
                      <a:r>
                        <a:rPr lang="en-GB" sz="600" b="1" i="0" u="none" strike="noStrike">
                          <a:solidFill>
                            <a:srgbClr val="FFFFFF"/>
                          </a:solidFill>
                          <a:effectLst/>
                          <a:latin typeface="+mn-lt"/>
                          <a:cs typeface="Arial" panose="020B0604020202020204" pitchFamily="34" charset="0"/>
                        </a:rPr>
                        <a:t>CR Ref</a:t>
                      </a:r>
                    </a:p>
                  </a:txBody>
                  <a:tcPr marL="4763" marR="4763" marT="4763" marB="0" anchor="ctr"/>
                </a:tc>
                <a:tc>
                  <a:txBody>
                    <a:bodyPr/>
                    <a:lstStyle/>
                    <a:p>
                      <a:pPr algn="ctr" rtl="0" fontAlgn="ctr"/>
                      <a:r>
                        <a:rPr lang="en-US" sz="600" b="1" i="0" u="none" strike="noStrike" dirty="0">
                          <a:solidFill>
                            <a:srgbClr val="FFFFFF"/>
                          </a:solidFill>
                          <a:effectLst/>
                          <a:latin typeface="+mn-lt"/>
                          <a:cs typeface="Arial" panose="020B0604020202020204" pitchFamily="34" charset="0"/>
                        </a:rPr>
                        <a:t>High Level Cost IA Cost</a:t>
                      </a:r>
                    </a:p>
                  </a:txBody>
                  <a:tcPr marL="4763" marR="4763" marT="4763" marB="0" anchor="ctr"/>
                </a:tc>
                <a:tc>
                  <a:txBody>
                    <a:bodyPr/>
                    <a:lstStyle/>
                    <a:p>
                      <a:pPr algn="ctr" rtl="0" fontAlgn="ctr"/>
                      <a:r>
                        <a:rPr lang="en-GB" sz="600" b="1" i="0" u="none" strike="noStrike">
                          <a:solidFill>
                            <a:srgbClr val="FFFFFF"/>
                          </a:solidFill>
                          <a:effectLst/>
                          <a:latin typeface="+mn-lt"/>
                          <a:cs typeface="Arial" panose="020B0604020202020204" pitchFamily="34" charset="0"/>
                        </a:rPr>
                        <a:t>Date Raised</a:t>
                      </a:r>
                    </a:p>
                  </a:txBody>
                  <a:tcPr marL="4763" marR="4763" marT="4763" marB="0" anchor="ctr"/>
                </a:tc>
                <a:tc>
                  <a:txBody>
                    <a:bodyPr/>
                    <a:lstStyle/>
                    <a:p>
                      <a:pPr algn="ctr" rtl="0" fontAlgn="ctr"/>
                      <a:r>
                        <a:rPr lang="en-GB" sz="600" b="1" i="0" u="none" strike="noStrike" dirty="0">
                          <a:solidFill>
                            <a:srgbClr val="FFFFFF"/>
                          </a:solidFill>
                          <a:effectLst/>
                          <a:latin typeface="+mn-lt"/>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23616">
                <a:tc>
                  <a:txBody>
                    <a:bodyPr/>
                    <a:lstStyle/>
                    <a:p>
                      <a:pPr algn="l" fontAlgn="t"/>
                      <a:r>
                        <a:rPr lang="it-IT" sz="900" b="0" i="0" u="none" strike="noStrike" dirty="0">
                          <a:solidFill>
                            <a:srgbClr val="000000"/>
                          </a:solidFill>
                          <a:effectLst/>
                          <a:latin typeface="Calibri" panose="020F0502020204030204" pitchFamily="34" charset="0"/>
                        </a:rPr>
                        <a:t>Non_Mandatory_MPAS_Metered_Indicator_v0.4</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CR-D001</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27/01/2020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751528655"/>
                  </a:ext>
                </a:extLst>
              </a:tr>
              <a:tr h="123616">
                <a:tc>
                  <a:txBody>
                    <a:bodyPr/>
                    <a:lstStyle/>
                    <a:p>
                      <a:pPr algn="l" fontAlgn="t"/>
                      <a:r>
                        <a:rPr lang="en-GB" sz="900" b="0" i="0" u="none" strike="noStrike">
                          <a:solidFill>
                            <a:srgbClr val="000000"/>
                          </a:solidFill>
                          <a:effectLst/>
                          <a:latin typeface="Calibri" panose="020F0502020204030204" pitchFamily="34" charset="0"/>
                        </a:rPr>
                        <a:t>REC Manager Procurement Timelines</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CR-D003</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02/12/2019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981331093"/>
                  </a:ext>
                </a:extLst>
              </a:tr>
              <a:tr h="123616">
                <a:tc>
                  <a:txBody>
                    <a:bodyPr/>
                    <a:lstStyle/>
                    <a:p>
                      <a:pPr algn="l" fontAlgn="t"/>
                      <a:r>
                        <a:rPr lang="en-GB" sz="900" b="0" i="0" u="none" strike="noStrike">
                          <a:solidFill>
                            <a:srgbClr val="000000"/>
                          </a:solidFill>
                          <a:effectLst/>
                          <a:latin typeface="Calibri" panose="020F0502020204030204" pitchFamily="34" charset="0"/>
                        </a:rPr>
                        <a:t>MPAS Related MPAN Disconnection</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CR-D004</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endParaRPr lang="en-GB" sz="900" b="0" i="0" u="none" strike="noStrike">
                        <a:solidFill>
                          <a:srgbClr val="000000"/>
                        </a:solidFill>
                        <a:effectLst/>
                        <a:latin typeface="Calibri" panose="020F0502020204030204" pitchFamily="34" charset="0"/>
                      </a:endParaRP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On Hold</a:t>
                      </a:r>
                    </a:p>
                  </a:txBody>
                  <a:tcPr marL="0" marR="0" marT="0" marB="0"/>
                </a:tc>
                <a:extLst>
                  <a:ext uri="{0D108BD9-81ED-4DB2-BD59-A6C34878D82A}">
                    <a16:rowId xmlns:a16="http://schemas.microsoft.com/office/drawing/2014/main" val="2929275229"/>
                  </a:ext>
                </a:extLst>
              </a:tr>
              <a:tr h="123616">
                <a:tc>
                  <a:txBody>
                    <a:bodyPr/>
                    <a:lstStyle/>
                    <a:p>
                      <a:pPr algn="l" fontAlgn="t"/>
                      <a:r>
                        <a:rPr lang="en-US" sz="900" b="0" i="0" u="none" strike="noStrike">
                          <a:solidFill>
                            <a:srgbClr val="000000"/>
                          </a:solidFill>
                          <a:effectLst/>
                          <a:latin typeface="Calibri" panose="020F0502020204030204" pitchFamily="34" charset="0"/>
                        </a:rPr>
                        <a:t>Introduction of Validation Message to Logical Mode</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CR-D005</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£61,000.00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25/11/2019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1011124910"/>
                  </a:ext>
                </a:extLst>
              </a:tr>
              <a:tr h="123616">
                <a:tc>
                  <a:txBody>
                    <a:bodyPr/>
                    <a:lstStyle/>
                    <a:p>
                      <a:pPr algn="l" fontAlgn="t"/>
                      <a:r>
                        <a:rPr lang="en-US" sz="900" b="0" i="0" u="none" strike="noStrike">
                          <a:solidFill>
                            <a:srgbClr val="000000"/>
                          </a:solidFill>
                          <a:effectLst/>
                          <a:latin typeface="Calibri" panose="020F0502020204030204" pitchFamily="34" charset="0"/>
                        </a:rPr>
                        <a:t>Modification of Related MPAN Cleanse Checkpoint Milestones</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CR-D006</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27/11/2019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249112874"/>
                  </a:ext>
                </a:extLst>
              </a:tr>
              <a:tr h="123616">
                <a:tc>
                  <a:txBody>
                    <a:bodyPr/>
                    <a:lstStyle/>
                    <a:p>
                      <a:pPr algn="l" fontAlgn="t"/>
                      <a:r>
                        <a:rPr lang="en-GB" sz="900" b="0" i="0" u="none" strike="noStrike">
                          <a:solidFill>
                            <a:srgbClr val="000000"/>
                          </a:solidFill>
                          <a:effectLst/>
                          <a:latin typeface="Calibri" panose="020F0502020204030204" pitchFamily="34" charset="0"/>
                        </a:rPr>
                        <a:t>ABACUS Corrections and Re-alignments</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CR-D007</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04/12/2019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478907313"/>
                  </a:ext>
                </a:extLst>
              </a:tr>
              <a:tr h="123616">
                <a:tc>
                  <a:txBody>
                    <a:bodyPr/>
                    <a:lstStyle/>
                    <a:p>
                      <a:pPr algn="l" fontAlgn="t"/>
                      <a:r>
                        <a:rPr lang="en-GB" sz="900" b="0" i="0" u="none" strike="noStrike">
                          <a:solidFill>
                            <a:srgbClr val="000000"/>
                          </a:solidFill>
                          <a:effectLst/>
                          <a:latin typeface="Calibri" panose="020F0502020204030204" pitchFamily="34" charset="0"/>
                        </a:rPr>
                        <a:t>ECOES REL API Webmethod</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CR-D009</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17/12/2019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400048739"/>
                  </a:ext>
                </a:extLst>
              </a:tr>
              <a:tr h="123616">
                <a:tc>
                  <a:txBody>
                    <a:bodyPr/>
                    <a:lstStyle/>
                    <a:p>
                      <a:pPr algn="l" fontAlgn="t"/>
                      <a:r>
                        <a:rPr lang="en-GB" sz="900" b="0" i="0" u="none" strike="noStrike">
                          <a:solidFill>
                            <a:srgbClr val="000000"/>
                          </a:solidFill>
                          <a:effectLst/>
                          <a:latin typeface="Calibri" panose="020F0502020204030204" pitchFamily="34" charset="0"/>
                        </a:rPr>
                        <a:t>CSSIA Uplift to Implement IG Recommendations</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CR-D010</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17/12/2019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712610449"/>
                  </a:ext>
                </a:extLst>
              </a:tr>
              <a:tr h="123616">
                <a:tc>
                  <a:txBody>
                    <a:bodyPr/>
                    <a:lstStyle/>
                    <a:p>
                      <a:pPr algn="l" fontAlgn="t"/>
                      <a:r>
                        <a:rPr lang="en-US" sz="900" b="0" i="0" u="none" strike="noStrike">
                          <a:solidFill>
                            <a:srgbClr val="000000"/>
                          </a:solidFill>
                          <a:effectLst/>
                          <a:latin typeface="Calibri" panose="020F0502020204030204" pitchFamily="34" charset="0"/>
                        </a:rPr>
                        <a:t>Update 3 E2Es to align to CSSIA</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CR-D011</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10/06/2020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220846771"/>
                  </a:ext>
                </a:extLst>
              </a:tr>
              <a:tr h="123616">
                <a:tc>
                  <a:txBody>
                    <a:bodyPr/>
                    <a:lstStyle/>
                    <a:p>
                      <a:pPr algn="l" fontAlgn="t"/>
                      <a:r>
                        <a:rPr lang="en-US" sz="900" b="0" i="0" u="none" strike="noStrike">
                          <a:solidFill>
                            <a:srgbClr val="000000"/>
                          </a:solidFill>
                          <a:effectLst/>
                          <a:latin typeface="Calibri" panose="020F0502020204030204" pitchFamily="34" charset="0"/>
                        </a:rPr>
                        <a:t>CSS_Physical_Interface_Design_Updates_mpxn_v0.2</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CR-D012</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30/01/2020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108681045"/>
                  </a:ext>
                </a:extLst>
              </a:tr>
              <a:tr h="123616">
                <a:tc>
                  <a:txBody>
                    <a:bodyPr/>
                    <a:lstStyle/>
                    <a:p>
                      <a:pPr algn="l" fontAlgn="t"/>
                      <a:r>
                        <a:rPr lang="en-US" sz="900" b="0" i="0" u="none" strike="noStrike">
                          <a:solidFill>
                            <a:srgbClr val="000000"/>
                          </a:solidFill>
                          <a:effectLst/>
                          <a:latin typeface="Calibri" panose="020F0502020204030204" pitchFamily="34" charset="0"/>
                        </a:rPr>
                        <a:t>Messaging_Requirements_Revisions_REC_Code_Manager_and_CSS_v0.1 Clean</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CR-D013</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28/01/2020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119251928"/>
                  </a:ext>
                </a:extLst>
              </a:tr>
              <a:tr h="123616">
                <a:tc>
                  <a:txBody>
                    <a:bodyPr/>
                    <a:lstStyle/>
                    <a:p>
                      <a:pPr algn="l" fontAlgn="t"/>
                      <a:r>
                        <a:rPr lang="en-US" sz="900" b="0" i="0" u="none" strike="noStrike">
                          <a:solidFill>
                            <a:srgbClr val="000000"/>
                          </a:solidFill>
                          <a:effectLst/>
                          <a:latin typeface="Calibri" panose="020F0502020204030204" pitchFamily="34" charset="0"/>
                        </a:rPr>
                        <a:t>Amendment_of_Xoserve_Consequential_Change_Milestone_Delivery_Dates_v0.2[DRAFT]</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CR-D015</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26/02/2020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579055430"/>
                  </a:ext>
                </a:extLst>
              </a:tr>
              <a:tr h="147849">
                <a:tc>
                  <a:txBody>
                    <a:bodyPr/>
                    <a:lstStyle/>
                    <a:p>
                      <a:pPr algn="l" fontAlgn="t"/>
                      <a:r>
                        <a:rPr lang="en-US" sz="900" b="0" i="0" u="none" strike="noStrike">
                          <a:solidFill>
                            <a:srgbClr val="000000"/>
                          </a:solidFill>
                          <a:effectLst/>
                          <a:latin typeface="Calibri" panose="020F0502020204030204" pitchFamily="34" charset="0"/>
                        </a:rPr>
                        <a:t>CSS_Handling_of_MPAS_Business_Dates_v0.2[DRAFT]</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CR-D017</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£3,500.00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20/07/2020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3965349378"/>
                  </a:ext>
                </a:extLst>
              </a:tr>
              <a:tr h="123616">
                <a:tc>
                  <a:txBody>
                    <a:bodyPr/>
                    <a:lstStyle/>
                    <a:p>
                      <a:pPr algn="l" fontAlgn="t"/>
                      <a:r>
                        <a:rPr lang="en-GB" sz="900" b="0" i="0" u="none" strike="noStrike">
                          <a:solidFill>
                            <a:srgbClr val="000000"/>
                          </a:solidFill>
                          <a:effectLst/>
                          <a:latin typeface="Calibri" panose="020F0502020204030204" pitchFamily="34" charset="0"/>
                        </a:rPr>
                        <a:t>Confirmation_Responses_to_Outbound_Synchronisations_v0.2[DRAFT]</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CR-D018</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02/03/2020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4019188766"/>
                  </a:ext>
                </a:extLst>
              </a:tr>
              <a:tr h="123616">
                <a:tc>
                  <a:txBody>
                    <a:bodyPr/>
                    <a:lstStyle/>
                    <a:p>
                      <a:pPr algn="l" fontAlgn="t"/>
                      <a:r>
                        <a:rPr lang="en-US" sz="900" b="0" i="0" u="none" strike="noStrike">
                          <a:solidFill>
                            <a:srgbClr val="000000"/>
                          </a:solidFill>
                          <a:effectLst/>
                          <a:latin typeface="Calibri" panose="020F0502020204030204" pitchFamily="34" charset="0"/>
                        </a:rPr>
                        <a:t>Regulatory Workstream – Programme Milestones Refresh </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CR-D020</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t"/>
                      <a:r>
                        <a:rPr lang="en-GB" sz="900" b="0" i="0" u="none" strike="noStrike">
                          <a:solidFill>
                            <a:srgbClr val="000000"/>
                          </a:solidFill>
                          <a:effectLst/>
                          <a:latin typeface="Calibri" panose="020F0502020204030204" pitchFamily="34" charset="0"/>
                        </a:rPr>
                        <a:t>16/03/2020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954537531"/>
                  </a:ext>
                </a:extLst>
              </a:tr>
              <a:tr h="123616">
                <a:tc>
                  <a:txBody>
                    <a:bodyPr/>
                    <a:lstStyle/>
                    <a:p>
                      <a:pPr algn="l" fontAlgn="t"/>
                      <a:r>
                        <a:rPr lang="en-GB" sz="900" b="0" i="0" u="none" strike="noStrike">
                          <a:solidFill>
                            <a:srgbClr val="000000"/>
                          </a:solidFill>
                          <a:effectLst/>
                          <a:latin typeface="Calibri" panose="020F0502020204030204" pitchFamily="34" charset="0"/>
                        </a:rPr>
                        <a:t>Remove MPAS Interface</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CR-D021</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t"/>
                      <a:r>
                        <a:rPr lang="en-GB" sz="900" b="0" i="0" u="none" strike="noStrike">
                          <a:solidFill>
                            <a:srgbClr val="000000"/>
                          </a:solidFill>
                          <a:effectLst/>
                          <a:latin typeface="Calibri" panose="020F0502020204030204" pitchFamily="34" charset="0"/>
                        </a:rPr>
                        <a:t>29/04/2020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84861247"/>
                  </a:ext>
                </a:extLst>
              </a:tr>
              <a:tr h="130936">
                <a:tc>
                  <a:txBody>
                    <a:bodyPr/>
                    <a:lstStyle/>
                    <a:p>
                      <a:pPr algn="l" fontAlgn="t"/>
                      <a:r>
                        <a:rPr lang="en-US" sz="900" b="0" i="0" u="none" strike="noStrike">
                          <a:solidFill>
                            <a:srgbClr val="000000"/>
                          </a:solidFill>
                          <a:effectLst/>
                          <a:latin typeface="Calibri" panose="020F0502020204030204" pitchFamily="34" charset="0"/>
                        </a:rPr>
                        <a:t>DSP_Specific_ SIT_ Functional_Exit_Criteria</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CR-D023</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t"/>
                      <a:r>
                        <a:rPr lang="en-GB" sz="900" b="0" i="0" u="none" strike="noStrike">
                          <a:solidFill>
                            <a:srgbClr val="000000"/>
                          </a:solidFill>
                          <a:effectLst/>
                          <a:latin typeface="Calibri" panose="020F0502020204030204" pitchFamily="34" charset="0"/>
                        </a:rPr>
                        <a:t>29/05/2020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84717103"/>
                  </a:ext>
                </a:extLst>
              </a:tr>
              <a:tr h="123616">
                <a:tc>
                  <a:txBody>
                    <a:bodyPr/>
                    <a:lstStyle/>
                    <a:p>
                      <a:pPr algn="l" fontAlgn="b"/>
                      <a:r>
                        <a:rPr lang="en-GB" sz="900" b="0" i="0" u="none" strike="noStrike">
                          <a:solidFill>
                            <a:srgbClr val="000000"/>
                          </a:solidFill>
                          <a:effectLst/>
                          <a:latin typeface="Calibri" panose="020F0502020204030204" pitchFamily="34" charset="0"/>
                        </a:rPr>
                        <a:t>Changes to support enhanced Solar arrangements</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CR-D025</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l" fontAlgn="b"/>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1584130255"/>
                  </a:ext>
                </a:extLst>
              </a:tr>
              <a:tr h="147813">
                <a:tc>
                  <a:txBody>
                    <a:bodyPr/>
                    <a:lstStyle/>
                    <a:p>
                      <a:pPr algn="l" fontAlgn="b"/>
                      <a:r>
                        <a:rPr lang="en-US" sz="900" b="0" i="0" u="none" strike="noStrike">
                          <a:solidFill>
                            <a:srgbClr val="000000"/>
                          </a:solidFill>
                          <a:effectLst/>
                          <a:latin typeface="Calibri" panose="020F0502020204030204" pitchFamily="34" charset="0"/>
                        </a:rPr>
                        <a:t>CSS Role-based access control (RBAC)</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CR-D031</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£48,530.00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24/07/2020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2508219123"/>
                  </a:ext>
                </a:extLst>
              </a:tr>
              <a:tr h="141514">
                <a:tc>
                  <a:txBody>
                    <a:bodyPr/>
                    <a:lstStyle/>
                    <a:p>
                      <a:pPr algn="l" fontAlgn="b"/>
                      <a:r>
                        <a:rPr lang="en-US" sz="900" b="0" i="0" u="none" strike="noStrike">
                          <a:solidFill>
                            <a:srgbClr val="000000"/>
                          </a:solidFill>
                          <a:effectLst/>
                          <a:latin typeface="Calibri" panose="020F0502020204030204" pitchFamily="34" charset="0"/>
                        </a:rPr>
                        <a:t>A Quality Analysis Activity of the Data being used for the DMT Non-Functional Test Phase​​</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CR-D033</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1749593762"/>
                  </a:ext>
                </a:extLst>
              </a:tr>
              <a:tr h="123616">
                <a:tc>
                  <a:txBody>
                    <a:bodyPr/>
                    <a:lstStyle/>
                    <a:p>
                      <a:pPr algn="l" fontAlgn="b"/>
                      <a:r>
                        <a:rPr lang="en-US" sz="900" b="0" i="0" u="none" strike="noStrike">
                          <a:solidFill>
                            <a:srgbClr val="000000"/>
                          </a:solidFill>
                          <a:effectLst/>
                          <a:latin typeface="Calibri" panose="020F0502020204030204" pitchFamily="34" charset="0"/>
                        </a:rPr>
                        <a:t>CSS Change from UTC to Local Time </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CR-D035</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22/09/2020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371576077"/>
                  </a:ext>
                </a:extLst>
              </a:tr>
              <a:tr h="136616">
                <a:tc>
                  <a:txBody>
                    <a:bodyPr/>
                    <a:lstStyle/>
                    <a:p>
                      <a:pPr algn="l" fontAlgn="b"/>
                      <a:r>
                        <a:rPr lang="fr-FR" sz="900" b="0" i="0" u="none" strike="noStrike">
                          <a:solidFill>
                            <a:srgbClr val="000000"/>
                          </a:solidFill>
                          <a:effectLst/>
                          <a:latin typeface="Calibri" panose="020F0502020204030204" pitchFamily="34" charset="0"/>
                        </a:rPr>
                        <a:t>Xoserve CR for DES AI Removal</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CR-D036</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24/09/2020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865577480"/>
                  </a:ext>
                </a:extLst>
              </a:tr>
              <a:tr h="130079">
                <a:tc>
                  <a:txBody>
                    <a:bodyPr/>
                    <a:lstStyle/>
                    <a:p>
                      <a:pPr algn="l" fontAlgn="b"/>
                      <a:r>
                        <a:rPr lang="en-US" sz="900" b="0" i="0" u="none" strike="noStrike">
                          <a:solidFill>
                            <a:srgbClr val="000000"/>
                          </a:solidFill>
                          <a:effectLst/>
                          <a:latin typeface="Calibri" panose="020F0502020204030204" pitchFamily="34" charset="0"/>
                        </a:rPr>
                        <a:t>Provide_CSS_RegistrationID_to_LPs</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CR-D037</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06/10/2020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944098535"/>
                  </a:ext>
                </a:extLst>
              </a:tr>
              <a:tr h="123616">
                <a:tc>
                  <a:txBody>
                    <a:bodyPr/>
                    <a:lstStyle/>
                    <a:p>
                      <a:pPr algn="l" fontAlgn="b"/>
                      <a:r>
                        <a:rPr lang="en-GB" sz="900" b="0" i="0" u="none" strike="noStrike">
                          <a:solidFill>
                            <a:srgbClr val="000000"/>
                          </a:solidFill>
                          <a:effectLst/>
                          <a:latin typeface="Calibri" panose="020F0502020204030204" pitchFamily="34" charset="0"/>
                        </a:rPr>
                        <a:t>UEPT Tranche Regulatory Change</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CR-D040</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l" fontAlgn="b"/>
                      <a:r>
                        <a:rPr lang="en-GB" sz="900" b="0" i="0" u="none" strike="noStrike">
                          <a:solidFill>
                            <a:srgbClr val="000000"/>
                          </a:solidFill>
                          <a:effectLst/>
                          <a:latin typeface="Calibri" panose="020F0502020204030204" pitchFamily="34" charset="0"/>
                        </a:rPr>
                        <a:t>N/A</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751975691"/>
                  </a:ext>
                </a:extLst>
              </a:tr>
              <a:tr h="123616">
                <a:tc>
                  <a:txBody>
                    <a:bodyPr/>
                    <a:lstStyle/>
                    <a:p>
                      <a:pPr algn="l" fontAlgn="b"/>
                      <a:r>
                        <a:rPr lang="en-US" sz="900" b="0" i="0" u="none" strike="noStrike">
                          <a:solidFill>
                            <a:srgbClr val="000000"/>
                          </a:solidFill>
                          <a:effectLst/>
                          <a:latin typeface="Calibri" panose="020F0502020204030204" pitchFamily="34" charset="0"/>
                        </a:rPr>
                        <a:t>NCT-0073 Functional Script Master Changes</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CR-D041</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25/09/2020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701204438"/>
                  </a:ext>
                </a:extLst>
              </a:tr>
              <a:tr h="123616">
                <a:tc>
                  <a:txBody>
                    <a:bodyPr/>
                    <a:lstStyle/>
                    <a:p>
                      <a:pPr algn="l" fontAlgn="b"/>
                      <a:r>
                        <a:rPr lang="en-US" sz="900" b="0" i="0" u="none" strike="noStrike">
                          <a:solidFill>
                            <a:srgbClr val="000000"/>
                          </a:solidFill>
                          <a:effectLst/>
                          <a:latin typeface="Calibri" panose="020F0502020204030204" pitchFamily="34" charset="0"/>
                        </a:rPr>
                        <a:t> Update to the End to End Testing Plan</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CR-D043</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05/10/2020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17240232"/>
                  </a:ext>
                </a:extLst>
              </a:tr>
              <a:tr h="123616">
                <a:tc>
                  <a:txBody>
                    <a:bodyPr/>
                    <a:lstStyle/>
                    <a:p>
                      <a:pPr algn="l" fontAlgn="b"/>
                      <a:r>
                        <a:rPr lang="en-US" sz="900" b="0" i="0" u="none" strike="noStrike">
                          <a:solidFill>
                            <a:srgbClr val="000000"/>
                          </a:solidFill>
                          <a:effectLst/>
                          <a:latin typeface="Calibri" panose="020F0502020204030204" pitchFamily="34" charset="0"/>
                        </a:rPr>
                        <a:t>Request For a New DMT Environment for DMT Live Rehearsal</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CR-D044</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23/10/2020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531921918"/>
                  </a:ext>
                </a:extLst>
              </a:tr>
              <a:tr h="123616">
                <a:tc>
                  <a:txBody>
                    <a:bodyPr/>
                    <a:lstStyle/>
                    <a:p>
                      <a:pPr algn="l" fontAlgn="b"/>
                      <a:r>
                        <a:rPr lang="en-US" sz="900" b="0" i="0" u="none" strike="noStrike">
                          <a:solidFill>
                            <a:srgbClr val="000000"/>
                          </a:solidFill>
                          <a:effectLst/>
                          <a:latin typeface="Calibri" panose="020F0502020204030204" pitchFamily="34" charset="0"/>
                        </a:rPr>
                        <a:t>NC-0079 Adding Post Load Integrity Check Document</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CR-D045</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09/11/2020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107080113"/>
                  </a:ext>
                </a:extLst>
              </a:tr>
              <a:tr h="123616">
                <a:tc>
                  <a:txBody>
                    <a:bodyPr/>
                    <a:lstStyle/>
                    <a:p>
                      <a:pPr algn="l" fontAlgn="b"/>
                      <a:r>
                        <a:rPr lang="en-US" sz="900" b="0" i="0" u="none" strike="noStrike">
                          <a:solidFill>
                            <a:srgbClr val="000000"/>
                          </a:solidFill>
                          <a:effectLst/>
                          <a:latin typeface="Calibri" panose="020F0502020204030204" pitchFamily="34" charset="0"/>
                        </a:rPr>
                        <a:t>Correctional Changes to MAD Log v2.0 &amp; POAP v2.0</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CR-D047</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 </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13/11/2020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44569037"/>
                  </a:ext>
                </a:extLst>
              </a:tr>
              <a:tr h="123616">
                <a:tc>
                  <a:txBody>
                    <a:bodyPr/>
                    <a:lstStyle/>
                    <a:p>
                      <a:pPr algn="l" fontAlgn="b"/>
                      <a:r>
                        <a:rPr lang="en-US" sz="900" b="0" i="0" u="none" strike="noStrike">
                          <a:solidFill>
                            <a:srgbClr val="000000"/>
                          </a:solidFill>
                          <a:effectLst/>
                          <a:latin typeface="Calibri" panose="020F0502020204030204" pitchFamily="34" charset="0"/>
                        </a:rPr>
                        <a:t>Changes to Data Milestones in MAD Log v2.0 &amp; POAP v2.0</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CR-D048</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09/11/2020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09587971"/>
                  </a:ext>
                </a:extLst>
              </a:tr>
              <a:tr h="123616">
                <a:tc>
                  <a:txBody>
                    <a:bodyPr/>
                    <a:lstStyle/>
                    <a:p>
                      <a:pPr algn="l" fontAlgn="b"/>
                      <a:r>
                        <a:rPr lang="en-US" sz="900" b="0" i="0" u="none" strike="noStrike">
                          <a:solidFill>
                            <a:srgbClr val="000000"/>
                          </a:solidFill>
                          <a:effectLst/>
                          <a:latin typeface="Calibri" panose="020F0502020204030204" pitchFamily="34" charset="0"/>
                        </a:rPr>
                        <a:t>Consequential Changes to Testing Milestones in MAD Log </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CR-D049</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r" fontAlgn="b"/>
                      <a:r>
                        <a:rPr lang="en-GB" sz="900" b="0" i="0" u="none" strike="noStrike">
                          <a:solidFill>
                            <a:srgbClr val="000000"/>
                          </a:solidFill>
                          <a:effectLst/>
                          <a:latin typeface="Calibri" panose="020F0502020204030204" pitchFamily="34" charset="0"/>
                        </a:rPr>
                        <a:t>13/11/2020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On Hold</a:t>
                      </a:r>
                    </a:p>
                  </a:txBody>
                  <a:tcPr marL="0" marR="0" marT="0" marB="0" anchor="b"/>
                </a:tc>
                <a:extLst>
                  <a:ext uri="{0D108BD9-81ED-4DB2-BD59-A6C34878D82A}">
                    <a16:rowId xmlns:a16="http://schemas.microsoft.com/office/drawing/2014/main" val="766585764"/>
                  </a:ext>
                </a:extLst>
              </a:tr>
              <a:tr h="123616">
                <a:tc>
                  <a:txBody>
                    <a:bodyPr/>
                    <a:lstStyle/>
                    <a:p>
                      <a:pPr algn="l" fontAlgn="b"/>
                      <a:r>
                        <a:rPr lang="en-US" sz="900" b="0" i="0" u="none" strike="noStrike">
                          <a:solidFill>
                            <a:srgbClr val="000000"/>
                          </a:solidFill>
                          <a:effectLst/>
                          <a:latin typeface="Calibri" panose="020F0502020204030204" pitchFamily="34" charset="0"/>
                        </a:rPr>
                        <a:t>CSS Environments for Faster Switching Enduring Service</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CR-D050</a:t>
                      </a:r>
                    </a:p>
                  </a:txBody>
                  <a:tcPr marL="0" marR="0" marT="0" marB="0" anchor="b"/>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l" fontAlgn="b"/>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330913272"/>
                  </a:ext>
                </a:extLst>
              </a:tr>
              <a:tr h="123616">
                <a:tc>
                  <a:txBody>
                    <a:bodyPr/>
                    <a:lstStyle/>
                    <a:p>
                      <a:pPr algn="l" fontAlgn="b"/>
                      <a:r>
                        <a:rPr lang="en-US" sz="900" b="0" i="0" u="none" strike="noStrike" dirty="0">
                          <a:solidFill>
                            <a:srgbClr val="000000"/>
                          </a:solidFill>
                          <a:effectLst/>
                          <a:latin typeface="Calibri" panose="020F0502020204030204" pitchFamily="34" charset="0"/>
                        </a:rPr>
                        <a:t>Changes to Data Validation Rules</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CR-D051</a:t>
                      </a:r>
                    </a:p>
                  </a:txBody>
                  <a:tcPr marL="0" marR="0" marT="0" marB="0" anchor="b"/>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l" fontAlgn="b"/>
                      <a:endParaRPr lang="en-GB"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18462514"/>
              </p:ext>
            </p:extLst>
          </p:nvPr>
        </p:nvGraphicFramePr>
        <p:xfrm>
          <a:off x="108000" y="410091"/>
          <a:ext cx="9036000" cy="4653384"/>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21497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continues at Amber </a:t>
                      </a:r>
                      <a:r>
                        <a:rPr lang="en-US" sz="900" b="0" kern="1200" baseline="0" dirty="0">
                          <a:solidFill>
                            <a:schemeClr val="tx1"/>
                          </a:solidFill>
                          <a:latin typeface="+mn-lt"/>
                          <a:ea typeface="+mn-ea"/>
                          <a:cs typeface="Arial"/>
                        </a:rPr>
                        <a:t>status. This is due to the open issues agreed with the Central </a:t>
                      </a:r>
                      <a:r>
                        <a:rPr lang="en-US" sz="900" b="0" kern="1200" baseline="0" dirty="0" err="1">
                          <a:solidFill>
                            <a:schemeClr val="tx1"/>
                          </a:solidFill>
                          <a:latin typeface="+mn-lt"/>
                          <a:ea typeface="+mn-ea"/>
                          <a:cs typeface="Arial"/>
                        </a:rPr>
                        <a:t>Programme</a:t>
                      </a:r>
                      <a:r>
                        <a:rPr lang="en-US" sz="900" b="0" kern="1200" baseline="0" dirty="0">
                          <a:solidFill>
                            <a:schemeClr val="tx1"/>
                          </a:solidFill>
                          <a:latin typeface="+mn-lt"/>
                          <a:ea typeface="+mn-ea"/>
                          <a:cs typeface="Arial"/>
                        </a:rPr>
                        <a:t> team. It is likely that we will reflect an Amber status until SIT and SIT NF are successfully completed and entry criteria into UEPT is met by all parties.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err="1">
                          <a:solidFill>
                            <a:schemeClr val="tx1"/>
                          </a:solidFill>
                          <a:latin typeface="+mn-lt"/>
                          <a:ea typeface="+mn-ea"/>
                          <a:cs typeface="Arial"/>
                        </a:rPr>
                        <a:t>Xoserve’s</a:t>
                      </a:r>
                      <a:r>
                        <a:rPr lang="en-US" sz="900" b="0" kern="1200" baseline="0" dirty="0">
                          <a:solidFill>
                            <a:schemeClr val="tx1"/>
                          </a:solidFill>
                          <a:latin typeface="+mn-lt"/>
                          <a:ea typeface="+mn-ea"/>
                          <a:cs typeface="Arial"/>
                        </a:rPr>
                        <a:t> delivery status continues to be Green</a:t>
                      </a:r>
                      <a:endParaRPr lang="en-GB"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a:t>
                      </a:r>
                      <a:r>
                        <a:rPr lang="en-GB" sz="900" b="0" kern="1200" baseline="0" dirty="0" err="1">
                          <a:solidFill>
                            <a:schemeClr val="tx1"/>
                          </a:solidFill>
                          <a:latin typeface="+mn-lt"/>
                          <a:ea typeface="+mn-ea"/>
                          <a:cs typeface="Arial"/>
                        </a:rPr>
                        <a:t>Xoserve</a:t>
                      </a:r>
                      <a:r>
                        <a:rPr lang="en-GB" sz="900" b="0" kern="1200" baseline="0" dirty="0">
                          <a:solidFill>
                            <a:schemeClr val="tx1"/>
                          </a:solidFill>
                          <a:latin typeface="+mn-lt"/>
                          <a:ea typeface="+mn-ea"/>
                          <a:cs typeface="Arial"/>
                        </a:rPr>
                        <a:t> key internal and external milestones have been met</a:t>
                      </a:r>
                    </a:p>
                    <a:p>
                      <a:pPr marL="171450" lvl="0" indent="-171450">
                        <a:buFont typeface="Arial" panose="020B0604020202020204" pitchFamily="34" charset="0"/>
                        <a:buChar char="•"/>
                      </a:pPr>
                      <a:r>
                        <a:rPr lang="en-GB" sz="900" b="1" dirty="0"/>
                        <a:t>Programme Re-plan: </a:t>
                      </a:r>
                      <a:r>
                        <a:rPr lang="en-GB" sz="900" dirty="0"/>
                        <a:t>Following the </a:t>
                      </a:r>
                      <a:r>
                        <a:rPr lang="en-GB" sz="900" dirty="0" err="1"/>
                        <a:t>Ogem</a:t>
                      </a:r>
                      <a:r>
                        <a:rPr lang="en-GB" sz="900" dirty="0"/>
                        <a:t> programme re-baseline, caveated with the actions to mitigate concerns that </a:t>
                      </a:r>
                      <a:r>
                        <a:rPr lang="en-GB" sz="900" dirty="0" err="1"/>
                        <a:t>Xoserve</a:t>
                      </a:r>
                      <a:r>
                        <a:rPr lang="en-GB" sz="900" dirty="0"/>
                        <a:t> raised, we have been tracking these to closure with SI &amp; DCC. Most actions are on track</a:t>
                      </a:r>
                    </a:p>
                    <a:p>
                      <a:pPr marL="171450" lvl="0" indent="-171450">
                        <a:buFont typeface="Arial" panose="020B0604020202020204" pitchFamily="34" charset="0"/>
                        <a:buChar char="•"/>
                      </a:pPr>
                      <a:r>
                        <a:rPr lang="en-GB" sz="900" b="1" dirty="0"/>
                        <a:t>Costs: </a:t>
                      </a:r>
                      <a:r>
                        <a:rPr lang="en-GB" sz="900" b="0" dirty="0"/>
                        <a:t>The central programme is standing down for the two weeks over Christmas. We will be following suit by standing down all our contractor resources during that period</a:t>
                      </a:r>
                      <a:endParaRPr lang="en-GB" sz="900" b="1" dirty="0"/>
                    </a:p>
                    <a:p>
                      <a:pPr marL="171450" indent="-171450">
                        <a:buFont typeface="Arial" panose="020B0604020202020204" pitchFamily="34" charset="0"/>
                        <a:buChar char="•"/>
                      </a:pPr>
                      <a:r>
                        <a:rPr lang="en-GB" sz="900" b="1" dirty="0"/>
                        <a:t>Missing design changes </a:t>
                      </a:r>
                      <a:r>
                        <a:rPr lang="en-GB" sz="900" dirty="0"/>
                        <a:t> We continue to track these with DCC, who are working to close by 30</a:t>
                      </a:r>
                      <a:r>
                        <a:rPr lang="en-GB" sz="900" baseline="30000" dirty="0"/>
                        <a:t>th</a:t>
                      </a:r>
                      <a:r>
                        <a:rPr lang="en-GB" sz="900" dirty="0"/>
                        <a:t> November. We believe the numbers are small following conversations at the programme level.</a:t>
                      </a:r>
                      <a:endParaRPr lang="en-GB" sz="900" b="0" kern="1200" dirty="0">
                        <a:solidFill>
                          <a:srgbClr val="FF0000"/>
                        </a:solidFill>
                        <a:effectLst/>
                        <a:latin typeface="+mn-lt"/>
                        <a:ea typeface="+mn-ea"/>
                        <a:cs typeface="+mn-cs"/>
                      </a:endParaRPr>
                    </a:p>
                    <a:p>
                      <a:pPr marL="171450" lvl="0" indent="-171450" defTabSz="457200">
                        <a:buFont typeface="Arial" panose="020B0604020202020204" pitchFamily="34" charset="0"/>
                        <a:buChar char="•"/>
                        <a:defRPr/>
                      </a:pPr>
                      <a:r>
                        <a:rPr lang="en-GB" sz="900" b="1" dirty="0"/>
                        <a:t>External SIT:</a:t>
                      </a:r>
                      <a:r>
                        <a:rPr lang="en-GB" sz="900" dirty="0"/>
                        <a:t> Testing is continuing largely to plan with volunteer licence party testing in progress currently. </a:t>
                      </a:r>
                      <a:r>
                        <a:rPr lang="en-GB" sz="900" dirty="0" err="1"/>
                        <a:t>Xoserve</a:t>
                      </a:r>
                      <a:r>
                        <a:rPr lang="en-GB" sz="900" dirty="0"/>
                        <a:t> have no open defects at this point</a:t>
                      </a:r>
                    </a:p>
                    <a:p>
                      <a:pPr marL="171450" lvl="0" indent="-171450">
                        <a:buFont typeface="Arial" panose="020B0604020202020204" pitchFamily="34" charset="0"/>
                        <a:buChar char="•"/>
                      </a:pPr>
                      <a:r>
                        <a:rPr lang="en-GB" sz="900" b="1" dirty="0"/>
                        <a:t>External NFR SIT:</a:t>
                      </a:r>
                      <a:r>
                        <a:rPr lang="en-GB" sz="900" dirty="0"/>
                        <a:t> There have been delays of circa 2 weeks in this phase. Si are tracking this closely and are confident that these delays will not cause any downstream impacts. Defects are open with Landmark currently which are being tracked by the SI. </a:t>
                      </a:r>
                      <a:r>
                        <a:rPr lang="en-GB" sz="900" dirty="0" err="1"/>
                        <a:t>Xosserve</a:t>
                      </a:r>
                      <a:r>
                        <a:rPr lang="en-GB" sz="900" dirty="0"/>
                        <a:t> will commence testing on 30/11.</a:t>
                      </a:r>
                      <a:endParaRPr lang="en-GB" sz="900" b="0" kern="1200" baseline="0" dirty="0">
                        <a:solidFill>
                          <a:schemeClr val="tx1"/>
                        </a:solidFill>
                        <a:effectLst/>
                        <a:latin typeface="+mn-lt"/>
                        <a:ea typeface="+mn-ea"/>
                        <a:cs typeface="Aria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Testing:  </a:t>
                      </a:r>
                      <a:r>
                        <a:rPr lang="en-GB" sz="900" b="0" kern="1200" dirty="0">
                          <a:solidFill>
                            <a:schemeClr val="tx1"/>
                          </a:solidFill>
                          <a:effectLst/>
                          <a:latin typeface="+mn-lt"/>
                          <a:ea typeface="+mn-ea"/>
                          <a:cs typeface="+mn-cs"/>
                        </a:rPr>
                        <a:t>Internal Testing continues to plan addressing consequential changes and Switching Programme CRs.</a:t>
                      </a:r>
                      <a:endParaRPr lang="en-GB" sz="900"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planning activities continue alongside engagement with the SI/</a:t>
                      </a:r>
                    </a:p>
                    <a:p>
                      <a:pPr marL="171450" lvl="0" indent="-171450">
                        <a:buFont typeface="Arial" panose="020B0604020202020204" pitchFamily="34" charset="0"/>
                        <a:buChar char="•"/>
                      </a:pPr>
                      <a:r>
                        <a:rPr lang="en-GB" sz="900" b="1" dirty="0"/>
                        <a:t>Data Migration: </a:t>
                      </a:r>
                      <a:r>
                        <a:rPr lang="en-GB" sz="900" dirty="0"/>
                        <a:t>DM NF Testing is set to commence on 7</a:t>
                      </a:r>
                      <a:r>
                        <a:rPr lang="en-GB" sz="900" baseline="30000" dirty="0"/>
                        <a:t>th</a:t>
                      </a:r>
                      <a:r>
                        <a:rPr lang="en-GB" sz="900" dirty="0"/>
                        <a:t> December, all pre-testing activities are complete. Data delivery to Landmark for the UIT phases is on track with extraction completed successfully on 21</a:t>
                      </a:r>
                      <a:r>
                        <a:rPr lang="en-GB" sz="900" baseline="30000" dirty="0"/>
                        <a:t>st</a:t>
                      </a:r>
                      <a:r>
                        <a:rPr lang="en-GB" sz="900" dirty="0"/>
                        <a:t> November.</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b="1" i="0" kern="1200" dirty="0">
                          <a:solidFill>
                            <a:schemeClr val="dk1"/>
                          </a:solidFill>
                          <a:effectLst/>
                          <a:latin typeface="+mn-lt"/>
                          <a:ea typeface="+mn-ea"/>
                          <a:cs typeface="+mn-cs"/>
                        </a:rPr>
                        <a:t>DES &amp; API: </a:t>
                      </a:r>
                      <a:r>
                        <a:rPr lang="en-US" sz="900" b="0" i="0" kern="1200" dirty="0">
                          <a:solidFill>
                            <a:schemeClr val="dk1"/>
                          </a:solidFill>
                          <a:effectLst/>
                          <a:latin typeface="+mn-lt"/>
                          <a:ea typeface="+mn-ea"/>
                          <a:cs typeface="+mn-cs"/>
                        </a:rPr>
                        <a:t>DES and Secondary API development continues to track to feed into internal testing </a:t>
                      </a:r>
                      <a:endParaRPr lang="en-US" sz="900" b="0" i="0" kern="1200" noProof="0" dirty="0">
                        <a:solidFill>
                          <a:schemeClr val="dk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CCMT: </a:t>
                      </a:r>
                      <a:r>
                        <a:rPr lang="en-GB" sz="900" kern="1200" dirty="0">
                          <a:solidFill>
                            <a:schemeClr val="tx1"/>
                          </a:solidFill>
                          <a:effectLst/>
                          <a:latin typeface="+mn-lt"/>
                          <a:ea typeface="+mn-ea"/>
                          <a:cs typeface="+mn-cs"/>
                        </a:rPr>
                        <a:t>Engagement continues with industry following the Ofgem re-baseline </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endParaRPr lang="en-GB" sz="650" b="0"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DMT NFR:</a:t>
                      </a:r>
                      <a:r>
                        <a:rPr lang="en-GB" sz="1000" b="0" kern="1200" dirty="0">
                          <a:solidFill>
                            <a:schemeClr val="tx1"/>
                          </a:solidFill>
                          <a:effectLst/>
                          <a:latin typeface="+mn-lt"/>
                          <a:ea typeface="+mn-ea"/>
                          <a:cs typeface="+mn-cs"/>
                        </a:rPr>
                        <a:t> Commence test execution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Environments: </a:t>
                      </a:r>
                      <a:r>
                        <a:rPr lang="en-GB" sz="1000" b="0" kern="1200" dirty="0">
                          <a:solidFill>
                            <a:schemeClr val="tx1"/>
                          </a:solidFill>
                          <a:effectLst/>
                          <a:latin typeface="+mn-lt"/>
                          <a:ea typeface="+mn-ea"/>
                          <a:cs typeface="+mn-cs"/>
                        </a:rPr>
                        <a:t>Complete UEPT env provision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SIT: </a:t>
                      </a:r>
                      <a:r>
                        <a:rPr lang="en-GB" sz="1000" b="0" kern="1200" dirty="0">
                          <a:solidFill>
                            <a:schemeClr val="tx1"/>
                          </a:solidFill>
                          <a:effectLst/>
                          <a:latin typeface="+mn-lt"/>
                          <a:ea typeface="+mn-ea"/>
                          <a:cs typeface="+mn-cs"/>
                        </a:rPr>
                        <a:t>Continue External SIT support</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NFR: </a:t>
                      </a:r>
                      <a:r>
                        <a:rPr lang="en-GB" sz="1000" b="0" kern="1200" dirty="0">
                          <a:solidFill>
                            <a:schemeClr val="tx1"/>
                          </a:solidFill>
                          <a:effectLst/>
                          <a:latin typeface="+mn-lt"/>
                          <a:ea typeface="+mn-ea"/>
                          <a:cs typeface="+mn-cs"/>
                        </a:rPr>
                        <a:t>Commence test execution </a:t>
                      </a:r>
                      <a:endParaRPr lang="en-GB" sz="10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Continue SIT &amp; UAT assurance </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Transition planning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07502521"/>
              </p:ext>
            </p:extLst>
          </p:nvPr>
        </p:nvGraphicFramePr>
        <p:xfrm>
          <a:off x="0" y="446380"/>
          <a:ext cx="9125999" cy="4054338"/>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782633">
                  <a:extLst>
                    <a:ext uri="{9D8B030D-6E8A-4147-A177-3AD203B41FA5}">
                      <a16:colId xmlns:a16="http://schemas.microsoft.com/office/drawing/2014/main" val="20001"/>
                    </a:ext>
                  </a:extLst>
                </a:gridCol>
                <a:gridCol w="7134166">
                  <a:extLst>
                    <a:ext uri="{9D8B030D-6E8A-4147-A177-3AD203B41FA5}">
                      <a16:colId xmlns:a16="http://schemas.microsoft.com/office/drawing/2014/main" val="20002"/>
                    </a:ext>
                  </a:extLst>
                </a:gridCol>
              </a:tblGrid>
              <a:tr h="410152">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9645">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Settlement Data APIs SIT support in progress. Nom Enquiry API System Test in progress. DES delivery remains on track for the next </a:t>
                      </a:r>
                      <a:r>
                        <a:rPr lang="en-GB" sz="1000" b="0" i="0" u="none" strike="noStrike" kern="1200" noProof="0" dirty="0" err="1"/>
                        <a:t>installment</a:t>
                      </a:r>
                      <a:r>
                        <a:rPr lang="en-GB" sz="1000" b="0" i="0" u="none" strike="noStrike" kern="1200" noProof="0" dirty="0"/>
                        <a:t> of screens on 14/12. User story development continues for upcoming releases alongside test engagement and development of test artefacts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47821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Secondary API testing has commenced for “Settlement Data” API’s. Secondary API Test – Settlement API testing currently in progress – Re-plan of delivery dates for subsequent functionality releases has been received.</a:t>
                      </a:r>
                    </a:p>
                    <a:p>
                      <a:pPr marL="0" indent="0">
                        <a:buFont typeface="Arial" panose="020B0604020202020204" pitchFamily="34" charset="0"/>
                        <a:buNone/>
                      </a:pPr>
                      <a:r>
                        <a:rPr lang="en-GB" sz="1000" b="0" i="0" u="none" strike="noStrike" kern="1200" dirty="0">
                          <a:solidFill>
                            <a:schemeClr val="dk1"/>
                          </a:solidFill>
                          <a:effectLst/>
                          <a:latin typeface="+mn-lt"/>
                          <a:ea typeface="+mn-ea"/>
                          <a:cs typeface="+mn-cs"/>
                        </a:rPr>
                        <a:t>External SIT support in progress, no </a:t>
                      </a:r>
                      <a:r>
                        <a:rPr lang="en-GB" sz="1000" b="0" i="0" u="none" strike="noStrike" kern="1200" dirty="0" err="1">
                          <a:solidFill>
                            <a:schemeClr val="dk1"/>
                          </a:solidFill>
                          <a:effectLst/>
                          <a:latin typeface="+mn-lt"/>
                          <a:ea typeface="+mn-ea"/>
                          <a:cs typeface="+mn-cs"/>
                        </a:rPr>
                        <a:t>Xoserve</a:t>
                      </a:r>
                      <a:r>
                        <a:rPr lang="en-GB" sz="1000" b="0" i="0" u="none" strike="noStrike" kern="1200" dirty="0">
                          <a:solidFill>
                            <a:schemeClr val="dk1"/>
                          </a:solidFill>
                          <a:effectLst/>
                          <a:latin typeface="+mn-lt"/>
                          <a:ea typeface="+mn-ea"/>
                          <a:cs typeface="+mn-cs"/>
                        </a:rPr>
                        <a:t> defects are open at this point.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underway for all upcoming test phases such as UEPT, E2E, OT </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389645">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Impact assessment continues to understand the impact of the proposed Switching Programme SLAs  alongside review of the proposed ITIL processes. Awaiting confirmed dates back from the DCC of when the remaining 1-2-1 sessions will take place to address all of the outstanding feedback against the core process maps. Planning for Operational testing is underway for the external OT phase.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21150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191404">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23327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59485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and deliver Switching Programme changes raised through the last few months whilst supporting test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662305298"/>
              </p:ext>
            </p:extLst>
          </p:nvPr>
        </p:nvGraphicFramePr>
        <p:xfrm>
          <a:off x="0" y="446378"/>
          <a:ext cx="9125999" cy="372623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480115">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818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i="0" u="none" strike="noStrike" kern="1200" baseline="0" noProof="0" dirty="0">
                          <a:solidFill>
                            <a:schemeClr val="tx1"/>
                          </a:solidFill>
                          <a:latin typeface="+mn-lt"/>
                          <a:ea typeface="+mn-ea"/>
                          <a:cs typeface="+mn-cs"/>
                        </a:rPr>
                        <a:t>Ofgem Capture Stage in progress and strategic approach now </a:t>
                      </a:r>
                      <a:r>
                        <a:rPr lang="en-US" sz="1050" b="0" i="0" u="none" strike="noStrike" kern="1200" baseline="0" noProof="0" dirty="0" err="1">
                          <a:solidFill>
                            <a:schemeClr val="tx1"/>
                          </a:solidFill>
                          <a:latin typeface="+mn-lt"/>
                          <a:ea typeface="+mn-ea"/>
                          <a:cs typeface="+mn-cs"/>
                        </a:rPr>
                        <a:t>finalised</a:t>
                      </a:r>
                      <a:r>
                        <a:rPr lang="en-US" sz="1050" b="0" i="0" u="none" strike="noStrike" kern="1200" baseline="0" noProof="0" dirty="0">
                          <a:solidFill>
                            <a:schemeClr val="tx1"/>
                          </a:solidFill>
                          <a:latin typeface="+mn-lt"/>
                          <a:ea typeface="+mn-ea"/>
                          <a:cs typeface="+mn-cs"/>
                        </a:rPr>
                        <a:t>. Original target was to complete Capture by 18th Dec 20; this is still on track. tolerance in schedule to accommodate re-planned dates. </a:t>
                      </a:r>
                      <a:r>
                        <a:rPr lang="en-US" sz="1050" b="0" i="0" u="none" strike="noStrike" kern="1200" baseline="0" dirty="0">
                          <a:solidFill>
                            <a:schemeClr val="tx1"/>
                          </a:solidFill>
                          <a:latin typeface="+mn-lt"/>
                          <a:ea typeface="+mn-ea"/>
                          <a:cs typeface="+mn-cs"/>
                        </a:rPr>
                        <a:t>REC Departmental Impact Assessment initiated and work in progress. Dentons, </a:t>
                      </a:r>
                      <a:r>
                        <a:rPr lang="en-US" sz="1050" b="0" i="0" u="none" strike="noStrike" kern="1200" baseline="0" dirty="0" err="1">
                          <a:solidFill>
                            <a:schemeClr val="tx1"/>
                          </a:solidFill>
                          <a:latin typeface="+mn-lt"/>
                          <a:ea typeface="+mn-ea"/>
                          <a:cs typeface="+mn-cs"/>
                        </a:rPr>
                        <a:t>Xoserve</a:t>
                      </a:r>
                      <a:r>
                        <a:rPr lang="en-US" sz="1050" b="0" i="0" u="none" strike="noStrike" kern="1200" baseline="0" dirty="0">
                          <a:solidFill>
                            <a:schemeClr val="tx1"/>
                          </a:solidFill>
                          <a:latin typeface="+mn-lt"/>
                          <a:ea typeface="+mn-ea"/>
                          <a:cs typeface="+mn-cs"/>
                        </a:rPr>
                        <a:t> &amp; Ofgem meeting hosted 16th Oct to discuss Protect information (PI). Concluded PI not a blocker &amp; </a:t>
                      </a:r>
                      <a:r>
                        <a:rPr lang="en-GB" sz="1050" b="0" i="0" u="none" strike="noStrike" kern="1200" baseline="0" dirty="0">
                          <a:solidFill>
                            <a:schemeClr val="tx1"/>
                          </a:solidFill>
                          <a:latin typeface="+mn-lt"/>
                          <a:ea typeface="+mn-ea"/>
                          <a:cs typeface="+mn-cs"/>
                        </a:rPr>
                        <a:t>no legal reason why the Codes cannot interface to release data. Ofgem action taken to review Data mastery of UNC data. </a:t>
                      </a:r>
                      <a:r>
                        <a:rPr lang="en-US" sz="1050" b="0" i="0" u="none" strike="noStrike" kern="1200" baseline="0" noProof="0" dirty="0">
                          <a:solidFill>
                            <a:schemeClr val="tx1"/>
                          </a:solidFill>
                          <a:latin typeface="+mn-lt"/>
                          <a:ea typeface="+mn-ea"/>
                          <a:cs typeface="+mn-cs"/>
                        </a:rPr>
                        <a:t>Both CDSP Further Services (FS) &amp; Gas Enquiry Service (GES) ISA’s &amp; DPIA’s submitted and still under review. External </a:t>
                      </a:r>
                      <a:r>
                        <a:rPr lang="en-US" sz="1050" b="0" i="0" u="none" strike="noStrike" kern="1200" baseline="0" noProof="0" dirty="0" err="1">
                          <a:solidFill>
                            <a:schemeClr val="tx1"/>
                          </a:solidFill>
                          <a:latin typeface="+mn-lt"/>
                          <a:ea typeface="+mn-ea"/>
                          <a:cs typeface="+mn-cs"/>
                        </a:rPr>
                        <a:t>RECCo</a:t>
                      </a:r>
                      <a:r>
                        <a:rPr lang="en-US" sz="1050" b="0" i="0" u="none" strike="noStrike" kern="1200" baseline="0" noProof="0" dirty="0">
                          <a:solidFill>
                            <a:schemeClr val="tx1"/>
                          </a:solidFill>
                          <a:latin typeface="+mn-lt"/>
                          <a:ea typeface="+mn-ea"/>
                          <a:cs typeface="+mn-cs"/>
                        </a:rPr>
                        <a:t> alignment meeting 16th Oct to discuss PI and agree next steps for Framework Agreement for CDSP FS and Model Service Contract for GES. Ofgem RDUG 22nd Oct: overview of Data Access Schedule and Service Definitions for CDSP FS, Electricity Enquiry Service (not did not include GES which will be published in Q1 21 along with Faster Switching Schedules)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423491">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50" b="0" i="0" u="none" strike="noStrike" kern="1200" baseline="0" dirty="0">
                          <a:solidFill>
                            <a:schemeClr val="tx1"/>
                          </a:solidFill>
                          <a:latin typeface="+mn-lt"/>
                          <a:ea typeface="+mn-ea"/>
                          <a:cs typeface="+mn-cs"/>
                        </a:rPr>
                        <a:t>CR-D016 testing has been completed with one defect highlighted against Landmark. We understand that this defect will be incorporated during the implementation of CR-D037. Smoke Testing is complete ahead of DMT NF, scheduled to commence on 07/12. Data Extraction for UEPT has been completed and on track for delivery in January.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381965">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Overall the workstream is green following the change in timelines to align with the re-planned UEPT/E2E timelines. There are no dependencies with the CSS plan, however, the move in CCMT reflects </a:t>
                      </a:r>
                      <a:r>
                        <a:rPr lang="en-GB" sz="1050" b="0" i="0" u="none" strike="noStrike" kern="1200" baseline="0" dirty="0" err="1">
                          <a:solidFill>
                            <a:schemeClr val="tx1"/>
                          </a:solidFill>
                          <a:latin typeface="+mn-lt"/>
                          <a:ea typeface="+mn-ea"/>
                          <a:cs typeface="+mn-cs"/>
                        </a:rPr>
                        <a:t>Xoserve</a:t>
                      </a:r>
                      <a:r>
                        <a:rPr lang="en-GB" sz="1050" b="0" i="0" u="none" strike="noStrike" kern="1200" baseline="0" dirty="0">
                          <a:solidFill>
                            <a:schemeClr val="tx1"/>
                          </a:solidFill>
                          <a:latin typeface="+mn-lt"/>
                          <a:ea typeface="+mn-ea"/>
                          <a:cs typeface="+mn-cs"/>
                        </a:rPr>
                        <a:t> customer requests.  Discussions planned with the Market Trials Work Group on Friday., 27</a:t>
                      </a:r>
                      <a:r>
                        <a:rPr lang="en-GB" sz="1050" b="0" i="0" u="none" strike="noStrike" kern="1200" baseline="30000" dirty="0">
                          <a:solidFill>
                            <a:schemeClr val="tx1"/>
                          </a:solidFill>
                          <a:latin typeface="+mn-lt"/>
                          <a:ea typeface="+mn-ea"/>
                          <a:cs typeface="+mn-cs"/>
                        </a:rPr>
                        <a:t>th</a:t>
                      </a:r>
                      <a:r>
                        <a:rPr lang="en-GB" sz="1050" b="0" i="0" u="none" strike="noStrike" kern="1200" baseline="0" dirty="0">
                          <a:solidFill>
                            <a:schemeClr val="tx1"/>
                          </a:solidFill>
                          <a:latin typeface="+mn-lt"/>
                          <a:ea typeface="+mn-ea"/>
                          <a:cs typeface="+mn-cs"/>
                        </a:rPr>
                        <a:t> November.</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25464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ext uri="{D42A27DB-BD31-4B8C-83A1-F6EECF244321}">
                <p14:modId xmlns:p14="http://schemas.microsoft.com/office/powerpoint/2010/main" val="2716633624"/>
              </p:ext>
            </p:extLst>
          </p:nvPr>
        </p:nvGraphicFramePr>
        <p:xfrm>
          <a:off x="85651" y="503604"/>
          <a:ext cx="8972695" cy="352756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863030">
                  <a:extLst>
                    <a:ext uri="{9D8B030D-6E8A-4147-A177-3AD203B41FA5}">
                      <a16:colId xmlns:a16="http://schemas.microsoft.com/office/drawing/2014/main" val="20002"/>
                    </a:ext>
                  </a:extLst>
                </a:gridCol>
                <a:gridCol w="1931746">
                  <a:extLst>
                    <a:ext uri="{9D8B030D-6E8A-4147-A177-3AD203B41FA5}">
                      <a16:colId xmlns:a16="http://schemas.microsoft.com/office/drawing/2014/main" val="20003"/>
                    </a:ext>
                  </a:extLst>
                </a:gridCol>
                <a:gridCol w="154122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649273">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733064">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This risk is still relevant and will continue to be monitored until SIT is complete..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03/03/21</a:t>
                      </a:r>
                    </a:p>
                  </a:txBody>
                  <a:tcPr marL="0" marR="0" marT="0" marB="0" anchor="ctr">
                    <a:solidFill>
                      <a:srgbClr val="CED1E2"/>
                    </a:solidFill>
                  </a:tcPr>
                </a:tc>
                <a:extLst>
                  <a:ext uri="{0D108BD9-81ED-4DB2-BD59-A6C34878D82A}">
                    <a16:rowId xmlns:a16="http://schemas.microsoft.com/office/drawing/2014/main" val="2240870502"/>
                  </a:ext>
                </a:extLst>
              </a:tr>
              <a:tr h="1145229">
                <a:tc>
                  <a:txBody>
                    <a:bodyPr/>
                    <a:lstStyle/>
                    <a:p>
                      <a:pPr algn="ctr" fontAlgn="ctr"/>
                      <a:r>
                        <a:rPr lang="en-GB" sz="800" b="0" i="0" u="none" strike="noStrike" dirty="0">
                          <a:solidFill>
                            <a:schemeClr val="tx1"/>
                          </a:solidFill>
                          <a:effectLst/>
                          <a:latin typeface="Arial" panose="020B0604020202020204" pitchFamily="34" charset="0"/>
                        </a:rPr>
                        <a:t>62448</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Data Migration</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Arial" panose="020B0604020202020204" pitchFamily="34" charset="0"/>
                        </a:rPr>
                        <a:t>There is a risk that </a:t>
                      </a:r>
                      <a:r>
                        <a:rPr lang="en-US" sz="800" b="0" i="0" u="none" strike="noStrike" dirty="0" err="1">
                          <a:solidFill>
                            <a:schemeClr val="tx1"/>
                          </a:solidFill>
                          <a:effectLst/>
                          <a:latin typeface="Arial" panose="020B0604020202020204" pitchFamily="34" charset="0"/>
                        </a:rPr>
                        <a:t>Xoserve's</a:t>
                      </a:r>
                      <a:r>
                        <a:rPr lang="en-US" sz="800" b="0" i="0" u="none" strike="noStrike" dirty="0">
                          <a:solidFill>
                            <a:schemeClr val="tx1"/>
                          </a:solidFill>
                          <a:effectLst/>
                          <a:latin typeface="Arial" panose="020B0604020202020204" pitchFamily="34" charset="0"/>
                        </a:rPr>
                        <a:t> solution delivery is incompatible with the CSS being delivered by Landmark because of poor version control and ambiguity as to which is the live version of the CSS Interface Design Specification that the CSSP have built to, leading to avoidable defects arising in SIT and the subsequent rework required by one or both parties.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Confirm with SI the correct version of this document and support them in improving the version control in future</a:t>
                      </a:r>
                    </a:p>
                  </a:txBody>
                  <a:tcPr marL="0" marR="0" marT="0" marB="0" anchor="ctr">
                    <a:solidFill>
                      <a:srgbClr val="CED1E2"/>
                    </a:solidFill>
                  </a:tcPr>
                </a:tc>
                <a:tc>
                  <a:txBody>
                    <a:bodyPr/>
                    <a:lstStyle/>
                    <a:p>
                      <a:r>
                        <a:rPr lang="en-US" sz="800" b="0" i="0" u="none" strike="noStrike" dirty="0">
                          <a:solidFill>
                            <a:srgbClr val="000000"/>
                          </a:solidFill>
                          <a:effectLst/>
                          <a:latin typeface="Arial" panose="020B0604020202020204" pitchFamily="34" charset="0"/>
                        </a:rPr>
                        <a:t>Mtgs held with DCC, as well as project mtgs with SI and DCC. We have explained the issue in detail and the potential impact. This will now be escalated as there seems to be not much appetite to progress this by the CSSP.</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27/11/20</a:t>
                      </a:r>
                    </a:p>
                  </a:txBody>
                  <a:tcPr marL="0" marR="0" marT="0" marB="0" anchor="ctr">
                    <a:solidFill>
                      <a:srgbClr val="CED1E2"/>
                    </a:solidFill>
                  </a:tcPr>
                </a:tc>
                <a:extLst>
                  <a:ext uri="{0D108BD9-81ED-4DB2-BD59-A6C34878D82A}">
                    <a16:rowId xmlns:a16="http://schemas.microsoft.com/office/drawing/2014/main" val="2114814120"/>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1757159986"/>
              </p:ext>
            </p:extLst>
          </p:nvPr>
        </p:nvGraphicFramePr>
        <p:xfrm>
          <a:off x="21193" y="468842"/>
          <a:ext cx="9101611" cy="4535369"/>
        </p:xfrm>
        <a:graphic>
          <a:graphicData uri="http://schemas.openxmlformats.org/drawingml/2006/table">
            <a:tbl>
              <a:tblPr firstRow="1" bandRow="1">
                <a:tableStyleId>{5C22544A-7EE6-4342-B048-85BDC9FD1C3A}</a:tableStyleId>
              </a:tblPr>
              <a:tblGrid>
                <a:gridCol w="528181">
                  <a:extLst>
                    <a:ext uri="{9D8B030D-6E8A-4147-A177-3AD203B41FA5}">
                      <a16:colId xmlns:a16="http://schemas.microsoft.com/office/drawing/2014/main" val="20000"/>
                    </a:ext>
                  </a:extLst>
                </a:gridCol>
                <a:gridCol w="217962">
                  <a:extLst>
                    <a:ext uri="{9D8B030D-6E8A-4147-A177-3AD203B41FA5}">
                      <a16:colId xmlns:a16="http://schemas.microsoft.com/office/drawing/2014/main" val="20001"/>
                    </a:ext>
                  </a:extLst>
                </a:gridCol>
                <a:gridCol w="961925">
                  <a:extLst>
                    <a:ext uri="{9D8B030D-6E8A-4147-A177-3AD203B41FA5}">
                      <a16:colId xmlns:a16="http://schemas.microsoft.com/office/drawing/2014/main" val="3490358336"/>
                    </a:ext>
                  </a:extLst>
                </a:gridCol>
                <a:gridCol w="2400994">
                  <a:extLst>
                    <a:ext uri="{9D8B030D-6E8A-4147-A177-3AD203B41FA5}">
                      <a16:colId xmlns:a16="http://schemas.microsoft.com/office/drawing/2014/main" val="20002"/>
                    </a:ext>
                  </a:extLst>
                </a:gridCol>
                <a:gridCol w="1590418">
                  <a:extLst>
                    <a:ext uri="{9D8B030D-6E8A-4147-A177-3AD203B41FA5}">
                      <a16:colId xmlns:a16="http://schemas.microsoft.com/office/drawing/2014/main" val="20003"/>
                    </a:ext>
                  </a:extLst>
                </a:gridCol>
                <a:gridCol w="2450911">
                  <a:extLst>
                    <a:ext uri="{9D8B030D-6E8A-4147-A177-3AD203B41FA5}">
                      <a16:colId xmlns:a16="http://schemas.microsoft.com/office/drawing/2014/main" val="2992598958"/>
                    </a:ext>
                  </a:extLst>
                </a:gridCol>
                <a:gridCol w="951220">
                  <a:extLst>
                    <a:ext uri="{9D8B030D-6E8A-4147-A177-3AD203B41FA5}">
                      <a16:colId xmlns:a16="http://schemas.microsoft.com/office/drawing/2014/main" val="2261462523"/>
                    </a:ext>
                  </a:extLst>
                </a:gridCol>
              </a:tblGrid>
              <a:tr h="561929">
                <a:tc>
                  <a:txBody>
                    <a:bodyPr/>
                    <a:lstStyle/>
                    <a:p>
                      <a:pPr algn="ctr"/>
                      <a:r>
                        <a:rPr lang="en-GB" sz="900" dirty="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dirty="0"/>
                        <a:t>MITIGATING ACTIONS</a:t>
                      </a:r>
                    </a:p>
                  </a:txBody>
                  <a:tcPr marL="36000" marR="36000" marT="36000" marB="36000" anchor="ctr"/>
                </a:tc>
                <a:tc>
                  <a:txBody>
                    <a:bodyPr/>
                    <a:lstStyle/>
                    <a:p>
                      <a:pPr algn="ctr"/>
                      <a:r>
                        <a:rPr lang="en-GB" sz="900" dirty="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79698">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 </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27/02/21</a:t>
                      </a:r>
                    </a:p>
                  </a:txBody>
                  <a:tcPr marL="0" marR="0" marT="0" marB="0" anchor="ctr">
                    <a:solidFill>
                      <a:srgbClr val="CED1E2"/>
                    </a:solidFill>
                  </a:tcPr>
                </a:tc>
                <a:extLst>
                  <a:ext uri="{0D108BD9-81ED-4DB2-BD59-A6C34878D82A}">
                    <a16:rowId xmlns:a16="http://schemas.microsoft.com/office/drawing/2014/main" val="1961572476"/>
                  </a:ext>
                </a:extLst>
              </a:tr>
              <a:tr h="1613103">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800" dirty="0"/>
                        <a:t>Update from meeting held on 17/11 </a:t>
                      </a:r>
                    </a:p>
                    <a:p>
                      <a:r>
                        <a:rPr lang="en-US" sz="800" dirty="0"/>
                        <a:t>• Tony advised that within the response, parties should confirm a) that the incident is in their scope b) provide acceptance of the incident c) detail high level actions taken d) change the status from New to In Progress.  DCC will provide written clarification to </a:t>
                      </a:r>
                      <a:r>
                        <a:rPr lang="en-US" sz="800" dirty="0" err="1"/>
                        <a:t>Xoserve</a:t>
                      </a:r>
                      <a:r>
                        <a:rPr lang="en-US" sz="800" dirty="0"/>
                        <a:t> around what is expected within the response time.</a:t>
                      </a:r>
                    </a:p>
                    <a:p>
                      <a:r>
                        <a:rPr lang="en-US" sz="800" dirty="0"/>
                        <a:t>• DCC advised that they fully expected push back from all parties around the SLAs.  </a:t>
                      </a:r>
                      <a:r>
                        <a:rPr lang="en-US" sz="800" dirty="0" err="1"/>
                        <a:t>Xoserve</a:t>
                      </a:r>
                      <a:r>
                        <a:rPr lang="en-US" sz="800" dirty="0"/>
                        <a:t> will provide DCC with high level risks around the proposed SLA’s whilst continuing with an internal impact assessment.  We all agreed that the SLAs do not stop the processes being developed and agreed.</a:t>
                      </a:r>
                    </a:p>
                    <a:p>
                      <a:r>
                        <a:rPr lang="en-US" sz="800" dirty="0"/>
                        <a:t>• DCC are currently working on creating scenarios for each priority level which will be shared with parties.  This will also provide clarity around some of the terminology used within the descriptions.</a:t>
                      </a:r>
                    </a:p>
                    <a:p>
                      <a:r>
                        <a:rPr lang="en-US" sz="800" dirty="0"/>
                        <a:t>Awaiting further info from DCC.  In the meantime, we have an internal session planned to map out the types of incidents that we think we could receive and align to priority level.</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31/12/20</a:t>
                      </a:r>
                    </a:p>
                  </a:txBody>
                  <a:tcPr marL="0" marR="0" marT="0" marB="0" anchor="ctr">
                    <a:solidFill>
                      <a:srgbClr val="CED1E2"/>
                    </a:solidFill>
                  </a:tcPr>
                </a:tc>
                <a:extLst>
                  <a:ext uri="{0D108BD9-81ED-4DB2-BD59-A6C34878D82A}">
                    <a16:rowId xmlns:a16="http://schemas.microsoft.com/office/drawing/2014/main" val="3007009940"/>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(3/4)</a:t>
            </a:r>
          </a:p>
        </p:txBody>
      </p:sp>
      <p:graphicFrame>
        <p:nvGraphicFramePr>
          <p:cNvPr id="5" name="Table 4"/>
          <p:cNvGraphicFramePr>
            <a:graphicFrameLocks noGrp="1"/>
          </p:cNvGraphicFramePr>
          <p:nvPr>
            <p:extLst>
              <p:ext uri="{D42A27DB-BD31-4B8C-83A1-F6EECF244321}">
                <p14:modId xmlns:p14="http://schemas.microsoft.com/office/powerpoint/2010/main" val="2789396773"/>
              </p:ext>
            </p:extLst>
          </p:nvPr>
        </p:nvGraphicFramePr>
        <p:xfrm>
          <a:off x="85652" y="483884"/>
          <a:ext cx="8972695" cy="340368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640973">
                  <a:extLst>
                    <a:ext uri="{9D8B030D-6E8A-4147-A177-3AD203B41FA5}">
                      <a16:colId xmlns:a16="http://schemas.microsoft.com/office/drawing/2014/main" val="20003"/>
                    </a:ext>
                  </a:extLst>
                </a:gridCol>
                <a:gridCol w="1489685">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49951">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74855">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861901174"/>
                  </a:ext>
                </a:extLst>
              </a:tr>
              <a:tr h="981492">
                <a:tc>
                  <a:txBody>
                    <a:bodyPr/>
                    <a:lstStyle/>
                    <a:p>
                      <a:pPr algn="ctr" fontAlgn="ctr"/>
                      <a:r>
                        <a:rPr lang="en-GB" sz="800" b="0" i="0" u="none" strike="noStrike" dirty="0">
                          <a:solidFill>
                            <a:schemeClr val="tx1"/>
                          </a:solidFill>
                          <a:effectLst/>
                          <a:latin typeface="Arial" panose="020B0604020202020204" pitchFamily="34" charset="0"/>
                        </a:rPr>
                        <a:t>63929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low level tasks will be difficult to plan for and track because of the new SI approach, whereby the CSSIP includes summary level activity with detailed tasks being added to </a:t>
                      </a:r>
                      <a:r>
                        <a:rPr lang="en-US" sz="800" b="0" i="0" u="none" strike="noStrike" dirty="0" err="1">
                          <a:solidFill>
                            <a:schemeClr val="tx1"/>
                          </a:solidFill>
                          <a:effectLst/>
                          <a:latin typeface="Arial" panose="020B0604020202020204" pitchFamily="34" charset="0"/>
                        </a:rPr>
                        <a:t>GetOrganised</a:t>
                      </a:r>
                      <a:r>
                        <a:rPr lang="en-US" sz="800" b="0" i="0" u="none" strike="noStrike" dirty="0">
                          <a:solidFill>
                            <a:schemeClr val="tx1"/>
                          </a:solidFill>
                          <a:effectLst/>
                          <a:latin typeface="Arial" panose="020B0604020202020204" pitchFamily="34" charset="0"/>
                        </a:rPr>
                        <a:t> leading to low/granular level activity not being baselined, and moving around without warning or notice.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Review with the SI</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SI has confirmed that this risk is also being assessed internally. The current view from the SI is that planning will be undertaken in MSP with detailed activities tracked via </a:t>
                      </a:r>
                      <a:r>
                        <a:rPr lang="en-US" sz="800" b="0" i="0" u="none" strike="noStrike" dirty="0" err="1">
                          <a:solidFill>
                            <a:schemeClr val="tx1"/>
                          </a:solidFill>
                          <a:effectLst/>
                          <a:latin typeface="+mn-lt"/>
                        </a:rPr>
                        <a:t>GetOrganised</a:t>
                      </a:r>
                      <a:r>
                        <a:rPr lang="en-US" sz="800" b="0" i="0" u="none" strike="noStrike" dirty="0">
                          <a:solidFill>
                            <a:schemeClr val="tx1"/>
                          </a:solidFill>
                          <a:effectLst/>
                          <a:latin typeface="+mn-lt"/>
                        </a:rPr>
                        <a:t>. Awaiting confirmation of this approach.</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27/11/2020</a:t>
                      </a:r>
                    </a:p>
                  </a:txBody>
                  <a:tcPr marL="0" marR="0" marT="0" marB="0" anchor="ctr">
                    <a:solidFill>
                      <a:srgbClr val="CED1E2"/>
                    </a:solidFill>
                  </a:tcPr>
                </a:tc>
                <a:extLst>
                  <a:ext uri="{0D108BD9-81ED-4DB2-BD59-A6C34878D82A}">
                    <a16:rowId xmlns:a16="http://schemas.microsoft.com/office/drawing/2014/main" val="863058277"/>
                  </a:ext>
                </a:extLst>
              </a:tr>
              <a:tr h="685515">
                <a:tc>
                  <a:txBody>
                    <a:bodyPr/>
                    <a:lstStyle/>
                    <a:p>
                      <a:pPr algn="ctr" fontAlgn="ctr"/>
                      <a:r>
                        <a:rPr lang="en-GB" sz="800" b="0" i="0" u="none" strike="noStrike" dirty="0">
                          <a:solidFill>
                            <a:schemeClr val="tx1"/>
                          </a:solidFill>
                          <a:effectLst/>
                          <a:latin typeface="Arial" panose="020B0604020202020204" pitchFamily="34" charset="0"/>
                        </a:rPr>
                        <a:t>63538</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all CRs (particularly those raised in the early phases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may not been incorporated into design and build by the relevant parties because these CRs might have not been incorporated correctly into requirements leading to additional efforts required to incorporate these CRs and testing through the relevant test phases (and as a subsequence delays to already delayed timelines.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to revisit the traceability exercise to identify any gaps (if any) and reflect the impacts of these CRs on the plan</a:t>
                      </a:r>
                    </a:p>
                  </a:txBody>
                  <a:tcPr marL="0" marR="0" marT="0" marB="0" anchor="ctr">
                    <a:solidFill>
                      <a:srgbClr val="CED1E2"/>
                    </a:solidFill>
                  </a:tcPr>
                </a:tc>
                <a:tc>
                  <a:txBody>
                    <a:bodyPr/>
                    <a:lstStyle/>
                    <a:p>
                      <a:r>
                        <a:rPr lang="en-US" sz="800" dirty="0">
                          <a:solidFill>
                            <a:schemeClr val="tx1"/>
                          </a:solidFill>
                          <a:latin typeface="+mn-lt"/>
                        </a:rPr>
                        <a:t>Latest updates from DCC indicate that their initial assessment will be completed by end November.</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30/11/20</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(4/4)</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ext uri="{D42A27DB-BD31-4B8C-83A1-F6EECF244321}">
                <p14:modId xmlns:p14="http://schemas.microsoft.com/office/powerpoint/2010/main" val="2580630752"/>
              </p:ext>
            </p:extLst>
          </p:nvPr>
        </p:nvGraphicFramePr>
        <p:xfrm>
          <a:off x="93810" y="499045"/>
          <a:ext cx="8995688" cy="4600920"/>
        </p:xfrm>
        <a:graphic>
          <a:graphicData uri="http://schemas.openxmlformats.org/drawingml/2006/table">
            <a:tbl>
              <a:tblPr firstRow="1" bandRow="1">
                <a:tableStyleId>{5C22544A-7EE6-4342-B048-85BDC9FD1C3A}</a:tableStyleId>
              </a:tblPr>
              <a:tblGrid>
                <a:gridCol w="522034">
                  <a:extLst>
                    <a:ext uri="{9D8B030D-6E8A-4147-A177-3AD203B41FA5}">
                      <a16:colId xmlns:a16="http://schemas.microsoft.com/office/drawing/2014/main" val="20000"/>
                    </a:ext>
                  </a:extLst>
                </a:gridCol>
                <a:gridCol w="215426">
                  <a:extLst>
                    <a:ext uri="{9D8B030D-6E8A-4147-A177-3AD203B41FA5}">
                      <a16:colId xmlns:a16="http://schemas.microsoft.com/office/drawing/2014/main" val="20001"/>
                    </a:ext>
                  </a:extLst>
                </a:gridCol>
                <a:gridCol w="655784">
                  <a:extLst>
                    <a:ext uri="{9D8B030D-6E8A-4147-A177-3AD203B41FA5}">
                      <a16:colId xmlns:a16="http://schemas.microsoft.com/office/drawing/2014/main" val="3490358336"/>
                    </a:ext>
                  </a:extLst>
                </a:gridCol>
                <a:gridCol w="2865718">
                  <a:extLst>
                    <a:ext uri="{9D8B030D-6E8A-4147-A177-3AD203B41FA5}">
                      <a16:colId xmlns:a16="http://schemas.microsoft.com/office/drawing/2014/main" val="20002"/>
                    </a:ext>
                  </a:extLst>
                </a:gridCol>
                <a:gridCol w="1620996">
                  <a:extLst>
                    <a:ext uri="{9D8B030D-6E8A-4147-A177-3AD203B41FA5}">
                      <a16:colId xmlns:a16="http://schemas.microsoft.com/office/drawing/2014/main" val="20003"/>
                    </a:ext>
                  </a:extLst>
                </a:gridCol>
                <a:gridCol w="2234183">
                  <a:extLst>
                    <a:ext uri="{9D8B030D-6E8A-4147-A177-3AD203B41FA5}">
                      <a16:colId xmlns:a16="http://schemas.microsoft.com/office/drawing/2014/main" val="2992598958"/>
                    </a:ext>
                  </a:extLst>
                </a:gridCol>
                <a:gridCol w="881547">
                  <a:extLst>
                    <a:ext uri="{9D8B030D-6E8A-4147-A177-3AD203B41FA5}">
                      <a16:colId xmlns:a16="http://schemas.microsoft.com/office/drawing/2014/main" val="2261462523"/>
                    </a:ext>
                  </a:extLst>
                </a:gridCol>
              </a:tblGrid>
              <a:tr h="457271">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759963">
                <a:tc>
                  <a:txBody>
                    <a:bodyPr/>
                    <a:lstStyle/>
                    <a:p>
                      <a:pPr algn="ctr" fontAlgn="b"/>
                      <a:r>
                        <a:rPr lang="en-GB" sz="800" b="0" i="0" u="none" strike="noStrike" dirty="0">
                          <a:solidFill>
                            <a:schemeClr val="tx1"/>
                          </a:solidFill>
                          <a:effectLst/>
                          <a:latin typeface="+mn-lt"/>
                        </a:rPr>
                        <a:t>62942</a:t>
                      </a:r>
                    </a:p>
                  </a:txBody>
                  <a:tcPr marL="36000" marR="36000" marT="36000" marB="36000" anchor="ctr">
                    <a:solidFill>
                      <a:srgbClr val="CED1E2"/>
                    </a:solidFill>
                  </a:tcPr>
                </a:tc>
                <a:tc>
                  <a:txBody>
                    <a:bodyPr/>
                    <a:lstStyle/>
                    <a:p>
                      <a:pPr algn="ctr" fontAlgn="b"/>
                      <a:endParaRPr lang="en-GB" sz="800" b="0" i="0" u="none" strike="noStrike" dirty="0">
                        <a:solidFill>
                          <a:schemeClr val="tx1"/>
                        </a:solidFill>
                        <a:effectLst/>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Programme</a:t>
                      </a:r>
                    </a:p>
                  </a:txBody>
                  <a:tcPr marL="36000" marR="36000" marT="36000" marB="36000" anchor="ctr">
                    <a:solidFill>
                      <a:srgbClr val="CED1E2"/>
                    </a:solidFill>
                  </a:tcPr>
                </a:tc>
                <a:tc>
                  <a:txBody>
                    <a:bodyPr/>
                    <a:lstStyle/>
                    <a:p>
                      <a:pPr algn="l"/>
                      <a:r>
                        <a:rPr lang="en-US" sz="800" b="0" i="0" u="none" strike="noStrike" kern="1200" dirty="0">
                          <a:solidFill>
                            <a:srgbClr val="000000"/>
                          </a:solidFill>
                          <a:effectLst/>
                          <a:latin typeface="Arial" panose="020B0604020202020204" pitchFamily="34" charset="0"/>
                          <a:ea typeface="+mn-ea"/>
                          <a:cs typeface="+mn-cs"/>
                        </a:rPr>
                        <a:t>There is a risk that Xoserve systems will be out of sync with CSS during British Summer Time because CSSP intend to use UTC within the CSS solution and both UK Link and Gemini are believed to use BST leading to incorrect reporting of switches and all relevant data from Xoserve systems during the period where BST is one hour ahead of UTC.</a:t>
                      </a: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Ofgem have now made a decision that BST will continue to be used across the gas industry so a CR is expected requiring Landmark to make the necessary changes to CSS.</a:t>
                      </a: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chemeClr val="tx1"/>
                          </a:solidFill>
                          <a:effectLst/>
                          <a:latin typeface="+mn-lt"/>
                          <a:ea typeface="+mn-ea"/>
                          <a:cs typeface="+mn-cs"/>
                        </a:rPr>
                        <a:t>Risk to remain open until CR is tested.</a:t>
                      </a: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31/12/20</a:t>
                      </a:r>
                    </a:p>
                  </a:txBody>
                  <a:tcPr marL="36000" marR="36000" marT="36000" marB="36000" anchor="ctr">
                    <a:solidFill>
                      <a:srgbClr val="CED1E2"/>
                    </a:solidFill>
                  </a:tcPr>
                </a:tc>
                <a:extLst>
                  <a:ext uri="{0D108BD9-81ED-4DB2-BD59-A6C34878D82A}">
                    <a16:rowId xmlns:a16="http://schemas.microsoft.com/office/drawing/2014/main" val="2975199750"/>
                  </a:ext>
                </a:extLst>
              </a:tr>
              <a:tr h="875273">
                <a:tc>
                  <a:txBody>
                    <a:bodyPr/>
                    <a:lstStyle/>
                    <a:p>
                      <a:pPr algn="ctr" fontAlgn="ctr"/>
                      <a:r>
                        <a:rPr lang="en-GB" sz="800" b="0" i="0" u="none" strike="noStrike" dirty="0">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is not aware of changes made to the core Service Management processes because of DCC not providing updated process maps leading to re-work to review the revised DCC process maps and update ours accordingly.</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Continue to work with DCC to obtain responses to the questions raised against the process maps,</a:t>
                      </a:r>
                    </a:p>
                    <a:p>
                      <a:pPr algn="l" rtl="0" fontAlgn="ctr"/>
                      <a:endParaRPr lang="en-US" sz="800" b="0" i="0" u="none" strike="noStrike" dirty="0">
                        <a:solidFill>
                          <a:srgbClr val="000000"/>
                        </a:solidFill>
                        <a:effectLst/>
                        <a:latin typeface="Arial" panose="020B0604020202020204" pitchFamily="34" charset="0"/>
                      </a:endParaRPr>
                    </a:p>
                    <a:p>
                      <a:pPr algn="l" rtl="0" fontAlgn="ctr"/>
                      <a:r>
                        <a:rPr lang="en-US" sz="800" b="0" i="0" u="none" strike="noStrike" dirty="0">
                          <a:solidFill>
                            <a:srgbClr val="000000"/>
                          </a:solidFill>
                          <a:effectLst/>
                          <a:latin typeface="Arial" panose="020B0604020202020204" pitchFamily="34" charset="0"/>
                        </a:rPr>
                        <a:t>The processes have gone through approval within Design Forum - need to understand how any changes will be communicated to parties.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18/12/20</a:t>
                      </a:r>
                    </a:p>
                  </a:txBody>
                  <a:tcPr marL="0" marR="0" marT="0" marB="0" anchor="ctr">
                    <a:solidFill>
                      <a:srgbClr val="CED1E2"/>
                    </a:solidFill>
                  </a:tcPr>
                </a:tc>
                <a:extLst>
                  <a:ext uri="{0D108BD9-81ED-4DB2-BD59-A6C34878D82A}">
                    <a16:rowId xmlns:a16="http://schemas.microsoft.com/office/drawing/2014/main" val="1433124569"/>
                  </a:ext>
                </a:extLst>
              </a:tr>
              <a:tr h="875273">
                <a:tc>
                  <a:txBody>
                    <a:bodyPr/>
                    <a:lstStyle/>
                    <a:p>
                      <a:pPr algn="ctr" fontAlgn="ctr"/>
                      <a:r>
                        <a:rPr lang="en-GB" sz="800" b="0" i="0" u="none" strike="noStrike" dirty="0">
                          <a:solidFill>
                            <a:schemeClr val="tx1"/>
                          </a:solidFill>
                          <a:effectLst/>
                          <a:latin typeface="Arial" panose="020B0604020202020204" pitchFamily="34" charset="0"/>
                        </a:rPr>
                        <a:t>63646</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 DCC will be establishing a Service Review.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misrepresented because the DCC have not confirmed what the reporting requirements are for this forum leading to </a:t>
                      </a:r>
                      <a:r>
                        <a:rPr lang="en-US" sz="800" b="0" i="0" u="none" strike="noStrike" dirty="0" err="1">
                          <a:solidFill>
                            <a:schemeClr val="tx1"/>
                          </a:solidFill>
                          <a:effectLst/>
                          <a:latin typeface="Arial" panose="020B0604020202020204" pitchFamily="34" charset="0"/>
                        </a:rPr>
                        <a:t>to</a:t>
                      </a:r>
                      <a:r>
                        <a:rPr lang="en-US" sz="800" b="0" i="0" u="none" strike="noStrike" dirty="0">
                          <a:solidFill>
                            <a:schemeClr val="tx1"/>
                          </a:solidFill>
                          <a:effectLst/>
                          <a:latin typeface="Arial" panose="020B0604020202020204" pitchFamily="34" charset="0"/>
                        </a:rPr>
                        <a:t> the Review not providing an accurate view to market participants and a reputation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We have requested that this is added as an agenda item within the October forum.</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Within the November forum, DCC advised that CSS SMS will be single source of the truth.  Reports will be built into the CSS SMS, these can be extracted by SP for further reporting.  These will be tested as part of OT.  Will continue to monitor this to ensure that we fully understand our responsibilities.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1585161009"/>
                  </a:ext>
                </a:extLst>
              </a:tr>
              <a:tr h="1383731">
                <a:tc>
                  <a:txBody>
                    <a:bodyPr/>
                    <a:lstStyle/>
                    <a:p>
                      <a:pPr algn="ctr" fontAlgn="ctr"/>
                      <a:r>
                        <a:rPr lang="en-GB" sz="800" b="0" i="0" u="none" strike="noStrike" dirty="0">
                          <a:solidFill>
                            <a:schemeClr val="tx1"/>
                          </a:solidFill>
                          <a:effectLst/>
                          <a:latin typeface="Arial" panose="020B0604020202020204" pitchFamily="34" charset="0"/>
                        </a:rPr>
                        <a:t>63645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Performance Assurance board will be formed to assure that that Switching Service is meeting market Participants expectation.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unable to provide the appropriate supporting information in the required timescales because DCC have not confirmed what Service Providers will need to feed into the board and it was discussed at the last Switching - Monthly Engagement Session that this board could ask for anything leading to the Performance Assurance Board not providing an accurate view to market participants and this having a reputational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as the required information could not be provided in time.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&amp; 1:1 sessions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Sarah Jones who represents the REC provided a link to the PAB within the monthly forum last week.  An internal session will be set up to review.</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3876468564"/>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30794"/>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2400" dirty="0"/>
              <a:t>High Level Plan</a:t>
            </a:r>
            <a:endPar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endParaRPr>
          </a:p>
        </p:txBody>
      </p:sp>
      <p:pic>
        <p:nvPicPr>
          <p:cNvPr id="4" name="Picture 3">
            <a:extLst>
              <a:ext uri="{FF2B5EF4-FFF2-40B4-BE49-F238E27FC236}">
                <a16:creationId xmlns:a16="http://schemas.microsoft.com/office/drawing/2014/main" id="{65AD3B28-D9AD-457B-BDC5-D2645BD1722D}"/>
              </a:ext>
            </a:extLst>
          </p:cNvPr>
          <p:cNvPicPr>
            <a:picLocks/>
          </p:cNvPicPr>
          <p:nvPr/>
        </p:nvPicPr>
        <p:blipFill>
          <a:blip r:embed="rId2"/>
          <a:stretch>
            <a:fillRect/>
          </a:stretch>
        </p:blipFill>
        <p:spPr>
          <a:xfrm>
            <a:off x="161479" y="473725"/>
            <a:ext cx="8784217" cy="4494883"/>
          </a:xfrm>
          <a:prstGeom prst="rect">
            <a:avLst/>
          </a:prstGeom>
          <a:solidFill>
            <a:scrgbClr r="0" g="0" b="0"/>
          </a:solidFill>
        </p:spPr>
      </p:pic>
    </p:spTree>
    <p:extLst>
      <p:ext uri="{BB962C8B-B14F-4D97-AF65-F5344CB8AC3E}">
        <p14:creationId xmlns:p14="http://schemas.microsoft.com/office/powerpoint/2010/main" val="4229060730"/>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5" ma:contentTypeDescription="Create a new document." ma:contentTypeScope="" ma:versionID="f395a190287002935880076d131e6e39">
  <xsd:schema xmlns:xsd="http://www.w3.org/2001/XMLSchema" xmlns:xs="http://www.w3.org/2001/XMLSchema" xmlns:p="http://schemas.microsoft.com/office/2006/metadata/properties" xmlns:ns2="11f1cc19-a6a2-4477-822b-8358f9edc374" xmlns:ns3="103fba77-31dd-4780-83f9-c54f26c3a260" targetNamespace="http://schemas.microsoft.com/office/2006/metadata/properties" ma:root="true" ma:fieldsID="21adb8fda84ee351d0b414ae2a561507" ns2:_="" ns3:_="">
    <xsd:import namespace="11f1cc19-a6a2-4477-822b-8358f9edc374"/>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545E1A-EA83-463B-B744-ADE3D05E8049}">
  <ds:schemaRefs>
    <ds:schemaRef ds:uri="http://www.w3.org/XML/1998/namespace"/>
    <ds:schemaRef ds:uri="http://purl.org/dc/terms/"/>
    <ds:schemaRef ds:uri="http://schemas.openxmlformats.org/package/2006/metadata/core-properties"/>
    <ds:schemaRef ds:uri="afe9fadc-cf94-4dd1-a692-a3c9fbf85351"/>
    <ds:schemaRef ds:uri="http://purl.org/dc/elements/1.1/"/>
    <ds:schemaRef ds:uri="b5d8c402-b464-4f85-b954-cddb3da0df20"/>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3.xml><?xml version="1.0" encoding="utf-8"?>
<ds:datastoreItem xmlns:ds="http://schemas.openxmlformats.org/officeDocument/2006/customXml" ds:itemID="{74E33D8D-FA60-45B5-8EB8-3D517A927BC1}"/>
</file>

<file path=docProps/app.xml><?xml version="1.0" encoding="utf-8"?>
<Properties xmlns="http://schemas.openxmlformats.org/officeDocument/2006/extended-properties" xmlns:vt="http://schemas.openxmlformats.org/officeDocument/2006/docPropsVTypes">
  <Template/>
  <TotalTime>1508</TotalTime>
  <Words>3448</Words>
  <Application>Microsoft Office PowerPoint</Application>
  <PresentationFormat>On-screen Show (16:9)</PresentationFormat>
  <Paragraphs>477</Paragraphs>
  <Slides>11</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ＭＳ Ｐゴシック</vt:lpstr>
      <vt:lpstr>Arial</vt:lpstr>
      <vt:lpstr>Calibri</vt:lpstr>
      <vt:lpstr>Calibri Light</vt:lpstr>
      <vt:lpstr>Wingdings</vt:lpstr>
      <vt:lpstr>xoserve templates</vt:lpstr>
      <vt:lpstr>Office Theme</vt:lpstr>
      <vt:lpstr>1_xoserve templates</vt:lpstr>
      <vt:lpstr>2_Office Theme</vt:lpstr>
      <vt:lpstr>Xoserve PowerPoint Template Clean</vt:lpstr>
      <vt:lpstr>CSSC Programme Dashboard</vt:lpstr>
      <vt:lpstr>PowerPoint Presentation</vt:lpstr>
      <vt:lpstr>Green Workstream Updates</vt:lpstr>
      <vt:lpstr>Green Workstream Updates</vt:lpstr>
      <vt:lpstr>Key Programme Risks (1/4)</vt:lpstr>
      <vt:lpstr>Key Programme Risks (2/4)</vt:lpstr>
      <vt:lpstr>Key Programme Risks (3/4)</vt:lpstr>
      <vt:lpstr>Key Programme Risks (4/4)</vt:lpstr>
      <vt:lpstr>PowerPoint Presentation</vt:lpstr>
      <vt:lpstr>Switching Programme CR Position – CRs impacting Xoserve</vt:lpstr>
      <vt:lpstr>Switching Programme CR Position – CRs not impacting Xoserve </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7</cp:revision>
  <cp:lastPrinted>2019-12-17T14:02:10Z</cp:lastPrinted>
  <dcterms:created xsi:type="dcterms:W3CDTF">2011-09-20T14:58:41Z</dcterms:created>
  <dcterms:modified xsi:type="dcterms:W3CDTF">2020-11-27T12:45:23Z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0x010100BE4A46900855F54F8B1B4A69CC14CF6B</vt:lpwstr>
  </property>
</Properties>
</file>