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368" r:id="rId5"/>
    <p:sldId id="374" r:id="rId6"/>
    <p:sldId id="380" r:id="rId7"/>
    <p:sldId id="354" r:id="rId8"/>
    <p:sldId id="377" r:id="rId9"/>
    <p:sldId id="379" r:id="rId10"/>
    <p:sldId id="376" r:id="rId11"/>
    <p:sldId id="370" r:id="rId12"/>
  </p:sldIdLst>
  <p:sldSz cx="12192000" cy="6858000"/>
  <p:notesSz cx="67246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4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503E96-4A6A-4ED3-981B-9172B7D35A61}" v="14" dt="2020-11-30T12:14:50.266"/>
    <p1510:client id="{38C72806-37D8-4D00-9423-4EBF6F7DA920}" v="1" dt="2020-11-30T13:21:18.5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3814" autoAdjust="0"/>
  </p:normalViewPr>
  <p:slideViewPr>
    <p:cSldViewPr snapToGrid="0">
      <p:cViewPr varScale="1">
        <p:scale>
          <a:sx n="72" d="100"/>
          <a:sy n="72" d="100"/>
        </p:scale>
        <p:origin x="110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Hadfield" userId="a8a44ded-12a2-44ab-9ae0-8a727a1345d9" providerId="ADAL" clId="{38C72806-37D8-4D00-9423-4EBF6F7DA920}"/>
    <pc:docChg chg="undo modSld">
      <pc:chgData name="Richard Hadfield" userId="a8a44ded-12a2-44ab-9ae0-8a727a1345d9" providerId="ADAL" clId="{38C72806-37D8-4D00-9423-4EBF6F7DA920}" dt="2020-11-30T13:24:47.707" v="56" actId="1076"/>
      <pc:docMkLst>
        <pc:docMk/>
      </pc:docMkLst>
      <pc:sldChg chg="addSp modSp">
        <pc:chgData name="Richard Hadfield" userId="a8a44ded-12a2-44ab-9ae0-8a727a1345d9" providerId="ADAL" clId="{38C72806-37D8-4D00-9423-4EBF6F7DA920}" dt="2020-11-30T13:24:47.707" v="56" actId="1076"/>
        <pc:sldMkLst>
          <pc:docMk/>
          <pc:sldMk cId="896650432" sldId="380"/>
        </pc:sldMkLst>
        <pc:spChg chg="mod ord">
          <ac:chgData name="Richard Hadfield" userId="a8a44ded-12a2-44ab-9ae0-8a727a1345d9" providerId="ADAL" clId="{38C72806-37D8-4D00-9423-4EBF6F7DA920}" dt="2020-11-30T13:24:47.707" v="56" actId="1076"/>
          <ac:spMkLst>
            <pc:docMk/>
            <pc:sldMk cId="896650432" sldId="380"/>
            <ac:spMk id="83" creationId="{3DB95797-23B9-41C4-B7B0-8F78B1C220E6}"/>
          </ac:spMkLst>
        </pc:spChg>
        <pc:spChg chg="mod ord">
          <ac:chgData name="Richard Hadfield" userId="a8a44ded-12a2-44ab-9ae0-8a727a1345d9" providerId="ADAL" clId="{38C72806-37D8-4D00-9423-4EBF6F7DA920}" dt="2020-11-30T13:24:06.672" v="50" actId="1076"/>
          <ac:spMkLst>
            <pc:docMk/>
            <pc:sldMk cId="896650432" sldId="380"/>
            <ac:spMk id="89" creationId="{D8B1DFAC-DB6E-420B-BD8C-65C74C9361C9}"/>
          </ac:spMkLst>
        </pc:spChg>
        <pc:spChg chg="add mod ord">
          <ac:chgData name="Richard Hadfield" userId="a8a44ded-12a2-44ab-9ae0-8a727a1345d9" providerId="ADAL" clId="{38C72806-37D8-4D00-9423-4EBF6F7DA920}" dt="2020-11-30T13:24:31.642" v="52" actId="1076"/>
          <ac:spMkLst>
            <pc:docMk/>
            <pc:sldMk cId="896650432" sldId="380"/>
            <ac:spMk id="91" creationId="{8CB219CC-D19B-4C10-A5BC-5F938B5C3D8A}"/>
          </ac:spMkLst>
        </pc:spChg>
        <pc:spChg chg="mod">
          <ac:chgData name="Richard Hadfield" userId="a8a44ded-12a2-44ab-9ae0-8a727a1345d9" providerId="ADAL" clId="{38C72806-37D8-4D00-9423-4EBF6F7DA920}" dt="2020-11-30T13:24:26.686" v="51" actId="1076"/>
          <ac:spMkLst>
            <pc:docMk/>
            <pc:sldMk cId="896650432" sldId="380"/>
            <ac:spMk id="120" creationId="{8D2756C6-3BDC-4400-8734-7190E0E34391}"/>
          </ac:spMkLst>
        </pc:spChg>
        <pc:spChg chg="mod">
          <ac:chgData name="Richard Hadfield" userId="a8a44ded-12a2-44ab-9ae0-8a727a1345d9" providerId="ADAL" clId="{38C72806-37D8-4D00-9423-4EBF6F7DA920}" dt="2020-11-30T13:24:37.417" v="53" actId="1076"/>
          <ac:spMkLst>
            <pc:docMk/>
            <pc:sldMk cId="896650432" sldId="380"/>
            <ac:spMk id="131" creationId="{69BE6B0D-6145-4B40-A7BB-697699B9F9D6}"/>
          </ac:spMkLst>
        </pc:spChg>
        <pc:spChg chg="mod">
          <ac:chgData name="Richard Hadfield" userId="a8a44ded-12a2-44ab-9ae0-8a727a1345d9" providerId="ADAL" clId="{38C72806-37D8-4D00-9423-4EBF6F7DA920}" dt="2020-11-30T13:24:40.604" v="54" actId="1076"/>
          <ac:spMkLst>
            <pc:docMk/>
            <pc:sldMk cId="896650432" sldId="380"/>
            <ac:spMk id="134" creationId="{82024DBD-31BF-44A7-BB97-C867BE86AA80}"/>
          </ac:spMkLst>
        </pc:spChg>
        <pc:spChg chg="mod ord">
          <ac:chgData name="Richard Hadfield" userId="a8a44ded-12a2-44ab-9ae0-8a727a1345d9" providerId="ADAL" clId="{38C72806-37D8-4D00-9423-4EBF6F7DA920}" dt="2020-11-30T13:24:44.193" v="55" actId="1076"/>
          <ac:spMkLst>
            <pc:docMk/>
            <pc:sldMk cId="896650432" sldId="380"/>
            <ac:spMk id="138" creationId="{1E82E44F-3F35-4541-9851-3DAFC8132F54}"/>
          </ac:spMkLst>
        </pc:spChg>
        <pc:cxnChg chg="mod">
          <ac:chgData name="Richard Hadfield" userId="a8a44ded-12a2-44ab-9ae0-8a727a1345d9" providerId="ADAL" clId="{38C72806-37D8-4D00-9423-4EBF6F7DA920}" dt="2020-11-30T13:23:19.869" v="42" actId="1076"/>
          <ac:cxnSpMkLst>
            <pc:docMk/>
            <pc:sldMk cId="896650432" sldId="380"/>
            <ac:cxnSpMk id="61" creationId="{00000000-0000-0000-0000-000000000000}"/>
          </ac:cxnSpMkLst>
        </pc:cxnChg>
        <pc:cxnChg chg="ord">
          <ac:chgData name="Richard Hadfield" userId="a8a44ded-12a2-44ab-9ae0-8a727a1345d9" providerId="ADAL" clId="{38C72806-37D8-4D00-9423-4EBF6F7DA920}" dt="2020-11-30T13:22:26.861" v="30" actId="167"/>
          <ac:cxnSpMkLst>
            <pc:docMk/>
            <pc:sldMk cId="896650432" sldId="380"/>
            <ac:cxnSpMk id="63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4015" cy="490409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0409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60478EE9-887C-435C-99B1-79D56E87B980}" type="datetimeFigureOut">
              <a:rPr lang="en-GB" smtClean="0"/>
              <a:t>30/11/2020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0213" y="1222375"/>
            <a:ext cx="586422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703852"/>
            <a:ext cx="5379720" cy="3848606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3830"/>
            <a:ext cx="2914015" cy="49040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283830"/>
            <a:ext cx="2914015" cy="49040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4B5DF76F-2569-4657-A107-046DAC4CC71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2352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288">
              <a:defRPr/>
            </a:pPr>
            <a:fld id="{2A2357B9-A31F-4FC7-A38A-70DF36F645F3}" type="slidenum">
              <a:rPr lang="en-GB">
                <a:solidFill>
                  <a:prstClr val="black"/>
                </a:solidFill>
                <a:latin typeface="Calibri"/>
              </a:rPr>
              <a:pPr defTabSz="914288">
                <a:defRPr/>
              </a:pPr>
              <a:t>3</a:t>
            </a:fld>
            <a:endParaRPr lang="en-GB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6718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DF76F-2569-4657-A107-046DAC4CC716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3533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DF76F-2569-4657-A107-046DAC4CC716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3064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005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05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2906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399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7374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927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8498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8329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82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12776"/>
            <a:ext cx="109728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110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1219170" rtl="0" eaLnBrk="1" latinLnBrk="0" hangingPunct="1">
        <a:spcBef>
          <a:spcPct val="0"/>
        </a:spcBef>
        <a:buNone/>
        <a:defRPr sz="3733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A8451-9F37-4D97-9D3C-C942FE70D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UK Link Releases Update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0B9BC5-3AE7-4BBA-ACBA-948CC599E8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December 2020 ChMC</a:t>
            </a:r>
          </a:p>
        </p:txBody>
      </p:sp>
    </p:spTree>
    <p:extLst>
      <p:ext uri="{BB962C8B-B14F-4D97-AF65-F5344CB8AC3E}">
        <p14:creationId xmlns:p14="http://schemas.microsoft.com/office/powerpoint/2010/main" val="3129107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4F732-B275-4CF5-A157-35CC5F544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900" dirty="0"/>
              <a:t>UK Link Releases Update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8989DF-2974-4F57-BEAA-7A0841963C13}"/>
              </a:ext>
            </a:extLst>
          </p:cNvPr>
          <p:cNvSpPr txBox="1"/>
          <p:nvPr/>
        </p:nvSpPr>
        <p:spPr>
          <a:xfrm>
            <a:off x="1073888" y="1435395"/>
            <a:ext cx="10079665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Agenda:</a:t>
            </a:r>
          </a:p>
          <a:p>
            <a:endParaRPr lang="en-GB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UK Link Releases Governance Timeline 2020 – 2021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Allocated Changes - in delivery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Unallocated Changes – in Capture and changes that have completed Capture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January 2021 ChMC agenda items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Glossary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048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Straight Connector 62"/>
          <p:cNvCxnSpPr>
            <a:cxnSpLocks/>
          </p:cNvCxnSpPr>
          <p:nvPr/>
        </p:nvCxnSpPr>
        <p:spPr>
          <a:xfrm>
            <a:off x="3848894" y="1785796"/>
            <a:ext cx="0" cy="428077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cxnSpLocks/>
          </p:cNvCxnSpPr>
          <p:nvPr/>
        </p:nvCxnSpPr>
        <p:spPr>
          <a:xfrm>
            <a:off x="2004095" y="1773776"/>
            <a:ext cx="0" cy="427986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cxnSpLocks/>
          </p:cNvCxnSpPr>
          <p:nvPr/>
        </p:nvCxnSpPr>
        <p:spPr>
          <a:xfrm>
            <a:off x="2477344" y="1773776"/>
            <a:ext cx="0" cy="427986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cxnSpLocks/>
          </p:cNvCxnSpPr>
          <p:nvPr/>
        </p:nvCxnSpPr>
        <p:spPr>
          <a:xfrm>
            <a:off x="2912879" y="1759224"/>
            <a:ext cx="0" cy="428077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cxnSpLocks/>
          </p:cNvCxnSpPr>
          <p:nvPr/>
        </p:nvCxnSpPr>
        <p:spPr>
          <a:xfrm>
            <a:off x="3396670" y="1773776"/>
            <a:ext cx="0" cy="427986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cxnSpLocks/>
          </p:cNvCxnSpPr>
          <p:nvPr/>
        </p:nvCxnSpPr>
        <p:spPr>
          <a:xfrm>
            <a:off x="4317341" y="1767276"/>
            <a:ext cx="0" cy="429929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cxnSpLocks/>
          </p:cNvCxnSpPr>
          <p:nvPr/>
        </p:nvCxnSpPr>
        <p:spPr>
          <a:xfrm>
            <a:off x="4777251" y="1767276"/>
            <a:ext cx="0" cy="428636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cxnSpLocks/>
          </p:cNvCxnSpPr>
          <p:nvPr/>
        </p:nvCxnSpPr>
        <p:spPr>
          <a:xfrm>
            <a:off x="5231904" y="1773776"/>
            <a:ext cx="0" cy="429279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cxnSpLocks/>
          </p:cNvCxnSpPr>
          <p:nvPr/>
        </p:nvCxnSpPr>
        <p:spPr>
          <a:xfrm>
            <a:off x="5697810" y="1767276"/>
            <a:ext cx="0" cy="429929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cxnSpLocks/>
            <a:endCxn id="108" idx="2"/>
          </p:cNvCxnSpPr>
          <p:nvPr/>
        </p:nvCxnSpPr>
        <p:spPr>
          <a:xfrm>
            <a:off x="6174265" y="1303057"/>
            <a:ext cx="16018" cy="427986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cxnSpLocks/>
          </p:cNvCxnSpPr>
          <p:nvPr/>
        </p:nvCxnSpPr>
        <p:spPr>
          <a:xfrm>
            <a:off x="6620503" y="1767276"/>
            <a:ext cx="0" cy="428636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cxnSpLocks/>
          </p:cNvCxnSpPr>
          <p:nvPr/>
        </p:nvCxnSpPr>
        <p:spPr>
          <a:xfrm>
            <a:off x="7086309" y="1773776"/>
            <a:ext cx="0" cy="429279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cxnSpLocks/>
          </p:cNvCxnSpPr>
          <p:nvPr/>
        </p:nvCxnSpPr>
        <p:spPr>
          <a:xfrm>
            <a:off x="7542510" y="1732653"/>
            <a:ext cx="0" cy="433391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cxnSpLocks/>
          </p:cNvCxnSpPr>
          <p:nvPr/>
        </p:nvCxnSpPr>
        <p:spPr>
          <a:xfrm>
            <a:off x="8016213" y="1785796"/>
            <a:ext cx="0" cy="428077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cxnSpLocks/>
          </p:cNvCxnSpPr>
          <p:nvPr/>
        </p:nvCxnSpPr>
        <p:spPr>
          <a:xfrm>
            <a:off x="8477217" y="1785796"/>
            <a:ext cx="0" cy="428077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cxnSpLocks/>
          </p:cNvCxnSpPr>
          <p:nvPr/>
        </p:nvCxnSpPr>
        <p:spPr>
          <a:xfrm>
            <a:off x="8931109" y="1785796"/>
            <a:ext cx="0" cy="428077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cxnSpLocks/>
          </p:cNvCxnSpPr>
          <p:nvPr/>
        </p:nvCxnSpPr>
        <p:spPr>
          <a:xfrm>
            <a:off x="9398463" y="1796819"/>
            <a:ext cx="0" cy="426974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cxnSpLocks/>
          </p:cNvCxnSpPr>
          <p:nvPr/>
        </p:nvCxnSpPr>
        <p:spPr>
          <a:xfrm>
            <a:off x="9856671" y="1785796"/>
            <a:ext cx="0" cy="426784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cxnSpLocks/>
          </p:cNvCxnSpPr>
          <p:nvPr/>
        </p:nvCxnSpPr>
        <p:spPr>
          <a:xfrm>
            <a:off x="10314119" y="1796819"/>
            <a:ext cx="0" cy="425681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cxnSpLocks/>
          </p:cNvCxnSpPr>
          <p:nvPr/>
        </p:nvCxnSpPr>
        <p:spPr>
          <a:xfrm>
            <a:off x="10775123" y="1796819"/>
            <a:ext cx="0" cy="425681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cxnSpLocks/>
          </p:cNvCxnSpPr>
          <p:nvPr/>
        </p:nvCxnSpPr>
        <p:spPr>
          <a:xfrm>
            <a:off x="11248826" y="1796819"/>
            <a:ext cx="0" cy="425681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cxnSpLocks/>
          </p:cNvCxnSpPr>
          <p:nvPr/>
        </p:nvCxnSpPr>
        <p:spPr>
          <a:xfrm>
            <a:off x="11682281" y="1796819"/>
            <a:ext cx="0" cy="425681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cxnSpLocks/>
          </p:cNvCxnSpPr>
          <p:nvPr/>
        </p:nvCxnSpPr>
        <p:spPr>
          <a:xfrm flipH="1">
            <a:off x="1510471" y="1795549"/>
            <a:ext cx="38837" cy="427101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cxnSpLocks/>
          </p:cNvCxnSpPr>
          <p:nvPr/>
        </p:nvCxnSpPr>
        <p:spPr>
          <a:xfrm>
            <a:off x="1085406" y="1785796"/>
            <a:ext cx="0" cy="426784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cxnSpLocks/>
          </p:cNvCxnSpPr>
          <p:nvPr/>
        </p:nvCxnSpPr>
        <p:spPr>
          <a:xfrm flipH="1">
            <a:off x="621525" y="1773776"/>
            <a:ext cx="1867" cy="429279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8EA3F08-64D0-41F2-864D-9FD93219A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900" dirty="0"/>
              <a:t>2020-2022 UK Link Governance Timeline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623392" y="1551709"/>
          <a:ext cx="11078136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</a:tblGrid>
              <a:tr h="203784"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Sep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Oct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Nov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Dec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Jan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Feb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Mar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Apr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May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Jun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Jul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Aug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Sep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Oct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Nov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Dec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Jan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Feb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Mar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Apr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May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Jun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Jul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Aug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527380" y="909680"/>
          <a:ext cx="11233244" cy="407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95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2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61612">
                  <a:extLst>
                    <a:ext uri="{9D8B030D-6E8A-4147-A177-3AD203B41FA5}">
                      <a16:colId xmlns:a16="http://schemas.microsoft.com/office/drawing/2014/main" val="2377516263"/>
                    </a:ext>
                  </a:extLst>
                </a:gridCol>
              </a:tblGrid>
              <a:tr h="40708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2020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2021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2022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1" name="TextBox 80"/>
          <p:cNvSpPr txBox="1"/>
          <p:nvPr/>
        </p:nvSpPr>
        <p:spPr>
          <a:xfrm>
            <a:off x="94065" y="6148988"/>
            <a:ext cx="11521280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endParaRPr lang="en-GB" sz="1067" b="1" dirty="0">
              <a:solidFill>
                <a:prstClr val="black"/>
              </a:solidFill>
              <a:latin typeface="Arial"/>
            </a:endParaRP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en-GB" sz="1067" b="1" dirty="0">
                <a:solidFill>
                  <a:prstClr val="black"/>
                </a:solidFill>
                <a:latin typeface="Arial"/>
              </a:rPr>
              <a:t>Please note that this slide includes potential activity within UK Link over the next 24 months</a:t>
            </a:r>
          </a:p>
        </p:txBody>
      </p:sp>
      <p:sp>
        <p:nvSpPr>
          <p:cNvPr id="121" name="5-Point Star 120"/>
          <p:cNvSpPr/>
          <p:nvPr/>
        </p:nvSpPr>
        <p:spPr>
          <a:xfrm>
            <a:off x="10095523" y="2012825"/>
            <a:ext cx="342000" cy="216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24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2" name="5-Point Star 121"/>
          <p:cNvSpPr/>
          <p:nvPr/>
        </p:nvSpPr>
        <p:spPr>
          <a:xfrm>
            <a:off x="10096656" y="2699378"/>
            <a:ext cx="342000" cy="216000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2400" dirty="0">
              <a:solidFill>
                <a:srgbClr val="FFC000"/>
              </a:solidFill>
              <a:latin typeface="Arial"/>
            </a:endParaRPr>
          </a:p>
        </p:txBody>
      </p:sp>
      <p:sp>
        <p:nvSpPr>
          <p:cNvPr id="123" name="5-Point Star 122"/>
          <p:cNvSpPr/>
          <p:nvPr/>
        </p:nvSpPr>
        <p:spPr>
          <a:xfrm>
            <a:off x="10096930" y="2355897"/>
            <a:ext cx="342000" cy="2160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24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0458423" y="1995991"/>
            <a:ext cx="864096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GB" sz="1067" dirty="0">
                <a:solidFill>
                  <a:prstClr val="black"/>
                </a:solidFill>
                <a:latin typeface="Arial"/>
              </a:rPr>
              <a:t>On track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0483719" y="2680399"/>
            <a:ext cx="744421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GB" sz="1067" dirty="0">
                <a:solidFill>
                  <a:prstClr val="black"/>
                </a:solidFill>
                <a:latin typeface="Arial"/>
              </a:rPr>
              <a:t>At risk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9502279" y="1941400"/>
            <a:ext cx="1056117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GB" sz="1333" b="1" dirty="0">
                <a:solidFill>
                  <a:prstClr val="black"/>
                </a:solidFill>
                <a:latin typeface="Arial"/>
              </a:rPr>
              <a:t>Key: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0461926" y="2347144"/>
            <a:ext cx="1440160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GB" sz="1067" dirty="0">
                <a:solidFill>
                  <a:prstClr val="black"/>
                </a:solidFill>
                <a:latin typeface="Arial"/>
              </a:rPr>
              <a:t>Complete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E575E5C2-E349-46EB-8DF7-EACD4F0CF971}"/>
              </a:ext>
            </a:extLst>
          </p:cNvPr>
          <p:cNvSpPr/>
          <p:nvPr/>
        </p:nvSpPr>
        <p:spPr>
          <a:xfrm>
            <a:off x="679038" y="5276918"/>
            <a:ext cx="11022490" cy="30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GB" sz="1000" b="1" dirty="0">
                <a:solidFill>
                  <a:prstClr val="white"/>
                </a:solidFill>
                <a:latin typeface="Arial"/>
              </a:rPr>
              <a:t>CSSC activity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8853335F-133D-400A-BAF7-720FFE1C4BCB}"/>
              </a:ext>
            </a:extLst>
          </p:cNvPr>
          <p:cNvSpPr/>
          <p:nvPr/>
        </p:nvSpPr>
        <p:spPr>
          <a:xfrm>
            <a:off x="110103" y="5244289"/>
            <a:ext cx="534294" cy="3515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1219170"/>
            <a:r>
              <a:rPr lang="en-GB" sz="800" b="1" dirty="0">
                <a:solidFill>
                  <a:prstClr val="white"/>
                </a:solidFill>
                <a:latin typeface="Arial"/>
              </a:rPr>
              <a:t>CSSC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710EF058-D3EE-4C9A-85B1-279C1E83FB75}"/>
              </a:ext>
            </a:extLst>
          </p:cNvPr>
          <p:cNvSpPr/>
          <p:nvPr/>
        </p:nvSpPr>
        <p:spPr>
          <a:xfrm>
            <a:off x="110417" y="3521053"/>
            <a:ext cx="534294" cy="3515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1219170"/>
            <a:r>
              <a:rPr lang="en-GB" sz="800" b="1" dirty="0">
                <a:solidFill>
                  <a:prstClr val="white"/>
                </a:solidFill>
                <a:latin typeface="Arial"/>
              </a:rPr>
              <a:t>Nov 21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11213C6D-FE15-49C6-A1FF-4C196F6F2D94}"/>
              </a:ext>
            </a:extLst>
          </p:cNvPr>
          <p:cNvSpPr/>
          <p:nvPr/>
        </p:nvSpPr>
        <p:spPr>
          <a:xfrm>
            <a:off x="115180" y="2181050"/>
            <a:ext cx="534294" cy="3515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1219170"/>
            <a:r>
              <a:rPr lang="en-GB" sz="800" b="1" dirty="0">
                <a:solidFill>
                  <a:prstClr val="white"/>
                </a:solidFill>
                <a:latin typeface="Arial"/>
              </a:rPr>
              <a:t>Jun 21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D6036008-7240-4DF0-A180-EB719DA95119}"/>
              </a:ext>
            </a:extLst>
          </p:cNvPr>
          <p:cNvSpPr/>
          <p:nvPr/>
        </p:nvSpPr>
        <p:spPr>
          <a:xfrm>
            <a:off x="108346" y="3064804"/>
            <a:ext cx="534294" cy="3515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1219170"/>
            <a:r>
              <a:rPr lang="en-GB" sz="800" b="1" dirty="0">
                <a:solidFill>
                  <a:prstClr val="white"/>
                </a:solidFill>
                <a:latin typeface="Arial"/>
              </a:rPr>
              <a:t>MiR 10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761AE02-CF94-4240-9532-DF2517AC2C25}"/>
              </a:ext>
            </a:extLst>
          </p:cNvPr>
          <p:cNvSpPr/>
          <p:nvPr/>
        </p:nvSpPr>
        <p:spPr>
          <a:xfrm>
            <a:off x="109696" y="2608555"/>
            <a:ext cx="534294" cy="3515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1219170"/>
            <a:r>
              <a:rPr lang="en-GB" sz="800" b="1" dirty="0">
                <a:solidFill>
                  <a:prstClr val="white"/>
                </a:solidFill>
                <a:latin typeface="Arial"/>
              </a:rPr>
              <a:t>MiR 9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BA18E39B-4806-4984-9524-FE0B6411BAE9}"/>
              </a:ext>
            </a:extLst>
          </p:cNvPr>
          <p:cNvSpPr/>
          <p:nvPr/>
        </p:nvSpPr>
        <p:spPr>
          <a:xfrm>
            <a:off x="110212" y="1775556"/>
            <a:ext cx="534294" cy="3515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1219170"/>
            <a:r>
              <a:rPr lang="en-GB" sz="800" b="1" dirty="0">
                <a:solidFill>
                  <a:prstClr val="white"/>
                </a:solidFill>
                <a:latin typeface="Arial"/>
              </a:rPr>
              <a:t>Nov 20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4C60D1A8-8894-44B1-9784-60EBE88A7CD5}"/>
              </a:ext>
            </a:extLst>
          </p:cNvPr>
          <p:cNvSpPr/>
          <p:nvPr/>
        </p:nvSpPr>
        <p:spPr>
          <a:xfrm>
            <a:off x="108949" y="3924239"/>
            <a:ext cx="534294" cy="3515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1219170"/>
            <a:r>
              <a:rPr lang="en-GB" sz="800" b="1" dirty="0">
                <a:solidFill>
                  <a:prstClr val="white"/>
                </a:solidFill>
                <a:latin typeface="Arial"/>
              </a:rPr>
              <a:t>Retro POC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D0BFD6BE-3A02-4C87-AB2E-72BA44B045D1}"/>
              </a:ext>
            </a:extLst>
          </p:cNvPr>
          <p:cNvSpPr txBox="1"/>
          <p:nvPr/>
        </p:nvSpPr>
        <p:spPr>
          <a:xfrm>
            <a:off x="4293116" y="2157009"/>
            <a:ext cx="10464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/>
                </a:solidFill>
              </a:rPr>
              <a:t>Scope Approved – August ChMC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17F29ECE-0D28-4DE1-9D8A-458CDD77DAD8}"/>
              </a:ext>
            </a:extLst>
          </p:cNvPr>
          <p:cNvSpPr/>
          <p:nvPr/>
        </p:nvSpPr>
        <p:spPr>
          <a:xfrm>
            <a:off x="113712" y="4368966"/>
            <a:ext cx="534294" cy="3515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1219170"/>
            <a:r>
              <a:rPr lang="en-GB" sz="800" b="1" dirty="0">
                <a:solidFill>
                  <a:prstClr val="white"/>
                </a:solidFill>
                <a:latin typeface="Arial"/>
              </a:rPr>
              <a:t>MiR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B0332613-32D9-4C10-9A1F-2CE535D296BF}"/>
              </a:ext>
            </a:extLst>
          </p:cNvPr>
          <p:cNvSpPr/>
          <p:nvPr/>
        </p:nvSpPr>
        <p:spPr>
          <a:xfrm>
            <a:off x="112560" y="4823115"/>
            <a:ext cx="534294" cy="3515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1219170"/>
            <a:r>
              <a:rPr lang="en-GB" sz="800" b="1" dirty="0">
                <a:solidFill>
                  <a:prstClr val="white"/>
                </a:solidFill>
                <a:latin typeface="Arial"/>
              </a:rPr>
              <a:t>Major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6B300F54-C795-4216-BACF-3C269CCDE6E6}"/>
              </a:ext>
            </a:extLst>
          </p:cNvPr>
          <p:cNvSpPr/>
          <p:nvPr/>
        </p:nvSpPr>
        <p:spPr>
          <a:xfrm>
            <a:off x="671295" y="1806746"/>
            <a:ext cx="1992003" cy="30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1000" b="1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8D2756C6-3BDC-4400-8734-7190E0E34391}"/>
              </a:ext>
            </a:extLst>
          </p:cNvPr>
          <p:cNvSpPr/>
          <p:nvPr/>
        </p:nvSpPr>
        <p:spPr>
          <a:xfrm>
            <a:off x="668292" y="3978642"/>
            <a:ext cx="2244587" cy="30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GB" sz="1000" b="1" dirty="0">
                <a:solidFill>
                  <a:prstClr val="white"/>
                </a:solidFill>
              </a:rPr>
              <a:t>Retro POC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B7BFDFA7-9E5D-4AB3-8CAD-E7800232CAE1}"/>
              </a:ext>
            </a:extLst>
          </p:cNvPr>
          <p:cNvSpPr/>
          <p:nvPr/>
        </p:nvSpPr>
        <p:spPr>
          <a:xfrm>
            <a:off x="679037" y="2222202"/>
            <a:ext cx="5495989" cy="30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1000" b="1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1769EB19-EC0C-4F10-8243-4C1CEE8638A6}"/>
              </a:ext>
            </a:extLst>
          </p:cNvPr>
          <p:cNvSpPr/>
          <p:nvPr/>
        </p:nvSpPr>
        <p:spPr>
          <a:xfrm>
            <a:off x="1656835" y="2660337"/>
            <a:ext cx="2081882" cy="290268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GB" sz="1000" b="1" dirty="0">
                <a:solidFill>
                  <a:prstClr val="white"/>
                </a:solidFill>
                <a:latin typeface="Arial"/>
              </a:rPr>
              <a:t>      Potential Activity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9D8E96A3-10A3-4335-B262-CE4CE2DEC2E0}"/>
              </a:ext>
            </a:extLst>
          </p:cNvPr>
          <p:cNvSpPr/>
          <p:nvPr/>
        </p:nvSpPr>
        <p:spPr>
          <a:xfrm>
            <a:off x="3026776" y="3089491"/>
            <a:ext cx="2094951" cy="29887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GB" sz="1000" b="1" dirty="0">
                <a:solidFill>
                  <a:prstClr val="white"/>
                </a:solidFill>
              </a:rPr>
              <a:t>      Potential Activity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69BE6B0D-6145-4B40-A7BB-697699B9F9D6}"/>
              </a:ext>
            </a:extLst>
          </p:cNvPr>
          <p:cNvSpPr/>
          <p:nvPr/>
        </p:nvSpPr>
        <p:spPr>
          <a:xfrm>
            <a:off x="4772837" y="3542806"/>
            <a:ext cx="3272861" cy="370915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GB" sz="1000" b="1" dirty="0">
                <a:solidFill>
                  <a:prstClr val="white"/>
                </a:solidFill>
              </a:rPr>
              <a:t>Potential Activity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104B12FE-0942-4EF5-A9AE-6368D2E1DB5A}"/>
              </a:ext>
            </a:extLst>
          </p:cNvPr>
          <p:cNvSpPr/>
          <p:nvPr/>
        </p:nvSpPr>
        <p:spPr>
          <a:xfrm>
            <a:off x="4532159" y="4391745"/>
            <a:ext cx="7169368" cy="3060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GB" sz="1000" b="1" dirty="0">
                <a:solidFill>
                  <a:prstClr val="white"/>
                </a:solidFill>
              </a:rPr>
              <a:t>Potential Activity – Minor Releases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49883D13-632B-45B7-A235-7A346BAEE365}"/>
              </a:ext>
            </a:extLst>
          </p:cNvPr>
          <p:cNvSpPr/>
          <p:nvPr/>
        </p:nvSpPr>
        <p:spPr>
          <a:xfrm>
            <a:off x="4925391" y="4845894"/>
            <a:ext cx="6778003" cy="3060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GB" sz="1000" b="1" dirty="0">
                <a:solidFill>
                  <a:prstClr val="white"/>
                </a:solidFill>
              </a:rPr>
              <a:t>Potential Activity – Major Releases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30592-5B76-4FC2-832D-FDABC09EE49E}"/>
              </a:ext>
            </a:extLst>
          </p:cNvPr>
          <p:cNvCxnSpPr>
            <a:cxnSpLocks/>
          </p:cNvCxnSpPr>
          <p:nvPr/>
        </p:nvCxnSpPr>
        <p:spPr>
          <a:xfrm>
            <a:off x="2105851" y="1767276"/>
            <a:ext cx="0" cy="4213652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4" name="TextBox 133">
            <a:extLst>
              <a:ext uri="{FF2B5EF4-FFF2-40B4-BE49-F238E27FC236}">
                <a16:creationId xmlns:a16="http://schemas.microsoft.com/office/drawing/2014/main" id="{82024DBD-31BF-44A7-BB97-C867BE86AA80}"/>
              </a:ext>
            </a:extLst>
          </p:cNvPr>
          <p:cNvSpPr txBox="1"/>
          <p:nvPr/>
        </p:nvSpPr>
        <p:spPr>
          <a:xfrm>
            <a:off x="921365" y="3513440"/>
            <a:ext cx="1031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Scope Approved  Nov 2020 eChMC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DEB05F2E-9A94-40F6-ACF3-ACE3E79B3557}"/>
              </a:ext>
            </a:extLst>
          </p:cNvPr>
          <p:cNvSpPr txBox="1"/>
          <p:nvPr/>
        </p:nvSpPr>
        <p:spPr>
          <a:xfrm>
            <a:off x="799099" y="2638384"/>
            <a:ext cx="1031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Scope Approval  Nov 2020 ChMC</a:t>
            </a:r>
          </a:p>
        </p:txBody>
      </p:sp>
      <p:sp>
        <p:nvSpPr>
          <p:cNvPr id="139" name="5-Point Star 144">
            <a:extLst>
              <a:ext uri="{FF2B5EF4-FFF2-40B4-BE49-F238E27FC236}">
                <a16:creationId xmlns:a16="http://schemas.microsoft.com/office/drawing/2014/main" id="{49152C88-918A-460C-802F-C2104E012932}"/>
              </a:ext>
            </a:extLst>
          </p:cNvPr>
          <p:cNvSpPr/>
          <p:nvPr/>
        </p:nvSpPr>
        <p:spPr>
          <a:xfrm>
            <a:off x="1694376" y="2703821"/>
            <a:ext cx="342000" cy="2160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12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A0761DC3-C703-49FD-B071-132C0EA3A7CA}"/>
              </a:ext>
            </a:extLst>
          </p:cNvPr>
          <p:cNvSpPr txBox="1"/>
          <p:nvPr/>
        </p:nvSpPr>
        <p:spPr>
          <a:xfrm>
            <a:off x="2105851" y="3071000"/>
            <a:ext cx="1031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Scope Approval  Feb 2021 ChMC</a:t>
            </a:r>
          </a:p>
        </p:txBody>
      </p:sp>
      <p:sp>
        <p:nvSpPr>
          <p:cNvPr id="141" name="5-Point Star 144">
            <a:extLst>
              <a:ext uri="{FF2B5EF4-FFF2-40B4-BE49-F238E27FC236}">
                <a16:creationId xmlns:a16="http://schemas.microsoft.com/office/drawing/2014/main" id="{D1C59439-5335-4A41-9A4D-B09C263BC9D0}"/>
              </a:ext>
            </a:extLst>
          </p:cNvPr>
          <p:cNvSpPr/>
          <p:nvPr/>
        </p:nvSpPr>
        <p:spPr>
          <a:xfrm>
            <a:off x="3037321" y="3134003"/>
            <a:ext cx="342000" cy="216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12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2E252326-604C-4055-BBD2-DA65F057E069}"/>
              </a:ext>
            </a:extLst>
          </p:cNvPr>
          <p:cNvSpPr txBox="1"/>
          <p:nvPr/>
        </p:nvSpPr>
        <p:spPr>
          <a:xfrm>
            <a:off x="1077774" y="2227385"/>
            <a:ext cx="89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/>
                </a:solidFill>
              </a:rPr>
              <a:t>EQR Approved  </a:t>
            </a:r>
          </a:p>
          <a:p>
            <a:r>
              <a:rPr lang="en-GB" sz="800" dirty="0">
                <a:solidFill>
                  <a:schemeClr val="bg1"/>
                </a:solidFill>
              </a:rPr>
              <a:t>Sep ChMC</a:t>
            </a:r>
          </a:p>
        </p:txBody>
      </p:sp>
      <p:sp>
        <p:nvSpPr>
          <p:cNvPr id="146" name="5-Point Star 144">
            <a:extLst>
              <a:ext uri="{FF2B5EF4-FFF2-40B4-BE49-F238E27FC236}">
                <a16:creationId xmlns:a16="http://schemas.microsoft.com/office/drawing/2014/main" id="{AD3C1B96-EAB9-48D0-BED8-DF5F4B9AE238}"/>
              </a:ext>
            </a:extLst>
          </p:cNvPr>
          <p:cNvSpPr/>
          <p:nvPr/>
        </p:nvSpPr>
        <p:spPr>
          <a:xfrm>
            <a:off x="726048" y="2254694"/>
            <a:ext cx="342000" cy="2160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12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84" name="5-Point Star 144">
            <a:extLst>
              <a:ext uri="{FF2B5EF4-FFF2-40B4-BE49-F238E27FC236}">
                <a16:creationId xmlns:a16="http://schemas.microsoft.com/office/drawing/2014/main" id="{7CF609C8-EF69-4DA3-A936-53E6380456A5}"/>
              </a:ext>
            </a:extLst>
          </p:cNvPr>
          <p:cNvSpPr/>
          <p:nvPr/>
        </p:nvSpPr>
        <p:spPr>
          <a:xfrm>
            <a:off x="2030468" y="2270701"/>
            <a:ext cx="342000" cy="216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12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68F75E-8125-449B-A053-1337231C7019}"/>
              </a:ext>
            </a:extLst>
          </p:cNvPr>
          <p:cNvSpPr txBox="1"/>
          <p:nvPr/>
        </p:nvSpPr>
        <p:spPr>
          <a:xfrm>
            <a:off x="2328183" y="2221107"/>
            <a:ext cx="1384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/>
                </a:solidFill>
              </a:rPr>
              <a:t>BER approval </a:t>
            </a:r>
          </a:p>
          <a:p>
            <a:r>
              <a:rPr lang="en-GB" sz="800" dirty="0">
                <a:solidFill>
                  <a:schemeClr val="bg1"/>
                </a:solidFill>
              </a:rPr>
              <a:t>Dec ChMC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D510ABC0-4EDD-45A5-936F-0CF493EC8B88}"/>
              </a:ext>
            </a:extLst>
          </p:cNvPr>
          <p:cNvSpPr/>
          <p:nvPr/>
        </p:nvSpPr>
        <p:spPr>
          <a:xfrm>
            <a:off x="115180" y="5665463"/>
            <a:ext cx="534294" cy="3515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1219170"/>
            <a:r>
              <a:rPr lang="en-GB" sz="800" b="1" dirty="0">
                <a:solidFill>
                  <a:prstClr val="white"/>
                </a:solidFill>
                <a:latin typeface="Arial"/>
              </a:rPr>
              <a:t>Retro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EBDE5BBA-7296-4C6E-9D79-A1E89693BBBF}"/>
              </a:ext>
            </a:extLst>
          </p:cNvPr>
          <p:cNvSpPr/>
          <p:nvPr/>
        </p:nvSpPr>
        <p:spPr>
          <a:xfrm>
            <a:off x="2502659" y="5696927"/>
            <a:ext cx="9198868" cy="3060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GB" sz="1000" b="1">
                <a:solidFill>
                  <a:prstClr val="white"/>
                </a:solidFill>
              </a:rPr>
              <a:t>Potential Activity</a:t>
            </a:r>
            <a:endParaRPr lang="en-GB" sz="1000" b="1" dirty="0">
              <a:solidFill>
                <a:prstClr val="white"/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8CB219CC-D19B-4C10-A5BC-5F938B5C3D8A}"/>
              </a:ext>
            </a:extLst>
          </p:cNvPr>
          <p:cNvSpPr/>
          <p:nvPr/>
        </p:nvSpPr>
        <p:spPr>
          <a:xfrm>
            <a:off x="1877880" y="3536481"/>
            <a:ext cx="2875096" cy="370915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1000" b="1" dirty="0">
              <a:solidFill>
                <a:prstClr val="white"/>
              </a:solidFill>
            </a:endParaRPr>
          </a:p>
        </p:txBody>
      </p:sp>
      <p:sp>
        <p:nvSpPr>
          <p:cNvPr id="138" name="5-Point Star 120">
            <a:extLst>
              <a:ext uri="{FF2B5EF4-FFF2-40B4-BE49-F238E27FC236}">
                <a16:creationId xmlns:a16="http://schemas.microsoft.com/office/drawing/2014/main" id="{1E82E44F-3F35-4541-9851-3DAFC8132F54}"/>
              </a:ext>
            </a:extLst>
          </p:cNvPr>
          <p:cNvSpPr/>
          <p:nvPr/>
        </p:nvSpPr>
        <p:spPr>
          <a:xfrm>
            <a:off x="1907520" y="3622799"/>
            <a:ext cx="342000" cy="2160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24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83" name="5-Point Star 120">
            <a:extLst>
              <a:ext uri="{FF2B5EF4-FFF2-40B4-BE49-F238E27FC236}">
                <a16:creationId xmlns:a16="http://schemas.microsoft.com/office/drawing/2014/main" id="{3DB95797-23B9-41C4-B7B0-8F78B1C220E6}"/>
              </a:ext>
            </a:extLst>
          </p:cNvPr>
          <p:cNvSpPr/>
          <p:nvPr/>
        </p:nvSpPr>
        <p:spPr>
          <a:xfrm>
            <a:off x="2556033" y="3634061"/>
            <a:ext cx="342000" cy="216000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24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8B1DFAC-DB6E-420B-BD8C-65C74C9361C9}"/>
              </a:ext>
            </a:extLst>
          </p:cNvPr>
          <p:cNvSpPr txBox="1"/>
          <p:nvPr/>
        </p:nvSpPr>
        <p:spPr>
          <a:xfrm>
            <a:off x="2894202" y="3586266"/>
            <a:ext cx="89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/>
                </a:solidFill>
              </a:rPr>
              <a:t>EQR Approval  </a:t>
            </a:r>
          </a:p>
          <a:p>
            <a:r>
              <a:rPr lang="en-GB" sz="800" dirty="0">
                <a:solidFill>
                  <a:schemeClr val="bg1"/>
                </a:solidFill>
              </a:rPr>
              <a:t>Jan ChMC</a:t>
            </a:r>
          </a:p>
        </p:txBody>
      </p:sp>
    </p:spTree>
    <p:extLst>
      <p:ext uri="{BB962C8B-B14F-4D97-AF65-F5344CB8AC3E}">
        <p14:creationId xmlns:p14="http://schemas.microsoft.com/office/powerpoint/2010/main" val="896650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C73B39C-CBC9-4A5E-8E2F-8A8C75D453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824094"/>
              </p:ext>
            </p:extLst>
          </p:nvPr>
        </p:nvGraphicFramePr>
        <p:xfrm>
          <a:off x="143338" y="737586"/>
          <a:ext cx="11905323" cy="5706629"/>
        </p:xfrm>
        <a:graphic>
          <a:graphicData uri="http://schemas.openxmlformats.org/drawingml/2006/table">
            <a:tbl>
              <a:tblPr/>
              <a:tblGrid>
                <a:gridCol w="771062">
                  <a:extLst>
                    <a:ext uri="{9D8B030D-6E8A-4147-A177-3AD203B41FA5}">
                      <a16:colId xmlns:a16="http://schemas.microsoft.com/office/drawing/2014/main" val="594677324"/>
                    </a:ext>
                  </a:extLst>
                </a:gridCol>
                <a:gridCol w="467833">
                  <a:extLst>
                    <a:ext uri="{9D8B030D-6E8A-4147-A177-3AD203B41FA5}">
                      <a16:colId xmlns:a16="http://schemas.microsoft.com/office/drawing/2014/main" val="1212485833"/>
                    </a:ext>
                  </a:extLst>
                </a:gridCol>
                <a:gridCol w="5332892">
                  <a:extLst>
                    <a:ext uri="{9D8B030D-6E8A-4147-A177-3AD203B41FA5}">
                      <a16:colId xmlns:a16="http://schemas.microsoft.com/office/drawing/2014/main" val="2588561940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2075">
                  <a:extLst>
                    <a:ext uri="{9D8B030D-6E8A-4147-A177-3AD203B41FA5}">
                      <a16:colId xmlns:a16="http://schemas.microsoft.com/office/drawing/2014/main" val="198435945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619778090"/>
                    </a:ext>
                  </a:extLst>
                </a:gridCol>
                <a:gridCol w="1472101">
                  <a:extLst>
                    <a:ext uri="{9D8B030D-6E8A-4147-A177-3AD203B41FA5}">
                      <a16:colId xmlns:a16="http://schemas.microsoft.com/office/drawing/2014/main" val="1022559495"/>
                    </a:ext>
                  </a:extLst>
                </a:gridCol>
              </a:tblGrid>
              <a:tr h="40206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Confirmed Release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XRN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Change Title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Current Status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UK Link Release Date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Complexity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Finance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5720419"/>
                  </a:ext>
                </a:extLst>
              </a:tr>
              <a:tr h="284814"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Jun-20</a:t>
                      </a:r>
                    </a:p>
                    <a:p>
                      <a:pPr marL="0" algn="ctr" defTabSz="914400" rtl="0" eaLnBrk="1" fontAlgn="ctr" latinLnBrk="0" hangingPunct="1"/>
                      <a:endParaRPr lang="en-GB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Amendment to Treatment and Reporting of CYCL Reads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 Delivery</a:t>
                      </a:r>
                      <a:r>
                        <a:rPr lang="en-US" sz="9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Small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Shippers / DN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4814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Composite Weather Variable (CWV) Improvements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X-Large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Shippers / DN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4545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Requirement to Inform Shipper of Meter Link Code Change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Small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9584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Improvements to the quality of the Conversion Factor values held on the Supply Point Register (MOD0681S)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Shippers / DN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3803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Notification of Customer Contact Details to Transporters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X-Large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IGTs / DN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9584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Removing</a:t>
                      </a:r>
                      <a:r>
                        <a:rPr lang="en-US" sz="9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Duplicate Address Update Validation for IGT Supply Meter Points via Contact Management Service (CMS)</a:t>
                      </a:r>
                      <a:endParaRPr lang="en-US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IGTs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6966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8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4780b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MAP ID Part 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2020</a:t>
                      </a:r>
                      <a:endParaRPr lang="en-GB" sz="900" b="0" i="0" u="sng" strike="sng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Large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1073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CSSC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4780c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MAP ID Part 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Capture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 – June 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Large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919013"/>
                  </a:ext>
                </a:extLst>
              </a:tr>
              <a:tr h="291073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Consequential Central Switching Services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6809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Retro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4914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Retro Proof of Concept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Standalone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DN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97447">
                <a:tc rowSpan="5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5014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Hydeploy Live Trial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Nov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Large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Northern/DN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2683201"/>
                  </a:ext>
                </a:extLst>
              </a:tr>
              <a:tr h="479999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10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4897/ 4899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Contact details – resolution of deleted contact details and PSR data at change of shipper event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Nov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Large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0508332"/>
                  </a:ext>
                </a:extLst>
              </a:tr>
              <a:tr h="252177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10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strike="sngStrike" dirty="0"/>
                        <a:t>4931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strike="sngStrike" dirty="0"/>
                        <a:t>Submission of space in mandatory data on multiple SPA files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strike="sngStrike" dirty="0"/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strike="sngStrike" dirty="0"/>
                        <a:t>Nov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strike="sngStrike" dirty="0"/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strike="sngStrike" dirty="0"/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5577778"/>
                  </a:ext>
                </a:extLst>
              </a:tr>
              <a:tr h="239339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10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4801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Additional info into DES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Nov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1485088"/>
                  </a:ext>
                </a:extLst>
              </a:tr>
              <a:tr h="380419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10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4871b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Ratchet regime changes part 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Nov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Large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DN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0788186"/>
                  </a:ext>
                </a:extLst>
              </a:tr>
              <a:tr h="380419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MiR Drop 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5181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/>
                        <a:t>Acceptance of consumption adjustments where meter point moved after meter set to dead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Nov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Small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MiR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5363663"/>
                  </a:ext>
                </a:extLst>
              </a:tr>
              <a:tr h="380419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5118 / 5174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/>
                        <a:t>Service sustaining activity – Change how actual MR data is populated in UK Link / 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Agreed FINT Replacement Reads Incorrectly Triggering Rolling AQ Calculation</a:t>
                      </a:r>
                      <a:endParaRPr lang="en-GB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Nov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Small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MiR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0432419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AAB7F775-B62D-4B10-B2D6-35D8917FF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72" y="244549"/>
            <a:ext cx="11584517" cy="308344"/>
          </a:xfrm>
        </p:spPr>
        <p:txBody>
          <a:bodyPr>
            <a:normAutofit fontScale="90000"/>
          </a:bodyPr>
          <a:lstStyle/>
          <a:p>
            <a:r>
              <a:rPr lang="en-GB" sz="3200" dirty="0"/>
              <a:t>UK Link Allocated Changes – In Delivery</a:t>
            </a:r>
          </a:p>
        </p:txBody>
      </p:sp>
    </p:spTree>
    <p:extLst>
      <p:ext uri="{BB962C8B-B14F-4D97-AF65-F5344CB8AC3E}">
        <p14:creationId xmlns:p14="http://schemas.microsoft.com/office/powerpoint/2010/main" val="3468153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C8FD0-A1E3-42BD-85DF-F633B83F7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900" dirty="0"/>
              <a:t>UK Link Allocated Changes - Continued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8EFEF5F-43E0-4D2F-8C98-415825738A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477275"/>
              </p:ext>
            </p:extLst>
          </p:nvPr>
        </p:nvGraphicFramePr>
        <p:xfrm>
          <a:off x="143338" y="1312455"/>
          <a:ext cx="11905323" cy="4199035"/>
        </p:xfrm>
        <a:graphic>
          <a:graphicData uri="http://schemas.openxmlformats.org/drawingml/2006/table">
            <a:tbl>
              <a:tblPr/>
              <a:tblGrid>
                <a:gridCol w="771062">
                  <a:extLst>
                    <a:ext uri="{9D8B030D-6E8A-4147-A177-3AD203B41FA5}">
                      <a16:colId xmlns:a16="http://schemas.microsoft.com/office/drawing/2014/main" val="3610882516"/>
                    </a:ext>
                  </a:extLst>
                </a:gridCol>
                <a:gridCol w="467833">
                  <a:extLst>
                    <a:ext uri="{9D8B030D-6E8A-4147-A177-3AD203B41FA5}">
                      <a16:colId xmlns:a16="http://schemas.microsoft.com/office/drawing/2014/main" val="382514539"/>
                    </a:ext>
                  </a:extLst>
                </a:gridCol>
                <a:gridCol w="5332892">
                  <a:extLst>
                    <a:ext uri="{9D8B030D-6E8A-4147-A177-3AD203B41FA5}">
                      <a16:colId xmlns:a16="http://schemas.microsoft.com/office/drawing/2014/main" val="2159685248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val="499347514"/>
                    </a:ext>
                  </a:extLst>
                </a:gridCol>
                <a:gridCol w="1362075">
                  <a:extLst>
                    <a:ext uri="{9D8B030D-6E8A-4147-A177-3AD203B41FA5}">
                      <a16:colId xmlns:a16="http://schemas.microsoft.com/office/drawing/2014/main" val="698985440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4100469914"/>
                    </a:ext>
                  </a:extLst>
                </a:gridCol>
                <a:gridCol w="1472101">
                  <a:extLst>
                    <a:ext uri="{9D8B030D-6E8A-4147-A177-3AD203B41FA5}">
                      <a16:colId xmlns:a16="http://schemas.microsoft.com/office/drawing/2014/main" val="1026947303"/>
                    </a:ext>
                  </a:extLst>
                </a:gridCol>
              </a:tblGrid>
              <a:tr h="40206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Confirmed Release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XRN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Change Title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Current Status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UK Link Release Date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Complexity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Finance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453457"/>
                  </a:ext>
                </a:extLst>
              </a:tr>
              <a:tr h="333434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MiR Drop 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5135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DNO and NTS Invoices to Shippers and DNs VAT compliance</a:t>
                      </a:r>
                      <a:endParaRPr lang="en-GB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Impact assessment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March 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Small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7452741"/>
                  </a:ext>
                </a:extLst>
              </a:tr>
              <a:tr h="333434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5080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Failure to supply Gas (FSG/GSOP1) - System Changes</a:t>
                      </a:r>
                      <a:endParaRPr lang="en-GB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Impact assessment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March 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Small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0620700"/>
                  </a:ext>
                </a:extLst>
              </a:tr>
              <a:tr h="33343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Jun-21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MOD0711 – Update of AUG Table to reflect new EUC bands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Solution Option approved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X-Large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6805665"/>
                  </a:ext>
                </a:extLst>
              </a:tr>
              <a:tr h="349584">
                <a:tc rowSpan="8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Nov-21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MOD0692 - Auto updates to meter read frequency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Descoped from June 21. Solution approved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Large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175549"/>
                  </a:ext>
                </a:extLst>
              </a:tr>
              <a:tr h="349584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5142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allowable values for DCC Service Flag in DXI File from DCC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Descoped from June 21 release. Solution approved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Large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DN/IGT/Shipper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126820"/>
                  </a:ext>
                </a:extLst>
              </a:tr>
              <a:tr h="349584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5186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/>
                        <a:t>MOD0701</a:t>
                      </a:r>
                      <a:r>
                        <a:rPr lang="en-GB" sz="900" dirty="0"/>
                        <a:t> - Aligning Capacity booking under the UNC and arrangements set out in relevant NEXAs 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Solution approval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Large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144939"/>
                  </a:ext>
                </a:extLst>
              </a:tr>
              <a:tr h="349584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5187</a:t>
                      </a:r>
                      <a:endParaRPr lang="en-GB" sz="900" strike="noStrike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0" hangingPunct="1"/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en-GB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OD0696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Addressing inequities between Capacity booking under the UNC and arrangements set out in relevant </a:t>
                      </a:r>
                      <a:r>
                        <a:rPr lang="en-GB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NExAs</a:t>
                      </a:r>
                      <a:endParaRPr lang="en-US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Solution approval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190559"/>
                  </a:ext>
                </a:extLst>
              </a:tr>
              <a:tr h="349584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strike="noStrike" dirty="0"/>
                        <a:t>5072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Application and derivation of TTZ indicator and calculation of volume and energy – all classes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HLSO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Large to XL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720936"/>
                  </a:ext>
                </a:extLst>
              </a:tr>
              <a:tr h="349584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5091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Deferral of creation of Class change reads at transfer of ownership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Solution approval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Large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005218"/>
                  </a:ext>
                </a:extLst>
              </a:tr>
              <a:tr h="349584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5180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Inner tolerance validation for replacement reads and read insertions</a:t>
                      </a:r>
                      <a:endParaRPr lang="en-GB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Solution approval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Large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012519"/>
                  </a:ext>
                </a:extLst>
              </a:tr>
              <a:tr h="349584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Enhancement to reconciliation process where prevailing volume is zero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HLSO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958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7313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AFED1-1B1E-4ACC-AD3D-E600CEB26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22305"/>
            <a:ext cx="10972800" cy="850107"/>
          </a:xfrm>
        </p:spPr>
        <p:txBody>
          <a:bodyPr>
            <a:normAutofit/>
          </a:bodyPr>
          <a:lstStyle/>
          <a:p>
            <a:r>
              <a:rPr lang="en-GB" sz="2900" dirty="0"/>
              <a:t>UK Link Unallocated Changes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BBF281B-3C82-4C9E-BA58-EAE348D7F7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519138"/>
              </p:ext>
            </p:extLst>
          </p:nvPr>
        </p:nvGraphicFramePr>
        <p:xfrm>
          <a:off x="143337" y="763182"/>
          <a:ext cx="11905322" cy="4891140"/>
        </p:xfrm>
        <a:graphic>
          <a:graphicData uri="http://schemas.openxmlformats.org/drawingml/2006/table">
            <a:tbl>
              <a:tblPr/>
              <a:tblGrid>
                <a:gridCol w="590193">
                  <a:extLst>
                    <a:ext uri="{9D8B030D-6E8A-4147-A177-3AD203B41FA5}">
                      <a16:colId xmlns:a16="http://schemas.microsoft.com/office/drawing/2014/main" val="594677324"/>
                    </a:ext>
                  </a:extLst>
                </a:gridCol>
                <a:gridCol w="371789">
                  <a:extLst>
                    <a:ext uri="{9D8B030D-6E8A-4147-A177-3AD203B41FA5}">
                      <a16:colId xmlns:a16="http://schemas.microsoft.com/office/drawing/2014/main" val="1212485833"/>
                    </a:ext>
                  </a:extLst>
                </a:gridCol>
                <a:gridCol w="4267870">
                  <a:extLst>
                    <a:ext uri="{9D8B030D-6E8A-4147-A177-3AD203B41FA5}">
                      <a16:colId xmlns:a16="http://schemas.microsoft.com/office/drawing/2014/main" val="2588561940"/>
                    </a:ext>
                  </a:extLst>
                </a:gridCol>
                <a:gridCol w="3239588">
                  <a:extLst>
                    <a:ext uri="{9D8B030D-6E8A-4147-A177-3AD203B41FA5}">
                      <a16:colId xmlns:a16="http://schemas.microsoft.com/office/drawing/2014/main" val="1800805844"/>
                    </a:ext>
                  </a:extLst>
                </a:gridCol>
                <a:gridCol w="8224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8358">
                  <a:extLst>
                    <a:ext uri="{9D8B030D-6E8A-4147-A177-3AD203B41FA5}">
                      <a16:colId xmlns:a16="http://schemas.microsoft.com/office/drawing/2014/main" val="198435945"/>
                    </a:ext>
                  </a:extLst>
                </a:gridCol>
                <a:gridCol w="702576">
                  <a:extLst>
                    <a:ext uri="{9D8B030D-6E8A-4147-A177-3AD203B41FA5}">
                      <a16:colId xmlns:a16="http://schemas.microsoft.com/office/drawing/2014/main" val="2619778090"/>
                    </a:ext>
                  </a:extLst>
                </a:gridCol>
                <a:gridCol w="992541">
                  <a:extLst>
                    <a:ext uri="{9D8B030D-6E8A-4147-A177-3AD203B41FA5}">
                      <a16:colId xmlns:a16="http://schemas.microsoft.com/office/drawing/2014/main" val="1022559495"/>
                    </a:ext>
                  </a:extLst>
                </a:gridCol>
              </a:tblGrid>
              <a:tr h="3402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Potential Release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 Title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Complexity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Points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Finance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5329"/>
                  </a:ext>
                </a:extLst>
              </a:tr>
              <a:tr h="3402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4931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Submission of space in mandatory data on multiple SPA files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Descoped from Nov 20 Major Release. Analysis underway to determine validate new solution and identify release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Capture Complete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Nov 20 BER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426085"/>
                  </a:ext>
                </a:extLst>
              </a:tr>
              <a:tr h="3402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4990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MOD0664</a:t>
                      </a:r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Transfer of sites with low read submission performance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US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Requirements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924706"/>
                  </a:ext>
                </a:extLst>
              </a:tr>
              <a:tr h="3402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4992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MOD0687</a:t>
                      </a:r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Creation of new charge to recover last resort supply payments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 not yet approved. ChMC voted to descope from June 21 release. MOD expected to be replaced/amended by Ofgem.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Capture Complete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3336744"/>
                  </a:ext>
                </a:extLst>
              </a:tr>
              <a:tr h="3402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5081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actual read present in previous class for read validation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US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Requirements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2747353"/>
                  </a:ext>
                </a:extLst>
              </a:tr>
              <a:tr h="3402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5143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Discharge of Cadent, WWU and NGN NDM sampling obligations by the CDSP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US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Requirements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tbc</a:t>
                      </a:r>
                      <a:endParaRPr lang="en-GB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tbc</a:t>
                      </a:r>
                      <a:endParaRPr lang="en-GB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tbc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405207"/>
                  </a:ext>
                </a:extLst>
              </a:tr>
              <a:tr h="3402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5144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Enabling Re-assignment of Supplier Short Codes to Implement Supplier of Last Resort Directions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US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Requirements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tbc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2136539"/>
                  </a:ext>
                </a:extLst>
              </a:tr>
              <a:tr h="3402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5188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Interim Data loads of MAP ID into UK Link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US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Requirements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0177255"/>
                  </a:ext>
                </a:extLst>
              </a:tr>
              <a:tr h="3402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5195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Ceased responsibility date following shipper withdrawal (IDL)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Potential MiR Drop 10 candidate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Solution Approval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Small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1887919"/>
                  </a:ext>
                </a:extLst>
              </a:tr>
              <a:tr h="3402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5218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CDSP Provision of Class 1 read service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US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Requirements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DN/Shipper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0964295"/>
                  </a:ext>
                </a:extLst>
              </a:tr>
              <a:tr h="3402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5231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MOD0719R</a:t>
                      </a:r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Flow Weighted Average Service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US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Requirements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DN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797548"/>
                  </a:ext>
                </a:extLst>
              </a:tr>
              <a:tr h="3402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5235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Include SOQ in UIG additional data report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US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Requirements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DN/Shipper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3001509"/>
                  </a:ext>
                </a:extLst>
              </a:tr>
              <a:tr h="3402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5236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MOD0734</a:t>
                      </a:r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Reporting Valid Confirmed Theft of Gas into Central Systems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US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Requirements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3329536"/>
                  </a:ext>
                </a:extLst>
              </a:tr>
              <a:tr h="3402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5238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Distribution Network Report – Forecast Invoice Values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US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Requirements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DN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4149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9534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10D3E-87BE-401F-BACF-FC15CD592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900" dirty="0"/>
              <a:t>January ChMC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7C4D0F-5A03-4BB6-8F6D-D2A029498F69}"/>
              </a:ext>
            </a:extLst>
          </p:cNvPr>
          <p:cNvSpPr txBox="1"/>
          <p:nvPr/>
        </p:nvSpPr>
        <p:spPr>
          <a:xfrm>
            <a:off x="828342" y="1245718"/>
            <a:ext cx="1033484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UK Link Future Releases Updates:</a:t>
            </a:r>
          </a:p>
          <a:p>
            <a:endParaRPr lang="en-GB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November 2021</a:t>
            </a:r>
          </a:p>
          <a:p>
            <a:pPr lvl="1"/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EQR for approval</a:t>
            </a:r>
          </a:p>
          <a:p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6416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D3003-397A-4218-9BAD-D587E38E5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900" dirty="0">
                <a:solidFill>
                  <a:schemeClr val="accent1"/>
                </a:solidFill>
              </a:rPr>
              <a:t>Glossary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2CD1F9C-0A2F-434B-B1B5-E441EE9B20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985553"/>
              </p:ext>
            </p:extLst>
          </p:nvPr>
        </p:nvGraphicFramePr>
        <p:xfrm>
          <a:off x="609600" y="1115060"/>
          <a:ext cx="10742429" cy="462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7145">
                  <a:extLst>
                    <a:ext uri="{9D8B030D-6E8A-4147-A177-3AD203B41FA5}">
                      <a16:colId xmlns:a16="http://schemas.microsoft.com/office/drawing/2014/main" val="2188884990"/>
                    </a:ext>
                  </a:extLst>
                </a:gridCol>
                <a:gridCol w="8605284">
                  <a:extLst>
                    <a:ext uri="{9D8B030D-6E8A-4147-A177-3AD203B41FA5}">
                      <a16:colId xmlns:a16="http://schemas.microsoft.com/office/drawing/2014/main" val="91415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bg1"/>
                          </a:solidFill>
                        </a:rPr>
                        <a:t>Project Phase Abbrev.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bg1"/>
                          </a:solidFill>
                        </a:rPr>
                        <a:t>Project Phase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3310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FUT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Factory Unit Testing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3974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Impact Assessment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9562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IDR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Implementation Dress Rehearsal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3244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Post Implementation Support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2100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Performance Testing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2669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Regression Testing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3832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SIT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System Integration Testing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8221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System Testing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9988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Capture Artefact Abbrev.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Capture Artefact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20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Change Proposal – an external request for a change to UK Link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997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Change Request – an internal request for a change to UK Link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152698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HLSO(s)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High Level Solution Option(s)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96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87986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5" ma:contentTypeDescription="Create a new document." ma:contentTypeScope="" ma:versionID="f395a190287002935880076d131e6e39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21adb8fda84ee351d0b414ae2a561507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438D4F-FD40-4B63-BFC9-471FF778230D}">
  <ds:schemaRefs>
    <ds:schemaRef ds:uri="http://schemas.microsoft.com/office/2006/documentManagement/types"/>
    <ds:schemaRef ds:uri="e9a56980-d955-4150-8fda-3cf713d8db20"/>
    <ds:schemaRef ds:uri="http://schemas.openxmlformats.org/package/2006/metadata/core-properties"/>
    <ds:schemaRef ds:uri="http://www.w3.org/XML/1998/namespace"/>
    <ds:schemaRef ds:uri="http://purl.org/dc/dcmitype/"/>
    <ds:schemaRef ds:uri="http://purl.org/dc/terms/"/>
    <ds:schemaRef ds:uri="http://schemas.microsoft.com/office/infopath/2007/PartnerControls"/>
    <ds:schemaRef ds:uri="http://purl.org/dc/elements/1.1/"/>
    <ds:schemaRef ds:uri="a90dc236-2b75-47ed-a634-d93406c943dc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2A7730C-F1BA-4F2F-B942-B684D324D1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4C1BECE-4BC9-470A-B0B9-632D555B4849}"/>
</file>

<file path=docProps/app.xml><?xml version="1.0" encoding="utf-8"?>
<Properties xmlns="http://schemas.openxmlformats.org/officeDocument/2006/extended-properties" xmlns:vt="http://schemas.openxmlformats.org/officeDocument/2006/docPropsVTypes">
  <TotalTime>5417</TotalTime>
  <Words>1106</Words>
  <Application>Microsoft Office PowerPoint</Application>
  <PresentationFormat>Widescreen</PresentationFormat>
  <Paragraphs>405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1_Office Theme</vt:lpstr>
      <vt:lpstr>UK Link Releases Update</vt:lpstr>
      <vt:lpstr>UK Link Releases Update</vt:lpstr>
      <vt:lpstr>2020-2022 UK Link Governance Timeline</vt:lpstr>
      <vt:lpstr>UK Link Allocated Changes – In Delivery</vt:lpstr>
      <vt:lpstr>UK Link Allocated Changes - Continued</vt:lpstr>
      <vt:lpstr>UK Link Unallocated Changes </vt:lpstr>
      <vt:lpstr>January ChMC</vt:lpstr>
      <vt:lpstr>Glossary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 Link Releases Update</dc:title>
  <dc:creator>Hadfield, Richard</dc:creator>
  <cp:lastModifiedBy>Richard Hadfield</cp:lastModifiedBy>
  <cp:revision>20</cp:revision>
  <cp:lastPrinted>2020-02-04T08:39:04Z</cp:lastPrinted>
  <dcterms:created xsi:type="dcterms:W3CDTF">2020-01-08T17:02:42Z</dcterms:created>
  <dcterms:modified xsi:type="dcterms:W3CDTF">2020-11-30T13:24:50Z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0x010100BE4A46900855F54F8B1B4A69CC14CF6B</vt:lpwstr>
  </property>
</Properties>
</file>