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2" r:id="rId6"/>
    <p:sldMasterId id="2147483666" r:id="rId7"/>
    <p:sldMasterId id="2147483670" r:id="rId8"/>
    <p:sldMasterId id="2147483674" r:id="rId9"/>
  </p:sldMasterIdLst>
  <p:notesMasterIdLst>
    <p:notesMasterId r:id="rId17"/>
  </p:notesMasterIdLst>
  <p:sldIdLst>
    <p:sldId id="288" r:id="rId10"/>
    <p:sldId id="453" r:id="rId11"/>
    <p:sldId id="421" r:id="rId12"/>
    <p:sldId id="1788" r:id="rId13"/>
    <p:sldId id="884" r:id="rId14"/>
    <p:sldId id="885" r:id="rId15"/>
    <p:sldId id="871" r:id="rId16"/>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3" clrIdx="0"/>
  <p:cmAuthor id="1" name="Goodes, Jane" initials="GJ" lastIdx="1" clrIdx="1">
    <p:extLst>
      <p:ext uri="{19B8F6BF-5375-455C-9EA6-DF929625EA0E}">
        <p15:presenceInfo xmlns:p15="http://schemas.microsoft.com/office/powerpoint/2012/main" userId="S::jane.goodes@xoserve.com::392d2df7-feba-47a3-bf20-7be4923a11ea" providerId="AD"/>
      </p:ext>
    </p:extLst>
  </p:cmAuthor>
  <p:cmAuthor id="2" name="Morgan, Neil A" initials="MNA" lastIdx="1" clrIdx="2">
    <p:extLst>
      <p:ext uri="{19B8F6BF-5375-455C-9EA6-DF929625EA0E}">
        <p15:presenceInfo xmlns:p15="http://schemas.microsoft.com/office/powerpoint/2012/main" userId="S::neil.a.morgan@xoserve.com::6d8c68c2-074e-40cb-880a-f27a04c2b231" providerId="AD"/>
      </p:ext>
    </p:extLst>
  </p:cmAuthor>
  <p:cmAuthor id="3" name="Tracy OConnor" initials="TO" lastIdx="3" clrIdx="3">
    <p:extLst>
      <p:ext uri="{19B8F6BF-5375-455C-9EA6-DF929625EA0E}">
        <p15:presenceInfo xmlns:p15="http://schemas.microsoft.com/office/powerpoint/2012/main" userId="S::tracy.oconnor@xoserve.com::c165d205-f988-41c6-a790-ae0515e39fe0" providerId="AD"/>
      </p:ext>
    </p:extLst>
  </p:cmAuthor>
  <p:cmAuthor id="4" name="Tambe, Surfaraz" initials="TS" lastIdx="10" clrIdx="4">
    <p:extLst>
      <p:ext uri="{19B8F6BF-5375-455C-9EA6-DF929625EA0E}">
        <p15:presenceInfo xmlns:p15="http://schemas.microsoft.com/office/powerpoint/2012/main" userId="S::surfaraz.tambe@xoserve.com::21ae2c14-c22c-44a4-a0d0-23dd8613b1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E5AA8"/>
    <a:srgbClr val="E8EAF1"/>
    <a:srgbClr val="CED1E1"/>
    <a:srgbClr val="FFFFFF"/>
    <a:srgbClr val="D8F5FD"/>
    <a:srgbClr val="40D1F5"/>
    <a:srgbClr val="B1D6E8"/>
    <a:srgbClr val="84B8DA"/>
    <a:srgbClr val="9C4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9CCB5A-3861-4090-8705-8435E7ABEF18}" v="28" dt="2020-12-03T13:01:06.5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01" autoAdjust="0"/>
    <p:restoredTop sz="73323" autoAdjust="0"/>
  </p:normalViewPr>
  <p:slideViewPr>
    <p:cSldViewPr>
      <p:cViewPr varScale="1">
        <p:scale>
          <a:sx n="114" d="100"/>
          <a:sy n="114" d="100"/>
        </p:scale>
        <p:origin x="446" y="91"/>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6.xml"/><Relationship Id="rId23" Type="http://schemas.microsoft.com/office/2016/11/relationships/changesInfo" Target="changesInfos/changesInfo1.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lvinderjit Singh" userId="eadb32f3-53cc-459d-aca4-3527f1c9f1da" providerId="ADAL" clId="{2E3258A2-C5FB-48AB-A86A-E16E3A8A455E}"/>
    <pc:docChg chg="modSld">
      <pc:chgData name="Kulvinderjit Singh" userId="eadb32f3-53cc-459d-aca4-3527f1c9f1da" providerId="ADAL" clId="{2E3258A2-C5FB-48AB-A86A-E16E3A8A455E}" dt="2020-11-26T11:21:29.732" v="63" actId="404"/>
      <pc:docMkLst>
        <pc:docMk/>
      </pc:docMkLst>
      <pc:sldChg chg="modSp">
        <pc:chgData name="Kulvinderjit Singh" userId="eadb32f3-53cc-459d-aca4-3527f1c9f1da" providerId="ADAL" clId="{2E3258A2-C5FB-48AB-A86A-E16E3A8A455E}" dt="2020-11-26T11:21:29.732" v="63" actId="404"/>
        <pc:sldMkLst>
          <pc:docMk/>
          <pc:sldMk cId="3150741820" sldId="871"/>
        </pc:sldMkLst>
        <pc:spChg chg="mod">
          <ac:chgData name="Kulvinderjit Singh" userId="eadb32f3-53cc-459d-aca4-3527f1c9f1da" providerId="ADAL" clId="{2E3258A2-C5FB-48AB-A86A-E16E3A8A455E}" dt="2020-11-26T11:21:20.119" v="61" actId="113"/>
          <ac:spMkLst>
            <pc:docMk/>
            <pc:sldMk cId="3150741820" sldId="871"/>
            <ac:spMk id="3" creationId="{00000000-0000-0000-0000-000000000000}"/>
          </ac:spMkLst>
        </pc:spChg>
        <pc:spChg chg="mod">
          <ac:chgData name="Kulvinderjit Singh" userId="eadb32f3-53cc-459d-aca4-3527f1c9f1da" providerId="ADAL" clId="{2E3258A2-C5FB-48AB-A86A-E16E3A8A455E}" dt="2020-11-26T11:21:29.732" v="63" actId="404"/>
          <ac:spMkLst>
            <pc:docMk/>
            <pc:sldMk cId="3150741820" sldId="871"/>
            <ac:spMk id="6" creationId="{ECAC9D96-E637-4990-8799-628973799966}"/>
          </ac:spMkLst>
        </pc:spChg>
      </pc:sldChg>
      <pc:sldChg chg="addSp modSp">
        <pc:chgData name="Kulvinderjit Singh" userId="eadb32f3-53cc-459d-aca4-3527f1c9f1da" providerId="ADAL" clId="{2E3258A2-C5FB-48AB-A86A-E16E3A8A455E}" dt="2020-11-26T11:20:57.782" v="52" actId="1076"/>
        <pc:sldMkLst>
          <pc:docMk/>
          <pc:sldMk cId="2088458016" sldId="885"/>
        </pc:sldMkLst>
        <pc:spChg chg="add mod">
          <ac:chgData name="Kulvinderjit Singh" userId="eadb32f3-53cc-459d-aca4-3527f1c9f1da" providerId="ADAL" clId="{2E3258A2-C5FB-48AB-A86A-E16E3A8A455E}" dt="2020-11-26T11:20:57.782" v="52" actId="1076"/>
          <ac:spMkLst>
            <pc:docMk/>
            <pc:sldMk cId="2088458016" sldId="885"/>
            <ac:spMk id="4" creationId="{3F9FDDAE-3F53-4D98-96E4-894127AADDFE}"/>
          </ac:spMkLst>
        </pc:spChg>
      </pc:sldChg>
    </pc:docChg>
  </pc:docChgLst>
  <pc:docChgLst>
    <pc:chgData name="Rachel Taggart" userId="4f8aad94-55b7-4ba6-8498-7cad127c11eb" providerId="ADAL" clId="{DF9CCB5A-3861-4090-8705-8435E7ABEF18}"/>
    <pc:docChg chg="addSld delSld modSld">
      <pc:chgData name="Rachel Taggart" userId="4f8aad94-55b7-4ba6-8498-7cad127c11eb" providerId="ADAL" clId="{DF9CCB5A-3861-4090-8705-8435E7ABEF18}" dt="2020-12-03T13:01:06.564" v="26" actId="6549"/>
      <pc:docMkLst>
        <pc:docMk/>
      </pc:docMkLst>
      <pc:sldChg chg="modSp add">
        <pc:chgData name="Rachel Taggart" userId="4f8aad94-55b7-4ba6-8498-7cad127c11eb" providerId="ADAL" clId="{DF9CCB5A-3861-4090-8705-8435E7ABEF18}" dt="2020-12-03T13:00:21.857" v="22" actId="20577"/>
        <pc:sldMkLst>
          <pc:docMk/>
          <pc:sldMk cId="3653749228" sldId="288"/>
        </pc:sldMkLst>
        <pc:spChg chg="mod">
          <ac:chgData name="Rachel Taggart" userId="4f8aad94-55b7-4ba6-8498-7cad127c11eb" providerId="ADAL" clId="{DF9CCB5A-3861-4090-8705-8435E7ABEF18}" dt="2020-12-03T13:00:21.857" v="22" actId="20577"/>
          <ac:spMkLst>
            <pc:docMk/>
            <pc:sldMk cId="3653749228" sldId="288"/>
            <ac:spMk id="13" creationId="{00000000-0000-0000-0000-000000000000}"/>
          </ac:spMkLst>
        </pc:spChg>
      </pc:sldChg>
      <pc:sldChg chg="add">
        <pc:chgData name="Rachel Taggart" userId="4f8aad94-55b7-4ba6-8498-7cad127c11eb" providerId="ADAL" clId="{DF9CCB5A-3861-4090-8705-8435E7ABEF18}" dt="2020-12-03T13:00:09.320" v="18"/>
        <pc:sldMkLst>
          <pc:docMk/>
          <pc:sldMk cId="4179302413" sldId="421"/>
        </pc:sldMkLst>
      </pc:sldChg>
      <pc:sldChg chg="add">
        <pc:chgData name="Rachel Taggart" userId="4f8aad94-55b7-4ba6-8498-7cad127c11eb" providerId="ADAL" clId="{DF9CCB5A-3861-4090-8705-8435E7ABEF18}" dt="2020-12-03T13:00:09.320" v="18"/>
        <pc:sldMkLst>
          <pc:docMk/>
          <pc:sldMk cId="1796080988" sldId="453"/>
        </pc:sldMkLst>
      </pc:sldChg>
      <pc:sldChg chg="modSp">
        <pc:chgData name="Rachel Taggart" userId="4f8aad94-55b7-4ba6-8498-7cad127c11eb" providerId="ADAL" clId="{DF9CCB5A-3861-4090-8705-8435E7ABEF18}" dt="2020-11-30T14:41:34.978" v="16" actId="20577"/>
        <pc:sldMkLst>
          <pc:docMk/>
          <pc:sldMk cId="3150741820" sldId="871"/>
        </pc:sldMkLst>
        <pc:spChg chg="mod">
          <ac:chgData name="Rachel Taggart" userId="4f8aad94-55b7-4ba6-8498-7cad127c11eb" providerId="ADAL" clId="{DF9CCB5A-3861-4090-8705-8435E7ABEF18}" dt="2020-11-30T14:41:34.978" v="16" actId="20577"/>
          <ac:spMkLst>
            <pc:docMk/>
            <pc:sldMk cId="3150741820" sldId="871"/>
            <ac:spMk id="6" creationId="{ECAC9D96-E637-4990-8799-628973799966}"/>
          </ac:spMkLst>
        </pc:spChg>
      </pc:sldChg>
      <pc:sldChg chg="modSp">
        <pc:chgData name="Rachel Taggart" userId="4f8aad94-55b7-4ba6-8498-7cad127c11eb" providerId="ADAL" clId="{DF9CCB5A-3861-4090-8705-8435E7ABEF18}" dt="2020-11-30T14:43:29.031" v="17"/>
        <pc:sldMkLst>
          <pc:docMk/>
          <pc:sldMk cId="4155667520" sldId="884"/>
        </pc:sldMkLst>
        <pc:spChg chg="mod">
          <ac:chgData name="Rachel Taggart" userId="4f8aad94-55b7-4ba6-8498-7cad127c11eb" providerId="ADAL" clId="{DF9CCB5A-3861-4090-8705-8435E7ABEF18}" dt="2020-11-30T14:41:23.809" v="8" actId="20577"/>
          <ac:spMkLst>
            <pc:docMk/>
            <pc:sldMk cId="4155667520" sldId="884"/>
            <ac:spMk id="3" creationId="{813F541A-04DD-46A9-9DA9-0FD8552E1875}"/>
          </ac:spMkLst>
        </pc:spChg>
        <pc:spChg chg="mod">
          <ac:chgData name="Rachel Taggart" userId="4f8aad94-55b7-4ba6-8498-7cad127c11eb" providerId="ADAL" clId="{DF9CCB5A-3861-4090-8705-8435E7ABEF18}" dt="2020-11-30T14:43:29.031" v="17"/>
          <ac:spMkLst>
            <pc:docMk/>
            <pc:sldMk cId="4155667520" sldId="884"/>
            <ac:spMk id="5" creationId="{A409A981-F7C2-4375-81AB-0658FAF6CEEC}"/>
          </ac:spMkLst>
        </pc:spChg>
      </pc:sldChg>
      <pc:sldChg chg="modSp">
        <pc:chgData name="Rachel Taggart" userId="4f8aad94-55b7-4ba6-8498-7cad127c11eb" providerId="ADAL" clId="{DF9CCB5A-3861-4090-8705-8435E7ABEF18}" dt="2020-11-30T14:41:28.881" v="12" actId="20577"/>
        <pc:sldMkLst>
          <pc:docMk/>
          <pc:sldMk cId="2088458016" sldId="885"/>
        </pc:sldMkLst>
        <pc:spChg chg="mod">
          <ac:chgData name="Rachel Taggart" userId="4f8aad94-55b7-4ba6-8498-7cad127c11eb" providerId="ADAL" clId="{DF9CCB5A-3861-4090-8705-8435E7ABEF18}" dt="2020-11-30T14:41:28.881" v="12" actId="20577"/>
          <ac:spMkLst>
            <pc:docMk/>
            <pc:sldMk cId="2088458016" sldId="885"/>
            <ac:spMk id="3" creationId="{813F541A-04DD-46A9-9DA9-0FD8552E1875}"/>
          </ac:spMkLst>
        </pc:spChg>
      </pc:sldChg>
      <pc:sldChg chg="modSp">
        <pc:chgData name="Rachel Taggart" userId="4f8aad94-55b7-4ba6-8498-7cad127c11eb" providerId="ADAL" clId="{DF9CCB5A-3861-4090-8705-8435E7ABEF18}" dt="2020-12-03T13:01:06.564" v="26" actId="6549"/>
        <pc:sldMkLst>
          <pc:docMk/>
          <pc:sldMk cId="3646139523" sldId="1788"/>
        </pc:sldMkLst>
        <pc:spChg chg="mod">
          <ac:chgData name="Rachel Taggart" userId="4f8aad94-55b7-4ba6-8498-7cad127c11eb" providerId="ADAL" clId="{DF9CCB5A-3861-4090-8705-8435E7ABEF18}" dt="2020-12-03T13:01:06.564" v="26" actId="6549"/>
          <ac:spMkLst>
            <pc:docMk/>
            <pc:sldMk cId="3646139523" sldId="1788"/>
            <ac:spMk id="2" creationId="{3BBF64D1-DD4B-479C-8274-060EA4CFB223}"/>
          </ac:spMkLst>
        </pc:spChg>
        <pc:spChg chg="mod">
          <ac:chgData name="Rachel Taggart" userId="4f8aad94-55b7-4ba6-8498-7cad127c11eb" providerId="ADAL" clId="{DF9CCB5A-3861-4090-8705-8435E7ABEF18}" dt="2020-11-30T14:40:47.796" v="4" actId="20577"/>
          <ac:spMkLst>
            <pc:docMk/>
            <pc:sldMk cId="3646139523" sldId="1788"/>
            <ac:spMk id="5" creationId="{8C45CFA6-12A8-4C7A-8C1D-470E6597658D}"/>
          </ac:spMkLst>
        </pc:spChg>
      </pc:sldChg>
    </pc:docChg>
  </pc:docChgLst>
  <pc:docChgLst>
    <pc:chgData name="Kulvinderjit Singh" userId="S::kulvinderjit.singh@xoserve.com::eadb32f3-53cc-459d-aca4-3527f1c9f1da" providerId="AD" clId="Web-{B0C8FED0-F69C-7C58-4DDD-5C53C475829D}"/>
    <pc:docChg chg="modSld">
      <pc:chgData name="Kulvinderjit Singh" userId="S::kulvinderjit.singh@xoserve.com::eadb32f3-53cc-459d-aca4-3527f1c9f1da" providerId="AD" clId="Web-{B0C8FED0-F69C-7C58-4DDD-5C53C475829D}" dt="2020-11-27T12:24:23.089" v="7"/>
      <pc:docMkLst>
        <pc:docMk/>
      </pc:docMkLst>
      <pc:sldChg chg="modSp">
        <pc:chgData name="Kulvinderjit Singh" userId="S::kulvinderjit.singh@xoserve.com::eadb32f3-53cc-459d-aca4-3527f1c9f1da" providerId="AD" clId="Web-{B0C8FED0-F69C-7C58-4DDD-5C53C475829D}" dt="2020-11-27T12:24:23.089" v="7"/>
        <pc:sldMkLst>
          <pc:docMk/>
          <pc:sldMk cId="4155667520" sldId="884"/>
        </pc:sldMkLst>
        <pc:graphicFrameChg chg="mod modGraphic">
          <ac:chgData name="Kulvinderjit Singh" userId="S::kulvinderjit.singh@xoserve.com::eadb32f3-53cc-459d-aca4-3527f1c9f1da" providerId="AD" clId="Web-{B0C8FED0-F69C-7C58-4DDD-5C53C475829D}" dt="2020-11-27T12:24:23.089" v="7"/>
          <ac:graphicFrameMkLst>
            <pc:docMk/>
            <pc:sldMk cId="4155667520" sldId="884"/>
            <ac:graphicFrameMk id="8" creationId="{1994C402-1E65-4579-95A1-96A083A447FE}"/>
          </ac:graphicFrameMkLst>
        </pc:graphicFrameChg>
      </pc:sldChg>
    </pc:docChg>
  </pc:docChgLst>
  <pc:docChgLst>
    <pc:chgData name="Kulvinderjit Singh" userId="S::kulvinderjit.singh@xoserve.com::eadb32f3-53cc-459d-aca4-3527f1c9f1da" providerId="AD" clId="Web-{68A97D86-7E13-B560-55FE-FF4CFAACDB2B}"/>
    <pc:docChg chg="modSld">
      <pc:chgData name="Kulvinderjit Singh" userId="S::kulvinderjit.singh@xoserve.com::eadb32f3-53cc-459d-aca4-3527f1c9f1da" providerId="AD" clId="Web-{68A97D86-7E13-B560-55FE-FF4CFAACDB2B}" dt="2020-11-26T16:47:57.841" v="1"/>
      <pc:docMkLst>
        <pc:docMk/>
      </pc:docMkLst>
    </pc:docChg>
  </pc:docChgLst>
  <pc:docChgLst>
    <pc:chgData name="Simon G Burton" userId="7b817789-b3a9-472e-9cfe-518402a4cf86" providerId="ADAL" clId="{3C447BA4-D1E7-4610-83AB-A1F3F4D14F4D}"/>
    <pc:docChg chg="custSel addSld modSld">
      <pc:chgData name="Simon G Burton" userId="7b817789-b3a9-472e-9cfe-518402a4cf86" providerId="ADAL" clId="{3C447BA4-D1E7-4610-83AB-A1F3F4D14F4D}" dt="2020-11-25T10:21:57.704" v="1688" actId="1076"/>
      <pc:docMkLst>
        <pc:docMk/>
      </pc:docMkLst>
      <pc:sldChg chg="modSp">
        <pc:chgData name="Simon G Burton" userId="7b817789-b3a9-472e-9cfe-518402a4cf86" providerId="ADAL" clId="{3C447BA4-D1E7-4610-83AB-A1F3F4D14F4D}" dt="2020-11-25T09:06:05.674" v="11" actId="20577"/>
        <pc:sldMkLst>
          <pc:docMk/>
          <pc:sldMk cId="3150741820" sldId="871"/>
        </pc:sldMkLst>
        <pc:spChg chg="mod">
          <ac:chgData name="Simon G Burton" userId="7b817789-b3a9-472e-9cfe-518402a4cf86" providerId="ADAL" clId="{3C447BA4-D1E7-4610-83AB-A1F3F4D14F4D}" dt="2020-11-25T09:06:05.674" v="11" actId="20577"/>
          <ac:spMkLst>
            <pc:docMk/>
            <pc:sldMk cId="3150741820" sldId="871"/>
            <ac:spMk id="6" creationId="{ECAC9D96-E637-4990-8799-628973799966}"/>
          </ac:spMkLst>
        </pc:spChg>
      </pc:sldChg>
      <pc:sldChg chg="addSp delSp modSp">
        <pc:chgData name="Simon G Burton" userId="7b817789-b3a9-472e-9cfe-518402a4cf86" providerId="ADAL" clId="{3C447BA4-D1E7-4610-83AB-A1F3F4D14F4D}" dt="2020-11-25T09:52:45.738" v="1680" actId="20577"/>
        <pc:sldMkLst>
          <pc:docMk/>
          <pc:sldMk cId="4155667520" sldId="884"/>
        </pc:sldMkLst>
        <pc:spChg chg="mod">
          <ac:chgData name="Simon G Burton" userId="7b817789-b3a9-472e-9cfe-518402a4cf86" providerId="ADAL" clId="{3C447BA4-D1E7-4610-83AB-A1F3F4D14F4D}" dt="2020-11-25T09:41:58.312" v="1383" actId="20577"/>
          <ac:spMkLst>
            <pc:docMk/>
            <pc:sldMk cId="4155667520" sldId="884"/>
            <ac:spMk id="2" creationId="{0EDB6BAA-8E1C-4CF9-86DA-FE8E4DF08B5E}"/>
          </ac:spMkLst>
        </pc:spChg>
        <pc:spChg chg="mod">
          <ac:chgData name="Simon G Burton" userId="7b817789-b3a9-472e-9cfe-518402a4cf86" providerId="ADAL" clId="{3C447BA4-D1E7-4610-83AB-A1F3F4D14F4D}" dt="2020-11-25T09:06:00.795" v="7" actId="20577"/>
          <ac:spMkLst>
            <pc:docMk/>
            <pc:sldMk cId="4155667520" sldId="884"/>
            <ac:spMk id="3" creationId="{813F541A-04DD-46A9-9DA9-0FD8552E1875}"/>
          </ac:spMkLst>
        </pc:spChg>
        <pc:spChg chg="mod">
          <ac:chgData name="Simon G Burton" userId="7b817789-b3a9-472e-9cfe-518402a4cf86" providerId="ADAL" clId="{3C447BA4-D1E7-4610-83AB-A1F3F4D14F4D}" dt="2020-11-25T09:52:45.738" v="1680" actId="20577"/>
          <ac:spMkLst>
            <pc:docMk/>
            <pc:sldMk cId="4155667520" sldId="884"/>
            <ac:spMk id="5" creationId="{A409A981-F7C2-4375-81AB-0658FAF6CEEC}"/>
          </ac:spMkLst>
        </pc:spChg>
        <pc:spChg chg="add mod">
          <ac:chgData name="Simon G Burton" userId="7b817789-b3a9-472e-9cfe-518402a4cf86" providerId="ADAL" clId="{3C447BA4-D1E7-4610-83AB-A1F3F4D14F4D}" dt="2020-11-25T09:42:32.331" v="1406" actId="20577"/>
          <ac:spMkLst>
            <pc:docMk/>
            <pc:sldMk cId="4155667520" sldId="884"/>
            <ac:spMk id="6" creationId="{B56E92DC-DF28-4227-8FBC-64126FCE72DF}"/>
          </ac:spMkLst>
        </pc:spChg>
        <pc:picChg chg="del">
          <ac:chgData name="Simon G Burton" userId="7b817789-b3a9-472e-9cfe-518402a4cf86" providerId="ADAL" clId="{3C447BA4-D1E7-4610-83AB-A1F3F4D14F4D}" dt="2020-11-25T09:31:08.140" v="959" actId="478"/>
          <ac:picMkLst>
            <pc:docMk/>
            <pc:sldMk cId="4155667520" sldId="884"/>
            <ac:picMk id="4" creationId="{E1DA2BC0-96E7-472B-8B22-97AF78ABE842}"/>
          </ac:picMkLst>
        </pc:picChg>
        <pc:cxnChg chg="del">
          <ac:chgData name="Simon G Burton" userId="7b817789-b3a9-472e-9cfe-518402a4cf86" providerId="ADAL" clId="{3C447BA4-D1E7-4610-83AB-A1F3F4D14F4D}" dt="2020-11-25T09:31:20.027" v="961" actId="478"/>
          <ac:cxnSpMkLst>
            <pc:docMk/>
            <pc:sldMk cId="4155667520" sldId="884"/>
            <ac:cxnSpMk id="8" creationId="{11C34965-C90B-4252-97D6-E035B5D6D8ED}"/>
          </ac:cxnSpMkLst>
        </pc:cxnChg>
      </pc:sldChg>
      <pc:sldChg chg="addSp delSp modSp add">
        <pc:chgData name="Simon G Burton" userId="7b817789-b3a9-472e-9cfe-518402a4cf86" providerId="ADAL" clId="{3C447BA4-D1E7-4610-83AB-A1F3F4D14F4D}" dt="2020-11-25T10:21:57.704" v="1688" actId="1076"/>
        <pc:sldMkLst>
          <pc:docMk/>
          <pc:sldMk cId="2088458016" sldId="885"/>
        </pc:sldMkLst>
        <pc:spChg chg="mod">
          <ac:chgData name="Simon G Burton" userId="7b817789-b3a9-472e-9cfe-518402a4cf86" providerId="ADAL" clId="{3C447BA4-D1E7-4610-83AB-A1F3F4D14F4D}" dt="2020-11-25T09:45:47.438" v="1634" actId="6549"/>
          <ac:spMkLst>
            <pc:docMk/>
            <pc:sldMk cId="2088458016" sldId="885"/>
            <ac:spMk id="5" creationId="{A409A981-F7C2-4375-81AB-0658FAF6CEEC}"/>
          </ac:spMkLst>
        </pc:spChg>
        <pc:picChg chg="del">
          <ac:chgData name="Simon G Burton" userId="7b817789-b3a9-472e-9cfe-518402a4cf86" providerId="ADAL" clId="{3C447BA4-D1E7-4610-83AB-A1F3F4D14F4D}" dt="2020-11-25T10:21:08.379" v="1681" actId="478"/>
          <ac:picMkLst>
            <pc:docMk/>
            <pc:sldMk cId="2088458016" sldId="885"/>
            <ac:picMk id="4" creationId="{E1DA2BC0-96E7-472B-8B22-97AF78ABE842}"/>
          </ac:picMkLst>
        </pc:picChg>
        <pc:picChg chg="add mod">
          <ac:chgData name="Simon G Burton" userId="7b817789-b3a9-472e-9cfe-518402a4cf86" providerId="ADAL" clId="{3C447BA4-D1E7-4610-83AB-A1F3F4D14F4D}" dt="2020-11-25T10:21:30.192" v="1686" actId="1076"/>
          <ac:picMkLst>
            <pc:docMk/>
            <pc:sldMk cId="2088458016" sldId="885"/>
            <ac:picMk id="6" creationId="{7D867504-38BB-4C4E-9323-43B8035418FF}"/>
          </ac:picMkLst>
        </pc:picChg>
        <pc:cxnChg chg="mod ord">
          <ac:chgData name="Simon G Burton" userId="7b817789-b3a9-472e-9cfe-518402a4cf86" providerId="ADAL" clId="{3C447BA4-D1E7-4610-83AB-A1F3F4D14F4D}" dt="2020-11-25T10:21:57.704" v="1688" actId="1076"/>
          <ac:cxnSpMkLst>
            <pc:docMk/>
            <pc:sldMk cId="2088458016" sldId="885"/>
            <ac:cxnSpMk id="8" creationId="{11C34965-C90B-4252-97D6-E035B5D6D8ED}"/>
          </ac:cxnSpMkLst>
        </pc:cxnChg>
      </pc:sldChg>
    </pc:docChg>
  </pc:docChgLst>
  <pc:docChgLst>
    <pc:chgData name="Kulvinderjit Singh" userId="S::kulvinderjit.singh@xoserve.com::eadb32f3-53cc-459d-aca4-3527f1c9f1da" providerId="AD" clId="Web-{E53C2EE2-86B7-67DD-8B50-7571A1C636FC}"/>
    <pc:docChg chg="modSld">
      <pc:chgData name="Kulvinderjit Singh" userId="S::kulvinderjit.singh@xoserve.com::eadb32f3-53cc-459d-aca4-3527f1c9f1da" providerId="AD" clId="Web-{E53C2EE2-86B7-67DD-8B50-7571A1C636FC}" dt="2020-11-27T08:13:19.514" v="8" actId="1076"/>
      <pc:docMkLst>
        <pc:docMk/>
      </pc:docMkLst>
      <pc:sldChg chg="modSp">
        <pc:chgData name="Kulvinderjit Singh" userId="S::kulvinderjit.singh@xoserve.com::eadb32f3-53cc-459d-aca4-3527f1c9f1da" providerId="AD" clId="Web-{E53C2EE2-86B7-67DD-8B50-7571A1C636FC}" dt="2020-11-27T08:13:19.514" v="8" actId="1076"/>
        <pc:sldMkLst>
          <pc:docMk/>
          <pc:sldMk cId="3150741820" sldId="871"/>
        </pc:sldMkLst>
        <pc:spChg chg="mod">
          <ac:chgData name="Kulvinderjit Singh" userId="S::kulvinderjit.singh@xoserve.com::eadb32f3-53cc-459d-aca4-3527f1c9f1da" providerId="AD" clId="Web-{E53C2EE2-86B7-67DD-8B50-7571A1C636FC}" dt="2020-11-27T08:13:19.514" v="8" actId="1076"/>
          <ac:spMkLst>
            <pc:docMk/>
            <pc:sldMk cId="3150741820" sldId="871"/>
            <ac:spMk id="2" creationId="{00000000-0000-0000-0000-000000000000}"/>
          </ac:spMkLst>
        </pc:spChg>
      </pc:sldChg>
    </pc:docChg>
  </pc:docChgLst>
  <pc:docChgLst>
    <pc:chgData name="Simon G Burton" userId="7b817789-b3a9-472e-9cfe-518402a4cf86" providerId="ADAL" clId="{E5F4BC25-6766-436E-A2B3-04A6B689C1EA}"/>
    <pc:docChg chg="custSel modSld">
      <pc:chgData name="Simon G Burton" userId="7b817789-b3a9-472e-9cfe-518402a4cf86" providerId="ADAL" clId="{E5F4BC25-6766-436E-A2B3-04A6B689C1EA}" dt="2020-11-27T12:19:29.812" v="27" actId="1076"/>
      <pc:docMkLst>
        <pc:docMk/>
      </pc:docMkLst>
      <pc:sldChg chg="addSp delSp modSp">
        <pc:chgData name="Simon G Burton" userId="7b817789-b3a9-472e-9cfe-518402a4cf86" providerId="ADAL" clId="{E5F4BC25-6766-436E-A2B3-04A6B689C1EA}" dt="2020-11-27T12:19:29.812" v="27" actId="1076"/>
        <pc:sldMkLst>
          <pc:docMk/>
          <pc:sldMk cId="4155667520" sldId="884"/>
        </pc:sldMkLst>
        <pc:spChg chg="del">
          <ac:chgData name="Simon G Burton" userId="7b817789-b3a9-472e-9cfe-518402a4cf86" providerId="ADAL" clId="{E5F4BC25-6766-436E-A2B3-04A6B689C1EA}" dt="2020-11-27T12:17:35.450" v="17" actId="478"/>
          <ac:spMkLst>
            <pc:docMk/>
            <pc:sldMk cId="4155667520" sldId="884"/>
            <ac:spMk id="6" creationId="{B56E92DC-DF28-4227-8FBC-64126FCE72DF}"/>
          </ac:spMkLst>
        </pc:spChg>
        <pc:graphicFrameChg chg="add mod">
          <ac:chgData name="Simon G Burton" userId="7b817789-b3a9-472e-9cfe-518402a4cf86" providerId="ADAL" clId="{E5F4BC25-6766-436E-A2B3-04A6B689C1EA}" dt="2020-11-27T12:19:29.812" v="27" actId="1076"/>
          <ac:graphicFrameMkLst>
            <pc:docMk/>
            <pc:sldMk cId="4155667520" sldId="884"/>
            <ac:graphicFrameMk id="8" creationId="{1994C402-1E65-4579-95A1-96A083A447FE}"/>
          </ac:graphicFrameMkLst>
        </pc:graphicFrameChg>
        <pc:picChg chg="add del mod">
          <ac:chgData name="Simon G Burton" userId="7b817789-b3a9-472e-9cfe-518402a4cf86" providerId="ADAL" clId="{E5F4BC25-6766-436E-A2B3-04A6B689C1EA}" dt="2020-11-27T12:18:35.270" v="19" actId="478"/>
          <ac:picMkLst>
            <pc:docMk/>
            <pc:sldMk cId="4155667520" sldId="884"/>
            <ac:picMk id="4" creationId="{84576273-5B4B-4602-A50F-39E90F85156B}"/>
          </ac:picMkLst>
        </pc:picChg>
        <pc:picChg chg="add del mod">
          <ac:chgData name="Simon G Burton" userId="7b817789-b3a9-472e-9cfe-518402a4cf86" providerId="ADAL" clId="{E5F4BC25-6766-436E-A2B3-04A6B689C1EA}" dt="2020-11-27T12:18:56.176" v="25" actId="478"/>
          <ac:picMkLst>
            <pc:docMk/>
            <pc:sldMk cId="4155667520" sldId="884"/>
            <ac:picMk id="7" creationId="{52EC6039-AB0C-4A7A-9A6E-0645CC931EC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03/12/2020</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30"/>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2485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805001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671621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6"/>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59026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83689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93"/>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46581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5"/>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92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57076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776609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0"/>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38659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466465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43531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195487"/>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005550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978536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84"/>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74305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1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5.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5.jp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5.jp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4139952" y="4817490"/>
            <a:ext cx="864096" cy="34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2" name="Slide Number Placeholder 1"/>
          <p:cNvSpPr>
            <a:spLocks noGrp="1"/>
          </p:cNvSpPr>
          <p:nvPr>
            <p:ph type="sldNum" sz="quarter" idx="4"/>
          </p:nvPr>
        </p:nvSpPr>
        <p:spPr>
          <a:xfrm>
            <a:off x="7579596" y="141480"/>
            <a:ext cx="1306488"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base">
              <a:spcBef>
                <a:spcPct val="0"/>
              </a:spcBef>
              <a:spcAft>
                <a:spcPct val="0"/>
              </a:spcAft>
            </a:pPr>
            <a:fld id="{FFE9DEA2-EE3A-4EC9-821F-49987E18A19C}" type="slidenum">
              <a:rPr lang="en-GB" smtClean="0">
                <a:solidFill>
                  <a:srgbClr val="000000">
                    <a:tint val="75000"/>
                  </a:srgbClr>
                </a:solidFill>
                <a:ea typeface="ＭＳ Ｐゴシック" pitchFamily="34" charset="-128"/>
              </a:rPr>
              <a:pPr defTabSz="457200" fontAlgn="base">
                <a:spcBef>
                  <a:spcPct val="0"/>
                </a:spcBef>
                <a:spcAft>
                  <a:spcPct val="0"/>
                </a:spcAft>
              </a:pPr>
              <a:t>‹#›</a:t>
            </a:fld>
            <a:endParaRPr lang="en-GB" dirty="0">
              <a:solidFill>
                <a:srgbClr val="000000">
                  <a:tint val="75000"/>
                </a:srgbClr>
              </a:solidFill>
              <a:ea typeface="ＭＳ Ｐゴシック" pitchFamily="34" charset="-128"/>
            </a:endParaRPr>
          </a:p>
        </p:txBody>
      </p:sp>
    </p:spTree>
    <p:extLst>
      <p:ext uri="{BB962C8B-B14F-4D97-AF65-F5344CB8AC3E}">
        <p14:creationId xmlns:p14="http://schemas.microsoft.com/office/powerpoint/2010/main" val="25237533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8"/>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9803303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59923636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29"/>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15493006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39"/>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496252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17457025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8.sv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Layout" Target="../slideLayouts/slideLayout7.xml"/><Relationship Id="rId5" Type="http://schemas.openxmlformats.org/officeDocument/2006/relationships/tags" Target="../tags/tag7.xml"/><Relationship Id="rId4" Type="http://schemas.openxmlformats.org/officeDocument/2006/relationships/tags" Target="../tags/tag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1005426" y="1851670"/>
            <a:ext cx="7200800" cy="2178546"/>
          </a:xfrm>
        </p:spPr>
        <p:txBody>
          <a:bodyPr>
            <a:normAutofit fontScale="77500" lnSpcReduction="20000"/>
          </a:bodyPr>
          <a:lstStyle/>
          <a:p>
            <a:r>
              <a:rPr lang="en-GB" sz="2900" dirty="0">
                <a:solidFill>
                  <a:schemeClr val="accent1"/>
                </a:solidFill>
              </a:rPr>
              <a:t>4.5 UK Link June’20 Release</a:t>
            </a:r>
          </a:p>
          <a:p>
            <a:endParaRPr lang="en-GB" sz="2900" dirty="0">
              <a:solidFill>
                <a:schemeClr val="accent1"/>
              </a:solidFill>
            </a:endParaRPr>
          </a:p>
          <a:p>
            <a:r>
              <a:rPr lang="en-GB" sz="2900" dirty="0">
                <a:solidFill>
                  <a:schemeClr val="accent1"/>
                </a:solidFill>
              </a:rPr>
              <a:t>XRN4850 Network Reporting – </a:t>
            </a:r>
          </a:p>
          <a:p>
            <a:r>
              <a:rPr lang="en-GB" sz="2900" dirty="0">
                <a:solidFill>
                  <a:schemeClr val="accent1"/>
                </a:solidFill>
              </a:rPr>
              <a:t>Delivery Mechanism Options</a:t>
            </a:r>
          </a:p>
          <a:p>
            <a:endParaRPr lang="en-GB" sz="2800" dirty="0">
              <a:solidFill>
                <a:schemeClr val="accent1"/>
              </a:solidFill>
            </a:endParaRPr>
          </a:p>
          <a:p>
            <a:r>
              <a:rPr lang="en-GB" sz="2800" dirty="0">
                <a:solidFill>
                  <a:schemeClr val="accent1"/>
                </a:solidFill>
              </a:rPr>
              <a:t>2</a:t>
            </a:r>
            <a:r>
              <a:rPr lang="en-GB" sz="2800" baseline="30000" dirty="0">
                <a:solidFill>
                  <a:schemeClr val="accent1"/>
                </a:solidFill>
              </a:rPr>
              <a:t>nd</a:t>
            </a:r>
            <a:r>
              <a:rPr lang="en-GB" sz="2800" dirty="0">
                <a:solidFill>
                  <a:schemeClr val="accent1"/>
                </a:solidFill>
              </a:rPr>
              <a:t> Dec 2020</a:t>
            </a:r>
          </a:p>
          <a:p>
            <a:endParaRPr lang="en-GB" sz="2800" dirty="0"/>
          </a:p>
          <a:p>
            <a:endParaRPr lang="en-GB" dirty="0"/>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51520" y="915566"/>
            <a:ext cx="6120000" cy="900100"/>
          </a:xfrm>
          <a:prstGeom prst="rect">
            <a:avLst/>
          </a:prstGeom>
        </p:spPr>
        <p:txBody>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fontAlgn="auto">
              <a:spcAft>
                <a:spcPts val="0"/>
              </a:spcAft>
            </a:pPr>
            <a:endParaRPr lang="en-GB" sz="2000" b="0" dirty="0">
              <a:solidFill>
                <a:schemeClr val="tx2"/>
              </a:solidFill>
            </a:endParaRPr>
          </a:p>
        </p:txBody>
      </p:sp>
      <p:sp>
        <p:nvSpPr>
          <p:cNvPr id="4" name="Title 1">
            <a:extLst>
              <a:ext uri="{FF2B5EF4-FFF2-40B4-BE49-F238E27FC236}">
                <a16:creationId xmlns:a16="http://schemas.microsoft.com/office/drawing/2014/main" id="{3BBF64D1-DD4B-479C-8274-060EA4CFB223}"/>
              </a:ext>
            </a:extLst>
          </p:cNvPr>
          <p:cNvSpPr txBox="1">
            <a:spLocks/>
          </p:cNvSpPr>
          <p:nvPr/>
        </p:nvSpPr>
        <p:spPr>
          <a:xfrm>
            <a:off x="457200" y="494010"/>
            <a:ext cx="8229600" cy="63758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fontAlgn="auto">
              <a:spcBef>
                <a:spcPts val="0"/>
              </a:spcBef>
              <a:spcAft>
                <a:spcPts val="0"/>
              </a:spcAft>
              <a:defRPr/>
            </a:pPr>
            <a:r>
              <a:rPr lang="en-GB" dirty="0"/>
              <a:t>Approval Required:</a:t>
            </a:r>
          </a:p>
        </p:txBody>
      </p:sp>
      <p:sp>
        <p:nvSpPr>
          <p:cNvPr id="14" name="Title 1">
            <a:extLst>
              <a:ext uri="{FF2B5EF4-FFF2-40B4-BE49-F238E27FC236}">
                <a16:creationId xmlns:a16="http://schemas.microsoft.com/office/drawing/2014/main" id="{3BBF64D1-DD4B-479C-8274-060EA4CFB223}"/>
              </a:ext>
            </a:extLst>
          </p:cNvPr>
          <p:cNvSpPr txBox="1">
            <a:spLocks/>
          </p:cNvSpPr>
          <p:nvPr/>
        </p:nvSpPr>
        <p:spPr>
          <a:xfrm>
            <a:off x="107504" y="4948014"/>
            <a:ext cx="8229600" cy="28803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800" i="1" dirty="0">
                <a:solidFill>
                  <a:schemeClr val="accent1"/>
                </a:solidFill>
              </a:rPr>
              <a:t>Project name: June 20</a:t>
            </a:r>
            <a:endParaRPr lang="en-GB" sz="800" b="0" dirty="0">
              <a:solidFill>
                <a:srgbClr val="FFC000"/>
              </a:solidFill>
            </a:endParaRPr>
          </a:p>
        </p:txBody>
      </p:sp>
      <p:graphicFrame>
        <p:nvGraphicFramePr>
          <p:cNvPr id="15" name="Tabelle 80"/>
          <p:cNvGraphicFramePr>
            <a:graphicFrameLocks noGrp="1"/>
          </p:cNvGraphicFramePr>
          <p:nvPr>
            <p:custDataLst>
              <p:tags r:id="rId1"/>
            </p:custDataLst>
            <p:extLst/>
          </p:nvPr>
        </p:nvGraphicFramePr>
        <p:xfrm>
          <a:off x="539552" y="1100718"/>
          <a:ext cx="7797552" cy="3631272"/>
        </p:xfrm>
        <a:graphic>
          <a:graphicData uri="http://schemas.openxmlformats.org/drawingml/2006/table">
            <a:tbl>
              <a:tblPr firstRow="1" bandRow="1">
                <a:tableStyleId>{5C22544A-7EE6-4342-B048-85BDC9FD1C3A}</a:tableStyleId>
              </a:tblPr>
              <a:tblGrid>
                <a:gridCol w="7797552">
                  <a:extLst>
                    <a:ext uri="{9D8B030D-6E8A-4147-A177-3AD203B41FA5}">
                      <a16:colId xmlns:a16="http://schemas.microsoft.com/office/drawing/2014/main" val="20000"/>
                    </a:ext>
                  </a:extLst>
                </a:gridCol>
              </a:tblGrid>
              <a:tr h="385914">
                <a:tc>
                  <a:txBody>
                    <a:bodyPr/>
                    <a:lstStyle/>
                    <a:p>
                      <a:r>
                        <a:rPr lang="en-US" sz="1800" b="1" dirty="0"/>
                        <a:t>Background</a:t>
                      </a:r>
                    </a:p>
                  </a:txBody>
                  <a:tcPr anchor="ctr">
                    <a:lnL w="6350" cap="flat" cmpd="sng" algn="ctr">
                      <a:noFill/>
                      <a:prstDash val="sysDot"/>
                      <a:round/>
                      <a:headEnd type="none" w="med" len="med"/>
                      <a:tailEnd type="none" w="med" len="med"/>
                    </a:lnL>
                    <a:lnR w="12700" cap="flat" cmpd="sng" algn="ctr">
                      <a:noFill/>
                      <a:prstDash val="solid"/>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1927770">
                <a:tc>
                  <a:txBody>
                    <a:bodyPr/>
                    <a:lstStyle/>
                    <a:p>
                      <a:pPr algn="l"/>
                      <a:r>
                        <a:rPr lang="en-US" sz="1000" dirty="0"/>
                        <a:t>Networks have requested to automate the generation and delivery of the Network Delivery Report following delivery of broadcast notifications to end consumers.</a:t>
                      </a:r>
                    </a:p>
                    <a:p>
                      <a:pPr algn="l"/>
                      <a:endParaRPr lang="en-US" sz="1000" dirty="0"/>
                    </a:p>
                    <a:p>
                      <a:pPr algn="l"/>
                      <a:r>
                        <a:rPr lang="en-US" sz="1000" dirty="0"/>
                        <a:t>Three options are being considered:</a:t>
                      </a:r>
                    </a:p>
                    <a:p>
                      <a:pPr marL="171450" indent="-171450" algn="l">
                        <a:buFont typeface="Arial" panose="020B0604020202020204" pitchFamily="34" charset="0"/>
                        <a:buChar char="•"/>
                      </a:pPr>
                      <a:r>
                        <a:rPr lang="en-US" sz="1000" dirty="0"/>
                        <a:t>via existing IX channels to deliver the reports</a:t>
                      </a:r>
                    </a:p>
                    <a:p>
                      <a:pPr marL="171450" indent="-171450" algn="l">
                        <a:buFont typeface="Arial" panose="020B0604020202020204" pitchFamily="34" charset="0"/>
                        <a:buChar char="•"/>
                      </a:pPr>
                      <a:r>
                        <a:rPr lang="en-US" sz="1000" dirty="0"/>
                        <a:t>using new Twilio service to email Network users a link to access the reports</a:t>
                      </a:r>
                    </a:p>
                    <a:p>
                      <a:pPr marL="171450" indent="-171450" algn="l">
                        <a:buFont typeface="Arial" panose="020B0604020202020204" pitchFamily="34" charset="0"/>
                        <a:buChar char="•"/>
                      </a:pPr>
                      <a:r>
                        <a:rPr lang="en-US" sz="1000" dirty="0"/>
                        <a:t>via DDP portal access the reports</a:t>
                      </a:r>
                    </a:p>
                    <a:p>
                      <a:pPr algn="l"/>
                      <a:endParaRPr lang="en-US" sz="1000" dirty="0"/>
                    </a:p>
                    <a:p>
                      <a:pPr algn="l"/>
                      <a:r>
                        <a:rPr lang="en-US" sz="1000" dirty="0"/>
                        <a:t>Xoserve is recommending using the Data Discovery Platform to delivery the reporting.  This approach has been ratified by our technical architects as the optimal delivery mechanism in order to provide a consistent customer experience.  DDP is our enduring solution and has the necessary security protocols in place.</a:t>
                      </a:r>
                      <a:endParaRPr lang="en-GB" sz="1000" dirty="0"/>
                    </a:p>
                  </a:txBody>
                  <a:tcPr>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3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latin typeface="+mn-lt"/>
                        </a:rPr>
                        <a:t>Decision Required</a:t>
                      </a:r>
                    </a:p>
                  </a:txBody>
                  <a:tcP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2"/>
                  </a:ext>
                </a:extLst>
              </a:tr>
              <a:tr h="882200">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1000" kern="1200" dirty="0">
                          <a:solidFill>
                            <a:schemeClr val="dk1"/>
                          </a:solidFill>
                          <a:effectLst/>
                          <a:latin typeface="+mn-lt"/>
                          <a:ea typeface="+mn-ea"/>
                          <a:cs typeface="+mn-cs"/>
                        </a:rPr>
                        <a:t>A decision is required as to which report delivery option is preferred so that Xoserve can proceed with build, test and deliver.</a:t>
                      </a:r>
                    </a:p>
                  </a:txBody>
                  <a:tcP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
        <p:nvSpPr>
          <p:cNvPr id="18" name="Rechteck 4"/>
          <p:cNvSpPr/>
          <p:nvPr/>
        </p:nvSpPr>
        <p:spPr bwMode="gray">
          <a:xfrm>
            <a:off x="539552" y="1100718"/>
            <a:ext cx="7776864" cy="3631272"/>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buClr>
                <a:srgbClr val="3C3732"/>
              </a:buClr>
            </a:pPr>
            <a:endParaRPr lang="en-GB" sz="900" err="1">
              <a:solidFill>
                <a:prstClr val="black"/>
              </a:solidFill>
            </a:endParaRPr>
          </a:p>
        </p:txBody>
      </p:sp>
      <p:sp>
        <p:nvSpPr>
          <p:cNvPr id="7" name="Textplatzhalter 9">
            <a:extLst>
              <a:ext uri="{FF2B5EF4-FFF2-40B4-BE49-F238E27FC236}">
                <a16:creationId xmlns:a16="http://schemas.microsoft.com/office/drawing/2014/main" id="{95614038-5E8E-41A6-A3A3-6D4748E94CAA}"/>
              </a:ext>
            </a:extLst>
          </p:cNvPr>
          <p:cNvSpPr txBox="1">
            <a:spLocks/>
          </p:cNvSpPr>
          <p:nvPr>
            <p:custDataLst>
              <p:tags r:id="rId2"/>
            </p:custDataLst>
          </p:nvPr>
        </p:nvSpPr>
        <p:spPr bwMode="gray">
          <a:xfrm>
            <a:off x="251520" y="123478"/>
            <a:ext cx="9889417" cy="215444"/>
          </a:xfrm>
          <a:prstGeom prst="rect">
            <a:avLst/>
          </a:prstGeom>
        </p:spPr>
        <p:txBody>
          <a:bodyPr vert="horz" wrap="square" lIns="0" tIns="0" rIns="0" bIns="0" rtlCol="0" anchor="ctr" anchorCtr="0">
            <a:noAutofit/>
          </a:bodyPr>
          <a:lstStyle>
            <a:lvl1pPr marL="0" indent="0" algn="l" defTabSz="914400" rtl="0" eaLnBrk="1" latinLnBrk="0" hangingPunct="1">
              <a:spcBef>
                <a:spcPts val="0"/>
              </a:spcBef>
              <a:buFont typeface="Arial" pitchFamily="34" charset="0"/>
              <a:buNone/>
              <a:defRPr sz="1400" kern="1200" baseline="0">
                <a:solidFill>
                  <a:schemeClr val="tx1"/>
                </a:solidFill>
                <a:latin typeface="+mn-lt"/>
                <a:ea typeface="+mn-ea"/>
                <a:cs typeface="+mn-cs"/>
              </a:defRPr>
            </a:lvl1pPr>
            <a:lvl2pPr marL="360363" indent="-180975" algn="l" defTabSz="914400" rtl="0" eaLnBrk="1" latinLnBrk="0" hangingPunct="1">
              <a:spcBef>
                <a:spcPts val="200"/>
              </a:spcBef>
              <a:buFont typeface="Symbol" panose="05050102010706020507" pitchFamily="18" charset="2"/>
              <a:buChar char="-"/>
              <a:defRPr sz="1800" kern="1200">
                <a:solidFill>
                  <a:schemeClr val="accent1"/>
                </a:solidFill>
                <a:latin typeface="+mn-lt"/>
                <a:ea typeface="+mn-ea"/>
                <a:cs typeface="+mn-cs"/>
              </a:defRPr>
            </a:lvl2pPr>
            <a:lvl3pPr marL="538163" indent="-180000" algn="l" defTabSz="914400" rtl="0" eaLnBrk="1" latinLnBrk="0" hangingPunct="1">
              <a:spcBef>
                <a:spcPts val="200"/>
              </a:spcBef>
              <a:buFont typeface="Arial" pitchFamily="34" charset="0"/>
              <a:buChar char="•"/>
              <a:defRPr sz="1800" kern="1200">
                <a:solidFill>
                  <a:schemeClr val="accent1"/>
                </a:solidFill>
                <a:latin typeface="+mn-lt"/>
                <a:ea typeface="+mn-ea"/>
                <a:cs typeface="+mn-cs"/>
              </a:defRPr>
            </a:lvl3pPr>
            <a:lvl4pPr marL="0" indent="0" algn="l" defTabSz="914400" rtl="0" eaLnBrk="1" latinLnBrk="0" hangingPunct="1">
              <a:spcBef>
                <a:spcPts val="1000"/>
              </a:spcBef>
              <a:buFont typeface="Arial" pitchFamily="34" charset="0"/>
              <a:buNone/>
              <a:defRPr sz="1800" b="1" kern="1200">
                <a:solidFill>
                  <a:schemeClr val="accent1"/>
                </a:solidFill>
                <a:latin typeface="+mn-lt"/>
                <a:ea typeface="+mn-ea"/>
                <a:cs typeface="+mn-cs"/>
              </a:defRPr>
            </a:lvl4pPr>
            <a:lvl5pPr marL="0" indent="0" algn="l" defTabSz="914400" rtl="0" eaLnBrk="1" latinLnBrk="0" hangingPunct="1">
              <a:spcBef>
                <a:spcPts val="600"/>
              </a:spcBef>
              <a:buFont typeface="Arial" pitchFamily="34" charset="0"/>
              <a:buNone/>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400" b="1" i="0" u="none" strike="noStrike" kern="1200" cap="none" spc="0" normalizeH="0" baseline="0" noProof="0" dirty="0">
                <a:ln>
                  <a:noFill/>
                </a:ln>
                <a:solidFill>
                  <a:schemeClr val="tx2"/>
                </a:solidFill>
                <a:effectLst/>
                <a:uLnTx/>
                <a:uFillTx/>
                <a:latin typeface="Calibri"/>
              </a:rPr>
              <a:t>Decisions and Approvals</a:t>
            </a:r>
            <a:endParaRPr kumimoji="0" lang="pl-PL" sz="1400" b="1" i="0" u="none" strike="noStrike" kern="1200" cap="none" spc="0" normalizeH="0" baseline="0" noProof="0" dirty="0">
              <a:ln>
                <a:noFill/>
              </a:ln>
              <a:solidFill>
                <a:schemeClr val="tx2"/>
              </a:solidFill>
              <a:effectLst/>
              <a:uLnTx/>
              <a:uFillTx/>
              <a:latin typeface="Calibri"/>
            </a:endParaRPr>
          </a:p>
        </p:txBody>
      </p:sp>
      <p:pic>
        <p:nvPicPr>
          <p:cNvPr id="9" name="Graphic 8" descr="Handshake">
            <a:extLst>
              <a:ext uri="{FF2B5EF4-FFF2-40B4-BE49-F238E27FC236}">
                <a16:creationId xmlns:a16="http://schemas.microsoft.com/office/drawing/2014/main" id="{9F344352-C721-46A2-BE5B-0E618FBBCDF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00392" y="1166"/>
            <a:ext cx="914400" cy="914400"/>
          </a:xfrm>
          <a:prstGeom prst="rect">
            <a:avLst/>
          </a:prstGeom>
        </p:spPr>
      </p:pic>
    </p:spTree>
    <p:extLst>
      <p:ext uri="{BB962C8B-B14F-4D97-AF65-F5344CB8AC3E}">
        <p14:creationId xmlns:p14="http://schemas.microsoft.com/office/powerpoint/2010/main" val="1796080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51520" y="915566"/>
            <a:ext cx="6120000" cy="2880320"/>
          </a:xfrm>
          <a:prstGeom prst="rect">
            <a:avLst/>
          </a:prstGeom>
        </p:spPr>
        <p:txBody>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fontAlgn="auto">
              <a:spcAft>
                <a:spcPts val="0"/>
              </a:spcAft>
            </a:pPr>
            <a:endParaRPr lang="en-GB" sz="2000" b="0" dirty="0">
              <a:solidFill>
                <a:schemeClr val="tx2"/>
              </a:solidFill>
            </a:endParaRPr>
          </a:p>
        </p:txBody>
      </p:sp>
      <p:sp>
        <p:nvSpPr>
          <p:cNvPr id="4" name="Title 1">
            <a:extLst>
              <a:ext uri="{FF2B5EF4-FFF2-40B4-BE49-F238E27FC236}">
                <a16:creationId xmlns:a16="http://schemas.microsoft.com/office/drawing/2014/main" id="{3BBF64D1-DD4B-479C-8274-060EA4CFB223}"/>
              </a:ext>
            </a:extLst>
          </p:cNvPr>
          <p:cNvSpPr txBox="1">
            <a:spLocks/>
          </p:cNvSpPr>
          <p:nvPr/>
        </p:nvSpPr>
        <p:spPr>
          <a:xfrm>
            <a:off x="457200" y="252545"/>
            <a:ext cx="8229600" cy="482233"/>
          </a:xfrm>
          <a:prstGeom prst="rect">
            <a:avLst/>
          </a:prstGeom>
        </p:spPr>
        <p:txBody>
          <a:bodyPr>
            <a:normAutofit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fontAlgn="auto">
              <a:spcAft>
                <a:spcPts val="0"/>
              </a:spcAft>
            </a:pPr>
            <a:r>
              <a:rPr lang="en-GB" dirty="0"/>
              <a:t>Decisions and Approvals</a:t>
            </a:r>
          </a:p>
        </p:txBody>
      </p:sp>
      <p:graphicFrame>
        <p:nvGraphicFramePr>
          <p:cNvPr id="8" name="Tabelle 80"/>
          <p:cNvGraphicFramePr>
            <a:graphicFrameLocks noGrp="1"/>
          </p:cNvGraphicFramePr>
          <p:nvPr>
            <p:custDataLst>
              <p:tags r:id="rId1"/>
            </p:custDataLst>
            <p:extLst/>
          </p:nvPr>
        </p:nvGraphicFramePr>
        <p:xfrm>
          <a:off x="537810" y="753871"/>
          <a:ext cx="8064896" cy="3762095"/>
        </p:xfrm>
        <a:graphic>
          <a:graphicData uri="http://schemas.openxmlformats.org/drawingml/2006/table">
            <a:tbl>
              <a:tblPr firstRow="1" bandRow="1">
                <a:tableStyleId>{5C22544A-7EE6-4342-B048-85BDC9FD1C3A}</a:tableStyleId>
              </a:tblPr>
              <a:tblGrid>
                <a:gridCol w="698477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3"/>
                    </a:ext>
                  </a:extLst>
                </a:gridCol>
              </a:tblGrid>
              <a:tr h="391814">
                <a:tc>
                  <a:txBody>
                    <a:bodyPr/>
                    <a:lstStyle/>
                    <a:p>
                      <a:pPr algn="l"/>
                      <a:r>
                        <a:rPr lang="en-US" sz="1600" dirty="0"/>
                        <a:t>Options: Deliver Mechanism for the Network Reporting</a:t>
                      </a:r>
                    </a:p>
                  </a:txBody>
                  <a:tcPr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600" dirty="0"/>
                        <a:t>Outcome</a:t>
                      </a:r>
                    </a:p>
                  </a:txBody>
                  <a:tcPr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11234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none" kern="1200" dirty="0">
                          <a:solidFill>
                            <a:schemeClr val="dk1"/>
                          </a:solidFill>
                          <a:effectLst/>
                          <a:latin typeface="+mn-lt"/>
                          <a:ea typeface="+mn-ea"/>
                          <a:cs typeface="+mn-cs"/>
                        </a:rPr>
                        <a:t>IX</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kern="1200" dirty="0">
                          <a:solidFill>
                            <a:schemeClr val="dk1"/>
                          </a:solidFill>
                          <a:effectLst/>
                          <a:latin typeface="+mn-lt"/>
                          <a:ea typeface="+mn-ea"/>
                          <a:cs typeface="+mn-cs"/>
                        </a:rPr>
                        <a:t>Solution</a:t>
                      </a:r>
                      <a:r>
                        <a:rPr lang="en-GB" sz="1100" b="0" u="none" kern="1200">
                          <a:solidFill>
                            <a:schemeClr val="dk1"/>
                          </a:solidFill>
                          <a:effectLst/>
                          <a:latin typeface="+mn-lt"/>
                          <a:ea typeface="+mn-ea"/>
                          <a:cs typeface="+mn-cs"/>
                        </a:rPr>
                        <a:t>: Strategic</a:t>
                      </a:r>
                      <a:endParaRPr lang="en-GB" sz="1100" b="0" u="none"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kern="1200" dirty="0">
                          <a:solidFill>
                            <a:schemeClr val="dk1"/>
                          </a:solidFill>
                          <a:effectLst/>
                          <a:latin typeface="+mn-lt"/>
                          <a:ea typeface="+mn-ea"/>
                          <a:cs typeface="+mn-cs"/>
                        </a:rPr>
                        <a:t>Delivery timescale: late January/early February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kern="1200" dirty="0">
                          <a:solidFill>
                            <a:schemeClr val="dk1"/>
                          </a:solidFill>
                          <a:effectLst/>
                          <a:latin typeface="+mn-lt"/>
                          <a:ea typeface="+mn-ea"/>
                          <a:cs typeface="+mn-cs"/>
                        </a:rPr>
                        <a:t>Delivery cost: £0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kern="1200" dirty="0">
                          <a:solidFill>
                            <a:schemeClr val="dk1"/>
                          </a:solidFill>
                          <a:effectLst/>
                          <a:latin typeface="+mn-lt"/>
                          <a:ea typeface="+mn-ea"/>
                          <a:cs typeface="+mn-cs"/>
                        </a:rPr>
                        <a:t>Considerations: 6 month notification period for IX changes, this can be reduced/waived subject to Network agreement</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solidFill>
                          <a:schemeClr val="bg1">
                            <a:lumMod val="50000"/>
                          </a:schemeClr>
                        </a:solidFill>
                      </a:endParaRPr>
                    </a:p>
                  </a:txBody>
                  <a:tcPr>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11234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none" kern="1200" dirty="0">
                          <a:solidFill>
                            <a:schemeClr val="dk1"/>
                          </a:solidFill>
                          <a:effectLst/>
                          <a:latin typeface="+mn-lt"/>
                          <a:ea typeface="+mn-ea"/>
                          <a:cs typeface="+mn-cs"/>
                        </a:rPr>
                        <a:t>Azure/Twilio Service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u="none" kern="1200" dirty="0">
                          <a:solidFill>
                            <a:schemeClr val="dk1"/>
                          </a:solidFill>
                          <a:effectLst/>
                          <a:latin typeface="+mn-lt"/>
                          <a:ea typeface="+mn-ea"/>
                          <a:cs typeface="+mn-cs"/>
                        </a:rPr>
                        <a:t>Solution: Strategic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kern="1200" dirty="0">
                          <a:solidFill>
                            <a:schemeClr val="dk1"/>
                          </a:solidFill>
                          <a:effectLst/>
                          <a:latin typeface="+mn-lt"/>
                          <a:ea typeface="+mn-ea"/>
                          <a:cs typeface="+mn-cs"/>
                        </a:rPr>
                        <a:t>Delivery timescale: late January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kern="1200" dirty="0">
                          <a:solidFill>
                            <a:schemeClr val="dk1"/>
                          </a:solidFill>
                          <a:effectLst/>
                          <a:latin typeface="+mn-lt"/>
                          <a:ea typeface="+mn-ea"/>
                          <a:cs typeface="+mn-cs"/>
                        </a:rPr>
                        <a:t>Delivery cost: £ included within SMS/Email notification allowance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kern="1200" dirty="0">
                          <a:solidFill>
                            <a:schemeClr val="dk1"/>
                          </a:solidFill>
                          <a:effectLst/>
                          <a:latin typeface="+mn-lt"/>
                          <a:ea typeface="+mn-ea"/>
                          <a:cs typeface="+mn-cs"/>
                        </a:rPr>
                        <a:t>Considerations: switch will need to be made to enduring solution at some point in the future, at this point additional costs may be incurred</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solidFill>
                          <a:schemeClr val="bg1">
                            <a:lumMod val="50000"/>
                          </a:schemeClr>
                        </a:solidFill>
                      </a:endParaRPr>
                    </a:p>
                  </a:txBody>
                  <a:tcP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11234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none" kern="1200" dirty="0">
                          <a:solidFill>
                            <a:schemeClr val="dk1"/>
                          </a:solidFill>
                          <a:effectLst/>
                          <a:latin typeface="+mn-lt"/>
                          <a:ea typeface="+mn-ea"/>
                          <a:cs typeface="+mn-cs"/>
                        </a:rPr>
                        <a:t>Data Discovery Platform (DDP)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u="none" kern="1200" dirty="0">
                          <a:solidFill>
                            <a:schemeClr val="dk1"/>
                          </a:solidFill>
                          <a:effectLst/>
                          <a:latin typeface="+mn-lt"/>
                          <a:ea typeface="+mn-ea"/>
                          <a:cs typeface="+mn-cs"/>
                        </a:rPr>
                        <a:t>Solution: Enduring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kern="1200" dirty="0">
                          <a:solidFill>
                            <a:schemeClr val="dk1"/>
                          </a:solidFill>
                          <a:effectLst/>
                          <a:latin typeface="+mn-lt"/>
                          <a:ea typeface="+mn-ea"/>
                          <a:cs typeface="+mn-cs"/>
                        </a:rPr>
                        <a:t>Delivery timescale: late January/early February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kern="1200" dirty="0">
                          <a:solidFill>
                            <a:schemeClr val="dk1"/>
                          </a:solidFill>
                          <a:effectLst/>
                          <a:latin typeface="+mn-lt"/>
                          <a:ea typeface="+mn-ea"/>
                          <a:cs typeface="+mn-cs"/>
                        </a:rPr>
                        <a:t>Delivery cost: £18,375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dk1"/>
                          </a:solidFill>
                          <a:effectLst/>
                          <a:latin typeface="+mn-lt"/>
                          <a:ea typeface="+mn-ea"/>
                          <a:cs typeface="+mn-cs"/>
                        </a:rPr>
                        <a:t>Considerations: existing delivery mechanism for data delivered by Xoserve</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solidFill>
                          <a:schemeClr val="bg1">
                            <a:lumMod val="50000"/>
                          </a:schemeClr>
                        </a:solidFill>
                      </a:endParaRPr>
                    </a:p>
                  </a:txBody>
                  <a:tcP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bl>
          </a:graphicData>
        </a:graphic>
      </p:graphicFrame>
      <p:sp>
        <p:nvSpPr>
          <p:cNvPr id="11" name="Rechteck 4"/>
          <p:cNvSpPr/>
          <p:nvPr/>
        </p:nvSpPr>
        <p:spPr bwMode="gray">
          <a:xfrm>
            <a:off x="539552" y="734779"/>
            <a:ext cx="8064896" cy="3762094"/>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buClr>
                <a:srgbClr val="3C3732"/>
              </a:buClr>
            </a:pPr>
            <a:endParaRPr lang="en-GB" sz="900" err="1">
              <a:solidFill>
                <a:prstClr val="black"/>
              </a:solidFill>
            </a:endParaRPr>
          </a:p>
        </p:txBody>
      </p:sp>
      <p:sp>
        <p:nvSpPr>
          <p:cNvPr id="13" name="Title 1">
            <a:extLst>
              <a:ext uri="{FF2B5EF4-FFF2-40B4-BE49-F238E27FC236}">
                <a16:creationId xmlns:a16="http://schemas.microsoft.com/office/drawing/2014/main" id="{3BBF64D1-DD4B-479C-8274-060EA4CFB223}"/>
              </a:ext>
            </a:extLst>
          </p:cNvPr>
          <p:cNvSpPr txBox="1">
            <a:spLocks/>
          </p:cNvSpPr>
          <p:nvPr/>
        </p:nvSpPr>
        <p:spPr>
          <a:xfrm>
            <a:off x="85800" y="4948014"/>
            <a:ext cx="8229600" cy="28803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800" i="1" dirty="0">
                <a:solidFill>
                  <a:schemeClr val="accent1"/>
                </a:solidFill>
              </a:rPr>
              <a:t>Project Name: June 20</a:t>
            </a:r>
            <a:endParaRPr lang="en-GB" sz="800" b="0" dirty="0">
              <a:solidFill>
                <a:srgbClr val="FFC000"/>
              </a:solidFill>
            </a:endParaRPr>
          </a:p>
        </p:txBody>
      </p:sp>
      <p:sp>
        <p:nvSpPr>
          <p:cNvPr id="15" name="Rectangle 14"/>
          <p:cNvSpPr/>
          <p:nvPr/>
        </p:nvSpPr>
        <p:spPr>
          <a:xfrm>
            <a:off x="268542" y="4601525"/>
            <a:ext cx="8696796" cy="36003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In this meeting the above will be discussed</a:t>
            </a:r>
          </a:p>
        </p:txBody>
      </p:sp>
      <p:sp>
        <p:nvSpPr>
          <p:cNvPr id="9" name="Textplatzhalter 2">
            <a:extLst>
              <a:ext uri="{FF2B5EF4-FFF2-40B4-BE49-F238E27FC236}">
                <a16:creationId xmlns:a16="http://schemas.microsoft.com/office/drawing/2014/main" id="{D5268CF5-FB5C-4AF6-B7F0-4A613C30D304}"/>
              </a:ext>
            </a:extLst>
          </p:cNvPr>
          <p:cNvSpPr>
            <a:spLocks noGrp="1"/>
          </p:cNvSpPr>
          <p:nvPr>
            <p:custDataLst>
              <p:tags r:id="rId2"/>
            </p:custDataLst>
          </p:nvPr>
        </p:nvSpPr>
        <p:spPr bwMode="gray">
          <a:xfrm>
            <a:off x="7956376" y="1695764"/>
            <a:ext cx="215900" cy="215900"/>
          </a:xfrm>
          <a:prstGeom prst="rect">
            <a:avLst/>
          </a:prstGeom>
          <a:noFill/>
          <a:ln w="9525">
            <a:solidFill>
              <a:schemeClr val="tx1"/>
            </a:solid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179388" indent="-179388" algn="l" defTabSz="914400" rtl="0" eaLnBrk="1" latinLnBrk="0" hangingPunct="1">
              <a:spcBef>
                <a:spcPts val="300"/>
              </a:spcBef>
              <a:buFont typeface="Arial" pitchFamily="34" charset="0"/>
              <a:buChar char="•"/>
              <a:defRPr sz="1800" kern="1200" baseline="0">
                <a:solidFill>
                  <a:schemeClr val="tx1"/>
                </a:solidFill>
                <a:latin typeface="+mn-lt"/>
                <a:ea typeface="+mn-ea"/>
                <a:cs typeface="+mn-cs"/>
              </a:defRPr>
            </a:lvl1pPr>
            <a:lvl2pPr marL="360363" indent="-180975" algn="l" defTabSz="914400" rtl="0" eaLnBrk="1" latinLnBrk="0" hangingPunct="1">
              <a:spcBef>
                <a:spcPts val="200"/>
              </a:spcBef>
              <a:buFont typeface="Symbol" panose="05050102010706020507" pitchFamily="18" charset="2"/>
              <a:buChar char="-"/>
              <a:defRPr sz="1800" kern="1200">
                <a:solidFill>
                  <a:schemeClr val="tx1"/>
                </a:solidFill>
                <a:latin typeface="+mn-lt"/>
                <a:ea typeface="+mn-ea"/>
                <a:cs typeface="+mn-cs"/>
              </a:defRPr>
            </a:lvl2pPr>
            <a:lvl3pPr marL="538163" indent="-180000" algn="l" defTabSz="914400" rtl="0" eaLnBrk="1" latinLnBrk="0" hangingPunct="1">
              <a:spcBef>
                <a:spcPts val="200"/>
              </a:spcBef>
              <a:buFont typeface="Arial" pitchFamily="34" charset="0"/>
              <a:buChar char="•"/>
              <a:defRPr sz="1800" kern="1200">
                <a:solidFill>
                  <a:schemeClr val="tx1"/>
                </a:solidFill>
                <a:latin typeface="+mn-lt"/>
                <a:ea typeface="+mn-ea"/>
                <a:cs typeface="+mn-cs"/>
              </a:defRPr>
            </a:lvl3pPr>
            <a:lvl4pPr marL="0" indent="0" algn="l" defTabSz="914400" rtl="0" eaLnBrk="1" latinLnBrk="0" hangingPunct="1">
              <a:spcBef>
                <a:spcPts val="1000"/>
              </a:spcBef>
              <a:buFont typeface="Arial" pitchFamily="34" charset="0"/>
              <a:buNone/>
              <a:defRPr sz="1800" b="1" kern="1200">
                <a:solidFill>
                  <a:schemeClr val="tx1"/>
                </a:solidFill>
                <a:latin typeface="+mn-lt"/>
                <a:ea typeface="+mn-ea"/>
                <a:cs typeface="+mn-cs"/>
              </a:defRPr>
            </a:lvl4pPr>
            <a:lvl5pPr marL="0" indent="0" algn="l" defTabSz="914400" rtl="0" eaLnBrk="1" latinLnBrk="0" hangingPunct="1">
              <a:spcBef>
                <a:spcPts val="600"/>
              </a:spcBef>
              <a:buFont typeface="Arial" pitchFamily="34" charset="0"/>
              <a:buNone/>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en-GB" sz="2133" dirty="0">
                <a:latin typeface="Arial"/>
                <a:cs typeface="Arial"/>
                <a:sym typeface="Arial"/>
              </a:rPr>
              <a:t> </a:t>
            </a:r>
          </a:p>
        </p:txBody>
      </p:sp>
      <p:sp>
        <p:nvSpPr>
          <p:cNvPr id="10" name="Textplatzhalter 2">
            <a:extLst>
              <a:ext uri="{FF2B5EF4-FFF2-40B4-BE49-F238E27FC236}">
                <a16:creationId xmlns:a16="http://schemas.microsoft.com/office/drawing/2014/main" id="{2ECF8EF9-E1F4-48B5-B4D0-3301CB608AD2}"/>
              </a:ext>
            </a:extLst>
          </p:cNvPr>
          <p:cNvSpPr>
            <a:spLocks noGrp="1"/>
          </p:cNvSpPr>
          <p:nvPr>
            <p:custDataLst>
              <p:tags r:id="rId3"/>
            </p:custDataLst>
          </p:nvPr>
        </p:nvSpPr>
        <p:spPr bwMode="gray">
          <a:xfrm>
            <a:off x="7956376" y="2671156"/>
            <a:ext cx="215900" cy="215900"/>
          </a:xfrm>
          <a:prstGeom prst="rect">
            <a:avLst/>
          </a:prstGeom>
          <a:noFill/>
          <a:ln w="9525">
            <a:solidFill>
              <a:schemeClr val="tx1"/>
            </a:solid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179388" indent="-179388" algn="l" defTabSz="914400" rtl="0" eaLnBrk="1" latinLnBrk="0" hangingPunct="1">
              <a:spcBef>
                <a:spcPts val="300"/>
              </a:spcBef>
              <a:buFont typeface="Arial" pitchFamily="34" charset="0"/>
              <a:buChar char="•"/>
              <a:defRPr sz="1800" kern="1200" baseline="0">
                <a:solidFill>
                  <a:schemeClr val="tx1"/>
                </a:solidFill>
                <a:latin typeface="+mn-lt"/>
                <a:ea typeface="+mn-ea"/>
                <a:cs typeface="+mn-cs"/>
              </a:defRPr>
            </a:lvl1pPr>
            <a:lvl2pPr marL="360363" indent="-180975" algn="l" defTabSz="914400" rtl="0" eaLnBrk="1" latinLnBrk="0" hangingPunct="1">
              <a:spcBef>
                <a:spcPts val="200"/>
              </a:spcBef>
              <a:buFont typeface="Symbol" panose="05050102010706020507" pitchFamily="18" charset="2"/>
              <a:buChar char="-"/>
              <a:defRPr sz="1800" kern="1200">
                <a:solidFill>
                  <a:schemeClr val="tx1"/>
                </a:solidFill>
                <a:latin typeface="+mn-lt"/>
                <a:ea typeface="+mn-ea"/>
                <a:cs typeface="+mn-cs"/>
              </a:defRPr>
            </a:lvl2pPr>
            <a:lvl3pPr marL="538163" indent="-180000" algn="l" defTabSz="914400" rtl="0" eaLnBrk="1" latinLnBrk="0" hangingPunct="1">
              <a:spcBef>
                <a:spcPts val="200"/>
              </a:spcBef>
              <a:buFont typeface="Arial" pitchFamily="34" charset="0"/>
              <a:buChar char="•"/>
              <a:defRPr sz="1800" kern="1200">
                <a:solidFill>
                  <a:schemeClr val="tx1"/>
                </a:solidFill>
                <a:latin typeface="+mn-lt"/>
                <a:ea typeface="+mn-ea"/>
                <a:cs typeface="+mn-cs"/>
              </a:defRPr>
            </a:lvl3pPr>
            <a:lvl4pPr marL="0" indent="0" algn="l" defTabSz="914400" rtl="0" eaLnBrk="1" latinLnBrk="0" hangingPunct="1">
              <a:spcBef>
                <a:spcPts val="1000"/>
              </a:spcBef>
              <a:buFont typeface="Arial" pitchFamily="34" charset="0"/>
              <a:buNone/>
              <a:defRPr sz="1800" b="1" kern="1200">
                <a:solidFill>
                  <a:schemeClr val="tx1"/>
                </a:solidFill>
                <a:latin typeface="+mn-lt"/>
                <a:ea typeface="+mn-ea"/>
                <a:cs typeface="+mn-cs"/>
              </a:defRPr>
            </a:lvl4pPr>
            <a:lvl5pPr marL="0" indent="0" algn="l" defTabSz="914400" rtl="0" eaLnBrk="1" latinLnBrk="0" hangingPunct="1">
              <a:spcBef>
                <a:spcPts val="600"/>
              </a:spcBef>
              <a:buFont typeface="Arial" pitchFamily="34" charset="0"/>
              <a:buNone/>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en-GB" sz="2133" dirty="0">
                <a:latin typeface="Arial"/>
                <a:cs typeface="Arial"/>
                <a:sym typeface="Arial"/>
              </a:rPr>
              <a:t> </a:t>
            </a:r>
          </a:p>
        </p:txBody>
      </p:sp>
      <p:sp>
        <p:nvSpPr>
          <p:cNvPr id="12" name="Textplatzhalter 2">
            <a:extLst>
              <a:ext uri="{FF2B5EF4-FFF2-40B4-BE49-F238E27FC236}">
                <a16:creationId xmlns:a16="http://schemas.microsoft.com/office/drawing/2014/main" id="{4ABCB923-2095-4F84-8610-FBDFB806A919}"/>
              </a:ext>
            </a:extLst>
          </p:cNvPr>
          <p:cNvSpPr>
            <a:spLocks noGrp="1"/>
          </p:cNvSpPr>
          <p:nvPr>
            <p:custDataLst>
              <p:tags r:id="rId4"/>
            </p:custDataLst>
          </p:nvPr>
        </p:nvSpPr>
        <p:spPr bwMode="gray">
          <a:xfrm>
            <a:off x="7956376" y="3687936"/>
            <a:ext cx="215900" cy="215900"/>
          </a:xfrm>
          <a:prstGeom prst="rect">
            <a:avLst/>
          </a:prstGeom>
          <a:noFill/>
          <a:ln w="9525">
            <a:solidFill>
              <a:schemeClr val="tx1"/>
            </a:solid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179388" indent="-179388" algn="l" defTabSz="914400" rtl="0" eaLnBrk="1" latinLnBrk="0" hangingPunct="1">
              <a:spcBef>
                <a:spcPts val="300"/>
              </a:spcBef>
              <a:buFont typeface="Arial" pitchFamily="34" charset="0"/>
              <a:buChar char="•"/>
              <a:defRPr sz="1800" kern="1200" baseline="0">
                <a:solidFill>
                  <a:schemeClr val="tx1"/>
                </a:solidFill>
                <a:latin typeface="+mn-lt"/>
                <a:ea typeface="+mn-ea"/>
                <a:cs typeface="+mn-cs"/>
              </a:defRPr>
            </a:lvl1pPr>
            <a:lvl2pPr marL="360363" indent="-180975" algn="l" defTabSz="914400" rtl="0" eaLnBrk="1" latinLnBrk="0" hangingPunct="1">
              <a:spcBef>
                <a:spcPts val="200"/>
              </a:spcBef>
              <a:buFont typeface="Symbol" panose="05050102010706020507" pitchFamily="18" charset="2"/>
              <a:buChar char="-"/>
              <a:defRPr sz="1800" kern="1200">
                <a:solidFill>
                  <a:schemeClr val="tx1"/>
                </a:solidFill>
                <a:latin typeface="+mn-lt"/>
                <a:ea typeface="+mn-ea"/>
                <a:cs typeface="+mn-cs"/>
              </a:defRPr>
            </a:lvl2pPr>
            <a:lvl3pPr marL="538163" indent="-180000" algn="l" defTabSz="914400" rtl="0" eaLnBrk="1" latinLnBrk="0" hangingPunct="1">
              <a:spcBef>
                <a:spcPts val="200"/>
              </a:spcBef>
              <a:buFont typeface="Arial" pitchFamily="34" charset="0"/>
              <a:buChar char="•"/>
              <a:defRPr sz="1800" kern="1200">
                <a:solidFill>
                  <a:schemeClr val="tx1"/>
                </a:solidFill>
                <a:latin typeface="+mn-lt"/>
                <a:ea typeface="+mn-ea"/>
                <a:cs typeface="+mn-cs"/>
              </a:defRPr>
            </a:lvl3pPr>
            <a:lvl4pPr marL="0" indent="0" algn="l" defTabSz="914400" rtl="0" eaLnBrk="1" latinLnBrk="0" hangingPunct="1">
              <a:spcBef>
                <a:spcPts val="1000"/>
              </a:spcBef>
              <a:buFont typeface="Arial" pitchFamily="34" charset="0"/>
              <a:buNone/>
              <a:defRPr sz="1800" b="1" kern="1200">
                <a:solidFill>
                  <a:schemeClr val="tx1"/>
                </a:solidFill>
                <a:latin typeface="+mn-lt"/>
                <a:ea typeface="+mn-ea"/>
                <a:cs typeface="+mn-cs"/>
              </a:defRPr>
            </a:lvl4pPr>
            <a:lvl5pPr marL="0" indent="0" algn="l" defTabSz="914400" rtl="0" eaLnBrk="1" latinLnBrk="0" hangingPunct="1">
              <a:spcBef>
                <a:spcPts val="600"/>
              </a:spcBef>
              <a:buFont typeface="Arial" pitchFamily="34" charset="0"/>
              <a:buNone/>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en-GB" sz="2133" dirty="0">
                <a:latin typeface="Arial"/>
                <a:cs typeface="Arial"/>
                <a:sym typeface="Arial"/>
              </a:rPr>
              <a:t> </a:t>
            </a:r>
          </a:p>
        </p:txBody>
      </p:sp>
      <p:sp>
        <p:nvSpPr>
          <p:cNvPr id="14" name="Textplatzhalter 9">
            <a:extLst>
              <a:ext uri="{FF2B5EF4-FFF2-40B4-BE49-F238E27FC236}">
                <a16:creationId xmlns:a16="http://schemas.microsoft.com/office/drawing/2014/main" id="{AC640513-09BC-477B-8FCD-EF63519B3CEF}"/>
              </a:ext>
            </a:extLst>
          </p:cNvPr>
          <p:cNvSpPr txBox="1">
            <a:spLocks/>
          </p:cNvSpPr>
          <p:nvPr>
            <p:custDataLst>
              <p:tags r:id="rId5"/>
            </p:custDataLst>
          </p:nvPr>
        </p:nvSpPr>
        <p:spPr bwMode="gray">
          <a:xfrm>
            <a:off x="251520" y="123478"/>
            <a:ext cx="9889417" cy="215444"/>
          </a:xfrm>
          <a:prstGeom prst="rect">
            <a:avLst/>
          </a:prstGeom>
        </p:spPr>
        <p:txBody>
          <a:bodyPr vert="horz" wrap="square" lIns="0" tIns="0" rIns="0" bIns="0" rtlCol="0" anchor="ctr" anchorCtr="0">
            <a:noAutofit/>
          </a:bodyPr>
          <a:lstStyle>
            <a:lvl1pPr marL="0" indent="0" algn="l" defTabSz="914400" rtl="0" eaLnBrk="1" latinLnBrk="0" hangingPunct="1">
              <a:spcBef>
                <a:spcPts val="0"/>
              </a:spcBef>
              <a:buFont typeface="Arial" pitchFamily="34" charset="0"/>
              <a:buNone/>
              <a:defRPr sz="1400" kern="1200" baseline="0">
                <a:solidFill>
                  <a:schemeClr val="tx1"/>
                </a:solidFill>
                <a:latin typeface="+mn-lt"/>
                <a:ea typeface="+mn-ea"/>
                <a:cs typeface="+mn-cs"/>
              </a:defRPr>
            </a:lvl1pPr>
            <a:lvl2pPr marL="360363" indent="-180975" algn="l" defTabSz="914400" rtl="0" eaLnBrk="1" latinLnBrk="0" hangingPunct="1">
              <a:spcBef>
                <a:spcPts val="200"/>
              </a:spcBef>
              <a:buFont typeface="Symbol" panose="05050102010706020507" pitchFamily="18" charset="2"/>
              <a:buChar char="-"/>
              <a:defRPr sz="1800" kern="1200">
                <a:solidFill>
                  <a:schemeClr val="accent1"/>
                </a:solidFill>
                <a:latin typeface="+mn-lt"/>
                <a:ea typeface="+mn-ea"/>
                <a:cs typeface="+mn-cs"/>
              </a:defRPr>
            </a:lvl2pPr>
            <a:lvl3pPr marL="538163" indent="-180000" algn="l" defTabSz="914400" rtl="0" eaLnBrk="1" latinLnBrk="0" hangingPunct="1">
              <a:spcBef>
                <a:spcPts val="200"/>
              </a:spcBef>
              <a:buFont typeface="Arial" pitchFamily="34" charset="0"/>
              <a:buChar char="•"/>
              <a:defRPr sz="1800" kern="1200">
                <a:solidFill>
                  <a:schemeClr val="accent1"/>
                </a:solidFill>
                <a:latin typeface="+mn-lt"/>
                <a:ea typeface="+mn-ea"/>
                <a:cs typeface="+mn-cs"/>
              </a:defRPr>
            </a:lvl3pPr>
            <a:lvl4pPr marL="0" indent="0" algn="l" defTabSz="914400" rtl="0" eaLnBrk="1" latinLnBrk="0" hangingPunct="1">
              <a:spcBef>
                <a:spcPts val="1000"/>
              </a:spcBef>
              <a:buFont typeface="Arial" pitchFamily="34" charset="0"/>
              <a:buNone/>
              <a:defRPr sz="1800" b="1" kern="1200">
                <a:solidFill>
                  <a:schemeClr val="accent1"/>
                </a:solidFill>
                <a:latin typeface="+mn-lt"/>
                <a:ea typeface="+mn-ea"/>
                <a:cs typeface="+mn-cs"/>
              </a:defRPr>
            </a:lvl4pPr>
            <a:lvl5pPr marL="0" indent="0" algn="l" defTabSz="914400" rtl="0" eaLnBrk="1" latinLnBrk="0" hangingPunct="1">
              <a:spcBef>
                <a:spcPts val="600"/>
              </a:spcBef>
              <a:buFont typeface="Arial" pitchFamily="34" charset="0"/>
              <a:buNone/>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400" b="1" i="0" u="none" strike="noStrike" kern="1200" cap="none" spc="0" normalizeH="0" baseline="0" noProof="0" dirty="0">
                <a:ln>
                  <a:noFill/>
                </a:ln>
                <a:solidFill>
                  <a:schemeClr val="tx2"/>
                </a:solidFill>
                <a:effectLst/>
                <a:uLnTx/>
                <a:uFillTx/>
                <a:latin typeface="Calibri"/>
              </a:rPr>
              <a:t>Decisions and Approvals</a:t>
            </a:r>
            <a:endParaRPr kumimoji="0" lang="pl-PL" sz="1400" b="1" i="0" u="none" strike="noStrike" kern="1200" cap="none" spc="0" normalizeH="0" baseline="0" noProof="0" dirty="0">
              <a:ln>
                <a:noFill/>
              </a:ln>
              <a:solidFill>
                <a:schemeClr val="tx2"/>
              </a:solidFill>
              <a:effectLst/>
              <a:uLnTx/>
              <a:uFillTx/>
              <a:latin typeface="Calibri"/>
            </a:endParaRPr>
          </a:p>
        </p:txBody>
      </p:sp>
    </p:spTree>
    <p:extLst>
      <p:ext uri="{BB962C8B-B14F-4D97-AF65-F5344CB8AC3E}">
        <p14:creationId xmlns:p14="http://schemas.microsoft.com/office/powerpoint/2010/main" val="417930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199" y="-20538"/>
            <a:ext cx="8229600" cy="637580"/>
          </a:xfrm>
        </p:spPr>
        <p:txBody>
          <a:bodyPr>
            <a:normAutofit/>
          </a:bodyPr>
          <a:lstStyle/>
          <a:p>
            <a:r>
              <a:rPr lang="en-GB" sz="2000" dirty="0">
                <a:latin typeface="Arial"/>
                <a:cs typeface="Arial"/>
              </a:rPr>
              <a:t>XRN4996 - June 20 Release -  Status Update</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nvPr>
        </p:nvGraphicFramePr>
        <p:xfrm>
          <a:off x="107504" y="483518"/>
          <a:ext cx="8784975" cy="4523737"/>
        </p:xfrm>
        <a:graphic>
          <a:graphicData uri="http://schemas.openxmlformats.org/drawingml/2006/table">
            <a:tbl>
              <a:tblPr firstRow="1" bandRow="1"/>
              <a:tblGrid>
                <a:gridCol w="1237491">
                  <a:extLst>
                    <a:ext uri="{9D8B030D-6E8A-4147-A177-3AD203B41FA5}">
                      <a16:colId xmlns:a16="http://schemas.microsoft.com/office/drawing/2014/main" val="20000"/>
                    </a:ext>
                  </a:extLst>
                </a:gridCol>
                <a:gridCol w="1922825">
                  <a:extLst>
                    <a:ext uri="{9D8B030D-6E8A-4147-A177-3AD203B41FA5}">
                      <a16:colId xmlns:a16="http://schemas.microsoft.com/office/drawing/2014/main" val="20001"/>
                    </a:ext>
                  </a:extLst>
                </a:gridCol>
                <a:gridCol w="1881483">
                  <a:extLst>
                    <a:ext uri="{9D8B030D-6E8A-4147-A177-3AD203B41FA5}">
                      <a16:colId xmlns:a16="http://schemas.microsoft.com/office/drawing/2014/main" val="20002"/>
                    </a:ext>
                  </a:extLst>
                </a:gridCol>
                <a:gridCol w="1913676">
                  <a:extLst>
                    <a:ext uri="{9D8B030D-6E8A-4147-A177-3AD203B41FA5}">
                      <a16:colId xmlns:a16="http://schemas.microsoft.com/office/drawing/2014/main" val="20003"/>
                    </a:ext>
                  </a:extLst>
                </a:gridCol>
                <a:gridCol w="1829500">
                  <a:extLst>
                    <a:ext uri="{9D8B030D-6E8A-4147-A177-3AD203B41FA5}">
                      <a16:colId xmlns:a16="http://schemas.microsoft.com/office/drawing/2014/main" val="20004"/>
                    </a:ext>
                  </a:extLst>
                </a:gridCol>
              </a:tblGrid>
              <a:tr h="276581">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a:cs typeface="Arial"/>
                        </a:rPr>
                        <a:t>Overall</a:t>
                      </a:r>
                      <a:r>
                        <a:rPr lang="en-GB" sz="1050" b="1" i="0" baseline="0" dirty="0">
                          <a:solidFill>
                            <a:schemeClr val="bg1"/>
                          </a:solidFill>
                          <a:latin typeface="Arial"/>
                          <a:cs typeface="Arial"/>
                        </a:rPr>
                        <a:t> Project RAG Status</a:t>
                      </a:r>
                      <a:endParaRPr lang="en-GB" sz="1050" b="1" i="0"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37032">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r>
                        <a:rPr lang="en-GB" sz="1050" b="1" kern="1200" dirty="0">
                          <a:solidFill>
                            <a:schemeClr val="bg1"/>
                          </a:solidFill>
                          <a:latin typeface="Arial" panose="020B0604020202020204" pitchFamily="34" charset="0"/>
                          <a:ea typeface="+mn-ea"/>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26772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105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37388">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endParaRPr lang="en-GB" sz="1050" b="1" baseline="0"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20414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1" i="0" u="none" strike="noStrike" kern="1200" cap="none" normalizeH="0" baseline="0" dirty="0">
                          <a:ln>
                            <a:noFill/>
                          </a:ln>
                          <a:solidFill>
                            <a:schemeClr val="tx1"/>
                          </a:solidFill>
                          <a:effectLst/>
                          <a:latin typeface="Arial"/>
                          <a:ea typeface="Verdana"/>
                          <a:cs typeface="Arial"/>
                        </a:rPr>
                        <a:t>XRN4850 SMS/Email Notification:</a:t>
                      </a:r>
                      <a:r>
                        <a:rPr kumimoji="0" lang="en-GB" sz="900" b="0" i="0" u="none" strike="noStrike" kern="1200" cap="none" normalizeH="0" baseline="0" dirty="0">
                          <a:ln>
                            <a:noFill/>
                          </a:ln>
                          <a:solidFill>
                            <a:schemeClr val="tx1"/>
                          </a:solidFill>
                          <a:effectLst/>
                          <a:latin typeface="Arial"/>
                          <a:ea typeface="Verdana"/>
                          <a:cs typeface="Arial"/>
                        </a:rPr>
                        <a:t> To date we had had 1 network use the service for both extract and SMS service for a limited number of meter points due to the limited data availability in UK Link which is currently circa </a:t>
                      </a:r>
                      <a:r>
                        <a:rPr lang="en-GB" sz="900" b="0" i="0" u="none" strike="noStrike" kern="1200" cap="none" normalizeH="0" baseline="0" dirty="0">
                          <a:ln>
                            <a:noFill/>
                          </a:ln>
                          <a:solidFill>
                            <a:schemeClr val="tx1"/>
                          </a:solidFill>
                          <a:effectLst/>
                          <a:latin typeface="Arial"/>
                          <a:ea typeface="Verdana"/>
                          <a:cs typeface="Arial"/>
                        </a:rPr>
                        <a:t>5-million-meter</a:t>
                      </a:r>
                      <a:r>
                        <a:rPr kumimoji="0" lang="en-GB" sz="900" b="0" i="0" u="none" strike="noStrike" kern="1200" cap="none" normalizeH="0" baseline="0" dirty="0">
                          <a:ln>
                            <a:noFill/>
                          </a:ln>
                          <a:solidFill>
                            <a:schemeClr val="tx1"/>
                          </a:solidFill>
                          <a:effectLst/>
                          <a:latin typeface="Arial"/>
                          <a:ea typeface="Verdana"/>
                          <a:cs typeface="Arial"/>
                        </a:rPr>
                        <a:t> points with a further 2 million planned by end of December 2020, discussions ongoing with Supply Point Administration Agreement (SPAA) group to encourage greater population of data, please contact Max </a:t>
                      </a:r>
                      <a:r>
                        <a:rPr kumimoji="0" lang="en-GB" sz="900" b="0" i="0" u="none" strike="noStrike" kern="1200" cap="none" normalizeH="0" baseline="0" dirty="0">
                          <a:ln>
                            <a:noFill/>
                          </a:ln>
                          <a:solidFill>
                            <a:schemeClr val="tx1"/>
                          </a:solidFill>
                          <a:effectLst/>
                          <a:latin typeface="+mn-lt"/>
                          <a:ea typeface="Verdana"/>
                          <a:cs typeface="Arial"/>
                        </a:rPr>
                        <a:t>Pemberton at customerexperience@xoserve.com </a:t>
                      </a:r>
                      <a:r>
                        <a:rPr kumimoji="0" lang="en-GB" sz="900" b="0" i="0" u="none" strike="noStrike" kern="1200" cap="none" normalizeH="0" baseline="0" dirty="0">
                          <a:ln>
                            <a:noFill/>
                          </a:ln>
                          <a:solidFill>
                            <a:schemeClr val="tx1"/>
                          </a:solidFill>
                          <a:effectLst/>
                          <a:latin typeface="Arial"/>
                          <a:ea typeface="Verdana"/>
                          <a:cs typeface="Arial"/>
                        </a:rPr>
                        <a:t>prior to submitting any contact details.</a:t>
                      </a:r>
                    </a:p>
                    <a:p>
                      <a:pPr marL="171450" lvl="0" indent="-171450">
                        <a:buFont typeface="Arial" panose="020B0604020202020204" pitchFamily="34" charset="0"/>
                        <a:buChar char="•"/>
                      </a:pPr>
                      <a:r>
                        <a:rPr kumimoji="0" lang="en-US" sz="900" b="1" i="0" u="none" strike="noStrike" kern="1200" cap="none" normalizeH="0" baseline="0" dirty="0">
                          <a:ln>
                            <a:noFill/>
                          </a:ln>
                          <a:solidFill>
                            <a:schemeClr val="tx1"/>
                          </a:solidFill>
                          <a:effectLst/>
                          <a:latin typeface="+mn-lt"/>
                          <a:ea typeface="Verdana" panose="020B0604030504040204" pitchFamily="34" charset="0"/>
                          <a:cs typeface="+mn-cs"/>
                        </a:rPr>
                        <a:t>Post Implementation Support:</a:t>
                      </a: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normalizeH="0" baseline="0" dirty="0">
                          <a:ln>
                            <a:noFill/>
                          </a:ln>
                          <a:solidFill>
                            <a:schemeClr val="tx1"/>
                          </a:solidFill>
                          <a:effectLst/>
                          <a:latin typeface="+mn-lt"/>
                          <a:ea typeface="Verdana" panose="020B0604030504040204" pitchFamily="34" charset="0"/>
                          <a:cs typeface="+mn-cs"/>
                        </a:rPr>
                        <a:t>XRN4850</a:t>
                      </a: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 – Post Implementation Support for implementation of the new SMS/Email service is on track to complete on 27</a:t>
                      </a:r>
                      <a:r>
                        <a:rPr kumimoji="0" lang="en-US" sz="900" b="0" i="0" u="none" strike="noStrike" kern="1200" cap="none" normalizeH="0" baseline="30000" dirty="0">
                          <a:ln>
                            <a:noFill/>
                          </a:ln>
                          <a:solidFill>
                            <a:schemeClr val="tx1"/>
                          </a:solidFill>
                          <a:effectLst/>
                          <a:latin typeface="+mn-lt"/>
                          <a:ea typeface="Verdana" panose="020B0604030504040204" pitchFamily="34" charset="0"/>
                          <a:cs typeface="+mn-cs"/>
                        </a:rPr>
                        <a:t>th</a:t>
                      </a: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 November.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normalizeH="0" baseline="0" dirty="0">
                          <a:ln>
                            <a:noFill/>
                          </a:ln>
                          <a:solidFill>
                            <a:schemeClr val="tx1"/>
                          </a:solidFill>
                          <a:effectLst/>
                          <a:latin typeface="+mn-lt"/>
                          <a:ea typeface="Verdana" panose="020B0604030504040204" pitchFamily="34" charset="0"/>
                          <a:cs typeface="+mn-cs"/>
                        </a:rPr>
                        <a:t>Scope Variations: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normalizeH="0" baseline="0" dirty="0">
                          <a:ln>
                            <a:noFill/>
                          </a:ln>
                          <a:solidFill>
                            <a:schemeClr val="tx1"/>
                          </a:solidFill>
                          <a:effectLst/>
                          <a:latin typeface="+mn-lt"/>
                          <a:ea typeface="Verdana" panose="020B0604030504040204" pitchFamily="34" charset="0"/>
                          <a:cs typeface="+mn-cs"/>
                        </a:rPr>
                        <a:t>XRN4850</a:t>
                      </a: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 requirements and design for scope variation for report automation in progress.  Report delivery mechanism for the enduring solution agreed to be via the Data Discovery Platform (DDP) to be delivered in late January. Manual reporting will be available in the interim should the service be used.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normalizeH="0" baseline="0" dirty="0">
                          <a:ln>
                            <a:noFill/>
                          </a:ln>
                          <a:solidFill>
                            <a:schemeClr val="tx1"/>
                          </a:solidFill>
                          <a:effectLst/>
                          <a:latin typeface="Arial"/>
                          <a:ea typeface="Verdana"/>
                          <a:cs typeface="Arial"/>
                        </a:rPr>
                        <a:t>XRN4780(B) MAP ID</a:t>
                      </a:r>
                      <a:r>
                        <a:rPr kumimoji="0" lang="en-US" sz="900" b="0" i="0" u="none" strike="noStrike" kern="1200" cap="none" normalizeH="0" baseline="0" dirty="0">
                          <a:ln>
                            <a:noFill/>
                          </a:ln>
                          <a:solidFill>
                            <a:schemeClr val="tx1"/>
                          </a:solidFill>
                          <a:effectLst/>
                          <a:latin typeface="Arial"/>
                          <a:ea typeface="Verdana"/>
                          <a:cs typeface="Arial"/>
                        </a:rPr>
                        <a:t> – </a:t>
                      </a:r>
                      <a:r>
                        <a:rPr kumimoji="0" lang="en-US" sz="900" b="0" i="0" u="none" strike="noStrike" kern="1200" cap="none" normalizeH="0" baseline="0" dirty="0">
                          <a:ln>
                            <a:noFill/>
                          </a:ln>
                          <a:solidFill>
                            <a:schemeClr val="tx1"/>
                          </a:solidFill>
                          <a:effectLst/>
                          <a:latin typeface="+mn-lt"/>
                          <a:ea typeface="Verdana"/>
                          <a:cs typeface="+mn-cs"/>
                        </a:rPr>
                        <a:t>MAP ID changes were successfully implementation on 28</a:t>
                      </a:r>
                      <a:r>
                        <a:rPr kumimoji="0" lang="en-US" sz="900" b="0" i="0" u="none" strike="noStrike" kern="1200" cap="none" normalizeH="0" baseline="30000" dirty="0">
                          <a:ln>
                            <a:noFill/>
                          </a:ln>
                          <a:solidFill>
                            <a:schemeClr val="tx1"/>
                          </a:solidFill>
                          <a:effectLst/>
                          <a:latin typeface="+mn-lt"/>
                          <a:ea typeface="Verdana"/>
                          <a:cs typeface="+mn-cs"/>
                        </a:rPr>
                        <a:t>th</a:t>
                      </a:r>
                      <a:r>
                        <a:rPr kumimoji="0" lang="en-US" sz="900" b="0" i="0" u="none" strike="noStrike" kern="1200" cap="none" normalizeH="0" baseline="0" dirty="0">
                          <a:ln>
                            <a:noFill/>
                          </a:ln>
                          <a:solidFill>
                            <a:schemeClr val="tx1"/>
                          </a:solidFill>
                          <a:effectLst/>
                          <a:latin typeface="+mn-lt"/>
                          <a:ea typeface="Verdana"/>
                          <a:cs typeface="+mn-cs"/>
                        </a:rPr>
                        <a:t> November with migration of data have commenced from 30</a:t>
                      </a:r>
                      <a:r>
                        <a:rPr kumimoji="0" lang="en-US" sz="900" b="0" i="0" u="none" strike="noStrike" kern="1200" cap="none" normalizeH="0" baseline="30000" dirty="0">
                          <a:ln>
                            <a:noFill/>
                          </a:ln>
                          <a:solidFill>
                            <a:schemeClr val="tx1"/>
                          </a:solidFill>
                          <a:effectLst/>
                          <a:latin typeface="+mn-lt"/>
                          <a:ea typeface="Verdana"/>
                          <a:cs typeface="+mn-cs"/>
                        </a:rPr>
                        <a:t>th</a:t>
                      </a:r>
                      <a:r>
                        <a:rPr kumimoji="0" lang="en-US" sz="900" b="0" i="0" u="none" strike="noStrike" kern="1200" cap="none" normalizeH="0" baseline="0" dirty="0">
                          <a:ln>
                            <a:noFill/>
                          </a:ln>
                          <a:solidFill>
                            <a:schemeClr val="tx1"/>
                          </a:solidFill>
                          <a:effectLst/>
                          <a:latin typeface="+mn-lt"/>
                          <a:ea typeface="Verdana"/>
                          <a:cs typeface="+mn-cs"/>
                        </a:rPr>
                        <a:t> November (expected completion by 14</a:t>
                      </a:r>
                      <a:r>
                        <a:rPr kumimoji="0" lang="en-US" sz="900" b="0" i="0" u="none" strike="noStrike" kern="1200" cap="none" normalizeH="0" baseline="30000" dirty="0">
                          <a:ln>
                            <a:noFill/>
                          </a:ln>
                          <a:solidFill>
                            <a:schemeClr val="tx1"/>
                          </a:solidFill>
                          <a:effectLst/>
                          <a:latin typeface="+mn-lt"/>
                          <a:ea typeface="Verdana"/>
                          <a:cs typeface="+mn-cs"/>
                        </a:rPr>
                        <a:t>th</a:t>
                      </a:r>
                      <a:r>
                        <a:rPr kumimoji="0" lang="en-US" sz="900" b="0" i="0" u="none" strike="noStrike" kern="1200" cap="none" normalizeH="0" baseline="0" dirty="0">
                          <a:ln>
                            <a:noFill/>
                          </a:ln>
                          <a:solidFill>
                            <a:schemeClr val="tx1"/>
                          </a:solidFill>
                          <a:effectLst/>
                          <a:latin typeface="+mn-lt"/>
                          <a:ea typeface="Verdana"/>
                          <a:cs typeface="+mn-cs"/>
                        </a:rPr>
                        <a:t> December). All portfolio data has been received from participating MAPs and has been validated in preparation for migration activities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4724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900" b="1" i="0" u="none" strike="noStrike" kern="1200" cap="none" normalizeH="0" baseline="0" dirty="0">
                          <a:ln>
                            <a:noFill/>
                          </a:ln>
                          <a:solidFill>
                            <a:schemeClr val="tx1"/>
                          </a:solidFill>
                          <a:effectLst/>
                          <a:latin typeface="Arial"/>
                          <a:ea typeface="Verdana"/>
                          <a:cs typeface="Arial"/>
                        </a:rPr>
                        <a:t>Risk</a:t>
                      </a:r>
                      <a:r>
                        <a:rPr kumimoji="0" lang="en-US" sz="900" b="0" i="0" u="none" strike="noStrike" kern="1200" cap="none" normalizeH="0" baseline="0" dirty="0">
                          <a:ln>
                            <a:noFill/>
                          </a:ln>
                          <a:solidFill>
                            <a:schemeClr val="tx1"/>
                          </a:solidFill>
                          <a:effectLst/>
                          <a:latin typeface="Arial"/>
                          <a:ea typeface="Verdana"/>
                          <a:cs typeface="Arial"/>
                        </a:rPr>
                        <a:t> – DN's/</a:t>
                      </a:r>
                      <a:r>
                        <a:rPr lang="en-US" sz="900" b="0" i="0" u="none" strike="noStrike" kern="1200" cap="none" normalizeH="0" baseline="0" dirty="0">
                          <a:ln>
                            <a:noFill/>
                          </a:ln>
                          <a:solidFill>
                            <a:schemeClr val="tx1"/>
                          </a:solidFill>
                          <a:effectLst/>
                          <a:latin typeface="Arial"/>
                          <a:ea typeface="Verdana"/>
                          <a:cs typeface="Arial"/>
                        </a:rPr>
                        <a:t>IGT's</a:t>
                      </a:r>
                      <a:r>
                        <a:rPr kumimoji="0" lang="en-US" sz="900" b="0" i="0" u="none" strike="noStrike" kern="1200" cap="none" normalizeH="0" baseline="0" dirty="0">
                          <a:ln>
                            <a:noFill/>
                          </a:ln>
                          <a:solidFill>
                            <a:schemeClr val="tx1"/>
                          </a:solidFill>
                          <a:effectLst/>
                          <a:latin typeface="Arial"/>
                          <a:ea typeface="Verdana"/>
                          <a:cs typeface="Arial"/>
                        </a:rPr>
                        <a:t> do not use the new SMS/Email broadcast functionality during Post Implementation Support, because of the limited number of customer contact details uploaded to UK Link or networks do not need to send broadcasts during this </a:t>
                      </a:r>
                      <a:r>
                        <a:rPr kumimoji="0" lang="en-US" sz="900" b="0" i="0" u="none" strike="noStrike" kern="1200" cap="none" normalizeH="0" baseline="0" dirty="0">
                          <a:ln>
                            <a:noFill/>
                          </a:ln>
                          <a:solidFill>
                            <a:schemeClr val="tx1"/>
                          </a:solidFill>
                          <a:effectLst/>
                          <a:latin typeface="+mn-lt"/>
                          <a:ea typeface="Verdana"/>
                          <a:cs typeface="Arial"/>
                        </a:rPr>
                        <a:t>period. To mitigate, we are looking to develop a report to detail % of sites in each LDZ which has BRO data populated therefore providing visibility to Networks of available data</a:t>
                      </a:r>
                      <a:endParaRPr kumimoji="0" lang="en-US" sz="900" b="0" i="0" u="none" strike="noStrike" kern="1200" cap="none" normalizeH="0" baseline="0" dirty="0">
                        <a:ln>
                          <a:noFill/>
                        </a:ln>
                        <a:solidFill>
                          <a:schemeClr val="tx1"/>
                        </a:solidFill>
                        <a:effectLst/>
                        <a:latin typeface="Arial"/>
                        <a:ea typeface="Verdan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4724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Core UK Link Project Delivery costs are in line with approved BER</a:t>
                      </a:r>
                    </a:p>
                    <a:p>
                      <a:pPr marL="171450" lvl="0" indent="-171450">
                        <a:buFont typeface="Arial" panose="020B0604020202020204" pitchFamily="34" charset="0"/>
                        <a:buChar char="•"/>
                      </a:pPr>
                      <a:r>
                        <a:rPr kumimoji="0" lang="en-US"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XRN4850</a:t>
                      </a: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Costs are being </a:t>
                      </a:r>
                      <a:r>
                        <a:rPr kumimoji="0" lang="en-GB" sz="900" b="0" i="0" u="none" strike="noStrike" kern="1200" cap="none" normalizeH="0" baseline="0" noProof="0" dirty="0">
                          <a:ln>
                            <a:noFill/>
                          </a:ln>
                          <a:solidFill>
                            <a:schemeClr val="tx1"/>
                          </a:solidFill>
                          <a:effectLst/>
                          <a:latin typeface="Arial" panose="020B0604020202020204" pitchFamily="34" charset="0"/>
                          <a:ea typeface="Verdana" pitchFamily="34" charset="0"/>
                          <a:cs typeface="Arial" panose="020B0604020202020204" pitchFamily="34" charset="0"/>
                        </a:rPr>
                        <a:t>finalised</a:t>
                      </a: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in the CCR following approval of Twilio as service provider and scope variations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normalizeH="0" baseline="0" dirty="0">
                          <a:ln>
                            <a:noFill/>
                          </a:ln>
                          <a:solidFill>
                            <a:schemeClr val="tx1"/>
                          </a:solidFill>
                          <a:effectLst/>
                          <a:latin typeface="+mn-lt"/>
                          <a:ea typeface="Verdana"/>
                          <a:cs typeface="Arial"/>
                        </a:rPr>
                        <a:t>Mitigation is to share the final costs at next Change Management meeting</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403599">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900" b="0" i="0" u="none" strike="noStrike" kern="1200" cap="none" normalizeH="0" baseline="0" dirty="0">
                          <a:ln>
                            <a:noFill/>
                          </a:ln>
                          <a:solidFill>
                            <a:schemeClr val="tx1"/>
                          </a:solidFill>
                          <a:effectLst/>
                          <a:latin typeface="Arial"/>
                          <a:ea typeface="Verdana"/>
                          <a:cs typeface="Arial"/>
                        </a:rPr>
                        <a:t>Weekly monitoring of </a:t>
                      </a:r>
                      <a:r>
                        <a:rPr kumimoji="0" lang="en-US" sz="900" b="0" i="0" u="none" strike="noStrike" kern="1200" cap="none" normalizeH="0" baseline="0" dirty="0" err="1">
                          <a:ln>
                            <a:noFill/>
                          </a:ln>
                          <a:solidFill>
                            <a:schemeClr val="tx1"/>
                          </a:solidFill>
                          <a:effectLst/>
                          <a:latin typeface="Arial"/>
                          <a:ea typeface="Verdana"/>
                          <a:cs typeface="Arial"/>
                        </a:rPr>
                        <a:t>Xoserve</a:t>
                      </a:r>
                      <a:r>
                        <a:rPr kumimoji="0" lang="en-US" sz="900" b="0" i="0" u="none" strike="noStrike" kern="1200" cap="none" normalizeH="0" baseline="0" dirty="0">
                          <a:ln>
                            <a:noFill/>
                          </a:ln>
                          <a:solidFill>
                            <a:schemeClr val="tx1"/>
                          </a:solidFill>
                          <a:effectLst/>
                          <a:latin typeface="Arial"/>
                          <a:ea typeface="Verdana"/>
                          <a:cs typeface="Arial"/>
                        </a:rPr>
                        <a:t> SME resources supporting multiple demands (e.g. BAU defects, Future Releases etc</a:t>
                      </a:r>
                      <a:r>
                        <a:rPr lang="en-US" sz="900" b="0" i="0" u="none" strike="noStrike" kern="1200" cap="none" normalizeH="0" baseline="0" dirty="0">
                          <a:ln>
                            <a:noFill/>
                          </a:ln>
                          <a:solidFill>
                            <a:schemeClr val="tx1"/>
                          </a:solidFill>
                          <a:effectLst/>
                          <a:latin typeface="Arial"/>
                          <a:ea typeface="Verdana"/>
                          <a:cs typeface="Arial"/>
                        </a:rPr>
                        <a:t>.)</a:t>
                      </a:r>
                      <a:r>
                        <a:rPr kumimoji="0" lang="en-US" sz="900" b="0" i="0" u="none" strike="noStrike" kern="1200" cap="none" normalizeH="0" baseline="0" dirty="0">
                          <a:ln>
                            <a:noFill/>
                          </a:ln>
                          <a:solidFill>
                            <a:schemeClr val="tx1"/>
                          </a:solidFill>
                          <a:effectLst/>
                          <a:latin typeface="Arial"/>
                          <a:ea typeface="Verdana"/>
                          <a:cs typeface="Arial"/>
                        </a:rPr>
                        <a:t> is ongoing</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5" name="TextBox 1">
            <a:extLst>
              <a:ext uri="{FF2B5EF4-FFF2-40B4-BE49-F238E27FC236}">
                <a16:creationId xmlns:a16="http://schemas.microsoft.com/office/drawing/2014/main" id="{8C45CFA6-12A8-4C7A-8C1D-470E6597658D}"/>
              </a:ext>
            </a:extLst>
          </p:cNvPr>
          <p:cNvSpPr txBox="1"/>
          <p:nvPr/>
        </p:nvSpPr>
        <p:spPr>
          <a:xfrm>
            <a:off x="131316" y="4973338"/>
            <a:ext cx="2379737" cy="200055"/>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Updates as of the </a:t>
            </a:r>
            <a:r>
              <a:rPr lang="en-GB" sz="700" dirty="0">
                <a:solidFill>
                  <a:prstClr val="black"/>
                </a:solidFill>
                <a:latin typeface="Arial"/>
              </a:rPr>
              <a:t>30</a:t>
            </a:r>
            <a:r>
              <a:rPr kumimoji="0" lang="en-GB" sz="700" b="0" i="0" u="none" strike="noStrike" kern="1200" cap="none" spc="0" normalizeH="0" baseline="30000" noProof="0" dirty="0" err="1">
                <a:ln>
                  <a:noFill/>
                </a:ln>
                <a:solidFill>
                  <a:prstClr val="black"/>
                </a:solidFill>
                <a:effectLst/>
                <a:uLnTx/>
                <a:uFillTx/>
                <a:latin typeface="Arial"/>
                <a:ea typeface="+mn-ea"/>
                <a:cs typeface="+mn-cs"/>
              </a:rPr>
              <a:t>th</a:t>
            </a:r>
            <a:r>
              <a:rPr kumimoji="0" lang="en-GB" sz="700" b="0" i="0" u="none" strike="noStrike" kern="1200" cap="none" spc="0" normalizeH="0" baseline="0" noProof="0" dirty="0">
                <a:ln>
                  <a:noFill/>
                </a:ln>
                <a:solidFill>
                  <a:prstClr val="black"/>
                </a:solidFill>
                <a:effectLst/>
                <a:uLnTx/>
                <a:uFillTx/>
                <a:latin typeface="Arial"/>
                <a:ea typeface="+mn-ea"/>
                <a:cs typeface="+mn-cs"/>
              </a:rPr>
              <a:t> November 2020</a:t>
            </a:r>
          </a:p>
        </p:txBody>
      </p:sp>
    </p:spTree>
    <p:extLst>
      <p:ext uri="{BB962C8B-B14F-4D97-AF65-F5344CB8AC3E}">
        <p14:creationId xmlns:p14="http://schemas.microsoft.com/office/powerpoint/2010/main" val="364613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B6BAA-8E1C-4CF9-86DA-FE8E4DF08B5E}"/>
              </a:ext>
            </a:extLst>
          </p:cNvPr>
          <p:cNvSpPr>
            <a:spLocks noGrp="1"/>
          </p:cNvSpPr>
          <p:nvPr>
            <p:ph type="title"/>
          </p:nvPr>
        </p:nvSpPr>
        <p:spPr/>
        <p:txBody>
          <a:bodyPr>
            <a:normAutofit/>
          </a:bodyPr>
          <a:lstStyle/>
          <a:p>
            <a:r>
              <a:rPr lang="en-GB" sz="2000" dirty="0">
                <a:latin typeface="Arial"/>
                <a:cs typeface="Arial"/>
              </a:rPr>
              <a:t>XRN4850 – BRO Data LDZ Saturation Report – Approval Required</a:t>
            </a:r>
          </a:p>
        </p:txBody>
      </p:sp>
      <p:sp>
        <p:nvSpPr>
          <p:cNvPr id="5" name="TextBox 4">
            <a:extLst>
              <a:ext uri="{FF2B5EF4-FFF2-40B4-BE49-F238E27FC236}">
                <a16:creationId xmlns:a16="http://schemas.microsoft.com/office/drawing/2014/main" id="{A409A981-F7C2-4375-81AB-0658FAF6CEEC}"/>
              </a:ext>
            </a:extLst>
          </p:cNvPr>
          <p:cNvSpPr txBox="1"/>
          <p:nvPr/>
        </p:nvSpPr>
        <p:spPr>
          <a:xfrm>
            <a:off x="539552" y="915566"/>
            <a:ext cx="7557522" cy="1338828"/>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en-US" sz="900" dirty="0">
                <a:ea typeface="Verdana"/>
                <a:cs typeface="Arial"/>
              </a:rPr>
              <a:t>As part of the Network usage report for xrn4850 SMS/Email Notification service a number of Networks have requested Xoserve to identify the percentage saturation per LDZ of the Broadcast 'BRO' data held in UK Link.  This will enable Networks to determine whether sufficient data exists to make using the notification service effective. </a:t>
            </a:r>
          </a:p>
          <a:p>
            <a:r>
              <a:rPr lang="en-US" sz="900" dirty="0">
                <a:ea typeface="Verdana"/>
                <a:cs typeface="Arial"/>
              </a:rPr>
              <a:t> </a:t>
            </a:r>
          </a:p>
          <a:p>
            <a:pPr marL="171450" indent="-171450">
              <a:buFont typeface="Arial" panose="020B0604020202020204" pitchFamily="34" charset="0"/>
              <a:buChar char="•"/>
            </a:pPr>
            <a:r>
              <a:rPr lang="en-US" sz="900" dirty="0">
                <a:ea typeface="Verdana"/>
                <a:cs typeface="Arial"/>
              </a:rPr>
              <a:t>Xoserve have analysed the request and are proposing to produce a report, which can be generated monthly, to provide Network Operators visibility of the percentage of BRO data populated in UK Link by LDZ.</a:t>
            </a:r>
          </a:p>
          <a:p>
            <a:pPr marL="171450" indent="-171450">
              <a:buFont typeface="Arial" panose="020B0604020202020204" pitchFamily="34" charset="0"/>
              <a:buChar char="•"/>
            </a:pPr>
            <a:endParaRPr lang="en-US" sz="900" dirty="0">
              <a:ea typeface="Verdana"/>
              <a:cs typeface="Arial"/>
            </a:endParaRPr>
          </a:p>
          <a:p>
            <a:pPr marL="171450" indent="-171450">
              <a:buFont typeface="Arial" panose="020B0604020202020204" pitchFamily="34" charset="0"/>
              <a:buChar char="•"/>
            </a:pPr>
            <a:r>
              <a:rPr lang="en-US" sz="900" dirty="0">
                <a:ea typeface="Verdana"/>
                <a:cs typeface="Arial"/>
              </a:rPr>
              <a:t>Below is an example of what this report would look like.  The report would cost a total figure of £1,800, for initial 6 months of reporting, which includes, build, test and delivery of 6 monthly reports, commencing early February 21. </a:t>
            </a:r>
            <a:endParaRPr lang="en-GB" sz="900" dirty="0">
              <a:ea typeface="Verdana"/>
              <a:cs typeface="Arial"/>
            </a:endParaRPr>
          </a:p>
        </p:txBody>
      </p:sp>
      <p:sp>
        <p:nvSpPr>
          <p:cNvPr id="3" name="TextBox 2">
            <a:extLst>
              <a:ext uri="{FF2B5EF4-FFF2-40B4-BE49-F238E27FC236}">
                <a16:creationId xmlns:a16="http://schemas.microsoft.com/office/drawing/2014/main" id="{813F541A-04DD-46A9-9DA9-0FD8552E1875}"/>
              </a:ext>
            </a:extLst>
          </p:cNvPr>
          <p:cNvSpPr txBox="1"/>
          <p:nvPr/>
        </p:nvSpPr>
        <p:spPr>
          <a:xfrm>
            <a:off x="131316" y="4973338"/>
            <a:ext cx="2379737" cy="230832"/>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t>Updates as of the 30</a:t>
            </a:r>
            <a:r>
              <a:rPr lang="en-GB" sz="900" baseline="30000" dirty="0"/>
              <a:t>th</a:t>
            </a:r>
            <a:r>
              <a:rPr lang="en-GB" sz="900" dirty="0"/>
              <a:t> November 2020</a:t>
            </a:r>
          </a:p>
        </p:txBody>
      </p:sp>
      <p:graphicFrame>
        <p:nvGraphicFramePr>
          <p:cNvPr id="8" name="Table 7">
            <a:extLst>
              <a:ext uri="{FF2B5EF4-FFF2-40B4-BE49-F238E27FC236}">
                <a16:creationId xmlns:a16="http://schemas.microsoft.com/office/drawing/2014/main" id="{1994C402-1E65-4579-95A1-96A083A447FE}"/>
              </a:ext>
            </a:extLst>
          </p:cNvPr>
          <p:cNvGraphicFramePr>
            <a:graphicFrameLocks noGrp="1"/>
          </p:cNvGraphicFramePr>
          <p:nvPr>
            <p:extLst>
              <p:ext uri="{D42A27DB-BD31-4B8C-83A1-F6EECF244321}">
                <p14:modId xmlns:p14="http://schemas.microsoft.com/office/powerpoint/2010/main" val="3658041231"/>
              </p:ext>
            </p:extLst>
          </p:nvPr>
        </p:nvGraphicFramePr>
        <p:xfrm>
          <a:off x="762313" y="2292276"/>
          <a:ext cx="7111989" cy="1470660"/>
        </p:xfrm>
        <a:graphic>
          <a:graphicData uri="http://schemas.openxmlformats.org/drawingml/2006/table">
            <a:tbl>
              <a:tblPr firstRow="1" firstCol="1" bandRow="1">
                <a:tableStyleId>{5C22544A-7EE6-4342-B048-85BDC9FD1C3A}</a:tableStyleId>
              </a:tblPr>
              <a:tblGrid>
                <a:gridCol w="1231899">
                  <a:extLst>
                    <a:ext uri="{9D8B030D-6E8A-4147-A177-3AD203B41FA5}">
                      <a16:colId xmlns:a16="http://schemas.microsoft.com/office/drawing/2014/main" val="3176065030"/>
                    </a:ext>
                  </a:extLst>
                </a:gridCol>
                <a:gridCol w="1409698">
                  <a:extLst>
                    <a:ext uri="{9D8B030D-6E8A-4147-A177-3AD203B41FA5}">
                      <a16:colId xmlns:a16="http://schemas.microsoft.com/office/drawing/2014/main" val="2496457747"/>
                    </a:ext>
                  </a:extLst>
                </a:gridCol>
                <a:gridCol w="1352005">
                  <a:extLst>
                    <a:ext uri="{9D8B030D-6E8A-4147-A177-3AD203B41FA5}">
                      <a16:colId xmlns:a16="http://schemas.microsoft.com/office/drawing/2014/main" val="2327130280"/>
                    </a:ext>
                  </a:extLst>
                </a:gridCol>
                <a:gridCol w="1528354">
                  <a:extLst>
                    <a:ext uri="{9D8B030D-6E8A-4147-A177-3AD203B41FA5}">
                      <a16:colId xmlns:a16="http://schemas.microsoft.com/office/drawing/2014/main" val="4053066754"/>
                    </a:ext>
                  </a:extLst>
                </a:gridCol>
                <a:gridCol w="480329">
                  <a:extLst>
                    <a:ext uri="{9D8B030D-6E8A-4147-A177-3AD203B41FA5}">
                      <a16:colId xmlns:a16="http://schemas.microsoft.com/office/drawing/2014/main" val="1994923564"/>
                    </a:ext>
                  </a:extLst>
                </a:gridCol>
                <a:gridCol w="1109704">
                  <a:extLst>
                    <a:ext uri="{9D8B030D-6E8A-4147-A177-3AD203B41FA5}">
                      <a16:colId xmlns:a16="http://schemas.microsoft.com/office/drawing/2014/main" val="2297891759"/>
                    </a:ext>
                  </a:extLst>
                </a:gridCol>
              </a:tblGrid>
              <a:tr h="0">
                <a:tc>
                  <a:txBody>
                    <a:bodyPr/>
                    <a:lstStyle/>
                    <a:p>
                      <a:pPr algn="ctr">
                        <a:spcAft>
                          <a:spcPts val="0"/>
                        </a:spcAft>
                      </a:pPr>
                      <a:r>
                        <a:rPr lang="en-GB" sz="1200" dirty="0">
                          <a:effectLst/>
                        </a:rPr>
                        <a:t>Shipper Org ID</a:t>
                      </a:r>
                      <a:endParaRPr lang="en-GB"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spcAft>
                          <a:spcPts val="0"/>
                        </a:spcAft>
                      </a:pPr>
                      <a:r>
                        <a:rPr lang="en-GB" sz="1200" dirty="0">
                          <a:effectLst/>
                        </a:rPr>
                        <a:t>ShipperShort Code</a:t>
                      </a:r>
                      <a:endParaRPr lang="en-GB"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spcAft>
                          <a:spcPts val="0"/>
                        </a:spcAft>
                      </a:pPr>
                      <a:r>
                        <a:rPr lang="en-GB" sz="1200" dirty="0">
                          <a:effectLst/>
                        </a:rPr>
                        <a:t>Supplier Org ID</a:t>
                      </a:r>
                      <a:endParaRPr lang="en-GB"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spcAft>
                          <a:spcPts val="0"/>
                        </a:spcAft>
                      </a:pPr>
                      <a:r>
                        <a:rPr lang="en-GB" sz="1200" dirty="0">
                          <a:effectLst/>
                        </a:rPr>
                        <a:t>SupplierShortCode</a:t>
                      </a:r>
                      <a:endParaRPr lang="en-GB"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spcAft>
                          <a:spcPts val="0"/>
                        </a:spcAft>
                      </a:pPr>
                      <a:r>
                        <a:rPr lang="en-GB" sz="1200" dirty="0">
                          <a:effectLst/>
                        </a:rPr>
                        <a:t>LDZ</a:t>
                      </a:r>
                      <a:endParaRPr lang="en-GB"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spcAft>
                          <a:spcPts val="0"/>
                        </a:spcAft>
                      </a:pPr>
                      <a:r>
                        <a:rPr lang="en-GB" sz="1200" dirty="0">
                          <a:effectLst/>
                        </a:rPr>
                        <a:t>LIVE BRO </a:t>
                      </a:r>
                      <a:br>
                        <a:rPr lang="en-GB" sz="1200" dirty="0">
                          <a:effectLst/>
                        </a:rPr>
                      </a:br>
                      <a:r>
                        <a:rPr lang="en-GB" sz="1200" dirty="0">
                          <a:effectLst/>
                        </a:rPr>
                        <a:t>Count</a:t>
                      </a:r>
                      <a:endParaRPr lang="en-GB"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166934021"/>
                  </a:ext>
                </a:extLst>
              </a:tr>
              <a:tr h="184150">
                <a:tc>
                  <a:txBody>
                    <a:bodyPr/>
                    <a:lstStyle/>
                    <a:p>
                      <a:pPr algn="ctr">
                        <a:spcAft>
                          <a:spcPts val="0"/>
                        </a:spcAft>
                      </a:pPr>
                      <a:r>
                        <a:rPr lang="en-GB" sz="1100" dirty="0">
                          <a:effectLst/>
                        </a:rPr>
                        <a:t>399</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BUS</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462</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BGT</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LO</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XXXXX</a:t>
                      </a:r>
                      <a:endParaRPr lang="en-GB"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032850379"/>
                  </a:ext>
                </a:extLst>
              </a:tr>
              <a:tr h="184150">
                <a:tc>
                  <a:txBody>
                    <a:bodyPr/>
                    <a:lstStyle/>
                    <a:p>
                      <a:pPr algn="ctr">
                        <a:spcAft>
                          <a:spcPts val="0"/>
                        </a:spcAft>
                      </a:pPr>
                      <a:r>
                        <a:rPr lang="en-GB" sz="1100" dirty="0">
                          <a:effectLst/>
                        </a:rPr>
                        <a:t>399</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BUS</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462</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BGT</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SC</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XXXXX</a:t>
                      </a:r>
                      <a:endParaRPr lang="en-GB"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064141709"/>
                  </a:ext>
                </a:extLst>
              </a:tr>
              <a:tr h="184150">
                <a:tc>
                  <a:txBody>
                    <a:bodyPr/>
                    <a:lstStyle/>
                    <a:p>
                      <a:pPr algn="ctr">
                        <a:spcAft>
                          <a:spcPts val="0"/>
                        </a:spcAft>
                      </a:pPr>
                      <a:r>
                        <a:rPr lang="en-GB" sz="1100" dirty="0">
                          <a:effectLst/>
                        </a:rPr>
                        <a:t>399</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BUS</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10001768</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BGB</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SC</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XXXXX</a:t>
                      </a:r>
                      <a:endParaRPr lang="en-GB"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662756014"/>
                  </a:ext>
                </a:extLst>
              </a:tr>
              <a:tr h="184150">
                <a:tc>
                  <a:txBody>
                    <a:bodyPr/>
                    <a:lstStyle/>
                    <a:p>
                      <a:pPr algn="ctr">
                        <a:spcAft>
                          <a:spcPts val="0"/>
                        </a:spcAft>
                      </a:pPr>
                      <a:r>
                        <a:rPr lang="en-GB" sz="1100" dirty="0">
                          <a:effectLst/>
                        </a:rPr>
                        <a:t>451</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SCP</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10000039</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SCT</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SC</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XXXXX</a:t>
                      </a:r>
                      <a:endParaRPr lang="en-GB"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471499570"/>
                  </a:ext>
                </a:extLst>
              </a:tr>
              <a:tr h="184150">
                <a:tc>
                  <a:txBody>
                    <a:bodyPr/>
                    <a:lstStyle/>
                    <a:p>
                      <a:pPr algn="ctr">
                        <a:spcAft>
                          <a:spcPts val="0"/>
                        </a:spcAft>
                      </a:pPr>
                      <a:r>
                        <a:rPr lang="en-GB" sz="1100" dirty="0">
                          <a:effectLst/>
                        </a:rPr>
                        <a:t>10000164</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SGL</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10000164</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SGL</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SC</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XXXXX</a:t>
                      </a:r>
                      <a:endParaRPr lang="en-GB"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742488740"/>
                  </a:ext>
                </a:extLst>
              </a:tr>
              <a:tr h="184150">
                <a:tc>
                  <a:txBody>
                    <a:bodyPr/>
                    <a:lstStyle/>
                    <a:p>
                      <a:pPr algn="ctr">
                        <a:spcAft>
                          <a:spcPts val="0"/>
                        </a:spcAft>
                      </a:pPr>
                      <a:r>
                        <a:rPr lang="en-GB" sz="1100" dirty="0">
                          <a:effectLst/>
                        </a:rPr>
                        <a:t>10001399</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LEP</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10000264</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LED</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SC</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spcAft>
                          <a:spcPts val="0"/>
                        </a:spcAft>
                      </a:pPr>
                      <a:r>
                        <a:rPr lang="en-GB" sz="1100" dirty="0">
                          <a:effectLst/>
                        </a:rPr>
                        <a:t>XXXXX</a:t>
                      </a:r>
                      <a:endParaRPr lang="en-GB"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903561580"/>
                  </a:ext>
                </a:extLst>
              </a:tr>
            </a:tbl>
          </a:graphicData>
        </a:graphic>
      </p:graphicFrame>
    </p:spTree>
    <p:extLst>
      <p:ext uri="{BB962C8B-B14F-4D97-AF65-F5344CB8AC3E}">
        <p14:creationId xmlns:p14="http://schemas.microsoft.com/office/powerpoint/2010/main" val="415566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B6BAA-8E1C-4CF9-86DA-FE8E4DF08B5E}"/>
              </a:ext>
            </a:extLst>
          </p:cNvPr>
          <p:cNvSpPr>
            <a:spLocks noGrp="1"/>
          </p:cNvSpPr>
          <p:nvPr>
            <p:ph type="title"/>
          </p:nvPr>
        </p:nvSpPr>
        <p:spPr/>
        <p:txBody>
          <a:bodyPr>
            <a:normAutofit/>
          </a:bodyPr>
          <a:lstStyle/>
          <a:p>
            <a:r>
              <a:rPr lang="en-GB" sz="2000" dirty="0">
                <a:latin typeface="Arial"/>
                <a:cs typeface="Arial"/>
              </a:rPr>
              <a:t>XRN4850 – SMS/Email Broadcast Notification Timeline</a:t>
            </a:r>
          </a:p>
        </p:txBody>
      </p:sp>
      <p:sp>
        <p:nvSpPr>
          <p:cNvPr id="5" name="TextBox 4">
            <a:extLst>
              <a:ext uri="{FF2B5EF4-FFF2-40B4-BE49-F238E27FC236}">
                <a16:creationId xmlns:a16="http://schemas.microsoft.com/office/drawing/2014/main" id="{A409A981-F7C2-4375-81AB-0658FAF6CEEC}"/>
              </a:ext>
            </a:extLst>
          </p:cNvPr>
          <p:cNvSpPr txBox="1"/>
          <p:nvPr/>
        </p:nvSpPr>
        <p:spPr>
          <a:xfrm>
            <a:off x="396677" y="1145754"/>
            <a:ext cx="7557522" cy="553998"/>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en-GB" sz="900" dirty="0">
                <a:latin typeface="Arial"/>
                <a:ea typeface="Verdana"/>
                <a:cs typeface="Arial"/>
              </a:rPr>
              <a:t>Post Implementation Support is on track to complete on 27</a:t>
            </a:r>
            <a:r>
              <a:rPr lang="en-GB" sz="900" baseline="30000" dirty="0">
                <a:latin typeface="Arial"/>
                <a:ea typeface="Verdana"/>
                <a:cs typeface="Arial"/>
              </a:rPr>
              <a:t>th</a:t>
            </a:r>
            <a:r>
              <a:rPr lang="en-GB" sz="900" dirty="0">
                <a:latin typeface="Arial"/>
                <a:ea typeface="Verdana"/>
                <a:cs typeface="Arial"/>
              </a:rPr>
              <a:t> November.</a:t>
            </a:r>
          </a:p>
          <a:p>
            <a:pPr marL="171450" indent="-171450">
              <a:buFont typeface="Arial" panose="020B0604020202020204" pitchFamily="34" charset="0"/>
              <a:buChar char="•"/>
            </a:pPr>
            <a:r>
              <a:rPr lang="en-US" sz="900" dirty="0">
                <a:ea typeface="Verdana" panose="020B0604030504040204" pitchFamily="34" charset="0"/>
              </a:rPr>
              <a:t>Daily/Monthly Network Usage report delivery in progress, to be delivered late January via the Data Discovery Platform (DDP)</a:t>
            </a:r>
            <a:endParaRPr lang="en-GB" sz="900" dirty="0">
              <a:latin typeface="Arial"/>
              <a:ea typeface="Verdana"/>
              <a:cs typeface="Arial"/>
            </a:endParaRPr>
          </a:p>
          <a:p>
            <a:pPr marL="171450" indent="-171450">
              <a:buFont typeface="Arial" panose="020B0604020202020204" pitchFamily="34" charset="0"/>
              <a:buChar char="•"/>
            </a:pPr>
            <a:endParaRPr lang="en-GB" sz="1200" dirty="0"/>
          </a:p>
        </p:txBody>
      </p:sp>
      <p:sp>
        <p:nvSpPr>
          <p:cNvPr id="3" name="TextBox 2">
            <a:extLst>
              <a:ext uri="{FF2B5EF4-FFF2-40B4-BE49-F238E27FC236}">
                <a16:creationId xmlns:a16="http://schemas.microsoft.com/office/drawing/2014/main" id="{813F541A-04DD-46A9-9DA9-0FD8552E1875}"/>
              </a:ext>
            </a:extLst>
          </p:cNvPr>
          <p:cNvSpPr txBox="1"/>
          <p:nvPr/>
        </p:nvSpPr>
        <p:spPr>
          <a:xfrm>
            <a:off x="131316" y="4973338"/>
            <a:ext cx="2379737" cy="230832"/>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t>Updates as of the 30</a:t>
            </a:r>
            <a:r>
              <a:rPr lang="en-GB" sz="900" baseline="30000" dirty="0"/>
              <a:t>th</a:t>
            </a:r>
            <a:r>
              <a:rPr lang="en-GB" sz="900" dirty="0"/>
              <a:t> November 2020</a:t>
            </a:r>
          </a:p>
        </p:txBody>
      </p:sp>
      <p:pic>
        <p:nvPicPr>
          <p:cNvPr id="6" name="Picture 5">
            <a:extLst>
              <a:ext uri="{FF2B5EF4-FFF2-40B4-BE49-F238E27FC236}">
                <a16:creationId xmlns:a16="http://schemas.microsoft.com/office/drawing/2014/main" id="{7D867504-38BB-4C4E-9323-43B8035418FF}"/>
              </a:ext>
            </a:extLst>
          </p:cNvPr>
          <p:cNvPicPr>
            <a:picLocks noChangeAspect="1"/>
          </p:cNvPicPr>
          <p:nvPr/>
        </p:nvPicPr>
        <p:blipFill>
          <a:blip r:embed="rId2"/>
          <a:stretch>
            <a:fillRect/>
          </a:stretch>
        </p:blipFill>
        <p:spPr>
          <a:xfrm>
            <a:off x="312367" y="1756723"/>
            <a:ext cx="8519266" cy="2185866"/>
          </a:xfrm>
          <a:prstGeom prst="rect">
            <a:avLst/>
          </a:prstGeom>
        </p:spPr>
      </p:pic>
      <p:cxnSp>
        <p:nvCxnSpPr>
          <p:cNvPr id="8" name="Straight Connector 7">
            <a:extLst>
              <a:ext uri="{FF2B5EF4-FFF2-40B4-BE49-F238E27FC236}">
                <a16:creationId xmlns:a16="http://schemas.microsoft.com/office/drawing/2014/main" id="{11C34965-C90B-4252-97D6-E035B5D6D8ED}"/>
              </a:ext>
            </a:extLst>
          </p:cNvPr>
          <p:cNvCxnSpPr>
            <a:cxnSpLocks/>
          </p:cNvCxnSpPr>
          <p:nvPr/>
        </p:nvCxnSpPr>
        <p:spPr>
          <a:xfrm>
            <a:off x="6588224" y="1699752"/>
            <a:ext cx="0" cy="229584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3F9FDDAE-3F53-4D98-96E4-894127AADDFE}"/>
              </a:ext>
            </a:extLst>
          </p:cNvPr>
          <p:cNvSpPr txBox="1"/>
          <p:nvPr/>
        </p:nvSpPr>
        <p:spPr>
          <a:xfrm>
            <a:off x="6339598" y="1526201"/>
            <a:ext cx="497252" cy="200055"/>
          </a:xfrm>
          <a:prstGeom prst="rect">
            <a:avLst/>
          </a:prstGeom>
          <a:noFill/>
        </p:spPr>
        <p:txBody>
          <a:bodyPr wrap="none" rtlCol="0">
            <a:spAutoFit/>
          </a:bodyPr>
          <a:lstStyle/>
          <a:p>
            <a:pPr algn="ctr"/>
            <a:r>
              <a:rPr lang="en-GB" sz="700" b="1" dirty="0">
                <a:solidFill>
                  <a:srgbClr val="FF0000"/>
                </a:solidFill>
              </a:rPr>
              <a:t>TODAY</a:t>
            </a:r>
            <a:endParaRPr lang="en-GB" b="1" dirty="0">
              <a:solidFill>
                <a:srgbClr val="FF0000"/>
              </a:solidFill>
            </a:endParaRPr>
          </a:p>
        </p:txBody>
      </p:sp>
    </p:spTree>
    <p:extLst>
      <p:ext uri="{BB962C8B-B14F-4D97-AF65-F5344CB8AC3E}">
        <p14:creationId xmlns:p14="http://schemas.microsoft.com/office/powerpoint/2010/main" val="208845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323"/>
            <a:ext cx="8229600" cy="637580"/>
          </a:xfrm>
        </p:spPr>
        <p:txBody>
          <a:bodyPr>
            <a:normAutofit/>
          </a:bodyPr>
          <a:lstStyle/>
          <a:p>
            <a:r>
              <a:rPr lang="en-GB" sz="2000" dirty="0">
                <a:latin typeface="Arial"/>
                <a:cs typeface="Arial"/>
              </a:rPr>
              <a:t>XRN4996 June 20 Release Summary</a:t>
            </a:r>
          </a:p>
        </p:txBody>
      </p:sp>
      <p:sp>
        <p:nvSpPr>
          <p:cNvPr id="3" name="TextBox 2"/>
          <p:cNvSpPr txBox="1"/>
          <p:nvPr/>
        </p:nvSpPr>
        <p:spPr>
          <a:xfrm>
            <a:off x="131316" y="1175792"/>
            <a:ext cx="9144000" cy="3139321"/>
          </a:xfrm>
          <a:prstGeom prst="rect">
            <a:avLst/>
          </a:prstGeom>
          <a:noFill/>
        </p:spPr>
        <p:txBody>
          <a:bodyPr wrap="square" lIns="91440" tIns="45720" rIns="91440" bIns="45720" rtlCol="0" anchor="t">
            <a:spAutoFit/>
          </a:bodyPr>
          <a:lstStyle/>
          <a:p>
            <a:r>
              <a:rPr lang="en-GB" sz="900" b="1" dirty="0"/>
              <a:t>June 20 Release consists of 7 changes, Implementation was completed for June 20:</a:t>
            </a:r>
            <a:endParaRPr lang="en-GB" sz="900" b="1" dirty="0">
              <a:cs typeface="Arial"/>
            </a:endParaRPr>
          </a:p>
          <a:p>
            <a:endParaRPr lang="en-GB" sz="900" dirty="0">
              <a:cs typeface="Arial"/>
            </a:endParaRPr>
          </a:p>
          <a:p>
            <a:r>
              <a:rPr lang="en-GB" sz="900" b="1" u="sng" dirty="0"/>
              <a:t>In Scope</a:t>
            </a:r>
            <a:endParaRPr lang="en-GB" sz="900" b="1" u="sng" dirty="0">
              <a:cs typeface="Arial"/>
            </a:endParaRPr>
          </a:p>
          <a:p>
            <a:pPr marL="171450" indent="-171450">
              <a:buFont typeface="Arial" panose="020B0604020202020204" pitchFamily="34" charset="0"/>
              <a:buChar char="•"/>
            </a:pPr>
            <a:r>
              <a:rPr lang="en-GB" sz="900" b="1" dirty="0"/>
              <a:t>XRN4772</a:t>
            </a:r>
            <a:r>
              <a:rPr lang="en-GB" sz="900" dirty="0"/>
              <a:t> - </a:t>
            </a:r>
            <a:r>
              <a:rPr lang="en-US" sz="900" dirty="0"/>
              <a:t>Composite Weather Variable (CWV) Improvements</a:t>
            </a:r>
            <a:endParaRPr lang="en-US" sz="900" dirty="0">
              <a:cs typeface="Arial"/>
            </a:endParaRPr>
          </a:p>
          <a:p>
            <a:pPr marL="171450" indent="-171450">
              <a:buFont typeface="Arial" panose="020B0604020202020204" pitchFamily="34" charset="0"/>
              <a:buChar char="•"/>
            </a:pPr>
            <a:r>
              <a:rPr lang="en-US" sz="900" b="1" dirty="0"/>
              <a:t>XRN4888</a:t>
            </a:r>
            <a:r>
              <a:rPr lang="en-US" sz="900" dirty="0"/>
              <a:t> - Removing Duplicate Address Update Validation for IGT Supply Meter Points via Contact Management Service (CMS)</a:t>
            </a:r>
            <a:endParaRPr lang="en-US" sz="900" dirty="0">
              <a:cs typeface="Arial"/>
            </a:endParaRPr>
          </a:p>
          <a:p>
            <a:pPr marL="171450" indent="-171450">
              <a:buFont typeface="Arial" panose="020B0604020202020204" pitchFamily="34" charset="0"/>
              <a:buChar char="•"/>
            </a:pPr>
            <a:r>
              <a:rPr lang="en-US" sz="900" b="1" dirty="0"/>
              <a:t>XRN4930</a:t>
            </a:r>
            <a:r>
              <a:rPr lang="en-US" sz="900" dirty="0"/>
              <a:t> - Requirement to Inform Shipper of Meter Link Code Change</a:t>
            </a:r>
            <a:endParaRPr lang="en-US" sz="900" dirty="0">
              <a:cs typeface="Arial"/>
            </a:endParaRPr>
          </a:p>
          <a:p>
            <a:pPr marL="171450" indent="-171450">
              <a:buFont typeface="Arial" panose="020B0604020202020204" pitchFamily="34" charset="0"/>
              <a:buChar char="•"/>
            </a:pPr>
            <a:r>
              <a:rPr lang="en-US" sz="900" b="1" dirty="0"/>
              <a:t>XRN4850</a:t>
            </a:r>
            <a:r>
              <a:rPr lang="en-US" sz="900" dirty="0"/>
              <a:t> - Notification of Customer Contact Details to Transporters (UKLink file formats, new service to follow)</a:t>
            </a:r>
            <a:endParaRPr lang="en-US" sz="900" dirty="0">
              <a:cs typeface="Arial"/>
            </a:endParaRPr>
          </a:p>
          <a:p>
            <a:pPr marL="171450" indent="-171450">
              <a:buFont typeface="Arial" panose="020B0604020202020204" pitchFamily="34" charset="0"/>
              <a:buChar char="•"/>
            </a:pPr>
            <a:r>
              <a:rPr lang="en-US" sz="900" b="1" dirty="0"/>
              <a:t>XRN4865</a:t>
            </a:r>
            <a:r>
              <a:rPr lang="en-US" sz="900" dirty="0"/>
              <a:t> - Amendment to Treatment and Reporting  of CYCL Reads</a:t>
            </a:r>
            <a:endParaRPr lang="en-US" sz="900" dirty="0">
              <a:cs typeface="Arial"/>
            </a:endParaRPr>
          </a:p>
          <a:p>
            <a:pPr marL="171450" indent="-171450">
              <a:buFont typeface="Arial" panose="020B0604020202020204" pitchFamily="34" charset="0"/>
              <a:buChar char="•"/>
            </a:pPr>
            <a:r>
              <a:rPr lang="en-US" sz="900" b="1" dirty="0"/>
              <a:t>XRN4932</a:t>
            </a:r>
            <a:r>
              <a:rPr lang="en-US" sz="900" dirty="0"/>
              <a:t> - Improvements to the quality of the Conversion Factor values held on the Supply Point Register (MOD0681S)</a:t>
            </a:r>
            <a:endParaRPr lang="en-US" sz="900" b="1" u="sng" dirty="0">
              <a:cs typeface="Arial"/>
            </a:endParaRPr>
          </a:p>
          <a:p>
            <a:pPr marL="171450" indent="-171450">
              <a:buFont typeface="Arial" panose="020B0604020202020204" pitchFamily="34" charset="0"/>
              <a:buChar char="•"/>
            </a:pPr>
            <a:r>
              <a:rPr lang="en-US" sz="900" b="1" dirty="0"/>
              <a:t>XRN4780 (B)***</a:t>
            </a:r>
            <a:r>
              <a:rPr lang="en-US" sz="900" dirty="0"/>
              <a:t> – Inclusion of Meter Asset Provider Identity (MAP Id) in the UK Link system (</a:t>
            </a:r>
            <a:r>
              <a:rPr lang="en-US" sz="900" b="1" dirty="0"/>
              <a:t>CSS Consequential Change</a:t>
            </a:r>
            <a:r>
              <a:rPr lang="en-US" sz="900" dirty="0"/>
              <a:t>)</a:t>
            </a:r>
            <a:endParaRPr lang="en-US" sz="900" dirty="0">
              <a:cs typeface="Arial"/>
            </a:endParaRPr>
          </a:p>
          <a:p>
            <a:pPr marL="285750" indent="-285750">
              <a:buFont typeface="Arial" panose="020B0604020202020204" pitchFamily="34" charset="0"/>
              <a:buChar char="•"/>
            </a:pPr>
            <a:endParaRPr lang="en-US" sz="900" dirty="0">
              <a:cs typeface="Arial"/>
            </a:endParaRPr>
          </a:p>
          <a:p>
            <a:r>
              <a:rPr lang="en-US" sz="900" b="1" u="sng" dirty="0"/>
              <a:t>Descoped</a:t>
            </a:r>
            <a:endParaRPr lang="en-US" sz="900" b="1" u="sng" dirty="0">
              <a:cs typeface="Arial"/>
            </a:endParaRPr>
          </a:p>
          <a:p>
            <a:pPr marL="285750" indent="-285750">
              <a:buFont typeface="Arial" panose="020B0604020202020204" pitchFamily="34" charset="0"/>
              <a:buChar char="•"/>
            </a:pPr>
            <a:r>
              <a:rPr lang="en-GB" sz="900" b="1" strike="sngStrike" dirty="0"/>
              <a:t>XRN4691**</a:t>
            </a:r>
            <a:r>
              <a:rPr lang="en-GB" sz="900" strike="sngStrike" dirty="0"/>
              <a:t> - </a:t>
            </a:r>
            <a:r>
              <a:rPr lang="en-US" sz="900" strike="sngStrike" dirty="0"/>
              <a:t>CSEPs: IGT and GT File Formats (CGI Files)</a:t>
            </a:r>
            <a:endParaRPr lang="en-GB" sz="900" strike="sngStrike" dirty="0">
              <a:cs typeface="Arial"/>
            </a:endParaRPr>
          </a:p>
          <a:p>
            <a:pPr marL="285750" indent="-285750">
              <a:buFont typeface="Arial" panose="020B0604020202020204" pitchFamily="34" charset="0"/>
              <a:buChar char="•"/>
            </a:pPr>
            <a:r>
              <a:rPr lang="en-GB" sz="900" b="1" strike="sngStrike" dirty="0"/>
              <a:t>XRN4692**</a:t>
            </a:r>
            <a:r>
              <a:rPr lang="en-GB" sz="900" strike="sngStrike" dirty="0"/>
              <a:t> - </a:t>
            </a:r>
            <a:r>
              <a:rPr lang="en-US" sz="900" strike="sngStrike" dirty="0"/>
              <a:t>CSEPs: IGT and GT File Formats (CIN Files)</a:t>
            </a:r>
            <a:endParaRPr lang="en-US" sz="900" strike="sngStrike" dirty="0">
              <a:cs typeface="Arial"/>
            </a:endParaRPr>
          </a:p>
          <a:p>
            <a:pPr marL="285750" indent="-285750">
              <a:buFont typeface="Arial" panose="020B0604020202020204" pitchFamily="34" charset="0"/>
              <a:buChar char="•"/>
            </a:pPr>
            <a:r>
              <a:rPr lang="en-GB" sz="900" b="1" strike="sngStrike" dirty="0"/>
              <a:t>XRN4780 (B) </a:t>
            </a:r>
            <a:r>
              <a:rPr lang="en-GB" sz="900" strike="sngStrike" dirty="0"/>
              <a:t>- </a:t>
            </a:r>
            <a:r>
              <a:rPr lang="en-US" sz="900" strike="sngStrike" dirty="0"/>
              <a:t>Inclusion of Meter Asset Provider Identity (MAP Id) in the UK Link system (CSS Consequential Change)</a:t>
            </a:r>
            <a:endParaRPr lang="en-US" sz="900" strike="sngStrike" dirty="0">
              <a:cs typeface="Arial"/>
            </a:endParaRPr>
          </a:p>
          <a:p>
            <a:pPr marL="285750" indent="-285750">
              <a:buFont typeface="Arial" panose="020B0604020202020204" pitchFamily="34" charset="0"/>
              <a:buChar char="•"/>
            </a:pPr>
            <a:r>
              <a:rPr lang="en-US" sz="900" b="1" strike="sngStrike" dirty="0"/>
              <a:t>XRN4871 (B)** </a:t>
            </a:r>
            <a:r>
              <a:rPr lang="en-US" sz="900" strike="sngStrike" dirty="0"/>
              <a:t>- Changes to Ratchet Regime (MOD0665)</a:t>
            </a:r>
            <a:endParaRPr lang="en-US" sz="900" strike="sngStrike" dirty="0">
              <a:cs typeface="Arial"/>
            </a:endParaRPr>
          </a:p>
          <a:p>
            <a:pPr marL="285750" indent="-285750">
              <a:buFont typeface="Arial" panose="020B0604020202020204" pitchFamily="34" charset="0"/>
              <a:buChar char="•"/>
            </a:pPr>
            <a:r>
              <a:rPr lang="en-US" sz="900" b="1" strike="sngStrike" dirty="0"/>
              <a:t>XRN4941*</a:t>
            </a:r>
            <a:r>
              <a:rPr lang="en-GB" sz="900" strike="sngStrike" dirty="0"/>
              <a:t> - </a:t>
            </a:r>
            <a:r>
              <a:rPr lang="en-US" sz="900" strike="sngStrike" dirty="0"/>
              <a:t>Auto updates to meter read frequency (MOD0692)</a:t>
            </a:r>
            <a:endParaRPr lang="en-GB" sz="900" strike="sngStrike" dirty="0">
              <a:cs typeface="Arial"/>
            </a:endParaRPr>
          </a:p>
          <a:p>
            <a:endParaRPr lang="en-GB" sz="900" dirty="0">
              <a:cs typeface="Arial"/>
            </a:endParaRPr>
          </a:p>
          <a:p>
            <a:pPr lvl="0"/>
            <a:r>
              <a:rPr lang="en-GB" sz="900" dirty="0"/>
              <a:t>* Pending Solution/MOD </a:t>
            </a:r>
            <a:r>
              <a:rPr lang="en-GB" sz="900" dirty="0">
                <a:cs typeface="Arial"/>
              </a:rPr>
              <a:t>approval by ChMC/DSG for remaining change requests. Descoped at ChMC on 8</a:t>
            </a:r>
            <a:r>
              <a:rPr lang="en-GB" sz="900" baseline="30000" dirty="0">
                <a:cs typeface="Arial"/>
              </a:rPr>
              <a:t>th</a:t>
            </a:r>
            <a:r>
              <a:rPr lang="en-GB" sz="900" dirty="0">
                <a:cs typeface="Arial"/>
              </a:rPr>
              <a:t> January 2020</a:t>
            </a:r>
          </a:p>
          <a:p>
            <a:pPr lvl="0"/>
            <a:r>
              <a:rPr lang="en-GB" sz="900" dirty="0">
                <a:cs typeface="Arial"/>
              </a:rPr>
              <a:t>** Descoped at eChMC on 22</a:t>
            </a:r>
            <a:r>
              <a:rPr lang="en-GB" sz="900" baseline="30000" dirty="0">
                <a:cs typeface="Arial"/>
              </a:rPr>
              <a:t>nd</a:t>
            </a:r>
            <a:r>
              <a:rPr lang="en-GB" sz="900" dirty="0">
                <a:cs typeface="Arial"/>
              </a:rPr>
              <a:t> November 2019</a:t>
            </a:r>
          </a:p>
          <a:p>
            <a:pPr lvl="0"/>
            <a:r>
              <a:rPr lang="en-GB" sz="900" dirty="0">
                <a:cs typeface="Arial"/>
              </a:rPr>
              <a:t>*** Added to scope (revised scope from original)</a:t>
            </a:r>
          </a:p>
          <a:p>
            <a:endParaRPr lang="en-GB" sz="900" dirty="0"/>
          </a:p>
        </p:txBody>
      </p:sp>
      <p:sp>
        <p:nvSpPr>
          <p:cNvPr id="6" name="TextBox 5">
            <a:extLst>
              <a:ext uri="{FF2B5EF4-FFF2-40B4-BE49-F238E27FC236}">
                <a16:creationId xmlns:a16="http://schemas.microsoft.com/office/drawing/2014/main" id="{ECAC9D96-E637-4990-8799-628973799966}"/>
              </a:ext>
            </a:extLst>
          </p:cNvPr>
          <p:cNvSpPr txBox="1"/>
          <p:nvPr/>
        </p:nvSpPr>
        <p:spPr>
          <a:xfrm>
            <a:off x="131316" y="4973338"/>
            <a:ext cx="2379737" cy="200055"/>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700" dirty="0"/>
              <a:t>Updates as of the 30</a:t>
            </a:r>
            <a:r>
              <a:rPr lang="en-GB" sz="700" baseline="30000" dirty="0"/>
              <a:t>th</a:t>
            </a:r>
            <a:r>
              <a:rPr lang="en-GB" sz="700" dirty="0"/>
              <a:t> November 2020</a:t>
            </a:r>
          </a:p>
        </p:txBody>
      </p:sp>
    </p:spTree>
    <p:extLst>
      <p:ext uri="{BB962C8B-B14F-4D97-AF65-F5344CB8AC3E}">
        <p14:creationId xmlns:p14="http://schemas.microsoft.com/office/powerpoint/2010/main" val="31507418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8I6kE1ty90in0JwvfCqEjA"/>
  <p:tag name="VCTCREATESHAPEHANDLED" val="0"/>
</p:tagLst>
</file>

<file path=ppt/tags/tag2.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8I6kE1ty90in0JwvfCqEjA"/>
  <p:tag name="VCTCREATESHAPEHANDLED" val="0"/>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KH5lbcwjQISNk6JDtxjt_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KH5lbcwjQISNk6JDtxjt_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KH5lbcwjQISNk6JDtxjt_Q"/>
</p:tagLst>
</file>

<file path=ppt/tags/tag7.xml><?xml version="1.0" encoding="utf-8"?>
<p:tagLst xmlns:a="http://schemas.openxmlformats.org/drawingml/2006/main" xmlns:r="http://schemas.openxmlformats.org/officeDocument/2006/relationships" xmlns:p="http://schemas.openxmlformats.org/presentationml/2006/main">
  <p:tag name="VCTCREATESHAPEHANDLED" val="0"/>
</p:tagLst>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5" ma:contentTypeDescription="Create a new document." ma:contentTypeScope="" ma:versionID="f395a190287002935880076d131e6e39">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21adb8fda84ee351d0b414ae2a561507"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schemas.microsoft.com/office/infopath/2007/PartnerControls"/>
    <ds:schemaRef ds:uri="http://purl.org/dc/terms/"/>
    <ds:schemaRef ds:uri="103fba77-31dd-4780-83f9-c54f26c3a260"/>
    <ds:schemaRef ds:uri="11f1cc19-a6a2-4477-822b-8358f9edc374"/>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1D800135-D36F-47C0-9F6D-A1B035AC4E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28290</TotalTime>
  <Words>1062</Words>
  <Application>Microsoft Office PowerPoint</Application>
  <PresentationFormat>On-screen Show (16:9)</PresentationFormat>
  <Paragraphs>145</Paragraphs>
  <Slides>7</Slides>
  <Notes>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7</vt:i4>
      </vt:variant>
    </vt:vector>
  </HeadingPairs>
  <TitlesOfParts>
    <vt:vector size="18" baseType="lpstr">
      <vt:lpstr>ＭＳ Ｐゴシック</vt:lpstr>
      <vt:lpstr>Arial</vt:lpstr>
      <vt:lpstr>Calibri</vt:lpstr>
      <vt:lpstr>Verdana</vt:lpstr>
      <vt:lpstr>Wingdings</vt:lpstr>
      <vt:lpstr>Office Theme</vt:lpstr>
      <vt:lpstr>xoserve templates</vt:lpstr>
      <vt:lpstr>1_xoserve templates</vt:lpstr>
      <vt:lpstr>2_xoserve templates</vt:lpstr>
      <vt:lpstr>3_xoserve templates</vt:lpstr>
      <vt:lpstr>4_xoserve templates</vt:lpstr>
      <vt:lpstr>PowerPoint Presentation</vt:lpstr>
      <vt:lpstr>PowerPoint Presentation</vt:lpstr>
      <vt:lpstr>PowerPoint Presentation</vt:lpstr>
      <vt:lpstr>XRN4996 - June 20 Release -  Status Update</vt:lpstr>
      <vt:lpstr>XRN4850 – BRO Data LDZ Saturation Report – Approval Required</vt:lpstr>
      <vt:lpstr>XRN4850 – SMS/Email Broadcast Notification Timeline</vt:lpstr>
      <vt:lpstr>XRN4996 June 20 Release Summary</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Rachel Taggart</cp:lastModifiedBy>
  <cp:revision>927</cp:revision>
  <cp:lastPrinted>2019-05-07T07:36:37Z</cp:lastPrinted>
  <dcterms:created xsi:type="dcterms:W3CDTF">2018-09-02T17:12:15Z</dcterms:created>
  <dcterms:modified xsi:type="dcterms:W3CDTF">2020-12-03T13:01:10Z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0x010100BE4A46900855F54F8B1B4A69CC14CF6B</vt:lpwstr>
  </property>
</Properties>
</file>