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E15D4D-FCBE-4130-8816-09EDDEEA7625}" v="15" dt="2020-11-16T19:37:55.3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AMS Invoice - MPRNs Billed vs MPRNs with exception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Total MPRNS Billed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Sheet1!$H$1:$N$1</c:f>
              <c:numCache>
                <c:formatCode>mmm\-yy</c:formatCode>
                <c:ptCount val="7"/>
                <c:pt idx="0">
                  <c:v>43952</c:v>
                </c:pt>
                <c:pt idx="1">
                  <c:v>43983</c:v>
                </c:pt>
                <c:pt idx="2">
                  <c:v>44013</c:v>
                </c:pt>
                <c:pt idx="3">
                  <c:v>44044</c:v>
                </c:pt>
                <c:pt idx="4">
                  <c:v>44075</c:v>
                </c:pt>
                <c:pt idx="5">
                  <c:v>44105</c:v>
                </c:pt>
                <c:pt idx="6">
                  <c:v>44136</c:v>
                </c:pt>
              </c:numCache>
            </c:numRef>
          </c:cat>
          <c:val>
            <c:numRef>
              <c:f>Sheet1!$H$2:$N$2</c:f>
              <c:numCache>
                <c:formatCode>#,##0</c:formatCode>
                <c:ptCount val="7"/>
                <c:pt idx="0">
                  <c:v>11210849</c:v>
                </c:pt>
                <c:pt idx="1">
                  <c:v>10308100</c:v>
                </c:pt>
                <c:pt idx="2">
                  <c:v>10227416</c:v>
                </c:pt>
                <c:pt idx="3">
                  <c:v>9897048</c:v>
                </c:pt>
                <c:pt idx="4">
                  <c:v>10584643</c:v>
                </c:pt>
                <c:pt idx="5">
                  <c:v>10334318</c:v>
                </c:pt>
                <c:pt idx="6">
                  <c:v>10800486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CE-498C-BC62-77A4CA15743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MPRNS with Exception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5894900287842387E-2"/>
                  <c:y val="-0.106481481481481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FCE-498C-BC62-77A4CA157430}"/>
                </c:ext>
              </c:extLst>
            </c:dLbl>
            <c:dLbl>
              <c:idx val="1"/>
              <c:layout>
                <c:manualLayout>
                  <c:x val="1.8278753144359332E-2"/>
                  <c:y val="-0.115740740740740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FCE-498C-BC62-77A4CA157430}"/>
                </c:ext>
              </c:extLst>
            </c:dLbl>
            <c:dLbl>
              <c:idx val="2"/>
              <c:layout>
                <c:manualLayout>
                  <c:x val="1.9801982573055942E-2"/>
                  <c:y val="-0.106481481481481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FCE-498C-BC62-77A4CA157430}"/>
                </c:ext>
              </c:extLst>
            </c:dLbl>
            <c:dLbl>
              <c:idx val="3"/>
              <c:layout>
                <c:manualLayout>
                  <c:x val="2.2848441430449163E-2"/>
                  <c:y val="-9.7222222222222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FCE-498C-BC62-77A4CA157430}"/>
                </c:ext>
              </c:extLst>
            </c:dLbl>
            <c:dLbl>
              <c:idx val="4"/>
              <c:layout>
                <c:manualLayout>
                  <c:x val="1.5232294286966109E-2"/>
                  <c:y val="-0.101851851851851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FCE-498C-BC62-77A4CA157430}"/>
                </c:ext>
              </c:extLst>
            </c:dLbl>
            <c:dLbl>
              <c:idx val="5"/>
              <c:layout>
                <c:manualLayout>
                  <c:x val="1.675552371566261E-2"/>
                  <c:y val="-4.6296296296296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FCE-498C-BC62-77A4CA157430}"/>
                </c:ext>
              </c:extLst>
            </c:dLbl>
            <c:dLbl>
              <c:idx val="6"/>
              <c:layout>
                <c:manualLayout>
                  <c:x val="1.8278753144359221E-2"/>
                  <c:y val="-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FCE-498C-BC62-77A4CA1574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Sheet1!$H$1:$N$1</c:f>
              <c:numCache>
                <c:formatCode>mmm\-yy</c:formatCode>
                <c:ptCount val="7"/>
                <c:pt idx="0">
                  <c:v>43952</c:v>
                </c:pt>
                <c:pt idx="1">
                  <c:v>43983</c:v>
                </c:pt>
                <c:pt idx="2">
                  <c:v>44013</c:v>
                </c:pt>
                <c:pt idx="3">
                  <c:v>44044</c:v>
                </c:pt>
                <c:pt idx="4">
                  <c:v>44075</c:v>
                </c:pt>
                <c:pt idx="5">
                  <c:v>44105</c:v>
                </c:pt>
                <c:pt idx="6">
                  <c:v>44136</c:v>
                </c:pt>
              </c:numCache>
            </c:numRef>
          </c:cat>
          <c:val>
            <c:numRef>
              <c:f>Sheet1!$H$3:$N$3</c:f>
              <c:numCache>
                <c:formatCode>#,##0</c:formatCode>
                <c:ptCount val="7"/>
                <c:pt idx="0">
                  <c:v>320023</c:v>
                </c:pt>
                <c:pt idx="1">
                  <c:v>130441</c:v>
                </c:pt>
                <c:pt idx="2">
                  <c:v>186437</c:v>
                </c:pt>
                <c:pt idx="3">
                  <c:v>74660</c:v>
                </c:pt>
                <c:pt idx="4">
                  <c:v>33561</c:v>
                </c:pt>
                <c:pt idx="5">
                  <c:v>29813</c:v>
                </c:pt>
                <c:pt idx="6">
                  <c:v>35198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FCE-498C-BC62-77A4CA15743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% MPRNs with exception vs MPRN Billed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5232294286966111E-3"/>
                  <c:y val="-3.7037037037037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FCE-498C-BC62-77A4CA157430}"/>
                </c:ext>
              </c:extLst>
            </c:dLbl>
            <c:dLbl>
              <c:idx val="1"/>
              <c:layout>
                <c:manualLayout>
                  <c:x val="-3.0464588573933336E-3"/>
                  <c:y val="-3.7037037037037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FCE-498C-BC62-77A4CA157430}"/>
                </c:ext>
              </c:extLst>
            </c:dLbl>
            <c:dLbl>
              <c:idx val="2"/>
              <c:layout>
                <c:manualLayout>
                  <c:x val="-3.0464588573933336E-3"/>
                  <c:y val="-3.24074074074075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FCE-498C-BC62-77A4CA157430}"/>
                </c:ext>
              </c:extLst>
            </c:dLbl>
            <c:dLbl>
              <c:idx val="3"/>
              <c:layout>
                <c:manualLayout>
                  <c:x val="-1.5232294286966111E-3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FCE-498C-BC62-77A4CA157430}"/>
                </c:ext>
              </c:extLst>
            </c:dLbl>
            <c:dLbl>
              <c:idx val="4"/>
              <c:layout>
                <c:manualLayout>
                  <c:x val="-1.1170220104439309E-16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FCE-498C-BC62-77A4CA157430}"/>
                </c:ext>
              </c:extLst>
            </c:dLbl>
            <c:dLbl>
              <c:idx val="5"/>
              <c:layout>
                <c:manualLayout>
                  <c:x val="1.5232294286966109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FCE-498C-BC62-77A4CA157430}"/>
                </c:ext>
              </c:extLst>
            </c:dLbl>
            <c:dLbl>
              <c:idx val="6"/>
              <c:layout>
                <c:manualLayout>
                  <c:x val="2.4371670859145662E-2"/>
                  <c:y val="-1.38888888888889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FCE-498C-BC62-77A4CA1574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Sheet1!$H$1:$N$1</c:f>
              <c:numCache>
                <c:formatCode>mmm\-yy</c:formatCode>
                <c:ptCount val="7"/>
                <c:pt idx="0">
                  <c:v>43952</c:v>
                </c:pt>
                <c:pt idx="1">
                  <c:v>43983</c:v>
                </c:pt>
                <c:pt idx="2">
                  <c:v>44013</c:v>
                </c:pt>
                <c:pt idx="3">
                  <c:v>44044</c:v>
                </c:pt>
                <c:pt idx="4">
                  <c:v>44075</c:v>
                </c:pt>
                <c:pt idx="5">
                  <c:v>44105</c:v>
                </c:pt>
                <c:pt idx="6">
                  <c:v>44136</c:v>
                </c:pt>
              </c:numCache>
            </c:numRef>
          </c:cat>
          <c:val>
            <c:numRef>
              <c:f>Sheet1!$H$4:$N$4</c:f>
              <c:numCache>
                <c:formatCode>0.00%</c:formatCode>
                <c:ptCount val="7"/>
                <c:pt idx="0">
                  <c:v>2.8545830917890341E-2</c:v>
                </c:pt>
                <c:pt idx="1">
                  <c:v>1.2654223377732074E-2</c:v>
                </c:pt>
                <c:pt idx="2">
                  <c:v>1.8229140185556155E-2</c:v>
                </c:pt>
                <c:pt idx="3">
                  <c:v>7.5436635247196938E-3</c:v>
                </c:pt>
                <c:pt idx="4">
                  <c:v>3.1707257391675845E-3</c:v>
                </c:pt>
                <c:pt idx="5">
                  <c:v>2.8848541335770778E-3</c:v>
                </c:pt>
                <c:pt idx="6">
                  <c:v>3.2589274223400687E-3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AFCE-498C-BC62-77A4CA15743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35968399"/>
        <c:axId val="908966079"/>
        <c:axId val="0"/>
      </c:bar3DChart>
      <c:dateAx>
        <c:axId val="935968399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8966079"/>
        <c:crosses val="autoZero"/>
        <c:auto val="1"/>
        <c:lblOffset val="100"/>
        <c:baseTimeUnit val="months"/>
      </c:dateAx>
      <c:valAx>
        <c:axId val="9089660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59683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Unworkable Exceptions Backlog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'Unworkable backlog'!$A$6</c:f>
              <c:strCache>
                <c:ptCount val="1"/>
                <c:pt idx="0">
                  <c:v>MN09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'Unworkable backlog'!$B$5:$N$5</c:f>
              <c:numCache>
                <c:formatCode>d\-mmm\-yy</c:formatCode>
                <c:ptCount val="13"/>
                <c:pt idx="0">
                  <c:v>43994</c:v>
                </c:pt>
                <c:pt idx="1">
                  <c:v>44001</c:v>
                </c:pt>
                <c:pt idx="2">
                  <c:v>44008</c:v>
                </c:pt>
                <c:pt idx="3">
                  <c:v>44015</c:v>
                </c:pt>
                <c:pt idx="4">
                  <c:v>44022</c:v>
                </c:pt>
                <c:pt idx="5">
                  <c:v>44029</c:v>
                </c:pt>
                <c:pt idx="6">
                  <c:v>44036</c:v>
                </c:pt>
                <c:pt idx="7">
                  <c:v>44043</c:v>
                </c:pt>
                <c:pt idx="8">
                  <c:v>44050</c:v>
                </c:pt>
                <c:pt idx="9">
                  <c:v>44057</c:v>
                </c:pt>
                <c:pt idx="10">
                  <c:v>44064</c:v>
                </c:pt>
                <c:pt idx="11">
                  <c:v>44071</c:v>
                </c:pt>
                <c:pt idx="12">
                  <c:v>44078</c:v>
                </c:pt>
              </c:numCache>
            </c:numRef>
          </c:xVal>
          <c:yVal>
            <c:numRef>
              <c:f>'Unworkable backlog'!$B$6:$N$6</c:f>
              <c:numCache>
                <c:formatCode>#,##0</c:formatCode>
                <c:ptCount val="13"/>
                <c:pt idx="0">
                  <c:v>171141</c:v>
                </c:pt>
                <c:pt idx="1">
                  <c:v>103014</c:v>
                </c:pt>
                <c:pt idx="2">
                  <c:v>103014</c:v>
                </c:pt>
                <c:pt idx="3">
                  <c:v>105487</c:v>
                </c:pt>
                <c:pt idx="4">
                  <c:v>106647</c:v>
                </c:pt>
                <c:pt idx="5">
                  <c:v>43114</c:v>
                </c:pt>
                <c:pt idx="6">
                  <c:v>25743</c:v>
                </c:pt>
                <c:pt idx="7">
                  <c:v>23531</c:v>
                </c:pt>
                <c:pt idx="8">
                  <c:v>16640</c:v>
                </c:pt>
                <c:pt idx="9">
                  <c:v>16622</c:v>
                </c:pt>
                <c:pt idx="10">
                  <c:v>16032</c:v>
                </c:pt>
                <c:pt idx="11">
                  <c:v>15083</c:v>
                </c:pt>
                <c:pt idx="12">
                  <c:v>15479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1C8-4057-B187-6C55885CA378}"/>
            </c:ext>
          </c:extLst>
        </c:ser>
        <c:ser>
          <c:idx val="1"/>
          <c:order val="1"/>
          <c:tx>
            <c:strRef>
              <c:f>'Unworkable backlog'!$A$7</c:f>
              <c:strCache>
                <c:ptCount val="1"/>
                <c:pt idx="0">
                  <c:v>BI40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'Unworkable backlog'!$B$5:$N$5</c:f>
              <c:numCache>
                <c:formatCode>d\-mmm\-yy</c:formatCode>
                <c:ptCount val="13"/>
                <c:pt idx="0">
                  <c:v>43994</c:v>
                </c:pt>
                <c:pt idx="1">
                  <c:v>44001</c:v>
                </c:pt>
                <c:pt idx="2">
                  <c:v>44008</c:v>
                </c:pt>
                <c:pt idx="3">
                  <c:v>44015</c:v>
                </c:pt>
                <c:pt idx="4">
                  <c:v>44022</c:v>
                </c:pt>
                <c:pt idx="5">
                  <c:v>44029</c:v>
                </c:pt>
                <c:pt idx="6">
                  <c:v>44036</c:v>
                </c:pt>
                <c:pt idx="7">
                  <c:v>44043</c:v>
                </c:pt>
                <c:pt idx="8">
                  <c:v>44050</c:v>
                </c:pt>
                <c:pt idx="9">
                  <c:v>44057</c:v>
                </c:pt>
                <c:pt idx="10">
                  <c:v>44064</c:v>
                </c:pt>
                <c:pt idx="11">
                  <c:v>44071</c:v>
                </c:pt>
                <c:pt idx="12">
                  <c:v>44078</c:v>
                </c:pt>
              </c:numCache>
            </c:numRef>
          </c:xVal>
          <c:yVal>
            <c:numRef>
              <c:f>'Unworkable backlog'!$B$7:$N$7</c:f>
              <c:numCache>
                <c:formatCode>#,##0</c:formatCode>
                <c:ptCount val="13"/>
                <c:pt idx="0">
                  <c:v>10394</c:v>
                </c:pt>
                <c:pt idx="1">
                  <c:v>10522</c:v>
                </c:pt>
                <c:pt idx="2">
                  <c:v>10522</c:v>
                </c:pt>
                <c:pt idx="3">
                  <c:v>10511</c:v>
                </c:pt>
                <c:pt idx="4">
                  <c:v>10585</c:v>
                </c:pt>
                <c:pt idx="5">
                  <c:v>10612</c:v>
                </c:pt>
                <c:pt idx="6">
                  <c:v>10543</c:v>
                </c:pt>
                <c:pt idx="7">
                  <c:v>10783</c:v>
                </c:pt>
                <c:pt idx="8">
                  <c:v>46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1C8-4057-B187-6C55885CA378}"/>
            </c:ext>
          </c:extLst>
        </c:ser>
        <c:ser>
          <c:idx val="2"/>
          <c:order val="2"/>
          <c:tx>
            <c:strRef>
              <c:f>'Unworkable backlog'!$A$8</c:f>
              <c:strCache>
                <c:ptCount val="1"/>
                <c:pt idx="0">
                  <c:v>BI29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'Unworkable backlog'!$B$5:$N$5</c:f>
              <c:numCache>
                <c:formatCode>d\-mmm\-yy</c:formatCode>
                <c:ptCount val="13"/>
                <c:pt idx="0">
                  <c:v>43994</c:v>
                </c:pt>
                <c:pt idx="1">
                  <c:v>44001</c:v>
                </c:pt>
                <c:pt idx="2">
                  <c:v>44008</c:v>
                </c:pt>
                <c:pt idx="3">
                  <c:v>44015</c:v>
                </c:pt>
                <c:pt idx="4">
                  <c:v>44022</c:v>
                </c:pt>
                <c:pt idx="5">
                  <c:v>44029</c:v>
                </c:pt>
                <c:pt idx="6">
                  <c:v>44036</c:v>
                </c:pt>
                <c:pt idx="7">
                  <c:v>44043</c:v>
                </c:pt>
                <c:pt idx="8">
                  <c:v>44050</c:v>
                </c:pt>
                <c:pt idx="9">
                  <c:v>44057</c:v>
                </c:pt>
                <c:pt idx="10">
                  <c:v>44064</c:v>
                </c:pt>
                <c:pt idx="11">
                  <c:v>44071</c:v>
                </c:pt>
                <c:pt idx="12">
                  <c:v>44078</c:v>
                </c:pt>
              </c:numCache>
            </c:numRef>
          </c:xVal>
          <c:yVal>
            <c:numRef>
              <c:f>'Unworkable backlog'!$B$8:$N$8</c:f>
              <c:numCache>
                <c:formatCode>#,##0</c:formatCode>
                <c:ptCount val="13"/>
                <c:pt idx="0">
                  <c:v>190</c:v>
                </c:pt>
                <c:pt idx="1">
                  <c:v>181</c:v>
                </c:pt>
                <c:pt idx="2">
                  <c:v>181</c:v>
                </c:pt>
                <c:pt idx="3">
                  <c:v>203</c:v>
                </c:pt>
                <c:pt idx="4">
                  <c:v>248</c:v>
                </c:pt>
                <c:pt idx="5">
                  <c:v>113</c:v>
                </c:pt>
                <c:pt idx="6">
                  <c:v>108</c:v>
                </c:pt>
                <c:pt idx="7">
                  <c:v>101</c:v>
                </c:pt>
                <c:pt idx="8">
                  <c:v>99</c:v>
                </c:pt>
                <c:pt idx="9">
                  <c:v>90</c:v>
                </c:pt>
                <c:pt idx="10">
                  <c:v>103</c:v>
                </c:pt>
                <c:pt idx="11">
                  <c:v>106</c:v>
                </c:pt>
                <c:pt idx="12">
                  <c:v>106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01C8-4057-B187-6C55885CA378}"/>
            </c:ext>
          </c:extLst>
        </c:ser>
        <c:ser>
          <c:idx val="3"/>
          <c:order val="3"/>
          <c:tx>
            <c:strRef>
              <c:f>'Unworkable backlog'!$A$9</c:f>
              <c:strCache>
                <c:ptCount val="1"/>
                <c:pt idx="0">
                  <c:v>Total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'Unworkable backlog'!$B$5:$N$5</c:f>
              <c:numCache>
                <c:formatCode>d\-mmm\-yy</c:formatCode>
                <c:ptCount val="13"/>
                <c:pt idx="0">
                  <c:v>43994</c:v>
                </c:pt>
                <c:pt idx="1">
                  <c:v>44001</c:v>
                </c:pt>
                <c:pt idx="2">
                  <c:v>44008</c:v>
                </c:pt>
                <c:pt idx="3">
                  <c:v>44015</c:v>
                </c:pt>
                <c:pt idx="4">
                  <c:v>44022</c:v>
                </c:pt>
                <c:pt idx="5">
                  <c:v>44029</c:v>
                </c:pt>
                <c:pt idx="6">
                  <c:v>44036</c:v>
                </c:pt>
                <c:pt idx="7">
                  <c:v>44043</c:v>
                </c:pt>
                <c:pt idx="8">
                  <c:v>44050</c:v>
                </c:pt>
                <c:pt idx="9">
                  <c:v>44057</c:v>
                </c:pt>
                <c:pt idx="10">
                  <c:v>44064</c:v>
                </c:pt>
                <c:pt idx="11">
                  <c:v>44071</c:v>
                </c:pt>
                <c:pt idx="12">
                  <c:v>44078</c:v>
                </c:pt>
              </c:numCache>
            </c:numRef>
          </c:xVal>
          <c:yVal>
            <c:numRef>
              <c:f>'Unworkable backlog'!$B$9:$N$9</c:f>
              <c:numCache>
                <c:formatCode>#,##0</c:formatCode>
                <c:ptCount val="13"/>
                <c:pt idx="0">
                  <c:v>181725</c:v>
                </c:pt>
                <c:pt idx="1">
                  <c:v>113717</c:v>
                </c:pt>
                <c:pt idx="2">
                  <c:v>113717</c:v>
                </c:pt>
                <c:pt idx="3">
                  <c:v>116201</c:v>
                </c:pt>
                <c:pt idx="4">
                  <c:v>117480</c:v>
                </c:pt>
                <c:pt idx="5">
                  <c:v>53839</c:v>
                </c:pt>
                <c:pt idx="6">
                  <c:v>36394</c:v>
                </c:pt>
                <c:pt idx="7">
                  <c:v>34415</c:v>
                </c:pt>
                <c:pt idx="8">
                  <c:v>16785</c:v>
                </c:pt>
                <c:pt idx="9">
                  <c:v>16712</c:v>
                </c:pt>
                <c:pt idx="10">
                  <c:v>16135</c:v>
                </c:pt>
                <c:pt idx="11">
                  <c:v>15189</c:v>
                </c:pt>
                <c:pt idx="12">
                  <c:v>15585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01C8-4057-B187-6C55885CA3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6190992"/>
        <c:axId val="1013350800"/>
      </c:scatterChart>
      <c:valAx>
        <c:axId val="8561909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d\-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3350800"/>
        <c:crosses val="autoZero"/>
        <c:crossBetween val="midCat"/>
      </c:valAx>
      <c:valAx>
        <c:axId val="1013350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619099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Monthly Totals for UNC &amp; DSC Invoicing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cat>
            <c:numRef>
              <c:f>Sheet1!$A$1:$L$1</c:f>
              <c:numCache>
                <c:formatCode>mmm\-yy</c:formatCode>
                <c:ptCount val="12"/>
                <c:pt idx="0">
                  <c:v>43647</c:v>
                </c:pt>
                <c:pt idx="1">
                  <c:v>43678</c:v>
                </c:pt>
                <c:pt idx="2">
                  <c:v>43709</c:v>
                </c:pt>
                <c:pt idx="3">
                  <c:v>43739</c:v>
                </c:pt>
                <c:pt idx="4">
                  <c:v>43770</c:v>
                </c:pt>
                <c:pt idx="5">
                  <c:v>43800</c:v>
                </c:pt>
                <c:pt idx="6">
                  <c:v>43831</c:v>
                </c:pt>
                <c:pt idx="7">
                  <c:v>43862</c:v>
                </c:pt>
                <c:pt idx="8">
                  <c:v>43891</c:v>
                </c:pt>
                <c:pt idx="9">
                  <c:v>43922</c:v>
                </c:pt>
                <c:pt idx="10">
                  <c:v>43952</c:v>
                </c:pt>
                <c:pt idx="11">
                  <c:v>43983</c:v>
                </c:pt>
              </c:numCache>
            </c:numRef>
          </c:cat>
          <c:val>
            <c:numRef>
              <c:f>Sheet1!$A$2:$L$2</c:f>
              <c:numCache>
                <c:formatCode>"£"#,##0.00_);[Red]\("£"#,##0.00\)</c:formatCode>
                <c:ptCount val="12"/>
                <c:pt idx="0">
                  <c:v>377978482.21999991</c:v>
                </c:pt>
                <c:pt idx="1">
                  <c:v>397672280.64000005</c:v>
                </c:pt>
                <c:pt idx="2">
                  <c:v>391028494.53999996</c:v>
                </c:pt>
                <c:pt idx="3">
                  <c:v>383255211.39000005</c:v>
                </c:pt>
                <c:pt idx="4">
                  <c:v>431279850.13999999</c:v>
                </c:pt>
                <c:pt idx="5">
                  <c:v>454068810.51999998</c:v>
                </c:pt>
                <c:pt idx="6">
                  <c:v>448508689.00999999</c:v>
                </c:pt>
                <c:pt idx="7">
                  <c:v>425370270.07999998</c:v>
                </c:pt>
                <c:pt idx="8">
                  <c:v>448476637.92999995</c:v>
                </c:pt>
                <c:pt idx="9">
                  <c:v>403775543.92000002</c:v>
                </c:pt>
                <c:pt idx="10">
                  <c:v>399111873.10000002</c:v>
                </c:pt>
                <c:pt idx="11">
                  <c:v>375766386.76999998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01-41FD-A932-28ADC0B7D4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1791173583"/>
        <c:axId val="1767146383"/>
        <c:axId val="0"/>
      </c:bar3DChart>
      <c:dateAx>
        <c:axId val="1791173583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7146383"/>
        <c:crosses val="autoZero"/>
        <c:auto val="1"/>
        <c:lblOffset val="100"/>
        <c:baseTimeUnit val="months"/>
      </c:dateAx>
      <c:valAx>
        <c:axId val="17671463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.00_);[Red]\(&quot;£&quot;#,##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11735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Open</a:t>
            </a:r>
            <a:r>
              <a:rPr lang="en-GB" baseline="0"/>
              <a:t> Invoicing Tickets</a:t>
            </a:r>
            <a:endParaRPr lang="en-GB"/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4472C4"/>
            </a:solidFill>
            <a:ln w="25400">
              <a:noFill/>
            </a:ln>
          </c:spPr>
          <c:invertIfNegative val="0"/>
          <c:cat>
            <c:numRef>
              <c:f>SUMMARY!$B$1:$O$1</c:f>
              <c:numCache>
                <c:formatCode>mmm\-yy</c:formatCode>
                <c:ptCount val="14"/>
                <c:pt idx="0">
                  <c:v>43709</c:v>
                </c:pt>
                <c:pt idx="1">
                  <c:v>43739</c:v>
                </c:pt>
                <c:pt idx="2">
                  <c:v>43770</c:v>
                </c:pt>
                <c:pt idx="3">
                  <c:v>43800</c:v>
                </c:pt>
                <c:pt idx="4">
                  <c:v>43831</c:v>
                </c:pt>
                <c:pt idx="5">
                  <c:v>43862</c:v>
                </c:pt>
                <c:pt idx="6">
                  <c:v>43891</c:v>
                </c:pt>
                <c:pt idx="7">
                  <c:v>43922</c:v>
                </c:pt>
                <c:pt idx="8">
                  <c:v>43952</c:v>
                </c:pt>
                <c:pt idx="9">
                  <c:v>43983</c:v>
                </c:pt>
                <c:pt idx="10">
                  <c:v>44013</c:v>
                </c:pt>
                <c:pt idx="11">
                  <c:v>44044</c:v>
                </c:pt>
                <c:pt idx="12">
                  <c:v>44075</c:v>
                </c:pt>
                <c:pt idx="13">
                  <c:v>44105</c:v>
                </c:pt>
              </c:numCache>
            </c:numRef>
          </c:cat>
          <c:val>
            <c:numRef>
              <c:f>SUMMARY!$B$2:$O$2</c:f>
              <c:numCache>
                <c:formatCode>General</c:formatCode>
                <c:ptCount val="14"/>
                <c:pt idx="0">
                  <c:v>111</c:v>
                </c:pt>
                <c:pt idx="1">
                  <c:v>108</c:v>
                </c:pt>
                <c:pt idx="2">
                  <c:v>96</c:v>
                </c:pt>
                <c:pt idx="3">
                  <c:v>92</c:v>
                </c:pt>
                <c:pt idx="4">
                  <c:v>76</c:v>
                </c:pt>
                <c:pt idx="5">
                  <c:v>69</c:v>
                </c:pt>
                <c:pt idx="6">
                  <c:v>48</c:v>
                </c:pt>
                <c:pt idx="7">
                  <c:v>32</c:v>
                </c:pt>
                <c:pt idx="8">
                  <c:v>20</c:v>
                </c:pt>
                <c:pt idx="9">
                  <c:v>21</c:v>
                </c:pt>
                <c:pt idx="10">
                  <c:v>18</c:v>
                </c:pt>
                <c:pt idx="11">
                  <c:v>16</c:v>
                </c:pt>
                <c:pt idx="12">
                  <c:v>11</c:v>
                </c:pt>
                <c:pt idx="1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93-4082-9C9F-D17E4CBE6A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64610336"/>
        <c:axId val="1"/>
      </c:barChart>
      <c:dateAx>
        <c:axId val="1864610336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months"/>
      </c:date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46103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GB"/>
              <a:t>Request For Adjustment Submssions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numRef>
              <c:f>Sheet1!$A$3:$L$3</c:f>
              <c:numCache>
                <c:formatCode>mmm\-yy</c:formatCode>
                <c:ptCount val="12"/>
                <c:pt idx="0">
                  <c:v>43709</c:v>
                </c:pt>
                <c:pt idx="1">
                  <c:v>43739</c:v>
                </c:pt>
                <c:pt idx="2">
                  <c:v>43770</c:v>
                </c:pt>
                <c:pt idx="3">
                  <c:v>43800</c:v>
                </c:pt>
                <c:pt idx="4">
                  <c:v>43831</c:v>
                </c:pt>
                <c:pt idx="5">
                  <c:v>43862</c:v>
                </c:pt>
                <c:pt idx="6">
                  <c:v>43891</c:v>
                </c:pt>
                <c:pt idx="7">
                  <c:v>43922</c:v>
                </c:pt>
                <c:pt idx="8">
                  <c:v>43952</c:v>
                </c:pt>
                <c:pt idx="9">
                  <c:v>43983</c:v>
                </c:pt>
                <c:pt idx="10">
                  <c:v>44013</c:v>
                </c:pt>
                <c:pt idx="11">
                  <c:v>44044</c:v>
                </c:pt>
              </c:numCache>
            </c:numRef>
          </c:cat>
          <c:val>
            <c:numRef>
              <c:f>Sheet1!$A$4:$L$4</c:f>
              <c:numCache>
                <c:formatCode>General</c:formatCode>
                <c:ptCount val="12"/>
                <c:pt idx="0">
                  <c:v>1546</c:v>
                </c:pt>
                <c:pt idx="1">
                  <c:v>2679</c:v>
                </c:pt>
                <c:pt idx="2">
                  <c:v>1630</c:v>
                </c:pt>
                <c:pt idx="3">
                  <c:v>1972</c:v>
                </c:pt>
                <c:pt idx="4">
                  <c:v>2142</c:v>
                </c:pt>
                <c:pt idx="5">
                  <c:v>1584</c:v>
                </c:pt>
                <c:pt idx="6">
                  <c:v>1179</c:v>
                </c:pt>
                <c:pt idx="7">
                  <c:v>1255</c:v>
                </c:pt>
                <c:pt idx="8">
                  <c:v>1962</c:v>
                </c:pt>
                <c:pt idx="9">
                  <c:v>1452</c:v>
                </c:pt>
                <c:pt idx="10">
                  <c:v>1916</c:v>
                </c:pt>
                <c:pt idx="11">
                  <c:v>2778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16-420D-A086-2E92D55387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63381679"/>
        <c:axId val="2100268367"/>
        <c:axId val="2063327231"/>
      </c:bar3DChart>
      <c:dateAx>
        <c:axId val="1963381679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0268367"/>
        <c:crosses val="autoZero"/>
        <c:auto val="1"/>
        <c:lblOffset val="100"/>
        <c:baseTimeUnit val="months"/>
      </c:dateAx>
      <c:valAx>
        <c:axId val="21002683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3381679"/>
        <c:crosses val="autoZero"/>
        <c:crossBetween val="between"/>
      </c:valAx>
      <c:serAx>
        <c:axId val="2063327231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0268367"/>
        <c:crosses val="autoZero"/>
      </c:ser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9F15C-151B-439F-831B-C564066FD6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C82408-7CDC-4451-B336-2BD058AEA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BC303-6040-4E26-BCA7-65F044BF3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F520-39EA-41C2-A6C1-15DA5C82BE67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6FB8-2021-41C4-8219-8493BD497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87D55-A252-43D0-AE5E-064FE31DB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0E41-5DCA-4451-959A-92B94B3E7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001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0841D-2E97-4317-BCE6-9476AF3D8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DC238C-BBE0-424C-B1B0-E0266054BC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F2A47-834E-4DBD-B8D3-1E6E6FC57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F520-39EA-41C2-A6C1-15DA5C82BE67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123F1-4323-40AB-9BF4-DB156A146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E0212-0BF4-4C28-A4E8-008F78F5E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0E41-5DCA-4451-959A-92B94B3E7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822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A01E6D-C767-4B78-AB7A-4BED41FC5C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FF0675-37B1-4213-9A25-9EC2E10BF4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1F7EA-6210-43DE-B8FE-729DC8EE6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F520-39EA-41C2-A6C1-15DA5C82BE67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CAC12-62B3-407A-BBB4-2247FF27C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B62A6-AD88-4379-AA9A-CE8F76784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0E41-5DCA-4451-959A-92B94B3E7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70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4F988-5C50-4819-952C-CB7D4FDCB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3C694-0F2A-4F05-9194-9F19DCF6F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B79ED-5020-4622-9E20-BD33210ED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F520-39EA-41C2-A6C1-15DA5C82BE67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B1D5A-1657-44A3-947A-069372F8F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08C0B-578F-4021-B069-3D371CBA8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0E41-5DCA-4451-959A-92B94B3E7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991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04395-235F-4141-968C-8B44346D6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E6B110-7629-4D7A-B5F4-92F914009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18338E-1E09-4F4E-89AA-E03DC8537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F520-39EA-41C2-A6C1-15DA5C82BE67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0888C-1DD1-42FF-A4E4-FC1DD47FB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BAA35-EC13-4900-9518-4B500F1FD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0E41-5DCA-4451-959A-92B94B3E7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503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CB951-D23C-42CD-9EB8-62D62F761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306E9-CDEA-466C-93F1-A94F597D65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9739AF-4D7B-4C94-890D-291618AB3B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5680E4-34C7-42A7-8028-2E1824E17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F520-39EA-41C2-A6C1-15DA5C82BE67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4D6E18-1DF1-49C6-9EE0-E2DC1F1BD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B10548-9C24-4C60-A614-D28C217B1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0E41-5DCA-4451-959A-92B94B3E7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566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CD6E4-255B-4212-8044-C2BBBD9A5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DB69A6-4DF0-4CA0-A832-B94054BEC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220BFB-2B5B-47B9-B974-00EE89ADD3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2D38EB-F231-4D67-A0B9-057CB995C1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4DEBB7-0CBE-46A0-A5A1-D4606DD773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834979-132B-46DA-85FB-A6DE4ED30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F520-39EA-41C2-A6C1-15DA5C82BE67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1E7446-0C53-4E02-8C05-E1C362407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75B6B7-E398-4641-885B-7DD456A32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0E41-5DCA-4451-959A-92B94B3E7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48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A23E1-13F5-4E05-A1B8-DDDD94DB1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FB61D5-3EBE-4BB7-9161-FB6D5B118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F520-39EA-41C2-A6C1-15DA5C82BE67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DB65A8-C12C-45EF-BFA9-DC53342EC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1C2CB7-F9F6-48CB-89E2-68520709D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0E41-5DCA-4451-959A-92B94B3E7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722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F09B70-EA7F-4DB1-BDD2-2DEC7BA75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F520-39EA-41C2-A6C1-15DA5C82BE67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2671D-DBBA-4C20-B48D-9375081C2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BF7650-5B69-419F-B334-F56ED979B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0E41-5DCA-4451-959A-92B94B3E7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83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22174-1464-4C08-A37C-2BB75E617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EFE6D-96F1-462C-9646-08FED1A53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CC377C-1501-4CE4-B5E4-40D1B9027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FA1504-8B2E-4567-BF18-4A477FCD5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F520-39EA-41C2-A6C1-15DA5C82BE67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CBF8DA-0904-4CCE-8140-A56549C0C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3DBF7B-99E6-4DC9-A58C-FE8EB1D6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0E41-5DCA-4451-959A-92B94B3E7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423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58766-C115-4155-A62F-75085CBA9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030A47-4F76-4A34-8935-180C9AE818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BE6FDD-ECE5-4988-821A-61410FFFB5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CAEA1B-1C79-4E1C-B9E5-14F085071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F520-39EA-41C2-A6C1-15DA5C82BE67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987B0E-06E6-473D-8CC4-E356C14A7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1AE422-BC05-44BA-BEAE-8D4EA0EE5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0E41-5DCA-4451-959A-92B94B3E7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580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705070-BA47-46BA-9574-082AF19A1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D7FA34-9420-46AF-9EC7-8FE4CCB59A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4ABD83-1445-4C44-8F1B-7FFBC9B5B3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7F520-39EA-41C2-A6C1-15DA5C82BE67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9906D-A8AD-4F74-B233-383E3F5D4D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94AA9-072C-41DA-8185-195B7396EC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10E41-5DCA-4451-959A-92B94B3E7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73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05C7BBD-B42D-40A6-9483-ED8EF778CF03}"/>
              </a:ext>
            </a:extLst>
          </p:cNvPr>
          <p:cNvSpPr txBox="1"/>
          <p:nvPr/>
        </p:nvSpPr>
        <p:spPr>
          <a:xfrm>
            <a:off x="301657" y="282805"/>
            <a:ext cx="5851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Quarterly Invoicing Customer Dashboard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39F3D6B-D364-4131-B5B6-7F8CBB7A49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9546820"/>
              </p:ext>
            </p:extLst>
          </p:nvPr>
        </p:nvGraphicFramePr>
        <p:xfrm>
          <a:off x="1041106" y="945037"/>
          <a:ext cx="9696023" cy="3370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FC79D01-506D-4333-83BC-18E156B4B1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876253"/>
              </p:ext>
            </p:extLst>
          </p:nvPr>
        </p:nvGraphicFramePr>
        <p:xfrm>
          <a:off x="585902" y="5162541"/>
          <a:ext cx="4598840" cy="1275967"/>
        </p:xfrm>
        <a:graphic>
          <a:graphicData uri="http://schemas.openxmlformats.org/drawingml/2006/table">
            <a:tbl>
              <a:tblPr/>
              <a:tblGrid>
                <a:gridCol w="1523183">
                  <a:extLst>
                    <a:ext uri="{9D8B030D-6E8A-4147-A177-3AD203B41FA5}">
                      <a16:colId xmlns:a16="http://schemas.microsoft.com/office/drawing/2014/main" val="393059497"/>
                    </a:ext>
                  </a:extLst>
                </a:gridCol>
                <a:gridCol w="1025219">
                  <a:extLst>
                    <a:ext uri="{9D8B030D-6E8A-4147-A177-3AD203B41FA5}">
                      <a16:colId xmlns:a16="http://schemas.microsoft.com/office/drawing/2014/main" val="1815068352"/>
                    </a:ext>
                  </a:extLst>
                </a:gridCol>
                <a:gridCol w="1025219">
                  <a:extLst>
                    <a:ext uri="{9D8B030D-6E8A-4147-A177-3AD203B41FA5}">
                      <a16:colId xmlns:a16="http://schemas.microsoft.com/office/drawing/2014/main" val="186978771"/>
                    </a:ext>
                  </a:extLst>
                </a:gridCol>
                <a:gridCol w="1025219">
                  <a:extLst>
                    <a:ext uri="{9D8B030D-6E8A-4147-A177-3AD203B41FA5}">
                      <a16:colId xmlns:a16="http://schemas.microsoft.com/office/drawing/2014/main" val="3116918517"/>
                    </a:ext>
                  </a:extLst>
                </a:gridCol>
              </a:tblGrid>
              <a:tr h="27009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reduction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3569656"/>
                  </a:ext>
                </a:extLst>
              </a:tr>
              <a:tr h="50293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Number of Adjustments 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182,260,122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1650215"/>
                  </a:ext>
                </a:extLst>
              </a:tr>
              <a:tr h="50293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Energy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21,918,982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7133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52D1737-C2ED-45D6-86C5-35D9F9CB36C2}"/>
              </a:ext>
            </a:extLst>
          </p:cNvPr>
          <p:cNvSpPr txBox="1"/>
          <p:nvPr/>
        </p:nvSpPr>
        <p:spPr>
          <a:xfrm>
            <a:off x="718008" y="4516210"/>
            <a:ext cx="3723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Outstanding EBI adjustments – Gemini Invoicing 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12492C0-8EA3-415D-8311-3DBCE7B21E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3298141"/>
              </p:ext>
            </p:extLst>
          </p:nvPr>
        </p:nvGraphicFramePr>
        <p:xfrm>
          <a:off x="6096000" y="4315643"/>
          <a:ext cx="5717553" cy="231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67018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8037ADC-F877-440E-B7A3-4E4DC6E41F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8759003"/>
              </p:ext>
            </p:extLst>
          </p:nvPr>
        </p:nvGraphicFramePr>
        <p:xfrm>
          <a:off x="138766" y="324373"/>
          <a:ext cx="5692775" cy="2871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C89A988-AA9C-4BF6-BE90-4797A6337A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4791480"/>
              </p:ext>
            </p:extLst>
          </p:nvPr>
        </p:nvGraphicFramePr>
        <p:xfrm>
          <a:off x="6096000" y="324372"/>
          <a:ext cx="5454650" cy="2871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725C310-124D-4512-A7C8-AB43A5C187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908644"/>
              </p:ext>
            </p:extLst>
          </p:nvPr>
        </p:nvGraphicFramePr>
        <p:xfrm>
          <a:off x="172574" y="3429000"/>
          <a:ext cx="5658967" cy="3302000"/>
        </p:xfrm>
        <a:graphic>
          <a:graphicData uri="http://schemas.openxmlformats.org/drawingml/2006/table">
            <a:tbl>
              <a:tblPr/>
              <a:tblGrid>
                <a:gridCol w="1695367">
                  <a:extLst>
                    <a:ext uri="{9D8B030D-6E8A-4147-A177-3AD203B41FA5}">
                      <a16:colId xmlns:a16="http://schemas.microsoft.com/office/drawing/2014/main" val="3046750637"/>
                    </a:ext>
                  </a:extLst>
                </a:gridCol>
                <a:gridCol w="495450">
                  <a:extLst>
                    <a:ext uri="{9D8B030D-6E8A-4147-A177-3AD203B41FA5}">
                      <a16:colId xmlns:a16="http://schemas.microsoft.com/office/drawing/2014/main" val="1371566058"/>
                    </a:ext>
                  </a:extLst>
                </a:gridCol>
                <a:gridCol w="495450">
                  <a:extLst>
                    <a:ext uri="{9D8B030D-6E8A-4147-A177-3AD203B41FA5}">
                      <a16:colId xmlns:a16="http://schemas.microsoft.com/office/drawing/2014/main" val="3619462222"/>
                    </a:ext>
                  </a:extLst>
                </a:gridCol>
                <a:gridCol w="495450">
                  <a:extLst>
                    <a:ext uri="{9D8B030D-6E8A-4147-A177-3AD203B41FA5}">
                      <a16:colId xmlns:a16="http://schemas.microsoft.com/office/drawing/2014/main" val="4154288672"/>
                    </a:ext>
                  </a:extLst>
                </a:gridCol>
                <a:gridCol w="495450">
                  <a:extLst>
                    <a:ext uri="{9D8B030D-6E8A-4147-A177-3AD203B41FA5}">
                      <a16:colId xmlns:a16="http://schemas.microsoft.com/office/drawing/2014/main" val="738332632"/>
                    </a:ext>
                  </a:extLst>
                </a:gridCol>
                <a:gridCol w="495450">
                  <a:extLst>
                    <a:ext uri="{9D8B030D-6E8A-4147-A177-3AD203B41FA5}">
                      <a16:colId xmlns:a16="http://schemas.microsoft.com/office/drawing/2014/main" val="624717346"/>
                    </a:ext>
                  </a:extLst>
                </a:gridCol>
                <a:gridCol w="495450">
                  <a:extLst>
                    <a:ext uri="{9D8B030D-6E8A-4147-A177-3AD203B41FA5}">
                      <a16:colId xmlns:a16="http://schemas.microsoft.com/office/drawing/2014/main" val="896704912"/>
                    </a:ext>
                  </a:extLst>
                </a:gridCol>
                <a:gridCol w="495450">
                  <a:extLst>
                    <a:ext uri="{9D8B030D-6E8A-4147-A177-3AD203B41FA5}">
                      <a16:colId xmlns:a16="http://schemas.microsoft.com/office/drawing/2014/main" val="2245203338"/>
                    </a:ext>
                  </a:extLst>
                </a:gridCol>
                <a:gridCol w="495450">
                  <a:extLst>
                    <a:ext uri="{9D8B030D-6E8A-4147-A177-3AD203B41FA5}">
                      <a16:colId xmlns:a16="http://schemas.microsoft.com/office/drawing/2014/main" val="3942166214"/>
                    </a:ext>
                  </a:extLst>
                </a:gridCol>
              </a:tblGrid>
              <a:tr h="425450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Xoserve Invoicing on behalf of National Grid (Gemini)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630714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Invoice Type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Jan-20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Feb-20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Mar-20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Apr-20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May-20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Jun-20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Jul-20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Aug-20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62376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EBI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10297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NTS Entry Capacity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35013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NTS Exit Capacity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28055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NTS Entry Commodity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53107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NTS Optional Tarriff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88779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Compression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17135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Own Use Gas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58056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Daily Balancing Trades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3267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57763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retrospectively adjusted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36175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retrospectively adjusted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0.81%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0.54%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0.52%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493838"/>
                  </a:ext>
                </a:extLst>
              </a:tr>
              <a:tr h="0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NB: All invoices are 100% accurate and 100% complete at the point of issue. Invoices may be subsequently adjusted if NG receive updated allocation data for a site (which is not in Xo's control) and request Xo perform an adjustment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7285556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56C285F-6DC1-4263-8D7D-B560C17516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8476580"/>
              </p:ext>
            </p:extLst>
          </p:nvPr>
        </p:nvGraphicFramePr>
        <p:xfrm>
          <a:off x="6015871" y="3428999"/>
          <a:ext cx="5658967" cy="330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35282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1" ma:contentTypeDescription="Create a new document." ma:contentTypeScope="" ma:versionID="da65dba817ad8906a4a744e36306c50e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d3a42e83de8c3bf3350fe2c8c5def860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4F4E8F2-8E41-47FA-ABEB-A8BD5EC04BA4}">
  <ds:schemaRefs>
    <ds:schemaRef ds:uri="http://purl.org/dc/dcmitype/"/>
    <ds:schemaRef ds:uri="http://purl.org/dc/terms/"/>
    <ds:schemaRef ds:uri="3092569d-7549-4f1f-b838-122d264c6bd8"/>
    <ds:schemaRef ds:uri="http://schemas.openxmlformats.org/package/2006/metadata/core-properties"/>
    <ds:schemaRef ds:uri="01f7a547-d57a-44ce-a211-81869c79743b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7004F9B-BCB4-4391-8476-7C2E4257BD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631904-2AEC-4266-8BB9-BE162DAD54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257</Words>
  <Application>Microsoft Office PowerPoint</Application>
  <PresentationFormat>Widescreen</PresentationFormat>
  <Paragraphs>143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L Donovan</dc:creator>
  <cp:lastModifiedBy>Angela Clarke</cp:lastModifiedBy>
  <cp:revision>3</cp:revision>
  <dcterms:created xsi:type="dcterms:W3CDTF">2020-11-16T19:06:21Z</dcterms:created>
  <dcterms:modified xsi:type="dcterms:W3CDTF">2020-12-07T17:57:44Z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0x01010041A7FD4F90B5DA4788FF0464472C409F</vt:lpwstr>
  </property>
</Properties>
</file>