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21"/>
  </p:notesMasterIdLst>
  <p:sldIdLst>
    <p:sldId id="418" r:id="rId6"/>
    <p:sldId id="3366" r:id="rId7"/>
    <p:sldId id="3388" r:id="rId8"/>
    <p:sldId id="3385" r:id="rId9"/>
    <p:sldId id="3399" r:id="rId10"/>
    <p:sldId id="3400" r:id="rId11"/>
    <p:sldId id="3401" r:id="rId12"/>
    <p:sldId id="3402" r:id="rId13"/>
    <p:sldId id="3403" r:id="rId14"/>
    <p:sldId id="3404" r:id="rId15"/>
    <p:sldId id="3405" r:id="rId16"/>
    <p:sldId id="3406" r:id="rId17"/>
    <p:sldId id="3407" r:id="rId18"/>
    <p:sldId id="3408" r:id="rId19"/>
    <p:sldId id="3409"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 Mustard" initials="VM" lastIdx="14" clrIdx="0">
    <p:extLst>
      <p:ext uri="{19B8F6BF-5375-455C-9EA6-DF929625EA0E}">
        <p15:presenceInfo xmlns:p15="http://schemas.microsoft.com/office/powerpoint/2012/main" userId="S-1-5-21-4145888014-839675345-3125187760-1641" providerId="AD"/>
      </p:ext>
    </p:extLst>
  </p:cmAuthor>
  <p:cmAuthor id="2" name="Jennings, Alison J" initials="JAJ" lastIdx="10" clrIdx="1">
    <p:extLst>
      <p:ext uri="{19B8F6BF-5375-455C-9EA6-DF929625EA0E}">
        <p15:presenceInfo xmlns:p15="http://schemas.microsoft.com/office/powerpoint/2012/main" userId="S-1-5-21-4145888014-839675345-3125187760-2674" providerId="AD"/>
      </p:ext>
    </p:extLst>
  </p:cmAuthor>
  <p:cmAuthor id="3" name="Jennings, Alison J" initials="JJ" lastIdx="4" clrIdx="2">
    <p:extLst>
      <p:ext uri="{19B8F6BF-5375-455C-9EA6-DF929625EA0E}">
        <p15:presenceInfo xmlns:p15="http://schemas.microsoft.com/office/powerpoint/2012/main" userId="S::alison.j.jennings@xoserve.com::c1dfeb80-b636-4886-83fa-19b22b8e6a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7A7"/>
    <a:srgbClr val="000000"/>
    <a:srgbClr val="76D8B0"/>
    <a:srgbClr val="AECFF4"/>
    <a:srgbClr val="9AC1F0"/>
    <a:srgbClr val="FFFFFF"/>
    <a:srgbClr val="BD6AAB"/>
    <a:srgbClr val="FFFC08"/>
    <a:srgbClr val="FFFBA3"/>
    <a:srgbClr val="FFFE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95DF4F-7937-4D89-8A59-D84C10C06127}" v="631" dt="2020-12-08T23:05:50.190"/>
    <p1510:client id="{5C716F78-FA62-4536-B4A6-3C7FADC1F49A}" v="77" dt="2020-12-09T09:13:15.1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35" autoAdjust="0"/>
    <p:restoredTop sz="94472" autoAdjust="0"/>
  </p:normalViewPr>
  <p:slideViewPr>
    <p:cSldViewPr snapToGrid="0">
      <p:cViewPr varScale="1">
        <p:scale>
          <a:sx n="88" d="100"/>
          <a:sy n="88" d="100"/>
        </p:scale>
        <p:origin x="264" y="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23672369009795"/>
          <c:y val="8.2956160905261339E-2"/>
          <c:w val="0.8206217233101919"/>
          <c:h val="0.78412574182522554"/>
        </c:manualLayout>
      </c:layout>
      <c:lineChart>
        <c:grouping val="standard"/>
        <c:varyColors val="0"/>
        <c:ser>
          <c:idx val="0"/>
          <c:order val="0"/>
          <c:tx>
            <c:strRef>
              <c:f>'[Chart in Microsoft PowerPoint]Sheet1'!$K$3</c:f>
              <c:strCache>
                <c:ptCount val="1"/>
                <c:pt idx="0">
                  <c:v>Xoserve</c:v>
                </c:pt>
              </c:strCache>
            </c:strRef>
          </c:tx>
          <c:spPr>
            <a:ln w="28575" cap="rnd">
              <a:solidFill>
                <a:schemeClr val="accent1"/>
              </a:solidFill>
              <a:round/>
            </a:ln>
            <a:effectLst/>
          </c:spPr>
          <c:marker>
            <c:symbol val="none"/>
          </c:marker>
          <c:dLbls>
            <c:dLbl>
              <c:idx val="0"/>
              <c:layout>
                <c:manualLayout>
                  <c:x val="-6.2543794726903856E-2"/>
                  <c:y val="-4.52488150392334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AE-41CA-A181-7F6057AFBBE9}"/>
                </c:ext>
              </c:extLst>
            </c:dLbl>
            <c:dLbl>
              <c:idx val="1"/>
              <c:layout>
                <c:manualLayout>
                  <c:x val="-6.7011208635968419E-2"/>
                  <c:y val="3.0165876692822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AE-41CA-A181-7F6057AFBBE9}"/>
                </c:ext>
              </c:extLst>
            </c:dLbl>
            <c:dLbl>
              <c:idx val="2"/>
              <c:layout>
                <c:manualLayout>
                  <c:x val="-5.3608966908774786E-2"/>
                  <c:y val="6.03317533856446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AE-41CA-A181-7F6057AFBBE9}"/>
                </c:ext>
              </c:extLst>
            </c:dLbl>
            <c:dLbl>
              <c:idx val="3"/>
              <c:layout>
                <c:manualLayout>
                  <c:x val="-5.3608966908774702E-2"/>
                  <c:y val="3.77073458660278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4AE-41CA-A181-7F6057AFBBE9}"/>
                </c:ext>
              </c:extLst>
            </c:dLbl>
            <c:dLbl>
              <c:idx val="4"/>
              <c:layout>
                <c:manualLayout>
                  <c:x val="-2.6804483454387351E-2"/>
                  <c:y val="2.26244075196167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4AE-41CA-A181-7F6057AFBBE9}"/>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 in Microsoft PowerPoint]Sheet1'!$J$4:$J$8</c:f>
              <c:numCache>
                <c:formatCode>mmm\-yy</c:formatCode>
                <c:ptCount val="5"/>
                <c:pt idx="0">
                  <c:v>43647</c:v>
                </c:pt>
                <c:pt idx="1">
                  <c:v>43831</c:v>
                </c:pt>
                <c:pt idx="2">
                  <c:v>43922</c:v>
                </c:pt>
                <c:pt idx="3">
                  <c:v>44013</c:v>
                </c:pt>
                <c:pt idx="4">
                  <c:v>44105</c:v>
                </c:pt>
              </c:numCache>
            </c:numRef>
          </c:cat>
          <c:val>
            <c:numRef>
              <c:f>'[Chart in Microsoft PowerPoint]Sheet1'!$K$4:$K$8</c:f>
              <c:numCache>
                <c:formatCode>0.00%</c:formatCode>
                <c:ptCount val="5"/>
                <c:pt idx="0">
                  <c:v>0.89700000000000002</c:v>
                </c:pt>
                <c:pt idx="1">
                  <c:v>0.85</c:v>
                </c:pt>
                <c:pt idx="2">
                  <c:v>0.97099999999999997</c:v>
                </c:pt>
                <c:pt idx="3">
                  <c:v>0.97099999999999997</c:v>
                </c:pt>
                <c:pt idx="4">
                  <c:v>1</c:v>
                </c:pt>
              </c:numCache>
            </c:numRef>
          </c:val>
          <c:smooth val="0"/>
          <c:extLst>
            <c:ext xmlns:c16="http://schemas.microsoft.com/office/drawing/2014/chart" uri="{C3380CC4-5D6E-409C-BE32-E72D297353CC}">
              <c16:uniqueId val="{00000000-84AE-41CA-A181-7F6057AFBBE9}"/>
            </c:ext>
          </c:extLst>
        </c:ser>
        <c:dLbls>
          <c:showLegendKey val="0"/>
          <c:showVal val="0"/>
          <c:showCatName val="0"/>
          <c:showSerName val="0"/>
          <c:showPercent val="0"/>
          <c:showBubbleSize val="0"/>
        </c:dLbls>
        <c:smooth val="0"/>
        <c:axId val="1747598255"/>
        <c:axId val="1735599839"/>
      </c:lineChart>
      <c:catAx>
        <c:axId val="1747598255"/>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735599839"/>
        <c:crosses val="autoZero"/>
        <c:auto val="0"/>
        <c:lblAlgn val="ctr"/>
        <c:lblOffset val="100"/>
        <c:noMultiLvlLbl val="1"/>
      </c:catAx>
      <c:valAx>
        <c:axId val="1735599839"/>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747598255"/>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600">
          <a:latin typeface="Avenir Next LT Pro" panose="020B05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Sheet1!$K$3</c:f>
              <c:strCache>
                <c:ptCount val="1"/>
                <c:pt idx="0">
                  <c:v>Xoserve</c:v>
                </c:pt>
              </c:strCache>
            </c:strRef>
          </c:tx>
          <c:spPr>
            <a:ln w="28575" cap="rnd">
              <a:solidFill>
                <a:srgbClr val="3A57A7"/>
              </a:solidFill>
              <a:round/>
            </a:ln>
            <a:effectLst/>
          </c:spPr>
          <c:marker>
            <c:symbol val="none"/>
          </c:marker>
          <c:dLbls>
            <c:dLbl>
              <c:idx val="0"/>
              <c:layout>
                <c:manualLayout>
                  <c:x val="-8.0421457764736734E-2"/>
                  <c:y val="-3.9032006245121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8F-4655-A269-1C863B8D06B0}"/>
                </c:ext>
              </c:extLst>
            </c:dLbl>
            <c:dLbl>
              <c:idx val="1"/>
              <c:layout>
                <c:manualLayout>
                  <c:x val="-7.6188749461329586E-2"/>
                  <c:y val="4.6838407494145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8F-4655-A269-1C863B8D06B0}"/>
                </c:ext>
              </c:extLst>
            </c:dLbl>
            <c:dLbl>
              <c:idx val="2"/>
              <c:layout>
                <c:manualLayout>
                  <c:x val="-7.6188749461329627E-2"/>
                  <c:y val="-7.8064012490242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58F-4655-A269-1C863B8D06B0}"/>
                </c:ext>
              </c:extLst>
            </c:dLbl>
            <c:dLbl>
              <c:idx val="3"/>
              <c:delete val="1"/>
              <c:extLst>
                <c:ext xmlns:c15="http://schemas.microsoft.com/office/drawing/2012/chart" uri="{CE6537A1-D6FC-4f65-9D91-7224C49458BB}"/>
                <c:ext xmlns:c16="http://schemas.microsoft.com/office/drawing/2014/chart" uri="{C3380CC4-5D6E-409C-BE32-E72D297353CC}">
                  <c16:uniqueId val="{00000006-258F-4655-A269-1C863B8D06B0}"/>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Sheet1!$J$4:$J$8</c:f>
              <c:numCache>
                <c:formatCode>mmm\-yy</c:formatCode>
                <c:ptCount val="5"/>
                <c:pt idx="0">
                  <c:v>43647</c:v>
                </c:pt>
                <c:pt idx="1">
                  <c:v>43739</c:v>
                </c:pt>
                <c:pt idx="2">
                  <c:v>43983</c:v>
                </c:pt>
                <c:pt idx="3">
                  <c:v>44075</c:v>
                </c:pt>
                <c:pt idx="4">
                  <c:v>44166</c:v>
                </c:pt>
              </c:numCache>
            </c:numRef>
          </c:cat>
          <c:val>
            <c:numRef>
              <c:f>Sheet1!$K$4:$K$8</c:f>
              <c:numCache>
                <c:formatCode>0.00%</c:formatCode>
                <c:ptCount val="5"/>
                <c:pt idx="0">
                  <c:v>0.82199999999999995</c:v>
                </c:pt>
                <c:pt idx="1">
                  <c:v>0.67800000000000005</c:v>
                </c:pt>
                <c:pt idx="2">
                  <c:v>0.95099999999999996</c:v>
                </c:pt>
                <c:pt idx="3">
                  <c:v>0.90900000000000003</c:v>
                </c:pt>
              </c:numCache>
            </c:numRef>
          </c:val>
          <c:smooth val="0"/>
          <c:extLst>
            <c:ext xmlns:c16="http://schemas.microsoft.com/office/drawing/2014/chart" uri="{C3380CC4-5D6E-409C-BE32-E72D297353CC}">
              <c16:uniqueId val="{00000000-258F-4655-A269-1C863B8D06B0}"/>
            </c:ext>
          </c:extLst>
        </c:ser>
        <c:ser>
          <c:idx val="1"/>
          <c:order val="1"/>
          <c:tx>
            <c:strRef>
              <c:f>Sheet1!$L$3</c:f>
              <c:strCache>
                <c:ptCount val="1"/>
                <c:pt idx="0">
                  <c:v>Forecast</c:v>
                </c:pt>
              </c:strCache>
            </c:strRef>
          </c:tx>
          <c:spPr>
            <a:ln w="28575" cap="rnd">
              <a:solidFill>
                <a:srgbClr val="3A57A7"/>
              </a:solidFill>
              <a:prstDash val="sysDot"/>
              <a:round/>
            </a:ln>
            <a:effectLst/>
          </c:spPr>
          <c:marker>
            <c:symbol val="none"/>
          </c:marker>
          <c:dLbls>
            <c:dLbl>
              <c:idx val="3"/>
              <c:layout>
                <c:manualLayout>
                  <c:x val="-8.0421457764736734E-2"/>
                  <c:y val="5.46448087431693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58F-4655-A269-1C863B8D06B0}"/>
                </c:ext>
              </c:extLst>
            </c:dLbl>
            <c:dLbl>
              <c:idx val="4"/>
              <c:layout>
                <c:manualLayout>
                  <c:x val="-6.3490624551108113E-2"/>
                  <c:y val="6.2451209992193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58F-4655-A269-1C863B8D06B0}"/>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Sheet1!$J$4:$J$8</c:f>
              <c:numCache>
                <c:formatCode>mmm\-yy</c:formatCode>
                <c:ptCount val="5"/>
                <c:pt idx="0">
                  <c:v>43647</c:v>
                </c:pt>
                <c:pt idx="1">
                  <c:v>43739</c:v>
                </c:pt>
                <c:pt idx="2">
                  <c:v>43983</c:v>
                </c:pt>
                <c:pt idx="3">
                  <c:v>44075</c:v>
                </c:pt>
                <c:pt idx="4">
                  <c:v>44166</c:v>
                </c:pt>
              </c:numCache>
            </c:numRef>
          </c:cat>
          <c:val>
            <c:numRef>
              <c:f>Sheet1!$L$4:$L$8</c:f>
              <c:numCache>
                <c:formatCode>General</c:formatCode>
                <c:ptCount val="5"/>
                <c:pt idx="3" formatCode="0.00%">
                  <c:v>0.90900000000000003</c:v>
                </c:pt>
                <c:pt idx="4" formatCode="0.00%">
                  <c:v>0.92390000000000005</c:v>
                </c:pt>
              </c:numCache>
            </c:numRef>
          </c:val>
          <c:smooth val="0"/>
          <c:extLst>
            <c:ext xmlns:c16="http://schemas.microsoft.com/office/drawing/2014/chart" uri="{C3380CC4-5D6E-409C-BE32-E72D297353CC}">
              <c16:uniqueId val="{00000001-258F-4655-A269-1C863B8D06B0}"/>
            </c:ext>
          </c:extLst>
        </c:ser>
        <c:dLbls>
          <c:showLegendKey val="0"/>
          <c:showVal val="0"/>
          <c:showCatName val="0"/>
          <c:showSerName val="0"/>
          <c:showPercent val="0"/>
          <c:showBubbleSize val="0"/>
        </c:dLbls>
        <c:smooth val="0"/>
        <c:axId val="1747598255"/>
        <c:axId val="1735599839"/>
      </c:lineChart>
      <c:catAx>
        <c:axId val="1747598255"/>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735599839"/>
        <c:crosses val="autoZero"/>
        <c:auto val="0"/>
        <c:lblAlgn val="ctr"/>
        <c:lblOffset val="100"/>
        <c:noMultiLvlLbl val="0"/>
      </c:catAx>
      <c:valAx>
        <c:axId val="1735599839"/>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747598255"/>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600">
          <a:latin typeface="Avenir Next LT Pro" panose="020B05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7A2B4E-DF38-4553-BF45-956604758A05}"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779F2AF2-9013-4D06-B8FA-529B4EA3B640}">
      <dgm:prSet phldrT="[Text]" custT="1"/>
      <dgm:spPr>
        <a:solidFill>
          <a:srgbClr val="00B0F0"/>
        </a:solidFill>
      </dgm:spPr>
      <dgm:t>
        <a:bodyPr/>
        <a:lstStyle/>
        <a:p>
          <a:r>
            <a:rPr lang="en-GB" sz="1100" b="1" dirty="0"/>
            <a:t>CX Transformation Programme</a:t>
          </a:r>
        </a:p>
      </dgm:t>
    </dgm:pt>
    <dgm:pt modelId="{C56617FD-DEA5-4484-A8A5-054348014A76}" type="parTrans" cxnId="{150E483F-CFCE-4968-915C-2D17A4948489}">
      <dgm:prSet/>
      <dgm:spPr/>
      <dgm:t>
        <a:bodyPr/>
        <a:lstStyle/>
        <a:p>
          <a:endParaRPr lang="en-GB"/>
        </a:p>
      </dgm:t>
    </dgm:pt>
    <dgm:pt modelId="{3208D8C2-2584-498D-9E94-8315D49E9F76}" type="sibTrans" cxnId="{150E483F-CFCE-4968-915C-2D17A4948489}">
      <dgm:prSet/>
      <dgm:spPr/>
      <dgm:t>
        <a:bodyPr/>
        <a:lstStyle/>
        <a:p>
          <a:endParaRPr lang="en-GB"/>
        </a:p>
      </dgm:t>
    </dgm:pt>
    <dgm:pt modelId="{358A236F-FDAB-413B-B60B-C2F5E9865768}">
      <dgm:prSet phldrT="[Text]"/>
      <dgm:spPr/>
      <dgm:t>
        <a:bodyPr/>
        <a:lstStyle/>
        <a:p>
          <a:r>
            <a:rPr lang="en-GB" dirty="0"/>
            <a:t>Operational Processes</a:t>
          </a:r>
        </a:p>
      </dgm:t>
    </dgm:pt>
    <dgm:pt modelId="{5A0142F0-91D5-4F75-BEA0-73F5EE315384}" type="parTrans" cxnId="{644517C4-6548-4B82-A982-1A1FCF6CC108}">
      <dgm:prSet/>
      <dgm:spPr/>
      <dgm:t>
        <a:bodyPr/>
        <a:lstStyle/>
        <a:p>
          <a:endParaRPr lang="en-GB"/>
        </a:p>
      </dgm:t>
    </dgm:pt>
    <dgm:pt modelId="{78DC4E66-6E49-40FE-AA36-73B7D5F36815}" type="sibTrans" cxnId="{644517C4-6548-4B82-A982-1A1FCF6CC108}">
      <dgm:prSet/>
      <dgm:spPr/>
      <dgm:t>
        <a:bodyPr/>
        <a:lstStyle/>
        <a:p>
          <a:endParaRPr lang="en-GB"/>
        </a:p>
      </dgm:t>
    </dgm:pt>
    <dgm:pt modelId="{EC6D4270-CCCA-4C7D-AD21-B1F1F56385D8}">
      <dgm:prSet phldrT="[Text]"/>
      <dgm:spPr/>
      <dgm:t>
        <a:bodyPr/>
        <a:lstStyle/>
        <a:p>
          <a:r>
            <a:rPr lang="en-GB" dirty="0"/>
            <a:t>Digital / Xoserve.com</a:t>
          </a:r>
        </a:p>
      </dgm:t>
    </dgm:pt>
    <dgm:pt modelId="{B9321835-0F52-48EE-9C23-A7E1957D0804}" type="parTrans" cxnId="{547E147B-4274-4723-941B-8B4AB47C3FF1}">
      <dgm:prSet/>
      <dgm:spPr/>
      <dgm:t>
        <a:bodyPr/>
        <a:lstStyle/>
        <a:p>
          <a:endParaRPr lang="en-GB"/>
        </a:p>
      </dgm:t>
    </dgm:pt>
    <dgm:pt modelId="{6D1F276F-5A70-4F51-A110-5EC7C53634BC}" type="sibTrans" cxnId="{547E147B-4274-4723-941B-8B4AB47C3FF1}">
      <dgm:prSet/>
      <dgm:spPr/>
      <dgm:t>
        <a:bodyPr/>
        <a:lstStyle/>
        <a:p>
          <a:endParaRPr lang="en-GB"/>
        </a:p>
      </dgm:t>
    </dgm:pt>
    <dgm:pt modelId="{7D090B96-FEA2-4619-BFAA-7DDAD71D9119}">
      <dgm:prSet phldrT="[Text]"/>
      <dgm:spPr/>
      <dgm:t>
        <a:bodyPr/>
        <a:lstStyle/>
        <a:p>
          <a:r>
            <a:rPr lang="en-GB" dirty="0"/>
            <a:t>CRM &amp; Automation Platform</a:t>
          </a:r>
        </a:p>
      </dgm:t>
    </dgm:pt>
    <dgm:pt modelId="{175FC787-81FA-4E03-847F-6CC002B5FF6D}" type="parTrans" cxnId="{2C4A8D3C-5487-4E7B-9925-15F97EBE946E}">
      <dgm:prSet/>
      <dgm:spPr/>
      <dgm:t>
        <a:bodyPr/>
        <a:lstStyle/>
        <a:p>
          <a:endParaRPr lang="en-GB"/>
        </a:p>
      </dgm:t>
    </dgm:pt>
    <dgm:pt modelId="{7FF71503-9455-45AA-852D-C7B9E14353FE}" type="sibTrans" cxnId="{2C4A8D3C-5487-4E7B-9925-15F97EBE946E}">
      <dgm:prSet/>
      <dgm:spPr/>
      <dgm:t>
        <a:bodyPr/>
        <a:lstStyle/>
        <a:p>
          <a:endParaRPr lang="en-GB"/>
        </a:p>
      </dgm:t>
    </dgm:pt>
    <dgm:pt modelId="{40EDDF51-9B24-49E7-BA6C-EAEBA516C925}">
      <dgm:prSet phldrT="[Text]"/>
      <dgm:spPr/>
      <dgm:t>
        <a:bodyPr/>
        <a:lstStyle/>
        <a:p>
          <a:r>
            <a:rPr lang="en-GB" dirty="0"/>
            <a:t>CMS Rebuild</a:t>
          </a:r>
        </a:p>
      </dgm:t>
    </dgm:pt>
    <dgm:pt modelId="{C75C15CA-6B0E-46B4-AC93-673D1F85DD9F}" type="parTrans" cxnId="{05388DAF-7734-4BB0-B181-5C35E60F3743}">
      <dgm:prSet/>
      <dgm:spPr/>
      <dgm:t>
        <a:bodyPr/>
        <a:lstStyle/>
        <a:p>
          <a:endParaRPr lang="en-GB"/>
        </a:p>
      </dgm:t>
    </dgm:pt>
    <dgm:pt modelId="{124EC6B7-B64C-4970-A322-E5E16B129E44}" type="sibTrans" cxnId="{05388DAF-7734-4BB0-B181-5C35E60F3743}">
      <dgm:prSet/>
      <dgm:spPr/>
      <dgm:t>
        <a:bodyPr/>
        <a:lstStyle/>
        <a:p>
          <a:endParaRPr lang="en-GB"/>
        </a:p>
      </dgm:t>
    </dgm:pt>
    <dgm:pt modelId="{55915DE3-BCC5-49E5-8CDD-6883B8E4AA7F}">
      <dgm:prSet phldrT="[Text]"/>
      <dgm:spPr/>
      <dgm:t>
        <a:bodyPr/>
        <a:lstStyle/>
        <a:p>
          <a:r>
            <a:rPr lang="en-GB" dirty="0"/>
            <a:t>Customer Training &amp; Education</a:t>
          </a:r>
        </a:p>
      </dgm:t>
    </dgm:pt>
    <dgm:pt modelId="{9C0EE318-EB08-4BBF-B19F-6F5A4B1D9B38}" type="parTrans" cxnId="{0489B0DF-41B0-421C-8EBA-06873EFDA558}">
      <dgm:prSet/>
      <dgm:spPr/>
      <dgm:t>
        <a:bodyPr/>
        <a:lstStyle/>
        <a:p>
          <a:endParaRPr lang="en-GB"/>
        </a:p>
      </dgm:t>
    </dgm:pt>
    <dgm:pt modelId="{A5F581CF-29D0-4F5D-9D91-51A95F3A42EE}" type="sibTrans" cxnId="{0489B0DF-41B0-421C-8EBA-06873EFDA558}">
      <dgm:prSet/>
      <dgm:spPr/>
      <dgm:t>
        <a:bodyPr/>
        <a:lstStyle/>
        <a:p>
          <a:endParaRPr lang="en-GB"/>
        </a:p>
      </dgm:t>
    </dgm:pt>
    <dgm:pt modelId="{93FF8A51-9002-480C-B36A-2C25773F254B}">
      <dgm:prSet phldrT="[Text]"/>
      <dgm:spPr/>
      <dgm:t>
        <a:bodyPr/>
        <a:lstStyle/>
        <a:p>
          <a:r>
            <a:rPr lang="en-GB" dirty="0"/>
            <a:t>Service Management Improvements</a:t>
          </a:r>
        </a:p>
      </dgm:t>
    </dgm:pt>
    <dgm:pt modelId="{AB2EE6CE-FAE9-404F-8212-5320ECB58023}" type="parTrans" cxnId="{F512EC91-EAA4-4423-99ED-B44810AA9F36}">
      <dgm:prSet/>
      <dgm:spPr/>
      <dgm:t>
        <a:bodyPr/>
        <a:lstStyle/>
        <a:p>
          <a:endParaRPr lang="en-GB"/>
        </a:p>
      </dgm:t>
    </dgm:pt>
    <dgm:pt modelId="{D75AD1A8-26B8-43ED-9DDB-CB3A580B4DF9}" type="sibTrans" cxnId="{F512EC91-EAA4-4423-99ED-B44810AA9F36}">
      <dgm:prSet/>
      <dgm:spPr/>
      <dgm:t>
        <a:bodyPr/>
        <a:lstStyle/>
        <a:p>
          <a:endParaRPr lang="en-GB"/>
        </a:p>
      </dgm:t>
    </dgm:pt>
    <dgm:pt modelId="{12DA7F47-7A74-4401-9AFD-AC4B11F0CEB6}" type="pres">
      <dgm:prSet presAssocID="{567A2B4E-DF38-4553-BF45-956604758A05}" presName="Name0" presStyleCnt="0">
        <dgm:presLayoutVars>
          <dgm:chMax val="1"/>
          <dgm:chPref val="1"/>
          <dgm:dir/>
          <dgm:animOne val="branch"/>
          <dgm:animLvl val="lvl"/>
        </dgm:presLayoutVars>
      </dgm:prSet>
      <dgm:spPr/>
    </dgm:pt>
    <dgm:pt modelId="{B67E7DB3-2B35-4449-8957-90F63CCA14F0}" type="pres">
      <dgm:prSet presAssocID="{779F2AF2-9013-4D06-B8FA-529B4EA3B640}" presName="Parent" presStyleLbl="node0" presStyleIdx="0" presStyleCnt="1">
        <dgm:presLayoutVars>
          <dgm:chMax val="6"/>
          <dgm:chPref val="6"/>
        </dgm:presLayoutVars>
      </dgm:prSet>
      <dgm:spPr/>
    </dgm:pt>
    <dgm:pt modelId="{1EFFEF6D-F672-4FF4-9182-CAADF703D39E}" type="pres">
      <dgm:prSet presAssocID="{358A236F-FDAB-413B-B60B-C2F5E9865768}" presName="Accent1" presStyleCnt="0"/>
      <dgm:spPr/>
    </dgm:pt>
    <dgm:pt modelId="{973D333C-2141-41AC-9A69-FAB1B828EE13}" type="pres">
      <dgm:prSet presAssocID="{358A236F-FDAB-413B-B60B-C2F5E9865768}" presName="Accent" presStyleLbl="bgShp" presStyleIdx="0" presStyleCnt="6"/>
      <dgm:spPr/>
    </dgm:pt>
    <dgm:pt modelId="{41B376A1-D675-498A-8C0F-8D45C2FB1BA0}" type="pres">
      <dgm:prSet presAssocID="{358A236F-FDAB-413B-B60B-C2F5E9865768}" presName="Child1" presStyleLbl="node1" presStyleIdx="0" presStyleCnt="6">
        <dgm:presLayoutVars>
          <dgm:chMax val="0"/>
          <dgm:chPref val="0"/>
          <dgm:bulletEnabled val="1"/>
        </dgm:presLayoutVars>
      </dgm:prSet>
      <dgm:spPr/>
    </dgm:pt>
    <dgm:pt modelId="{227C0D05-108B-4B48-8536-E24A8F7281DD}" type="pres">
      <dgm:prSet presAssocID="{EC6D4270-CCCA-4C7D-AD21-B1F1F56385D8}" presName="Accent2" presStyleCnt="0"/>
      <dgm:spPr/>
    </dgm:pt>
    <dgm:pt modelId="{DFEF8D04-F19E-4409-89C2-E0CE95592731}" type="pres">
      <dgm:prSet presAssocID="{EC6D4270-CCCA-4C7D-AD21-B1F1F56385D8}" presName="Accent" presStyleLbl="bgShp" presStyleIdx="1" presStyleCnt="6"/>
      <dgm:spPr>
        <a:solidFill>
          <a:schemeClr val="tx2">
            <a:lumMod val="20000"/>
            <a:lumOff val="80000"/>
          </a:schemeClr>
        </a:solidFill>
      </dgm:spPr>
    </dgm:pt>
    <dgm:pt modelId="{FC52A516-56D5-417B-83E6-EF72312972E6}" type="pres">
      <dgm:prSet presAssocID="{EC6D4270-CCCA-4C7D-AD21-B1F1F56385D8}" presName="Child2" presStyleLbl="node1" presStyleIdx="1" presStyleCnt="6">
        <dgm:presLayoutVars>
          <dgm:chMax val="0"/>
          <dgm:chPref val="0"/>
          <dgm:bulletEnabled val="1"/>
        </dgm:presLayoutVars>
      </dgm:prSet>
      <dgm:spPr/>
    </dgm:pt>
    <dgm:pt modelId="{36A972E0-A0E9-43A2-B61C-B46E0C528257}" type="pres">
      <dgm:prSet presAssocID="{55915DE3-BCC5-49E5-8CDD-6883B8E4AA7F}" presName="Accent3" presStyleCnt="0"/>
      <dgm:spPr/>
    </dgm:pt>
    <dgm:pt modelId="{BCB8FAA9-14AD-4B54-BC34-8F486DE213BB}" type="pres">
      <dgm:prSet presAssocID="{55915DE3-BCC5-49E5-8CDD-6883B8E4AA7F}" presName="Accent" presStyleLbl="bgShp" presStyleIdx="2" presStyleCnt="6"/>
      <dgm:spPr>
        <a:xfrm>
          <a:off x="5058401" y="1561789"/>
          <a:ext cx="600892" cy="517748"/>
        </a:xfrm>
        <a:prstGeom prst="hexagon">
          <a:avLst>
            <a:gd name="adj" fmla="val 28900"/>
            <a:gd name="vf" fmla="val 115470"/>
          </a:avLst>
        </a:prstGeom>
        <a:solidFill>
          <a:srgbClr val="1D3E61">
            <a:lumMod val="20000"/>
            <a:lumOff val="80000"/>
          </a:srgbClr>
        </a:solidFill>
        <a:ln>
          <a:noFill/>
        </a:ln>
        <a:effectLst/>
      </dgm:spPr>
    </dgm:pt>
    <dgm:pt modelId="{B48368BE-4297-4AAE-ABE6-77D165AA38A2}" type="pres">
      <dgm:prSet presAssocID="{55915DE3-BCC5-49E5-8CDD-6883B8E4AA7F}" presName="Child3" presStyleLbl="node1" presStyleIdx="2" presStyleCnt="6">
        <dgm:presLayoutVars>
          <dgm:chMax val="0"/>
          <dgm:chPref val="0"/>
          <dgm:bulletEnabled val="1"/>
        </dgm:presLayoutVars>
      </dgm:prSet>
      <dgm:spPr/>
    </dgm:pt>
    <dgm:pt modelId="{F5B0464C-DD46-4FF7-9789-9409B85517A9}" type="pres">
      <dgm:prSet presAssocID="{93FF8A51-9002-480C-B36A-2C25773F254B}" presName="Accent4" presStyleCnt="0"/>
      <dgm:spPr/>
    </dgm:pt>
    <dgm:pt modelId="{F7439F99-1286-4F11-B19B-FDAD5E4DD6B5}" type="pres">
      <dgm:prSet presAssocID="{93FF8A51-9002-480C-B36A-2C25773F254B}" presName="Accent" presStyleLbl="bgShp" presStyleIdx="3" presStyleCnt="6"/>
      <dgm:spPr>
        <a:xfrm>
          <a:off x="4571241" y="2654382"/>
          <a:ext cx="600892" cy="517748"/>
        </a:xfrm>
        <a:prstGeom prst="hexagon">
          <a:avLst>
            <a:gd name="adj" fmla="val 28900"/>
            <a:gd name="vf" fmla="val 115470"/>
          </a:avLst>
        </a:prstGeom>
        <a:solidFill>
          <a:srgbClr val="1D3E61">
            <a:lumMod val="20000"/>
            <a:lumOff val="80000"/>
          </a:srgbClr>
        </a:solidFill>
        <a:ln>
          <a:noFill/>
        </a:ln>
        <a:effectLst/>
      </dgm:spPr>
    </dgm:pt>
    <dgm:pt modelId="{4E915AF2-BD8F-4F46-A0C3-10B88321257B}" type="pres">
      <dgm:prSet presAssocID="{93FF8A51-9002-480C-B36A-2C25773F254B}" presName="Child4" presStyleLbl="node1" presStyleIdx="3" presStyleCnt="6">
        <dgm:presLayoutVars>
          <dgm:chMax val="0"/>
          <dgm:chPref val="0"/>
          <dgm:bulletEnabled val="1"/>
        </dgm:presLayoutVars>
      </dgm:prSet>
      <dgm:spPr/>
    </dgm:pt>
    <dgm:pt modelId="{122AFBD7-2C0F-4E1B-9692-4E86BFCCBCCE}" type="pres">
      <dgm:prSet presAssocID="{7D090B96-FEA2-4619-BFAA-7DDAD71D9119}" presName="Accent5" presStyleCnt="0"/>
      <dgm:spPr/>
    </dgm:pt>
    <dgm:pt modelId="{D61023FD-AA91-42EC-978D-95ACF716A443}" type="pres">
      <dgm:prSet presAssocID="{7D090B96-FEA2-4619-BFAA-7DDAD71D9119}" presName="Accent" presStyleLbl="bgShp" presStyleIdx="4" presStyleCnt="6"/>
      <dgm:spPr>
        <a:xfrm>
          <a:off x="3362788" y="2767797"/>
          <a:ext cx="600892" cy="517748"/>
        </a:xfrm>
        <a:prstGeom prst="hexagon">
          <a:avLst>
            <a:gd name="adj" fmla="val 28900"/>
            <a:gd name="vf" fmla="val 115470"/>
          </a:avLst>
        </a:prstGeom>
        <a:solidFill>
          <a:srgbClr val="1D3E61">
            <a:lumMod val="20000"/>
            <a:lumOff val="80000"/>
          </a:srgbClr>
        </a:solidFill>
        <a:ln>
          <a:noFill/>
        </a:ln>
        <a:effectLst/>
      </dgm:spPr>
    </dgm:pt>
    <dgm:pt modelId="{791A15B9-87A6-43F5-A018-121B733011D9}" type="pres">
      <dgm:prSet presAssocID="{7D090B96-FEA2-4619-BFAA-7DDAD71D9119}" presName="Child5" presStyleLbl="node1" presStyleIdx="4" presStyleCnt="6">
        <dgm:presLayoutVars>
          <dgm:chMax val="0"/>
          <dgm:chPref val="0"/>
          <dgm:bulletEnabled val="1"/>
        </dgm:presLayoutVars>
      </dgm:prSet>
      <dgm:spPr/>
    </dgm:pt>
    <dgm:pt modelId="{E83A959A-DF6F-435F-9FD3-538C84A2FF5E}" type="pres">
      <dgm:prSet presAssocID="{40EDDF51-9B24-49E7-BA6C-EAEBA516C925}" presName="Accent6" presStyleCnt="0"/>
      <dgm:spPr/>
    </dgm:pt>
    <dgm:pt modelId="{AA9A8883-B831-4BE6-8DB6-F9068FBCBA18}" type="pres">
      <dgm:prSet presAssocID="{40EDDF51-9B24-49E7-BA6C-EAEBA516C925}" presName="Accent" presStyleLbl="bgShp" presStyleIdx="5" presStyleCnt="6"/>
      <dgm:spPr>
        <a:xfrm>
          <a:off x="2650016" y="1800272"/>
          <a:ext cx="600892" cy="517748"/>
        </a:xfrm>
        <a:prstGeom prst="hexagon">
          <a:avLst>
            <a:gd name="adj" fmla="val 28900"/>
            <a:gd name="vf" fmla="val 115470"/>
          </a:avLst>
        </a:prstGeom>
        <a:solidFill>
          <a:srgbClr val="1D3E61">
            <a:lumMod val="20000"/>
            <a:lumOff val="80000"/>
          </a:srgbClr>
        </a:solidFill>
        <a:ln>
          <a:noFill/>
        </a:ln>
        <a:effectLst/>
      </dgm:spPr>
    </dgm:pt>
    <dgm:pt modelId="{5CCB158E-D1F5-48C8-9403-37F4BF03B81E}" type="pres">
      <dgm:prSet presAssocID="{40EDDF51-9B24-49E7-BA6C-EAEBA516C925}" presName="Child6" presStyleLbl="node1" presStyleIdx="5" presStyleCnt="6">
        <dgm:presLayoutVars>
          <dgm:chMax val="0"/>
          <dgm:chPref val="0"/>
          <dgm:bulletEnabled val="1"/>
        </dgm:presLayoutVars>
      </dgm:prSet>
      <dgm:spPr/>
    </dgm:pt>
  </dgm:ptLst>
  <dgm:cxnLst>
    <dgm:cxn modelId="{6DB8B701-12BD-42A6-B92B-59946EA1FD3B}" type="presOf" srcId="{358A236F-FDAB-413B-B60B-C2F5E9865768}" destId="{41B376A1-D675-498A-8C0F-8D45C2FB1BA0}" srcOrd="0" destOrd="0" presId="urn:microsoft.com/office/officeart/2011/layout/HexagonRadial"/>
    <dgm:cxn modelId="{92007020-DFC0-4CB7-B9DC-70318A46816F}" type="presOf" srcId="{40EDDF51-9B24-49E7-BA6C-EAEBA516C925}" destId="{5CCB158E-D1F5-48C8-9403-37F4BF03B81E}" srcOrd="0" destOrd="0" presId="urn:microsoft.com/office/officeart/2011/layout/HexagonRadial"/>
    <dgm:cxn modelId="{3218BD2A-2792-46FE-BC07-5E1C4F57F838}" type="presOf" srcId="{779F2AF2-9013-4D06-B8FA-529B4EA3B640}" destId="{B67E7DB3-2B35-4449-8957-90F63CCA14F0}" srcOrd="0" destOrd="0" presId="urn:microsoft.com/office/officeart/2011/layout/HexagonRadial"/>
    <dgm:cxn modelId="{8F383831-3149-4ED1-8C65-CA04E986B424}" type="presOf" srcId="{EC6D4270-CCCA-4C7D-AD21-B1F1F56385D8}" destId="{FC52A516-56D5-417B-83E6-EF72312972E6}" srcOrd="0" destOrd="0" presId="urn:microsoft.com/office/officeart/2011/layout/HexagonRadial"/>
    <dgm:cxn modelId="{2C4A8D3C-5487-4E7B-9925-15F97EBE946E}" srcId="{779F2AF2-9013-4D06-B8FA-529B4EA3B640}" destId="{7D090B96-FEA2-4619-BFAA-7DDAD71D9119}" srcOrd="4" destOrd="0" parTransId="{175FC787-81FA-4E03-847F-6CC002B5FF6D}" sibTransId="{7FF71503-9455-45AA-852D-C7B9E14353FE}"/>
    <dgm:cxn modelId="{150E483F-CFCE-4968-915C-2D17A4948489}" srcId="{567A2B4E-DF38-4553-BF45-956604758A05}" destId="{779F2AF2-9013-4D06-B8FA-529B4EA3B640}" srcOrd="0" destOrd="0" parTransId="{C56617FD-DEA5-4484-A8A5-054348014A76}" sibTransId="{3208D8C2-2584-498D-9E94-8315D49E9F76}"/>
    <dgm:cxn modelId="{62DC3970-C30A-4DEF-93F5-EE1B068DBA46}" type="presOf" srcId="{55915DE3-BCC5-49E5-8CDD-6883B8E4AA7F}" destId="{B48368BE-4297-4AAE-ABE6-77D165AA38A2}" srcOrd="0" destOrd="0" presId="urn:microsoft.com/office/officeart/2011/layout/HexagonRadial"/>
    <dgm:cxn modelId="{547E147B-4274-4723-941B-8B4AB47C3FF1}" srcId="{779F2AF2-9013-4D06-B8FA-529B4EA3B640}" destId="{EC6D4270-CCCA-4C7D-AD21-B1F1F56385D8}" srcOrd="1" destOrd="0" parTransId="{B9321835-0F52-48EE-9C23-A7E1957D0804}" sibTransId="{6D1F276F-5A70-4F51-A110-5EC7C53634BC}"/>
    <dgm:cxn modelId="{6417BB81-D94D-4875-8C3F-25B340A15557}" type="presOf" srcId="{7D090B96-FEA2-4619-BFAA-7DDAD71D9119}" destId="{791A15B9-87A6-43F5-A018-121B733011D9}" srcOrd="0" destOrd="0" presId="urn:microsoft.com/office/officeart/2011/layout/HexagonRadial"/>
    <dgm:cxn modelId="{F512EC91-EAA4-4423-99ED-B44810AA9F36}" srcId="{779F2AF2-9013-4D06-B8FA-529B4EA3B640}" destId="{93FF8A51-9002-480C-B36A-2C25773F254B}" srcOrd="3" destOrd="0" parTransId="{AB2EE6CE-FAE9-404F-8212-5320ECB58023}" sibTransId="{D75AD1A8-26B8-43ED-9DDB-CB3A580B4DF9}"/>
    <dgm:cxn modelId="{05388DAF-7734-4BB0-B181-5C35E60F3743}" srcId="{779F2AF2-9013-4D06-B8FA-529B4EA3B640}" destId="{40EDDF51-9B24-49E7-BA6C-EAEBA516C925}" srcOrd="5" destOrd="0" parTransId="{C75C15CA-6B0E-46B4-AC93-673D1F85DD9F}" sibTransId="{124EC6B7-B64C-4970-A322-E5E16B129E44}"/>
    <dgm:cxn modelId="{F00EBFB8-546A-47E6-A49C-325B0A4312A4}" type="presOf" srcId="{567A2B4E-DF38-4553-BF45-956604758A05}" destId="{12DA7F47-7A74-4401-9AFD-AC4B11F0CEB6}" srcOrd="0" destOrd="0" presId="urn:microsoft.com/office/officeart/2011/layout/HexagonRadial"/>
    <dgm:cxn modelId="{644517C4-6548-4B82-A982-1A1FCF6CC108}" srcId="{779F2AF2-9013-4D06-B8FA-529B4EA3B640}" destId="{358A236F-FDAB-413B-B60B-C2F5E9865768}" srcOrd="0" destOrd="0" parTransId="{5A0142F0-91D5-4F75-BEA0-73F5EE315384}" sibTransId="{78DC4E66-6E49-40FE-AA36-73B7D5F36815}"/>
    <dgm:cxn modelId="{2ADEB6C5-EF98-4705-82B9-4CE670AF9EEF}" type="presOf" srcId="{93FF8A51-9002-480C-B36A-2C25773F254B}" destId="{4E915AF2-BD8F-4F46-A0C3-10B88321257B}" srcOrd="0" destOrd="0" presId="urn:microsoft.com/office/officeart/2011/layout/HexagonRadial"/>
    <dgm:cxn modelId="{0489B0DF-41B0-421C-8EBA-06873EFDA558}" srcId="{779F2AF2-9013-4D06-B8FA-529B4EA3B640}" destId="{55915DE3-BCC5-49E5-8CDD-6883B8E4AA7F}" srcOrd="2" destOrd="0" parTransId="{9C0EE318-EB08-4BBF-B19F-6F5A4B1D9B38}" sibTransId="{A5F581CF-29D0-4F5D-9D91-51A95F3A42EE}"/>
    <dgm:cxn modelId="{1BF4D10F-7CED-4CCD-A31D-FF1B3D8251DA}" type="presParOf" srcId="{12DA7F47-7A74-4401-9AFD-AC4B11F0CEB6}" destId="{B67E7DB3-2B35-4449-8957-90F63CCA14F0}" srcOrd="0" destOrd="0" presId="urn:microsoft.com/office/officeart/2011/layout/HexagonRadial"/>
    <dgm:cxn modelId="{F1C920B3-5034-45C4-AC82-F9F6FC40455E}" type="presParOf" srcId="{12DA7F47-7A74-4401-9AFD-AC4B11F0CEB6}" destId="{1EFFEF6D-F672-4FF4-9182-CAADF703D39E}" srcOrd="1" destOrd="0" presId="urn:microsoft.com/office/officeart/2011/layout/HexagonRadial"/>
    <dgm:cxn modelId="{9801837F-C2A6-45EE-AA1A-B24C3F9F47B9}" type="presParOf" srcId="{1EFFEF6D-F672-4FF4-9182-CAADF703D39E}" destId="{973D333C-2141-41AC-9A69-FAB1B828EE13}" srcOrd="0" destOrd="0" presId="urn:microsoft.com/office/officeart/2011/layout/HexagonRadial"/>
    <dgm:cxn modelId="{0BC7A284-8E19-400E-9557-1C9017269E1D}" type="presParOf" srcId="{12DA7F47-7A74-4401-9AFD-AC4B11F0CEB6}" destId="{41B376A1-D675-498A-8C0F-8D45C2FB1BA0}" srcOrd="2" destOrd="0" presId="urn:microsoft.com/office/officeart/2011/layout/HexagonRadial"/>
    <dgm:cxn modelId="{F0884009-C6AE-4971-B603-8558367452EC}" type="presParOf" srcId="{12DA7F47-7A74-4401-9AFD-AC4B11F0CEB6}" destId="{227C0D05-108B-4B48-8536-E24A8F7281DD}" srcOrd="3" destOrd="0" presId="urn:microsoft.com/office/officeart/2011/layout/HexagonRadial"/>
    <dgm:cxn modelId="{2D73591C-C52C-4363-AFF9-2D4EDC7E9D77}" type="presParOf" srcId="{227C0D05-108B-4B48-8536-E24A8F7281DD}" destId="{DFEF8D04-F19E-4409-89C2-E0CE95592731}" srcOrd="0" destOrd="0" presId="urn:microsoft.com/office/officeart/2011/layout/HexagonRadial"/>
    <dgm:cxn modelId="{58B74742-F211-4560-8634-EB60A741C9D1}" type="presParOf" srcId="{12DA7F47-7A74-4401-9AFD-AC4B11F0CEB6}" destId="{FC52A516-56D5-417B-83E6-EF72312972E6}" srcOrd="4" destOrd="0" presId="urn:microsoft.com/office/officeart/2011/layout/HexagonRadial"/>
    <dgm:cxn modelId="{55F0326B-BC2B-4D20-A869-8130C1152B8B}" type="presParOf" srcId="{12DA7F47-7A74-4401-9AFD-AC4B11F0CEB6}" destId="{36A972E0-A0E9-43A2-B61C-B46E0C528257}" srcOrd="5" destOrd="0" presId="urn:microsoft.com/office/officeart/2011/layout/HexagonRadial"/>
    <dgm:cxn modelId="{FBFF021A-652A-445C-B325-DA091EE1A57C}" type="presParOf" srcId="{36A972E0-A0E9-43A2-B61C-B46E0C528257}" destId="{BCB8FAA9-14AD-4B54-BC34-8F486DE213BB}" srcOrd="0" destOrd="0" presId="urn:microsoft.com/office/officeart/2011/layout/HexagonRadial"/>
    <dgm:cxn modelId="{D6E43214-90BD-4D5A-9713-23752696EA69}" type="presParOf" srcId="{12DA7F47-7A74-4401-9AFD-AC4B11F0CEB6}" destId="{B48368BE-4297-4AAE-ABE6-77D165AA38A2}" srcOrd="6" destOrd="0" presId="urn:microsoft.com/office/officeart/2011/layout/HexagonRadial"/>
    <dgm:cxn modelId="{AA579216-2914-4C6C-8EF2-88B0FC1D1C53}" type="presParOf" srcId="{12DA7F47-7A74-4401-9AFD-AC4B11F0CEB6}" destId="{F5B0464C-DD46-4FF7-9789-9409B85517A9}" srcOrd="7" destOrd="0" presId="urn:microsoft.com/office/officeart/2011/layout/HexagonRadial"/>
    <dgm:cxn modelId="{5672E964-4F39-4866-A18D-A1D52A6189FF}" type="presParOf" srcId="{F5B0464C-DD46-4FF7-9789-9409B85517A9}" destId="{F7439F99-1286-4F11-B19B-FDAD5E4DD6B5}" srcOrd="0" destOrd="0" presId="urn:microsoft.com/office/officeart/2011/layout/HexagonRadial"/>
    <dgm:cxn modelId="{E35DC14E-7192-4696-B27C-218EEA505168}" type="presParOf" srcId="{12DA7F47-7A74-4401-9AFD-AC4B11F0CEB6}" destId="{4E915AF2-BD8F-4F46-A0C3-10B88321257B}" srcOrd="8" destOrd="0" presId="urn:microsoft.com/office/officeart/2011/layout/HexagonRadial"/>
    <dgm:cxn modelId="{79A41D3D-7ED6-4E4D-80DB-22E4AF82CF49}" type="presParOf" srcId="{12DA7F47-7A74-4401-9AFD-AC4B11F0CEB6}" destId="{122AFBD7-2C0F-4E1B-9692-4E86BFCCBCCE}" srcOrd="9" destOrd="0" presId="urn:microsoft.com/office/officeart/2011/layout/HexagonRadial"/>
    <dgm:cxn modelId="{AEC71C1A-30CC-4C86-B5D4-65CD40498462}" type="presParOf" srcId="{122AFBD7-2C0F-4E1B-9692-4E86BFCCBCCE}" destId="{D61023FD-AA91-42EC-978D-95ACF716A443}" srcOrd="0" destOrd="0" presId="urn:microsoft.com/office/officeart/2011/layout/HexagonRadial"/>
    <dgm:cxn modelId="{999C18E7-3037-42B2-B74C-776C40E0114D}" type="presParOf" srcId="{12DA7F47-7A74-4401-9AFD-AC4B11F0CEB6}" destId="{791A15B9-87A6-43F5-A018-121B733011D9}" srcOrd="10" destOrd="0" presId="urn:microsoft.com/office/officeart/2011/layout/HexagonRadial"/>
    <dgm:cxn modelId="{E1283A4A-1B4F-48CC-92DF-29EFAEFD99BE}" type="presParOf" srcId="{12DA7F47-7A74-4401-9AFD-AC4B11F0CEB6}" destId="{E83A959A-DF6F-435F-9FD3-538C84A2FF5E}" srcOrd="11" destOrd="0" presId="urn:microsoft.com/office/officeart/2011/layout/HexagonRadial"/>
    <dgm:cxn modelId="{47CF5E83-58C7-4CD8-B3B7-C4F94CA9BFF5}" type="presParOf" srcId="{E83A959A-DF6F-435F-9FD3-538C84A2FF5E}" destId="{AA9A8883-B831-4BE6-8DB6-F9068FBCBA18}" srcOrd="0" destOrd="0" presId="urn:microsoft.com/office/officeart/2011/layout/HexagonRadial"/>
    <dgm:cxn modelId="{C12487C5-290A-449B-BF52-20BC44DE320A}" type="presParOf" srcId="{12DA7F47-7A74-4401-9AFD-AC4B11F0CEB6}" destId="{5CCB158E-D1F5-48C8-9403-37F4BF03B81E}"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E7DB3-2B35-4449-8957-90F63CCA14F0}">
      <dsp:nvSpPr>
        <dsp:cNvPr id="0" name=""/>
        <dsp:cNvSpPr/>
      </dsp:nvSpPr>
      <dsp:spPr>
        <a:xfrm>
          <a:off x="3359825" y="1253005"/>
          <a:ext cx="1592624" cy="1377684"/>
        </a:xfrm>
        <a:prstGeom prst="hexagon">
          <a:avLst>
            <a:gd name="adj" fmla="val 28570"/>
            <a:gd name="vf" fmla="val 11547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t>CX Transformation Programme</a:t>
          </a:r>
        </a:p>
      </dsp:txBody>
      <dsp:txXfrm>
        <a:off x="3623745" y="1481307"/>
        <a:ext cx="1064784" cy="921080"/>
      </dsp:txXfrm>
    </dsp:sp>
    <dsp:sp modelId="{DFEF8D04-F19E-4409-89C2-E0CE95592731}">
      <dsp:nvSpPr>
        <dsp:cNvPr id="0" name=""/>
        <dsp:cNvSpPr/>
      </dsp:nvSpPr>
      <dsp:spPr>
        <a:xfrm>
          <a:off x="4357113" y="593876"/>
          <a:ext cx="600892" cy="517748"/>
        </a:xfrm>
        <a:prstGeom prst="hexagon">
          <a:avLst>
            <a:gd name="adj" fmla="val 28900"/>
            <a:gd name="vf" fmla="val 115470"/>
          </a:avLst>
        </a:prstGeom>
        <a:solidFill>
          <a:schemeClr val="tx2">
            <a:lumMod val="20000"/>
            <a:lumOff val="80000"/>
          </a:schemeClr>
        </a:solidFill>
        <a:ln>
          <a:noFill/>
        </a:ln>
        <a:effectLst/>
      </dsp:spPr>
      <dsp:style>
        <a:lnRef idx="0">
          <a:scrgbClr r="0" g="0" b="0"/>
        </a:lnRef>
        <a:fillRef idx="1">
          <a:scrgbClr r="0" g="0" b="0"/>
        </a:fillRef>
        <a:effectRef idx="0">
          <a:scrgbClr r="0" g="0" b="0"/>
        </a:effectRef>
        <a:fontRef idx="minor"/>
      </dsp:style>
    </dsp:sp>
    <dsp:sp modelId="{41B376A1-D675-498A-8C0F-8D45C2FB1BA0}">
      <dsp:nvSpPr>
        <dsp:cNvPr id="0" name=""/>
        <dsp:cNvSpPr/>
      </dsp:nvSpPr>
      <dsp:spPr>
        <a:xfrm>
          <a:off x="3506528" y="0"/>
          <a:ext cx="1305144" cy="1129102"/>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Operational Processes</a:t>
          </a:r>
        </a:p>
      </dsp:txBody>
      <dsp:txXfrm>
        <a:off x="3722818" y="187116"/>
        <a:ext cx="872564" cy="754870"/>
      </dsp:txXfrm>
    </dsp:sp>
    <dsp:sp modelId="{BCB8FAA9-14AD-4B54-BC34-8F486DE213BB}">
      <dsp:nvSpPr>
        <dsp:cNvPr id="0" name=""/>
        <dsp:cNvSpPr/>
      </dsp:nvSpPr>
      <dsp:spPr>
        <a:xfrm>
          <a:off x="5058401" y="1561789"/>
          <a:ext cx="600892" cy="517748"/>
        </a:xfrm>
        <a:prstGeom prst="hexagon">
          <a:avLst>
            <a:gd name="adj" fmla="val 28900"/>
            <a:gd name="vf" fmla="val 115470"/>
          </a:avLst>
        </a:prstGeom>
        <a:solidFill>
          <a:srgbClr val="1D3E61">
            <a:lumMod val="20000"/>
            <a:lumOff val="80000"/>
          </a:srgbClr>
        </a:solidFill>
        <a:ln>
          <a:noFill/>
        </a:ln>
        <a:effectLst/>
      </dsp:spPr>
      <dsp:style>
        <a:lnRef idx="0">
          <a:scrgbClr r="0" g="0" b="0"/>
        </a:lnRef>
        <a:fillRef idx="1">
          <a:scrgbClr r="0" g="0" b="0"/>
        </a:fillRef>
        <a:effectRef idx="0">
          <a:scrgbClr r="0" g="0" b="0"/>
        </a:effectRef>
        <a:fontRef idx="minor"/>
      </dsp:style>
    </dsp:sp>
    <dsp:sp modelId="{FC52A516-56D5-417B-83E6-EF72312972E6}">
      <dsp:nvSpPr>
        <dsp:cNvPr id="0" name=""/>
        <dsp:cNvSpPr/>
      </dsp:nvSpPr>
      <dsp:spPr>
        <a:xfrm>
          <a:off x="4703497" y="694474"/>
          <a:ext cx="1305144" cy="1129102"/>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Digital / Xoserve.com</a:t>
          </a:r>
        </a:p>
      </dsp:txBody>
      <dsp:txXfrm>
        <a:off x="4919787" y="881590"/>
        <a:ext cx="872564" cy="754870"/>
      </dsp:txXfrm>
    </dsp:sp>
    <dsp:sp modelId="{F7439F99-1286-4F11-B19B-FDAD5E4DD6B5}">
      <dsp:nvSpPr>
        <dsp:cNvPr id="0" name=""/>
        <dsp:cNvSpPr/>
      </dsp:nvSpPr>
      <dsp:spPr>
        <a:xfrm>
          <a:off x="4571241" y="2654382"/>
          <a:ext cx="600892" cy="517748"/>
        </a:xfrm>
        <a:prstGeom prst="hexagon">
          <a:avLst>
            <a:gd name="adj" fmla="val 28900"/>
            <a:gd name="vf" fmla="val 115470"/>
          </a:avLst>
        </a:prstGeom>
        <a:solidFill>
          <a:srgbClr val="1D3E61">
            <a:lumMod val="20000"/>
            <a:lumOff val="80000"/>
          </a:srgbClr>
        </a:solidFill>
        <a:ln>
          <a:noFill/>
        </a:ln>
        <a:effectLst/>
      </dsp:spPr>
      <dsp:style>
        <a:lnRef idx="0">
          <a:scrgbClr r="0" g="0" b="0"/>
        </a:lnRef>
        <a:fillRef idx="1">
          <a:scrgbClr r="0" g="0" b="0"/>
        </a:fillRef>
        <a:effectRef idx="0">
          <a:scrgbClr r="0" g="0" b="0"/>
        </a:effectRef>
        <a:fontRef idx="minor"/>
      </dsp:style>
    </dsp:sp>
    <dsp:sp modelId="{B48368BE-4297-4AAE-ABE6-77D165AA38A2}">
      <dsp:nvSpPr>
        <dsp:cNvPr id="0" name=""/>
        <dsp:cNvSpPr/>
      </dsp:nvSpPr>
      <dsp:spPr>
        <a:xfrm>
          <a:off x="4703497" y="2059729"/>
          <a:ext cx="1305144" cy="1129102"/>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Customer Training &amp; Education</a:t>
          </a:r>
        </a:p>
      </dsp:txBody>
      <dsp:txXfrm>
        <a:off x="4919787" y="2246845"/>
        <a:ext cx="872564" cy="754870"/>
      </dsp:txXfrm>
    </dsp:sp>
    <dsp:sp modelId="{D61023FD-AA91-42EC-978D-95ACF716A443}">
      <dsp:nvSpPr>
        <dsp:cNvPr id="0" name=""/>
        <dsp:cNvSpPr/>
      </dsp:nvSpPr>
      <dsp:spPr>
        <a:xfrm>
          <a:off x="3362788" y="2767797"/>
          <a:ext cx="600892" cy="517748"/>
        </a:xfrm>
        <a:prstGeom prst="hexagon">
          <a:avLst>
            <a:gd name="adj" fmla="val 28900"/>
            <a:gd name="vf" fmla="val 115470"/>
          </a:avLst>
        </a:prstGeom>
        <a:solidFill>
          <a:srgbClr val="1D3E61">
            <a:lumMod val="20000"/>
            <a:lumOff val="80000"/>
          </a:srgbClr>
        </a:solidFill>
        <a:ln>
          <a:noFill/>
        </a:ln>
        <a:effectLst/>
      </dsp:spPr>
      <dsp:style>
        <a:lnRef idx="0">
          <a:scrgbClr r="0" g="0" b="0"/>
        </a:lnRef>
        <a:fillRef idx="1">
          <a:scrgbClr r="0" g="0" b="0"/>
        </a:fillRef>
        <a:effectRef idx="0">
          <a:scrgbClr r="0" g="0" b="0"/>
        </a:effectRef>
        <a:fontRef idx="minor"/>
      </dsp:style>
    </dsp:sp>
    <dsp:sp modelId="{4E915AF2-BD8F-4F46-A0C3-10B88321257B}">
      <dsp:nvSpPr>
        <dsp:cNvPr id="0" name=""/>
        <dsp:cNvSpPr/>
      </dsp:nvSpPr>
      <dsp:spPr>
        <a:xfrm>
          <a:off x="3506528" y="2754980"/>
          <a:ext cx="1305144" cy="1129102"/>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Service Management Improvements</a:t>
          </a:r>
        </a:p>
      </dsp:txBody>
      <dsp:txXfrm>
        <a:off x="3722818" y="2942096"/>
        <a:ext cx="872564" cy="754870"/>
      </dsp:txXfrm>
    </dsp:sp>
    <dsp:sp modelId="{AA9A8883-B831-4BE6-8DB6-F9068FBCBA18}">
      <dsp:nvSpPr>
        <dsp:cNvPr id="0" name=""/>
        <dsp:cNvSpPr/>
      </dsp:nvSpPr>
      <dsp:spPr>
        <a:xfrm>
          <a:off x="2650016" y="1800272"/>
          <a:ext cx="600892" cy="517748"/>
        </a:xfrm>
        <a:prstGeom prst="hexagon">
          <a:avLst>
            <a:gd name="adj" fmla="val 28900"/>
            <a:gd name="vf" fmla="val 115470"/>
          </a:avLst>
        </a:prstGeom>
        <a:solidFill>
          <a:srgbClr val="1D3E61">
            <a:lumMod val="20000"/>
            <a:lumOff val="80000"/>
          </a:srgbClr>
        </a:solidFill>
        <a:ln>
          <a:noFill/>
        </a:ln>
        <a:effectLst/>
      </dsp:spPr>
      <dsp:style>
        <a:lnRef idx="0">
          <a:scrgbClr r="0" g="0" b="0"/>
        </a:lnRef>
        <a:fillRef idx="1">
          <a:scrgbClr r="0" g="0" b="0"/>
        </a:fillRef>
        <a:effectRef idx="0">
          <a:scrgbClr r="0" g="0" b="0"/>
        </a:effectRef>
        <a:fontRef idx="minor"/>
      </dsp:style>
    </dsp:sp>
    <dsp:sp modelId="{791A15B9-87A6-43F5-A018-121B733011D9}">
      <dsp:nvSpPr>
        <dsp:cNvPr id="0" name=""/>
        <dsp:cNvSpPr/>
      </dsp:nvSpPr>
      <dsp:spPr>
        <a:xfrm>
          <a:off x="2304003" y="2060506"/>
          <a:ext cx="1305144" cy="1129102"/>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CRM &amp; Automation Platform</a:t>
          </a:r>
        </a:p>
      </dsp:txBody>
      <dsp:txXfrm>
        <a:off x="2520293" y="2247622"/>
        <a:ext cx="872564" cy="754870"/>
      </dsp:txXfrm>
    </dsp:sp>
    <dsp:sp modelId="{5CCB158E-D1F5-48C8-9403-37F4BF03B81E}">
      <dsp:nvSpPr>
        <dsp:cNvPr id="0" name=""/>
        <dsp:cNvSpPr/>
      </dsp:nvSpPr>
      <dsp:spPr>
        <a:xfrm>
          <a:off x="2304003" y="692920"/>
          <a:ext cx="1305144" cy="1129102"/>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CMS Rebuild</a:t>
          </a:r>
        </a:p>
      </dsp:txBody>
      <dsp:txXfrm>
        <a:off x="2520293" y="880036"/>
        <a:ext cx="872564" cy="75487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09/12/2020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71" indent="0" algn="ctr">
              <a:buNone/>
              <a:defRPr>
                <a:solidFill>
                  <a:schemeClr val="tx1">
                    <a:tint val="75000"/>
                  </a:schemeClr>
                </a:solidFill>
              </a:defRPr>
            </a:lvl2pPr>
            <a:lvl3pPr marL="914140" indent="0" algn="ctr">
              <a:buNone/>
              <a:defRPr>
                <a:solidFill>
                  <a:schemeClr val="tx1">
                    <a:tint val="75000"/>
                  </a:schemeClr>
                </a:solidFill>
              </a:defRPr>
            </a:lvl3pPr>
            <a:lvl4pPr marL="1371212" indent="0" algn="ctr">
              <a:buNone/>
              <a:defRPr>
                <a:solidFill>
                  <a:schemeClr val="tx1">
                    <a:tint val="75000"/>
                  </a:schemeClr>
                </a:solidFill>
              </a:defRPr>
            </a:lvl4pPr>
            <a:lvl5pPr marL="1828282" indent="0" algn="ctr">
              <a:buNone/>
              <a:defRPr>
                <a:solidFill>
                  <a:schemeClr val="tx1">
                    <a:tint val="75000"/>
                  </a:schemeClr>
                </a:solidFill>
              </a:defRPr>
            </a:lvl5pPr>
            <a:lvl6pPr marL="2285352" indent="0" algn="ctr">
              <a:buNone/>
              <a:defRPr>
                <a:solidFill>
                  <a:schemeClr val="tx1">
                    <a:tint val="75000"/>
                  </a:schemeClr>
                </a:solidFill>
              </a:defRPr>
            </a:lvl6pPr>
            <a:lvl7pPr marL="2742422" indent="0" algn="ctr">
              <a:buNone/>
              <a:defRPr>
                <a:solidFill>
                  <a:schemeClr val="tx1">
                    <a:tint val="75000"/>
                  </a:schemeClr>
                </a:solidFill>
              </a:defRPr>
            </a:lvl7pPr>
            <a:lvl8pPr marL="3199493" indent="0" algn="ctr">
              <a:buNone/>
              <a:defRPr>
                <a:solidFill>
                  <a:schemeClr val="tx1">
                    <a:tint val="75000"/>
                  </a:schemeClr>
                </a:solidFill>
              </a:defRPr>
            </a:lvl8pPr>
            <a:lvl9pPr marL="3656564"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091685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52647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071" indent="0">
              <a:buNone/>
              <a:defRPr sz="1800">
                <a:solidFill>
                  <a:schemeClr val="tx1">
                    <a:tint val="75000"/>
                  </a:schemeClr>
                </a:solidFill>
              </a:defRPr>
            </a:lvl2pPr>
            <a:lvl3pPr marL="914140" indent="0">
              <a:buNone/>
              <a:defRPr sz="1600">
                <a:solidFill>
                  <a:schemeClr val="tx1">
                    <a:tint val="75000"/>
                  </a:schemeClr>
                </a:solidFill>
              </a:defRPr>
            </a:lvl3pPr>
            <a:lvl4pPr marL="1371212" indent="0">
              <a:buNone/>
              <a:defRPr sz="1400">
                <a:solidFill>
                  <a:schemeClr val="tx1">
                    <a:tint val="75000"/>
                  </a:schemeClr>
                </a:solidFill>
              </a:defRPr>
            </a:lvl4pPr>
            <a:lvl5pPr marL="1828282" indent="0">
              <a:buNone/>
              <a:defRPr sz="1400">
                <a:solidFill>
                  <a:schemeClr val="tx1">
                    <a:tint val="75000"/>
                  </a:schemeClr>
                </a:solidFill>
              </a:defRPr>
            </a:lvl5pPr>
            <a:lvl6pPr marL="2285352" indent="0">
              <a:buNone/>
              <a:defRPr sz="1400">
                <a:solidFill>
                  <a:schemeClr val="tx1">
                    <a:tint val="75000"/>
                  </a:schemeClr>
                </a:solidFill>
              </a:defRPr>
            </a:lvl6pPr>
            <a:lvl7pPr marL="2742422" indent="0">
              <a:buNone/>
              <a:defRPr sz="1400">
                <a:solidFill>
                  <a:schemeClr val="tx1">
                    <a:tint val="75000"/>
                  </a:schemeClr>
                </a:solidFill>
              </a:defRPr>
            </a:lvl7pPr>
            <a:lvl8pPr marL="3199493" indent="0">
              <a:buNone/>
              <a:defRPr sz="1400">
                <a:solidFill>
                  <a:schemeClr val="tx1">
                    <a:tint val="75000"/>
                  </a:schemeClr>
                </a:solidFill>
              </a:defRPr>
            </a:lvl8pPr>
            <a:lvl9pPr marL="3656564"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73076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27640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71" indent="0">
              <a:buNone/>
              <a:defRPr sz="2000" b="1"/>
            </a:lvl2pPr>
            <a:lvl3pPr marL="914140" indent="0">
              <a:buNone/>
              <a:defRPr sz="1800" b="1"/>
            </a:lvl3pPr>
            <a:lvl4pPr marL="1371212" indent="0">
              <a:buNone/>
              <a:defRPr sz="1600" b="1"/>
            </a:lvl4pPr>
            <a:lvl5pPr marL="1828282" indent="0">
              <a:buNone/>
              <a:defRPr sz="1600" b="1"/>
            </a:lvl5pPr>
            <a:lvl6pPr marL="2285352" indent="0">
              <a:buNone/>
              <a:defRPr sz="1600" b="1"/>
            </a:lvl6pPr>
            <a:lvl7pPr marL="2742422" indent="0">
              <a:buNone/>
              <a:defRPr sz="1600" b="1"/>
            </a:lvl7pPr>
            <a:lvl8pPr marL="3199493" indent="0">
              <a:buNone/>
              <a:defRPr sz="1600" b="1"/>
            </a:lvl8pPr>
            <a:lvl9pPr marL="365656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071" indent="0">
              <a:buNone/>
              <a:defRPr sz="2000" b="1"/>
            </a:lvl2pPr>
            <a:lvl3pPr marL="914140" indent="0">
              <a:buNone/>
              <a:defRPr sz="1800" b="1"/>
            </a:lvl3pPr>
            <a:lvl4pPr marL="1371212" indent="0">
              <a:buNone/>
              <a:defRPr sz="1600" b="1"/>
            </a:lvl4pPr>
            <a:lvl5pPr marL="1828282" indent="0">
              <a:buNone/>
              <a:defRPr sz="1600" b="1"/>
            </a:lvl5pPr>
            <a:lvl6pPr marL="2285352" indent="0">
              <a:buNone/>
              <a:defRPr sz="1600" b="1"/>
            </a:lvl6pPr>
            <a:lvl7pPr marL="2742422" indent="0">
              <a:buNone/>
              <a:defRPr sz="1600" b="1"/>
            </a:lvl7pPr>
            <a:lvl8pPr marL="3199493" indent="0">
              <a:buNone/>
              <a:defRPr sz="1600" b="1"/>
            </a:lvl8pPr>
            <a:lvl9pPr marL="365656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14" tIns="45708" rIns="91414" bIns="45708"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984963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04956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30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3" y="1076328"/>
            <a:ext cx="3008313" cy="3518297"/>
          </a:xfrm>
        </p:spPr>
        <p:txBody>
          <a:bodyPr/>
          <a:lstStyle>
            <a:lvl1pPr marL="0" indent="0">
              <a:buNone/>
              <a:defRPr sz="1400"/>
            </a:lvl1pPr>
            <a:lvl2pPr marL="457071" indent="0">
              <a:buNone/>
              <a:defRPr sz="1200"/>
            </a:lvl2pPr>
            <a:lvl3pPr marL="914140" indent="0">
              <a:buNone/>
              <a:defRPr sz="1000"/>
            </a:lvl3pPr>
            <a:lvl4pPr marL="1371212" indent="0">
              <a:buNone/>
              <a:defRPr sz="900"/>
            </a:lvl4pPr>
            <a:lvl5pPr marL="1828282" indent="0">
              <a:buNone/>
              <a:defRPr sz="900"/>
            </a:lvl5pPr>
            <a:lvl6pPr marL="2285352" indent="0">
              <a:buNone/>
              <a:defRPr sz="900"/>
            </a:lvl6pPr>
            <a:lvl7pPr marL="2742422" indent="0">
              <a:buNone/>
              <a:defRPr sz="900"/>
            </a:lvl7pPr>
            <a:lvl8pPr marL="3199493" indent="0">
              <a:buNone/>
              <a:defRPr sz="900"/>
            </a:lvl8pPr>
            <a:lvl9pPr marL="3656564" indent="0">
              <a:buNone/>
              <a:defRPr sz="900"/>
            </a:lvl9pPr>
          </a:lstStyle>
          <a:p>
            <a:pPr lvl="0"/>
            <a:r>
              <a:rPr lang="en-US"/>
              <a:t>Click to edit Master text styles</a:t>
            </a:r>
          </a:p>
        </p:txBody>
      </p:sp>
    </p:spTree>
    <p:extLst>
      <p:ext uri="{BB962C8B-B14F-4D97-AF65-F5344CB8AC3E}">
        <p14:creationId xmlns:p14="http://schemas.microsoft.com/office/powerpoint/2010/main" val="3051444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9" y="459581"/>
            <a:ext cx="5486400" cy="3086100"/>
          </a:xfrm>
        </p:spPr>
        <p:txBody>
          <a:bodyPr/>
          <a:lstStyle>
            <a:lvl1pPr marL="0" indent="0">
              <a:buNone/>
              <a:defRPr sz="3200"/>
            </a:lvl1pPr>
            <a:lvl2pPr marL="457071" indent="0">
              <a:buNone/>
              <a:defRPr sz="2800"/>
            </a:lvl2pPr>
            <a:lvl3pPr marL="914140" indent="0">
              <a:buNone/>
              <a:defRPr sz="2400"/>
            </a:lvl3pPr>
            <a:lvl4pPr marL="1371212" indent="0">
              <a:buNone/>
              <a:defRPr sz="2000"/>
            </a:lvl4pPr>
            <a:lvl5pPr marL="1828282" indent="0">
              <a:buNone/>
              <a:defRPr sz="2000"/>
            </a:lvl5pPr>
            <a:lvl6pPr marL="2285352" indent="0">
              <a:buNone/>
              <a:defRPr sz="2000"/>
            </a:lvl6pPr>
            <a:lvl7pPr marL="2742422" indent="0">
              <a:buNone/>
              <a:defRPr sz="2000"/>
            </a:lvl7pPr>
            <a:lvl8pPr marL="3199493" indent="0">
              <a:buNone/>
              <a:defRPr sz="2000"/>
            </a:lvl8pPr>
            <a:lvl9pPr marL="3656564" indent="0">
              <a:buNone/>
              <a:defRPr sz="2000"/>
            </a:lvl9pPr>
          </a:lstStyle>
          <a:p>
            <a:endParaRPr lang="en-GB"/>
          </a:p>
        </p:txBody>
      </p:sp>
      <p:sp>
        <p:nvSpPr>
          <p:cNvPr id="4" name="Text Placeholder 3"/>
          <p:cNvSpPr>
            <a:spLocks noGrp="1"/>
          </p:cNvSpPr>
          <p:nvPr>
            <p:ph type="body" sz="half" idx="2"/>
          </p:nvPr>
        </p:nvSpPr>
        <p:spPr>
          <a:xfrm>
            <a:off x="1792289" y="4025505"/>
            <a:ext cx="5486400" cy="603647"/>
          </a:xfrm>
        </p:spPr>
        <p:txBody>
          <a:bodyPr/>
          <a:lstStyle>
            <a:lvl1pPr marL="0" indent="0">
              <a:buNone/>
              <a:defRPr sz="1400"/>
            </a:lvl1pPr>
            <a:lvl2pPr marL="457071" indent="0">
              <a:buNone/>
              <a:defRPr sz="1200"/>
            </a:lvl2pPr>
            <a:lvl3pPr marL="914140" indent="0">
              <a:buNone/>
              <a:defRPr sz="1000"/>
            </a:lvl3pPr>
            <a:lvl4pPr marL="1371212" indent="0">
              <a:buNone/>
              <a:defRPr sz="900"/>
            </a:lvl4pPr>
            <a:lvl5pPr marL="1828282" indent="0">
              <a:buNone/>
              <a:defRPr sz="900"/>
            </a:lvl5pPr>
            <a:lvl6pPr marL="2285352" indent="0">
              <a:buNone/>
              <a:defRPr sz="900"/>
            </a:lvl6pPr>
            <a:lvl7pPr marL="2742422" indent="0">
              <a:buNone/>
              <a:defRPr sz="900"/>
            </a:lvl7pPr>
            <a:lvl8pPr marL="3199493" indent="0">
              <a:buNone/>
              <a:defRPr sz="900"/>
            </a:lvl8pPr>
            <a:lvl9pPr marL="3656564" indent="0">
              <a:buNone/>
              <a:defRPr sz="900"/>
            </a:lvl9pPr>
          </a:lstStyle>
          <a:p>
            <a:pPr lvl="0"/>
            <a:r>
              <a:rPr lang="en-US"/>
              <a:t>Click to edit Master text styles</a:t>
            </a:r>
          </a:p>
        </p:txBody>
      </p:sp>
    </p:spTree>
    <p:extLst>
      <p:ext uri="{BB962C8B-B14F-4D97-AF65-F5344CB8AC3E}">
        <p14:creationId xmlns:p14="http://schemas.microsoft.com/office/powerpoint/2010/main" val="85335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10532"/>
            <a:ext cx="9144000" cy="4913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57200" y="123478"/>
            <a:ext cx="8229600" cy="637580"/>
          </a:xfrm>
          <a:prstGeom prst="rect">
            <a:avLst/>
          </a:prstGeom>
        </p:spPr>
        <p:txBody>
          <a:bodyPr vert="horz" lIns="91414" tIns="45708" rIns="91414" bIns="45708"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9582"/>
            <a:ext cx="8229600" cy="3672408"/>
          </a:xfrm>
          <a:prstGeom prst="rect">
            <a:avLst/>
          </a:prstGeom>
        </p:spPr>
        <p:txBody>
          <a:bodyPr vert="horz" lIns="91414" tIns="45708" rIns="91414" bIns="4570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7266711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ctr" defTabSz="91414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03" indent="-342803" algn="l" defTabSz="91414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740" indent="-285669" algn="l" defTabSz="91414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676" indent="-228535" algn="l" defTabSz="91414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599746" indent="-228535" algn="l" defTabSz="91414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6818" indent="-228535" algn="l" defTabSz="91414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3887" indent="-228535" algn="l" defTabSz="91414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58" indent="-228535" algn="l" defTabSz="91414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028" indent="-228535" algn="l" defTabSz="91414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99" indent="-228535" algn="l" defTabSz="91414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40" rtl="0" eaLnBrk="1" latinLnBrk="0" hangingPunct="1">
        <a:defRPr sz="1800" kern="1200">
          <a:solidFill>
            <a:schemeClr val="tx1"/>
          </a:solidFill>
          <a:latin typeface="+mn-lt"/>
          <a:ea typeface="+mn-ea"/>
          <a:cs typeface="+mn-cs"/>
        </a:defRPr>
      </a:lvl1pPr>
      <a:lvl2pPr marL="457071" algn="l" defTabSz="914140" rtl="0" eaLnBrk="1" latinLnBrk="0" hangingPunct="1">
        <a:defRPr sz="1800" kern="1200">
          <a:solidFill>
            <a:schemeClr val="tx1"/>
          </a:solidFill>
          <a:latin typeface="+mn-lt"/>
          <a:ea typeface="+mn-ea"/>
          <a:cs typeface="+mn-cs"/>
        </a:defRPr>
      </a:lvl2pPr>
      <a:lvl3pPr marL="914140" algn="l" defTabSz="914140" rtl="0" eaLnBrk="1" latinLnBrk="0" hangingPunct="1">
        <a:defRPr sz="1800" kern="1200">
          <a:solidFill>
            <a:schemeClr val="tx1"/>
          </a:solidFill>
          <a:latin typeface="+mn-lt"/>
          <a:ea typeface="+mn-ea"/>
          <a:cs typeface="+mn-cs"/>
        </a:defRPr>
      </a:lvl3pPr>
      <a:lvl4pPr marL="1371212" algn="l" defTabSz="914140" rtl="0" eaLnBrk="1" latinLnBrk="0" hangingPunct="1">
        <a:defRPr sz="1800" kern="1200">
          <a:solidFill>
            <a:schemeClr val="tx1"/>
          </a:solidFill>
          <a:latin typeface="+mn-lt"/>
          <a:ea typeface="+mn-ea"/>
          <a:cs typeface="+mn-cs"/>
        </a:defRPr>
      </a:lvl4pPr>
      <a:lvl5pPr marL="1828282" algn="l" defTabSz="914140" rtl="0" eaLnBrk="1" latinLnBrk="0" hangingPunct="1">
        <a:defRPr sz="1800" kern="1200">
          <a:solidFill>
            <a:schemeClr val="tx1"/>
          </a:solidFill>
          <a:latin typeface="+mn-lt"/>
          <a:ea typeface="+mn-ea"/>
          <a:cs typeface="+mn-cs"/>
        </a:defRPr>
      </a:lvl5pPr>
      <a:lvl6pPr marL="2285352" algn="l" defTabSz="914140" rtl="0" eaLnBrk="1" latinLnBrk="0" hangingPunct="1">
        <a:defRPr sz="1800" kern="1200">
          <a:solidFill>
            <a:schemeClr val="tx1"/>
          </a:solidFill>
          <a:latin typeface="+mn-lt"/>
          <a:ea typeface="+mn-ea"/>
          <a:cs typeface="+mn-cs"/>
        </a:defRPr>
      </a:lvl6pPr>
      <a:lvl7pPr marL="2742422" algn="l" defTabSz="914140" rtl="0" eaLnBrk="1" latinLnBrk="0" hangingPunct="1">
        <a:defRPr sz="1800" kern="1200">
          <a:solidFill>
            <a:schemeClr val="tx1"/>
          </a:solidFill>
          <a:latin typeface="+mn-lt"/>
          <a:ea typeface="+mn-ea"/>
          <a:cs typeface="+mn-cs"/>
        </a:defRPr>
      </a:lvl7pPr>
      <a:lvl8pPr marL="3199493" algn="l" defTabSz="914140" rtl="0" eaLnBrk="1" latinLnBrk="0" hangingPunct="1">
        <a:defRPr sz="1800" kern="1200">
          <a:solidFill>
            <a:schemeClr val="tx1"/>
          </a:solidFill>
          <a:latin typeface="+mn-lt"/>
          <a:ea typeface="+mn-ea"/>
          <a:cs typeface="+mn-cs"/>
        </a:defRPr>
      </a:lvl8pPr>
      <a:lvl9pPr marL="3656564" algn="l" defTabSz="91414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0.png"/><Relationship Id="rId4" Type="http://schemas.openxmlformats.org/officeDocument/2006/relationships/image" Target="../media/image45.pn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mailto:Emma.Smith@Xoserve.com" TargetMode="External"/><Relationship Id="rId3" Type="http://schemas.openxmlformats.org/officeDocument/2006/relationships/hyperlink" Target="https://www.xoserve.com/survey/" TargetMode="External"/><Relationship Id="rId7" Type="http://schemas.openxmlformats.org/officeDocument/2006/relationships/hyperlink" Target="mailto:Linda.Whitcroft@Xoserve.com" TargetMode="Externa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hyperlink" Target="mailto:Tristan.Unwin@Xoserve.com" TargetMode="External"/><Relationship Id="rId5" Type="http://schemas.openxmlformats.org/officeDocument/2006/relationships/hyperlink" Target="mailto:Alex.Stuart@Xoserve.com" TargetMode="External"/><Relationship Id="rId4" Type="http://schemas.openxmlformats.org/officeDocument/2006/relationships/hyperlink" Target="mailto:Alison.Jennings@Xoserve.com" TargetMode="External"/><Relationship Id="rId9" Type="http://schemas.openxmlformats.org/officeDocument/2006/relationships/chart" Target="../charts/char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4" name="Content Placeholder 3"/>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8315" b="9547"/>
          <a:stretch/>
        </p:blipFill>
        <p:spPr>
          <a:xfrm>
            <a:off x="142783" y="115973"/>
            <a:ext cx="8999270" cy="4916402"/>
          </a:xfrm>
        </p:spPr>
      </p:pic>
      <p:sp>
        <p:nvSpPr>
          <p:cNvPr id="8" name="Title 1"/>
          <p:cNvSpPr txBox="1">
            <a:spLocks/>
          </p:cNvSpPr>
          <p:nvPr/>
        </p:nvSpPr>
        <p:spPr>
          <a:xfrm>
            <a:off x="99471" y="629779"/>
            <a:ext cx="4850354" cy="1872208"/>
          </a:xfrm>
          <a:prstGeom prst="rect">
            <a:avLst/>
          </a:prstGeom>
        </p:spPr>
        <p:txBody>
          <a:bodyPr vert="horz" lIns="91414" tIns="45708" rIns="91414" bIns="45708" rtlCol="0" anchor="ctr">
            <a:noAutofit/>
          </a:bodyPr>
          <a:lstStyle>
            <a:lvl1pPr algn="ctr" defTabSz="91414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14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err="1">
                <a:ln>
                  <a:noFill/>
                </a:ln>
                <a:solidFill>
                  <a:srgbClr val="3E5AA8"/>
                </a:solidFill>
                <a:effectLst/>
                <a:uLnTx/>
                <a:uFillTx/>
                <a:latin typeface="Arial" panose="020B0604020202020204" pitchFamily="34" charset="0"/>
                <a:ea typeface="+mj-ea"/>
                <a:cs typeface="Arial" panose="020B0604020202020204" pitchFamily="34" charset="0"/>
              </a:rPr>
              <a:t>Xoserve’s</a:t>
            </a:r>
            <a:endParaRPr lang="en-GB" sz="3200" dirty="0"/>
          </a:p>
          <a:p>
            <a:pPr marL="0" marR="0" lvl="0" indent="0" algn="ctr" defTabSz="91414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Customer Experience (CX) Transformation</a:t>
            </a:r>
          </a:p>
          <a:p>
            <a:pPr marL="0" marR="0" lvl="0" indent="0" algn="ctr" defTabSz="914140" rtl="0" eaLnBrk="1" fontAlgn="auto" latinLnBrk="0" hangingPunct="1">
              <a:lnSpc>
                <a:spcPct val="100000"/>
              </a:lnSpc>
              <a:spcBef>
                <a:spcPct val="0"/>
              </a:spcBef>
              <a:spcAft>
                <a:spcPts val="0"/>
              </a:spcAft>
              <a:buClrTx/>
              <a:buSzTx/>
              <a:buFontTx/>
              <a:buNone/>
              <a:tabLst/>
              <a:defRPr/>
            </a:pPr>
            <a:endParaRPr lang="en-GB" sz="3200" dirty="0"/>
          </a:p>
          <a:p>
            <a:pPr marL="0" marR="0" lvl="0" indent="0" algn="ctr" defTabSz="91414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84B8DA"/>
                </a:solidFill>
                <a:effectLst/>
                <a:uLnTx/>
                <a:uFillTx/>
                <a:latin typeface="Arial" panose="020B0604020202020204" pitchFamily="34" charset="0"/>
                <a:ea typeface="+mj-ea"/>
                <a:cs typeface="Arial" panose="020B0604020202020204" pitchFamily="34" charset="0"/>
              </a:rPr>
              <a:t>Dec’20 </a:t>
            </a:r>
            <a:r>
              <a:rPr kumimoji="0" lang="en-GB" sz="3200" b="1" i="0" u="none" strike="noStrike" kern="1200" cap="none" spc="0" normalizeH="0" baseline="0" noProof="0" dirty="0" err="1">
                <a:ln>
                  <a:noFill/>
                </a:ln>
                <a:solidFill>
                  <a:srgbClr val="84B8DA"/>
                </a:solidFill>
                <a:effectLst/>
                <a:uLnTx/>
                <a:uFillTx/>
                <a:latin typeface="Arial" panose="020B0604020202020204" pitchFamily="34" charset="0"/>
                <a:ea typeface="+mj-ea"/>
                <a:cs typeface="Arial" panose="020B0604020202020204" pitchFamily="34" charset="0"/>
              </a:rPr>
              <a:t>CoMC</a:t>
            </a:r>
            <a:r>
              <a:rPr kumimoji="0" lang="en-GB" sz="3200" b="1" i="0" u="none" strike="noStrike" kern="1200" cap="none" spc="0" normalizeH="0" baseline="0" noProof="0" dirty="0">
                <a:ln>
                  <a:noFill/>
                </a:ln>
                <a:solidFill>
                  <a:srgbClr val="84B8DA"/>
                </a:solidFill>
                <a:effectLst/>
                <a:uLnTx/>
                <a:uFillTx/>
                <a:latin typeface="Arial" panose="020B0604020202020204" pitchFamily="34" charset="0"/>
                <a:ea typeface="+mj-ea"/>
                <a:cs typeface="Arial" panose="020B0604020202020204" pitchFamily="34" charset="0"/>
              </a:rPr>
              <a:t> Update</a:t>
            </a:r>
            <a:endParaRPr kumimoji="0" lang="en-GB" sz="2400" b="1" i="0" u="none" strike="noStrike" kern="1200" cap="none" spc="0" normalizeH="0" baseline="0" noProof="0" dirty="0">
              <a:ln>
                <a:noFill/>
              </a:ln>
              <a:solidFill>
                <a:srgbClr val="84B8DA"/>
              </a:solidFill>
              <a:effectLst/>
              <a:uLnTx/>
              <a:uFillTx/>
              <a:latin typeface="Arial" panose="020B0604020202020204" pitchFamily="34" charset="0"/>
              <a:ea typeface="+mj-ea"/>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7378" y="3739977"/>
            <a:ext cx="678398" cy="847997"/>
          </a:xfrm>
          <a:prstGeom prst="rect">
            <a:avLst/>
          </a:prstGeom>
        </p:spPr>
      </p:pic>
      <p:sp>
        <p:nvSpPr>
          <p:cNvPr id="5" name="Hexagon 4"/>
          <p:cNvSpPr/>
          <p:nvPr/>
        </p:nvSpPr>
        <p:spPr>
          <a:xfrm>
            <a:off x="5724128" y="3910149"/>
            <a:ext cx="1884412" cy="1585714"/>
          </a:xfrm>
          <a:prstGeom prst="hexagon">
            <a:avLst/>
          </a:prstGeom>
          <a:solidFill>
            <a:srgbClr val="FBFBFF">
              <a:alpha val="38824"/>
            </a:srgb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4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Hexagon 9"/>
          <p:cNvSpPr/>
          <p:nvPr/>
        </p:nvSpPr>
        <p:spPr>
          <a:xfrm>
            <a:off x="7236296" y="3119338"/>
            <a:ext cx="1884412" cy="1585714"/>
          </a:xfrm>
          <a:prstGeom prst="hexagon">
            <a:avLst/>
          </a:prstGeom>
          <a:solidFill>
            <a:srgbClr val="FBFBFF">
              <a:alpha val="38824"/>
            </a:srgb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4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Hexagon 10"/>
          <p:cNvSpPr/>
          <p:nvPr/>
        </p:nvSpPr>
        <p:spPr>
          <a:xfrm>
            <a:off x="7236296" y="4705052"/>
            <a:ext cx="1884412" cy="1585714"/>
          </a:xfrm>
          <a:prstGeom prst="hexagon">
            <a:avLst/>
          </a:prstGeom>
          <a:solidFill>
            <a:srgbClr val="FBFBFF">
              <a:alpha val="38824"/>
            </a:srgb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4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Hexagon 11"/>
          <p:cNvSpPr/>
          <p:nvPr/>
        </p:nvSpPr>
        <p:spPr>
          <a:xfrm>
            <a:off x="8748464" y="3915965"/>
            <a:ext cx="1884412" cy="1585714"/>
          </a:xfrm>
          <a:prstGeom prst="hexagon">
            <a:avLst/>
          </a:prstGeom>
          <a:solidFill>
            <a:srgbClr val="FBFBFF">
              <a:alpha val="38824"/>
            </a:srgb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4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Hexagon 12"/>
          <p:cNvSpPr/>
          <p:nvPr/>
        </p:nvSpPr>
        <p:spPr>
          <a:xfrm>
            <a:off x="8774434" y="2328788"/>
            <a:ext cx="1884412" cy="1585714"/>
          </a:xfrm>
          <a:prstGeom prst="hexagon">
            <a:avLst/>
          </a:prstGeom>
          <a:solidFill>
            <a:srgbClr val="FBFBFF">
              <a:alpha val="38824"/>
            </a:srgb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4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Hexagon 13"/>
          <p:cNvSpPr/>
          <p:nvPr/>
        </p:nvSpPr>
        <p:spPr>
          <a:xfrm>
            <a:off x="8774434" y="738721"/>
            <a:ext cx="1884412" cy="1585714"/>
          </a:xfrm>
          <a:prstGeom prst="hexagon">
            <a:avLst/>
          </a:prstGeom>
          <a:solidFill>
            <a:srgbClr val="FBFBFF">
              <a:alpha val="38824"/>
            </a:srgb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4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Hexagon 14"/>
          <p:cNvSpPr/>
          <p:nvPr/>
        </p:nvSpPr>
        <p:spPr>
          <a:xfrm>
            <a:off x="7259588" y="-54136"/>
            <a:ext cx="1884412" cy="1585714"/>
          </a:xfrm>
          <a:prstGeom prst="hexagon">
            <a:avLst/>
          </a:prstGeom>
          <a:solidFill>
            <a:srgbClr val="FBFBFF">
              <a:alpha val="38824"/>
            </a:srgb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4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Hexagon 15"/>
          <p:cNvSpPr/>
          <p:nvPr/>
        </p:nvSpPr>
        <p:spPr>
          <a:xfrm>
            <a:off x="8787134" y="-846832"/>
            <a:ext cx="1884412" cy="1585714"/>
          </a:xfrm>
          <a:prstGeom prst="hexagon">
            <a:avLst/>
          </a:prstGeom>
          <a:solidFill>
            <a:srgbClr val="FBFBFF">
              <a:alpha val="38824"/>
            </a:srgb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4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Hexagon 16"/>
          <p:cNvSpPr/>
          <p:nvPr/>
        </p:nvSpPr>
        <p:spPr>
          <a:xfrm>
            <a:off x="5762228" y="-846993"/>
            <a:ext cx="1884412" cy="1585714"/>
          </a:xfrm>
          <a:prstGeom prst="hexagon">
            <a:avLst/>
          </a:prstGeom>
          <a:solidFill>
            <a:srgbClr val="FBFBFF">
              <a:alpha val="38824"/>
            </a:srgb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4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765212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3">
            <a:extLst>
              <a:ext uri="{FF2B5EF4-FFF2-40B4-BE49-F238E27FC236}">
                <a16:creationId xmlns:a16="http://schemas.microsoft.com/office/drawing/2014/main" id="{F9E62500-A5EB-4F2C-9A7F-A22187240192}"/>
              </a:ext>
            </a:extLst>
          </p:cNvPr>
          <p:cNvSpPr txBox="1">
            <a:spLocks/>
          </p:cNvSpPr>
          <p:nvPr/>
        </p:nvSpPr>
        <p:spPr>
          <a:xfrm>
            <a:off x="69156" y="123478"/>
            <a:ext cx="8617644" cy="52198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a:r>
              <a:rPr lang="en-US" sz="2000" dirty="0">
                <a:solidFill>
                  <a:schemeClr val="accent5">
                    <a:lumMod val="75000"/>
                  </a:schemeClr>
                </a:solidFill>
              </a:rPr>
              <a:t>Customer Experience</a:t>
            </a:r>
            <a:r>
              <a:rPr lang="en-US" sz="2000" dirty="0"/>
              <a:t>: </a:t>
            </a:r>
            <a:r>
              <a:rPr lang="en-GB" sz="2000" dirty="0"/>
              <a:t>Customer Training &amp; Education</a:t>
            </a:r>
            <a:endParaRPr lang="en-GB" sz="2000" dirty="0">
              <a:solidFill>
                <a:schemeClr val="tx1">
                  <a:lumMod val="65000"/>
                  <a:lumOff val="35000"/>
                </a:schemeClr>
              </a:solidFill>
            </a:endParaRPr>
          </a:p>
        </p:txBody>
      </p:sp>
      <p:grpSp>
        <p:nvGrpSpPr>
          <p:cNvPr id="13" name="Group 12">
            <a:extLst>
              <a:ext uri="{FF2B5EF4-FFF2-40B4-BE49-F238E27FC236}">
                <a16:creationId xmlns:a16="http://schemas.microsoft.com/office/drawing/2014/main" id="{81A8FC70-2568-4D32-BB7B-554CB0E7ACF1}"/>
              </a:ext>
            </a:extLst>
          </p:cNvPr>
          <p:cNvGrpSpPr/>
          <p:nvPr/>
        </p:nvGrpSpPr>
        <p:grpSpPr>
          <a:xfrm>
            <a:off x="8118110" y="182632"/>
            <a:ext cx="956734" cy="846068"/>
            <a:chOff x="3506528" y="0"/>
            <a:chExt cx="1305144" cy="1129102"/>
          </a:xfrm>
        </p:grpSpPr>
        <p:sp>
          <p:nvSpPr>
            <p:cNvPr id="14" name="Hexagon 13">
              <a:extLst>
                <a:ext uri="{FF2B5EF4-FFF2-40B4-BE49-F238E27FC236}">
                  <a16:creationId xmlns:a16="http://schemas.microsoft.com/office/drawing/2014/main" id="{77F28D1D-DA66-4F49-92EE-37E370460650}"/>
                </a:ext>
              </a:extLst>
            </p:cNvPr>
            <p:cNvSpPr/>
            <p:nvPr/>
          </p:nvSpPr>
          <p:spPr>
            <a:xfrm>
              <a:off x="3506528" y="0"/>
              <a:ext cx="1305144" cy="1129102"/>
            </a:xfrm>
            <a:prstGeom prst="hexagon">
              <a:avLst>
                <a:gd name="adj" fmla="val 2857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Hexagon 4">
              <a:extLst>
                <a:ext uri="{FF2B5EF4-FFF2-40B4-BE49-F238E27FC236}">
                  <a16:creationId xmlns:a16="http://schemas.microsoft.com/office/drawing/2014/main" id="{3E6D6402-E465-4971-B623-85488DE0A95A}"/>
                </a:ext>
              </a:extLst>
            </p:cNvPr>
            <p:cNvSpPr txBox="1"/>
            <p:nvPr/>
          </p:nvSpPr>
          <p:spPr>
            <a:xfrm>
              <a:off x="3722818" y="187116"/>
              <a:ext cx="872564" cy="7548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900" kern="1200" dirty="0"/>
                <a:t>Customer Training &amp; Education</a:t>
              </a:r>
            </a:p>
          </p:txBody>
        </p:sp>
      </p:grpSp>
      <p:sp>
        <p:nvSpPr>
          <p:cNvPr id="26" name="TextBox 25">
            <a:extLst>
              <a:ext uri="{FF2B5EF4-FFF2-40B4-BE49-F238E27FC236}">
                <a16:creationId xmlns:a16="http://schemas.microsoft.com/office/drawing/2014/main" id="{CB14F3A9-FE2F-4B59-8702-03D25FD8BFD2}"/>
              </a:ext>
            </a:extLst>
          </p:cNvPr>
          <p:cNvSpPr txBox="1"/>
          <p:nvPr/>
        </p:nvSpPr>
        <p:spPr>
          <a:xfrm>
            <a:off x="5263707" y="1187677"/>
            <a:ext cx="3765993" cy="1338828"/>
          </a:xfrm>
          <a:prstGeom prst="rect">
            <a:avLst/>
          </a:prstGeom>
          <a:noFill/>
        </p:spPr>
        <p:txBody>
          <a:bodyPr wrap="square" rtlCol="0">
            <a:spAutoFit/>
          </a:bodyPr>
          <a:lstStyle/>
          <a:p>
            <a:r>
              <a:rPr lang="en-GB" sz="900" dirty="0">
                <a:solidFill>
                  <a:schemeClr val="tx2">
                    <a:lumMod val="75000"/>
                  </a:schemeClr>
                </a:solidFill>
              </a:rPr>
              <a:t>In 2020 YTD, our customer training team have coordinated </a:t>
            </a:r>
            <a:r>
              <a:rPr lang="en-GB" sz="900" b="1" dirty="0">
                <a:solidFill>
                  <a:schemeClr val="tx2">
                    <a:lumMod val="75000"/>
                  </a:schemeClr>
                </a:solidFill>
              </a:rPr>
              <a:t>22 training events attended by 762 customers</a:t>
            </a:r>
            <a:r>
              <a:rPr lang="en-GB" sz="900" dirty="0">
                <a:solidFill>
                  <a:schemeClr val="tx2">
                    <a:lumMod val="75000"/>
                  </a:schemeClr>
                </a:solidFill>
              </a:rPr>
              <a:t>, covering a variety of topics including:</a:t>
            </a:r>
          </a:p>
          <a:p>
            <a:pPr marL="171450" indent="-171450">
              <a:buFont typeface="Arial" panose="020B0604020202020204" pitchFamily="34" charset="0"/>
              <a:buChar char="•"/>
            </a:pPr>
            <a:r>
              <a:rPr lang="en-GB" sz="900" dirty="0">
                <a:solidFill>
                  <a:schemeClr val="tx2">
                    <a:lumMod val="75000"/>
                  </a:schemeClr>
                </a:solidFill>
              </a:rPr>
              <a:t>Expert Days</a:t>
            </a:r>
          </a:p>
          <a:p>
            <a:pPr marL="171450" indent="-171450">
              <a:buFont typeface="Arial" panose="020B0604020202020204" pitchFamily="34" charset="0"/>
              <a:buChar char="•"/>
            </a:pPr>
            <a:r>
              <a:rPr lang="en-GB" sz="900" dirty="0">
                <a:solidFill>
                  <a:schemeClr val="tx2">
                    <a:lumMod val="75000"/>
                  </a:schemeClr>
                </a:solidFill>
              </a:rPr>
              <a:t>Induction Days</a:t>
            </a:r>
          </a:p>
          <a:p>
            <a:pPr marL="171450" indent="-171450">
              <a:buFont typeface="Arial" panose="020B0604020202020204" pitchFamily="34" charset="0"/>
              <a:buChar char="•"/>
            </a:pPr>
            <a:r>
              <a:rPr lang="en-GB" sz="900" dirty="0">
                <a:solidFill>
                  <a:schemeClr val="tx2">
                    <a:lumMod val="75000"/>
                  </a:schemeClr>
                </a:solidFill>
              </a:rPr>
              <a:t>Non-Standard Sites Training</a:t>
            </a:r>
          </a:p>
          <a:p>
            <a:pPr marL="171450" indent="-171450">
              <a:buFont typeface="Arial" panose="020B0604020202020204" pitchFamily="34" charset="0"/>
              <a:buChar char="•"/>
            </a:pPr>
            <a:r>
              <a:rPr lang="en-GB" sz="900" dirty="0">
                <a:solidFill>
                  <a:schemeClr val="tx2">
                    <a:lumMod val="75000"/>
                  </a:schemeClr>
                </a:solidFill>
              </a:rPr>
              <a:t>Invoicing Discovery Events</a:t>
            </a:r>
          </a:p>
          <a:p>
            <a:pPr marL="171450" indent="-171450">
              <a:buFont typeface="Arial" panose="020B0604020202020204" pitchFamily="34" charset="0"/>
              <a:buChar char="•"/>
            </a:pPr>
            <a:r>
              <a:rPr lang="en-GB" sz="900" dirty="0">
                <a:solidFill>
                  <a:schemeClr val="tx2">
                    <a:lumMod val="75000"/>
                  </a:schemeClr>
                </a:solidFill>
              </a:rPr>
              <a:t>UK Link Release Training Events</a:t>
            </a:r>
          </a:p>
          <a:p>
            <a:pPr marL="171450" indent="-171450">
              <a:buFont typeface="Arial" panose="020B0604020202020204" pitchFamily="34" charset="0"/>
              <a:buChar char="•"/>
            </a:pPr>
            <a:r>
              <a:rPr lang="en-GB" sz="900" dirty="0">
                <a:solidFill>
                  <a:schemeClr val="tx2">
                    <a:lumMod val="75000"/>
                  </a:schemeClr>
                </a:solidFill>
              </a:rPr>
              <a:t>Urgent COVID UNC Modification Training Sessions</a:t>
            </a:r>
          </a:p>
        </p:txBody>
      </p:sp>
      <p:sp>
        <p:nvSpPr>
          <p:cNvPr id="16" name="Rectangle: Rounded Corners 15">
            <a:extLst>
              <a:ext uri="{FF2B5EF4-FFF2-40B4-BE49-F238E27FC236}">
                <a16:creationId xmlns:a16="http://schemas.microsoft.com/office/drawing/2014/main" id="{774E2DB2-32D8-45BA-8301-83FA6FEAB3C0}"/>
              </a:ext>
            </a:extLst>
          </p:cNvPr>
          <p:cNvSpPr/>
          <p:nvPr/>
        </p:nvSpPr>
        <p:spPr>
          <a:xfrm>
            <a:off x="333653" y="1014102"/>
            <a:ext cx="3730347" cy="307376"/>
          </a:xfrm>
          <a:prstGeom prst="roundRect">
            <a:avLst/>
          </a:prstGeom>
          <a:solidFill>
            <a:srgbClr val="0070C0"/>
          </a:solidFill>
          <a:ln>
            <a:solidFill>
              <a:srgbClr val="3A57A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800" b="1" u="sng" dirty="0">
                <a:solidFill>
                  <a:schemeClr val="bg1"/>
                </a:solidFill>
              </a:rPr>
              <a:t>Training &amp; Education </a:t>
            </a:r>
            <a:r>
              <a:rPr lang="en-GB" sz="800" b="1" u="sng" dirty="0" err="1">
                <a:solidFill>
                  <a:schemeClr val="bg1"/>
                </a:solidFill>
              </a:rPr>
              <a:t>Iniatitives</a:t>
            </a:r>
            <a:endParaRPr lang="en-GB" sz="800" b="1" u="sng" dirty="0">
              <a:solidFill>
                <a:schemeClr val="bg1"/>
              </a:solidFill>
            </a:endParaRPr>
          </a:p>
        </p:txBody>
      </p:sp>
      <p:pic>
        <p:nvPicPr>
          <p:cNvPr id="3" name="Picture 2">
            <a:extLst>
              <a:ext uri="{FF2B5EF4-FFF2-40B4-BE49-F238E27FC236}">
                <a16:creationId xmlns:a16="http://schemas.microsoft.com/office/drawing/2014/main" id="{37EEF7D5-6593-47D6-8E58-C3E7E71A850D}"/>
              </a:ext>
            </a:extLst>
          </p:cNvPr>
          <p:cNvPicPr>
            <a:picLocks noChangeAspect="1"/>
          </p:cNvPicPr>
          <p:nvPr/>
        </p:nvPicPr>
        <p:blipFill>
          <a:blip r:embed="rId2"/>
          <a:stretch>
            <a:fillRect/>
          </a:stretch>
        </p:blipFill>
        <p:spPr>
          <a:xfrm>
            <a:off x="1706135" y="2635595"/>
            <a:ext cx="1556897" cy="1092097"/>
          </a:xfrm>
          <a:prstGeom prst="rect">
            <a:avLst/>
          </a:prstGeom>
        </p:spPr>
      </p:pic>
      <p:pic>
        <p:nvPicPr>
          <p:cNvPr id="5" name="Picture 4">
            <a:extLst>
              <a:ext uri="{FF2B5EF4-FFF2-40B4-BE49-F238E27FC236}">
                <a16:creationId xmlns:a16="http://schemas.microsoft.com/office/drawing/2014/main" id="{41BD313F-FF98-4E21-8FDA-C2F6CB61A98E}"/>
              </a:ext>
            </a:extLst>
          </p:cNvPr>
          <p:cNvPicPr>
            <a:picLocks noChangeAspect="1"/>
          </p:cNvPicPr>
          <p:nvPr/>
        </p:nvPicPr>
        <p:blipFill>
          <a:blip r:embed="rId3"/>
          <a:stretch>
            <a:fillRect/>
          </a:stretch>
        </p:blipFill>
        <p:spPr>
          <a:xfrm>
            <a:off x="2438577" y="1458342"/>
            <a:ext cx="1556896" cy="1103510"/>
          </a:xfrm>
          <a:prstGeom prst="rect">
            <a:avLst/>
          </a:prstGeom>
        </p:spPr>
      </p:pic>
      <p:pic>
        <p:nvPicPr>
          <p:cNvPr id="6" name="Picture 5">
            <a:extLst>
              <a:ext uri="{FF2B5EF4-FFF2-40B4-BE49-F238E27FC236}">
                <a16:creationId xmlns:a16="http://schemas.microsoft.com/office/drawing/2014/main" id="{BACEA730-885B-4B11-A953-8211A4E5CA00}"/>
              </a:ext>
            </a:extLst>
          </p:cNvPr>
          <p:cNvPicPr>
            <a:picLocks noChangeAspect="1"/>
          </p:cNvPicPr>
          <p:nvPr/>
        </p:nvPicPr>
        <p:blipFill>
          <a:blip r:embed="rId4"/>
          <a:stretch>
            <a:fillRect/>
          </a:stretch>
        </p:blipFill>
        <p:spPr>
          <a:xfrm>
            <a:off x="280823" y="1528233"/>
            <a:ext cx="1254770" cy="3268134"/>
          </a:xfrm>
          <a:prstGeom prst="rect">
            <a:avLst/>
          </a:prstGeom>
        </p:spPr>
      </p:pic>
      <p:pic>
        <p:nvPicPr>
          <p:cNvPr id="9" name="Picture 8">
            <a:extLst>
              <a:ext uri="{FF2B5EF4-FFF2-40B4-BE49-F238E27FC236}">
                <a16:creationId xmlns:a16="http://schemas.microsoft.com/office/drawing/2014/main" id="{F5E8D7BB-5BDC-4C2E-83A3-D6ACF6E91803}"/>
              </a:ext>
            </a:extLst>
          </p:cNvPr>
          <p:cNvPicPr>
            <a:picLocks noChangeAspect="1"/>
          </p:cNvPicPr>
          <p:nvPr/>
        </p:nvPicPr>
        <p:blipFill>
          <a:blip r:embed="rId5"/>
          <a:stretch>
            <a:fillRect/>
          </a:stretch>
        </p:blipFill>
        <p:spPr>
          <a:xfrm>
            <a:off x="2476677" y="3815444"/>
            <a:ext cx="1663523" cy="1115085"/>
          </a:xfrm>
          <a:prstGeom prst="rect">
            <a:avLst/>
          </a:prstGeom>
        </p:spPr>
      </p:pic>
      <p:sp>
        <p:nvSpPr>
          <p:cNvPr id="19" name="TextBox 18">
            <a:extLst>
              <a:ext uri="{FF2B5EF4-FFF2-40B4-BE49-F238E27FC236}">
                <a16:creationId xmlns:a16="http://schemas.microsoft.com/office/drawing/2014/main" id="{3025D894-7118-4A01-BF74-F93479F98E06}"/>
              </a:ext>
            </a:extLst>
          </p:cNvPr>
          <p:cNvSpPr txBox="1"/>
          <p:nvPr/>
        </p:nvSpPr>
        <p:spPr>
          <a:xfrm>
            <a:off x="5241134" y="2571750"/>
            <a:ext cx="3811137" cy="2031325"/>
          </a:xfrm>
          <a:prstGeom prst="rect">
            <a:avLst/>
          </a:prstGeom>
          <a:noFill/>
        </p:spPr>
        <p:txBody>
          <a:bodyPr wrap="square" rtlCol="0">
            <a:spAutoFit/>
          </a:bodyPr>
          <a:lstStyle/>
          <a:p>
            <a:r>
              <a:rPr lang="en-GB" sz="900" b="1" dirty="0">
                <a:solidFill>
                  <a:schemeClr val="tx2">
                    <a:lumMod val="75000"/>
                  </a:schemeClr>
                </a:solidFill>
              </a:rPr>
              <a:t>11 E-Learning modules have been developed and made available </a:t>
            </a:r>
            <a:r>
              <a:rPr lang="en-GB" sz="900" dirty="0">
                <a:solidFill>
                  <a:schemeClr val="tx2">
                    <a:lumMod val="75000"/>
                  </a:schemeClr>
                </a:solidFill>
              </a:rPr>
              <a:t>on Xoserve.com for customers to access self-serve training, covering topics including:</a:t>
            </a:r>
          </a:p>
          <a:p>
            <a:pPr marL="171450" indent="-171450">
              <a:buFont typeface="Arial" panose="020B0604020202020204" pitchFamily="34" charset="0"/>
              <a:buChar char="•"/>
            </a:pPr>
            <a:r>
              <a:rPr lang="en-GB" sz="900" dirty="0">
                <a:solidFill>
                  <a:schemeClr val="tx2">
                    <a:lumMod val="75000"/>
                  </a:schemeClr>
                </a:solidFill>
              </a:rPr>
              <a:t>AQ</a:t>
            </a:r>
          </a:p>
          <a:p>
            <a:pPr marL="171450" indent="-171450">
              <a:buFont typeface="Arial" panose="020B0604020202020204" pitchFamily="34" charset="0"/>
              <a:buChar char="•"/>
            </a:pPr>
            <a:r>
              <a:rPr lang="en-GB" sz="900" dirty="0">
                <a:solidFill>
                  <a:schemeClr val="tx2">
                    <a:lumMod val="75000"/>
                  </a:schemeClr>
                </a:solidFill>
              </a:rPr>
              <a:t>Classes</a:t>
            </a:r>
          </a:p>
          <a:p>
            <a:pPr marL="171450" indent="-171450">
              <a:buFont typeface="Arial" panose="020B0604020202020204" pitchFamily="34" charset="0"/>
              <a:buChar char="•"/>
            </a:pPr>
            <a:r>
              <a:rPr lang="en-US" sz="900" dirty="0">
                <a:solidFill>
                  <a:schemeClr val="tx2">
                    <a:lumMod val="75000"/>
                  </a:schemeClr>
                </a:solidFill>
              </a:rPr>
              <a:t>Change Training June 2020 and Nov 2020</a:t>
            </a:r>
          </a:p>
          <a:p>
            <a:pPr marL="171450" indent="-171450">
              <a:buFont typeface="Arial" panose="020B0604020202020204" pitchFamily="34" charset="0"/>
              <a:buChar char="•"/>
            </a:pPr>
            <a:r>
              <a:rPr lang="en-US" sz="900" dirty="0">
                <a:solidFill>
                  <a:schemeClr val="tx2">
                    <a:lumMod val="75000"/>
                  </a:schemeClr>
                </a:solidFill>
              </a:rPr>
              <a:t>COVID UNC Modifications</a:t>
            </a:r>
          </a:p>
          <a:p>
            <a:pPr marL="171450" indent="-171450">
              <a:buFont typeface="Arial" panose="020B0604020202020204" pitchFamily="34" charset="0"/>
              <a:buChar char="•"/>
            </a:pPr>
            <a:r>
              <a:rPr lang="en-US" sz="900" dirty="0">
                <a:solidFill>
                  <a:schemeClr val="tx2">
                    <a:lumMod val="75000"/>
                  </a:schemeClr>
                </a:solidFill>
              </a:rPr>
              <a:t>Gas Traders Information</a:t>
            </a:r>
          </a:p>
          <a:p>
            <a:pPr marL="171450" indent="-171450">
              <a:buFont typeface="Arial" panose="020B0604020202020204" pitchFamily="34" charset="0"/>
              <a:buChar char="•"/>
            </a:pPr>
            <a:r>
              <a:rPr lang="en-US" sz="900" dirty="0">
                <a:solidFill>
                  <a:schemeClr val="tx2">
                    <a:lumMod val="75000"/>
                  </a:schemeClr>
                </a:solidFill>
              </a:rPr>
              <a:t>IX</a:t>
            </a:r>
          </a:p>
          <a:p>
            <a:pPr marL="171450" indent="-171450">
              <a:buFont typeface="Arial" panose="020B0604020202020204" pitchFamily="34" charset="0"/>
              <a:buChar char="•"/>
            </a:pPr>
            <a:r>
              <a:rPr lang="en-US" sz="900" dirty="0">
                <a:solidFill>
                  <a:schemeClr val="tx2">
                    <a:lumMod val="75000"/>
                  </a:schemeClr>
                </a:solidFill>
              </a:rPr>
              <a:t>Invoicing for IGTs</a:t>
            </a:r>
          </a:p>
          <a:p>
            <a:pPr marL="171450" indent="-171450">
              <a:buFont typeface="Arial" panose="020B0604020202020204" pitchFamily="34" charset="0"/>
              <a:buChar char="•"/>
            </a:pPr>
            <a:r>
              <a:rPr lang="en-US" sz="900" dirty="0">
                <a:solidFill>
                  <a:schemeClr val="tx2">
                    <a:lumMod val="75000"/>
                  </a:schemeClr>
                </a:solidFill>
              </a:rPr>
              <a:t>Must Reads</a:t>
            </a:r>
          </a:p>
          <a:p>
            <a:pPr marL="171450" indent="-171450">
              <a:buFont typeface="Arial" panose="020B0604020202020204" pitchFamily="34" charset="0"/>
              <a:buChar char="•"/>
            </a:pPr>
            <a:r>
              <a:rPr lang="en-US" sz="900" dirty="0">
                <a:solidFill>
                  <a:schemeClr val="tx2">
                    <a:lumMod val="75000"/>
                  </a:schemeClr>
                </a:solidFill>
              </a:rPr>
              <a:t>SPA</a:t>
            </a:r>
          </a:p>
          <a:p>
            <a:pPr marL="171450" indent="-171450">
              <a:buFont typeface="Arial" panose="020B0604020202020204" pitchFamily="34" charset="0"/>
              <a:buChar char="•"/>
            </a:pPr>
            <a:r>
              <a:rPr lang="en-US" sz="900" dirty="0">
                <a:solidFill>
                  <a:schemeClr val="tx2">
                    <a:lumMod val="75000"/>
                  </a:schemeClr>
                </a:solidFill>
              </a:rPr>
              <a:t>Termination</a:t>
            </a:r>
          </a:p>
          <a:p>
            <a:endParaRPr lang="en-GB" sz="900" dirty="0">
              <a:solidFill>
                <a:schemeClr val="tx2">
                  <a:lumMod val="75000"/>
                </a:schemeClr>
              </a:solidFill>
            </a:endParaRPr>
          </a:p>
        </p:txBody>
      </p:sp>
      <p:sp>
        <p:nvSpPr>
          <p:cNvPr id="10" name="Rectangle 9">
            <a:extLst>
              <a:ext uri="{FF2B5EF4-FFF2-40B4-BE49-F238E27FC236}">
                <a16:creationId xmlns:a16="http://schemas.microsoft.com/office/drawing/2014/main" id="{B03A2606-8F96-4E06-B6E1-456916B6A4DC}"/>
              </a:ext>
            </a:extLst>
          </p:cNvPr>
          <p:cNvSpPr/>
          <p:nvPr/>
        </p:nvSpPr>
        <p:spPr>
          <a:xfrm>
            <a:off x="5263707" y="4453037"/>
            <a:ext cx="4062326" cy="507831"/>
          </a:xfrm>
          <a:prstGeom prst="rect">
            <a:avLst/>
          </a:prstGeom>
          <a:noFill/>
        </p:spPr>
        <p:txBody>
          <a:bodyPr wrap="square" rtlCol="0">
            <a:spAutoFit/>
          </a:bodyPr>
          <a:lstStyle/>
          <a:p>
            <a:r>
              <a:rPr lang="en-US" sz="900" dirty="0">
                <a:solidFill>
                  <a:schemeClr val="tx2">
                    <a:lumMod val="75000"/>
                  </a:schemeClr>
                </a:solidFill>
              </a:rPr>
              <a:t>We have also created </a:t>
            </a:r>
            <a:r>
              <a:rPr lang="en-US" sz="900" b="1" dirty="0">
                <a:solidFill>
                  <a:schemeClr val="tx2">
                    <a:lumMod val="75000"/>
                  </a:schemeClr>
                </a:solidFill>
              </a:rPr>
              <a:t>6 easy to understand videos </a:t>
            </a:r>
            <a:r>
              <a:rPr lang="en-US" sz="900" dirty="0">
                <a:solidFill>
                  <a:schemeClr val="tx2">
                    <a:lumMod val="75000"/>
                  </a:schemeClr>
                </a:solidFill>
              </a:rPr>
              <a:t>accessible via Xoserve.com to support customers in understanding </a:t>
            </a:r>
            <a:r>
              <a:rPr lang="en-US" sz="900" dirty="0" err="1">
                <a:solidFill>
                  <a:schemeClr val="tx2">
                    <a:lumMod val="75000"/>
                  </a:schemeClr>
                </a:solidFill>
              </a:rPr>
              <a:t>Xoserve’s</a:t>
            </a:r>
            <a:r>
              <a:rPr lang="en-US" sz="900" dirty="0">
                <a:solidFill>
                  <a:schemeClr val="tx2">
                    <a:lumMod val="75000"/>
                  </a:schemeClr>
                </a:solidFill>
              </a:rPr>
              <a:t> key processes which have had over 1600 views collectively</a:t>
            </a:r>
            <a:endParaRPr lang="en-GB" sz="900" dirty="0">
              <a:solidFill>
                <a:schemeClr val="tx2">
                  <a:lumMod val="75000"/>
                </a:schemeClr>
              </a:solidFill>
            </a:endParaRPr>
          </a:p>
        </p:txBody>
      </p:sp>
      <p:pic>
        <p:nvPicPr>
          <p:cNvPr id="12" name="Picture 11">
            <a:extLst>
              <a:ext uri="{FF2B5EF4-FFF2-40B4-BE49-F238E27FC236}">
                <a16:creationId xmlns:a16="http://schemas.microsoft.com/office/drawing/2014/main" id="{1A3F6DF7-87AE-439A-86D9-369D84E89D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0012" y="4460406"/>
            <a:ext cx="397626" cy="397626"/>
          </a:xfrm>
          <a:prstGeom prst="rect">
            <a:avLst/>
          </a:prstGeom>
        </p:spPr>
      </p:pic>
      <p:pic>
        <p:nvPicPr>
          <p:cNvPr id="21" name="Picture 20">
            <a:extLst>
              <a:ext uri="{FF2B5EF4-FFF2-40B4-BE49-F238E27FC236}">
                <a16:creationId xmlns:a16="http://schemas.microsoft.com/office/drawing/2014/main" id="{393EC1CD-A497-40D8-9CE7-D3BDDBF742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40012" y="1161445"/>
            <a:ext cx="408517" cy="408517"/>
          </a:xfrm>
          <a:prstGeom prst="rect">
            <a:avLst/>
          </a:prstGeom>
        </p:spPr>
      </p:pic>
      <p:pic>
        <p:nvPicPr>
          <p:cNvPr id="23" name="Picture 22">
            <a:extLst>
              <a:ext uri="{FF2B5EF4-FFF2-40B4-BE49-F238E27FC236}">
                <a16:creationId xmlns:a16="http://schemas.microsoft.com/office/drawing/2014/main" id="{2252450D-C2FE-4364-ADC1-EF57A206795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63113" y="2606666"/>
            <a:ext cx="408517" cy="408517"/>
          </a:xfrm>
          <a:prstGeom prst="rect">
            <a:avLst/>
          </a:prstGeom>
        </p:spPr>
      </p:pic>
    </p:spTree>
    <p:extLst>
      <p:ext uri="{BB962C8B-B14F-4D97-AF65-F5344CB8AC3E}">
        <p14:creationId xmlns:p14="http://schemas.microsoft.com/office/powerpoint/2010/main" val="214640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3">
            <a:extLst>
              <a:ext uri="{FF2B5EF4-FFF2-40B4-BE49-F238E27FC236}">
                <a16:creationId xmlns:a16="http://schemas.microsoft.com/office/drawing/2014/main" id="{F9E62500-A5EB-4F2C-9A7F-A22187240192}"/>
              </a:ext>
            </a:extLst>
          </p:cNvPr>
          <p:cNvSpPr txBox="1">
            <a:spLocks/>
          </p:cNvSpPr>
          <p:nvPr/>
        </p:nvSpPr>
        <p:spPr>
          <a:xfrm>
            <a:off x="69156" y="123478"/>
            <a:ext cx="8617644" cy="52198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a:r>
              <a:rPr lang="en-US" sz="2000" dirty="0">
                <a:solidFill>
                  <a:schemeClr val="accent5">
                    <a:lumMod val="75000"/>
                  </a:schemeClr>
                </a:solidFill>
              </a:rPr>
              <a:t>Customer Experience</a:t>
            </a:r>
            <a:r>
              <a:rPr lang="en-US" sz="2000" dirty="0"/>
              <a:t>: </a:t>
            </a:r>
            <a:r>
              <a:rPr lang="en-GB" sz="2000" dirty="0"/>
              <a:t>Service Management Improvements</a:t>
            </a:r>
            <a:endParaRPr lang="en-GB" sz="2000" dirty="0">
              <a:solidFill>
                <a:schemeClr val="tx1">
                  <a:lumMod val="65000"/>
                  <a:lumOff val="35000"/>
                </a:schemeClr>
              </a:solidFill>
            </a:endParaRPr>
          </a:p>
        </p:txBody>
      </p:sp>
      <p:grpSp>
        <p:nvGrpSpPr>
          <p:cNvPr id="13" name="Group 12">
            <a:extLst>
              <a:ext uri="{FF2B5EF4-FFF2-40B4-BE49-F238E27FC236}">
                <a16:creationId xmlns:a16="http://schemas.microsoft.com/office/drawing/2014/main" id="{81A8FC70-2568-4D32-BB7B-554CB0E7ACF1}"/>
              </a:ext>
            </a:extLst>
          </p:cNvPr>
          <p:cNvGrpSpPr/>
          <p:nvPr/>
        </p:nvGrpSpPr>
        <p:grpSpPr>
          <a:xfrm>
            <a:off x="8118110" y="182632"/>
            <a:ext cx="956734" cy="846068"/>
            <a:chOff x="3506528" y="0"/>
            <a:chExt cx="1305144" cy="1129102"/>
          </a:xfrm>
        </p:grpSpPr>
        <p:sp>
          <p:nvSpPr>
            <p:cNvPr id="14" name="Hexagon 13">
              <a:extLst>
                <a:ext uri="{FF2B5EF4-FFF2-40B4-BE49-F238E27FC236}">
                  <a16:creationId xmlns:a16="http://schemas.microsoft.com/office/drawing/2014/main" id="{77F28D1D-DA66-4F49-92EE-37E370460650}"/>
                </a:ext>
              </a:extLst>
            </p:cNvPr>
            <p:cNvSpPr/>
            <p:nvPr/>
          </p:nvSpPr>
          <p:spPr>
            <a:xfrm>
              <a:off x="3506528" y="0"/>
              <a:ext cx="1305144" cy="1129102"/>
            </a:xfrm>
            <a:prstGeom prst="hexagon">
              <a:avLst>
                <a:gd name="adj" fmla="val 2857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Hexagon 4">
              <a:extLst>
                <a:ext uri="{FF2B5EF4-FFF2-40B4-BE49-F238E27FC236}">
                  <a16:creationId xmlns:a16="http://schemas.microsoft.com/office/drawing/2014/main" id="{3E6D6402-E465-4971-B623-85488DE0A95A}"/>
                </a:ext>
              </a:extLst>
            </p:cNvPr>
            <p:cNvSpPr txBox="1"/>
            <p:nvPr/>
          </p:nvSpPr>
          <p:spPr>
            <a:xfrm>
              <a:off x="3658619" y="187116"/>
              <a:ext cx="1051045" cy="7548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900" kern="1200" dirty="0"/>
                <a:t>Service </a:t>
              </a:r>
              <a:r>
                <a:rPr lang="en-GB" sz="900" kern="1200" dirty="0" err="1"/>
                <a:t>Mgt</a:t>
              </a:r>
              <a:r>
                <a:rPr lang="en-GB" sz="900" kern="1200" dirty="0"/>
                <a:t> Improvements</a:t>
              </a:r>
            </a:p>
          </p:txBody>
        </p:sp>
      </p:grpSp>
      <p:sp>
        <p:nvSpPr>
          <p:cNvPr id="26" name="TextBox 25">
            <a:extLst>
              <a:ext uri="{FF2B5EF4-FFF2-40B4-BE49-F238E27FC236}">
                <a16:creationId xmlns:a16="http://schemas.microsoft.com/office/drawing/2014/main" id="{CB14F3A9-FE2F-4B59-8702-03D25FD8BFD2}"/>
              </a:ext>
            </a:extLst>
          </p:cNvPr>
          <p:cNvSpPr txBox="1"/>
          <p:nvPr/>
        </p:nvSpPr>
        <p:spPr>
          <a:xfrm>
            <a:off x="5284047" y="1420688"/>
            <a:ext cx="3546639" cy="369332"/>
          </a:xfrm>
          <a:prstGeom prst="rect">
            <a:avLst/>
          </a:prstGeom>
          <a:noFill/>
        </p:spPr>
        <p:txBody>
          <a:bodyPr wrap="square" rtlCol="0">
            <a:spAutoFit/>
          </a:bodyPr>
          <a:lstStyle/>
          <a:p>
            <a:r>
              <a:rPr lang="en-GB" sz="900" dirty="0">
                <a:solidFill>
                  <a:schemeClr val="tx2">
                    <a:lumMod val="75000"/>
                  </a:schemeClr>
                </a:solidFill>
              </a:rPr>
              <a:t>Monthly Xoserve </a:t>
            </a:r>
            <a:r>
              <a:rPr lang="en-GB" sz="900" b="1" dirty="0">
                <a:solidFill>
                  <a:schemeClr val="tx2">
                    <a:lumMod val="75000"/>
                  </a:schemeClr>
                </a:solidFill>
              </a:rPr>
              <a:t>TechOps System Incident update </a:t>
            </a:r>
            <a:r>
              <a:rPr lang="en-GB" sz="900" dirty="0">
                <a:solidFill>
                  <a:schemeClr val="tx2">
                    <a:lumMod val="75000"/>
                  </a:schemeClr>
                </a:solidFill>
              </a:rPr>
              <a:t>to customers provided at </a:t>
            </a:r>
            <a:r>
              <a:rPr lang="en-GB" sz="900" dirty="0" err="1">
                <a:solidFill>
                  <a:schemeClr val="tx2">
                    <a:lumMod val="75000"/>
                  </a:schemeClr>
                </a:solidFill>
              </a:rPr>
              <a:t>CoMC</a:t>
            </a:r>
            <a:r>
              <a:rPr lang="en-GB" sz="900" dirty="0">
                <a:solidFill>
                  <a:schemeClr val="tx2">
                    <a:lumMod val="75000"/>
                  </a:schemeClr>
                </a:solidFill>
              </a:rPr>
              <a:t>.</a:t>
            </a:r>
          </a:p>
        </p:txBody>
      </p:sp>
      <p:pic>
        <p:nvPicPr>
          <p:cNvPr id="2" name="Picture 1">
            <a:extLst>
              <a:ext uri="{FF2B5EF4-FFF2-40B4-BE49-F238E27FC236}">
                <a16:creationId xmlns:a16="http://schemas.microsoft.com/office/drawing/2014/main" id="{E015ABA9-2840-48CA-966F-5DB79037B557}"/>
              </a:ext>
            </a:extLst>
          </p:cNvPr>
          <p:cNvPicPr>
            <a:picLocks noChangeAspect="1"/>
          </p:cNvPicPr>
          <p:nvPr/>
        </p:nvPicPr>
        <p:blipFill>
          <a:blip r:embed="rId2"/>
          <a:stretch>
            <a:fillRect/>
          </a:stretch>
        </p:blipFill>
        <p:spPr>
          <a:xfrm>
            <a:off x="412917" y="1420688"/>
            <a:ext cx="1945939" cy="1094895"/>
          </a:xfrm>
          <a:prstGeom prst="rect">
            <a:avLst/>
          </a:prstGeom>
        </p:spPr>
      </p:pic>
      <p:pic>
        <p:nvPicPr>
          <p:cNvPr id="3" name="Picture 2">
            <a:extLst>
              <a:ext uri="{FF2B5EF4-FFF2-40B4-BE49-F238E27FC236}">
                <a16:creationId xmlns:a16="http://schemas.microsoft.com/office/drawing/2014/main" id="{744609C7-69F3-4489-9F92-3A60B4E69EB5}"/>
              </a:ext>
            </a:extLst>
          </p:cNvPr>
          <p:cNvPicPr>
            <a:picLocks noChangeAspect="1"/>
          </p:cNvPicPr>
          <p:nvPr/>
        </p:nvPicPr>
        <p:blipFill>
          <a:blip r:embed="rId3"/>
          <a:stretch>
            <a:fillRect/>
          </a:stretch>
        </p:blipFill>
        <p:spPr>
          <a:xfrm>
            <a:off x="1914740" y="2604582"/>
            <a:ext cx="1945213" cy="1089962"/>
          </a:xfrm>
          <a:prstGeom prst="rect">
            <a:avLst/>
          </a:prstGeom>
        </p:spPr>
      </p:pic>
      <p:pic>
        <p:nvPicPr>
          <p:cNvPr id="5" name="Picture 4">
            <a:extLst>
              <a:ext uri="{FF2B5EF4-FFF2-40B4-BE49-F238E27FC236}">
                <a16:creationId xmlns:a16="http://schemas.microsoft.com/office/drawing/2014/main" id="{F8B77CE9-5A7E-47A5-9FBA-53CD23088FF4}"/>
              </a:ext>
            </a:extLst>
          </p:cNvPr>
          <p:cNvPicPr>
            <a:picLocks noChangeAspect="1"/>
          </p:cNvPicPr>
          <p:nvPr/>
        </p:nvPicPr>
        <p:blipFill>
          <a:blip r:embed="rId4"/>
          <a:stretch>
            <a:fillRect/>
          </a:stretch>
        </p:blipFill>
        <p:spPr>
          <a:xfrm>
            <a:off x="412917" y="3807960"/>
            <a:ext cx="1945214" cy="1094895"/>
          </a:xfrm>
          <a:prstGeom prst="rect">
            <a:avLst/>
          </a:prstGeom>
        </p:spPr>
      </p:pic>
      <p:sp>
        <p:nvSpPr>
          <p:cNvPr id="16" name="Rectangle: Rounded Corners 15">
            <a:extLst>
              <a:ext uri="{FF2B5EF4-FFF2-40B4-BE49-F238E27FC236}">
                <a16:creationId xmlns:a16="http://schemas.microsoft.com/office/drawing/2014/main" id="{8481F4CC-41FE-4104-9D8B-67DD3F5F9E6F}"/>
              </a:ext>
            </a:extLst>
          </p:cNvPr>
          <p:cNvSpPr/>
          <p:nvPr/>
        </p:nvSpPr>
        <p:spPr>
          <a:xfrm>
            <a:off x="333653" y="1014102"/>
            <a:ext cx="3730347" cy="307376"/>
          </a:xfrm>
          <a:prstGeom prst="roundRect">
            <a:avLst/>
          </a:prstGeom>
          <a:solidFill>
            <a:srgbClr val="0070C0"/>
          </a:solidFill>
          <a:ln>
            <a:solidFill>
              <a:srgbClr val="3A57A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800" b="1" u="sng" dirty="0">
                <a:solidFill>
                  <a:schemeClr val="bg1"/>
                </a:solidFill>
              </a:rPr>
              <a:t>Tech Ops / Service </a:t>
            </a:r>
            <a:r>
              <a:rPr lang="en-GB" sz="800" b="1" u="sng" dirty="0" err="1">
                <a:solidFill>
                  <a:schemeClr val="bg1"/>
                </a:solidFill>
              </a:rPr>
              <a:t>Mgt</a:t>
            </a:r>
            <a:r>
              <a:rPr lang="en-GB" sz="800" b="1" u="sng" dirty="0">
                <a:solidFill>
                  <a:schemeClr val="bg1"/>
                </a:solidFill>
              </a:rPr>
              <a:t> Improvement </a:t>
            </a:r>
            <a:r>
              <a:rPr lang="en-GB" sz="800" b="1" u="sng" dirty="0" err="1">
                <a:solidFill>
                  <a:schemeClr val="bg1"/>
                </a:solidFill>
              </a:rPr>
              <a:t>Iniatitives</a:t>
            </a:r>
            <a:endParaRPr lang="en-GB" sz="800" b="1" u="sng" dirty="0">
              <a:solidFill>
                <a:schemeClr val="bg1"/>
              </a:solidFill>
            </a:endParaRPr>
          </a:p>
        </p:txBody>
      </p:sp>
      <p:sp>
        <p:nvSpPr>
          <p:cNvPr id="17" name="TextBox 16">
            <a:extLst>
              <a:ext uri="{FF2B5EF4-FFF2-40B4-BE49-F238E27FC236}">
                <a16:creationId xmlns:a16="http://schemas.microsoft.com/office/drawing/2014/main" id="{DC5325AD-6B20-4996-ADF6-4CAA6658FCA4}"/>
              </a:ext>
            </a:extLst>
          </p:cNvPr>
          <p:cNvSpPr txBox="1"/>
          <p:nvPr/>
        </p:nvSpPr>
        <p:spPr>
          <a:xfrm>
            <a:off x="5284047" y="1978616"/>
            <a:ext cx="3842973" cy="369332"/>
          </a:xfrm>
          <a:prstGeom prst="rect">
            <a:avLst/>
          </a:prstGeom>
          <a:noFill/>
        </p:spPr>
        <p:txBody>
          <a:bodyPr wrap="square" rtlCol="0">
            <a:spAutoFit/>
          </a:bodyPr>
          <a:lstStyle/>
          <a:p>
            <a:r>
              <a:rPr lang="en-GB" sz="900" dirty="0">
                <a:solidFill>
                  <a:schemeClr val="tx2">
                    <a:lumMod val="75000"/>
                  </a:schemeClr>
                </a:solidFill>
              </a:rPr>
              <a:t>Successful implementation of our </a:t>
            </a:r>
            <a:r>
              <a:rPr lang="en-GB" sz="900" b="1" dirty="0">
                <a:solidFill>
                  <a:schemeClr val="tx2">
                    <a:lumMod val="75000"/>
                  </a:schemeClr>
                </a:solidFill>
              </a:rPr>
              <a:t>new Service Management platform ServiceNow</a:t>
            </a:r>
            <a:r>
              <a:rPr lang="en-GB" sz="900" dirty="0">
                <a:solidFill>
                  <a:schemeClr val="tx2">
                    <a:lumMod val="75000"/>
                  </a:schemeClr>
                </a:solidFill>
              </a:rPr>
              <a:t>, replacing our legacy ServiceDesk+ application. </a:t>
            </a:r>
          </a:p>
        </p:txBody>
      </p:sp>
      <p:sp>
        <p:nvSpPr>
          <p:cNvPr id="18" name="TextBox 17">
            <a:extLst>
              <a:ext uri="{FF2B5EF4-FFF2-40B4-BE49-F238E27FC236}">
                <a16:creationId xmlns:a16="http://schemas.microsoft.com/office/drawing/2014/main" id="{A03ECFE5-CBE9-4454-80FC-F7BDDE6520B2}"/>
              </a:ext>
            </a:extLst>
          </p:cNvPr>
          <p:cNvSpPr txBox="1"/>
          <p:nvPr/>
        </p:nvSpPr>
        <p:spPr>
          <a:xfrm>
            <a:off x="5284047" y="3094472"/>
            <a:ext cx="3768197" cy="369332"/>
          </a:xfrm>
          <a:prstGeom prst="rect">
            <a:avLst/>
          </a:prstGeom>
          <a:noFill/>
        </p:spPr>
        <p:txBody>
          <a:bodyPr wrap="square" rtlCol="0">
            <a:spAutoFit/>
          </a:bodyPr>
          <a:lstStyle/>
          <a:p>
            <a:r>
              <a:rPr lang="en-US" sz="900" dirty="0">
                <a:solidFill>
                  <a:schemeClr val="tx2">
                    <a:lumMod val="75000"/>
                  </a:schemeClr>
                </a:solidFill>
              </a:rPr>
              <a:t>Outstanding technical/incident </a:t>
            </a:r>
            <a:r>
              <a:rPr lang="en-US" sz="900" b="1" dirty="0">
                <a:solidFill>
                  <a:schemeClr val="tx2">
                    <a:lumMod val="75000"/>
                  </a:schemeClr>
                </a:solidFill>
              </a:rPr>
              <a:t>ticket backlog reduced by 55% </a:t>
            </a:r>
            <a:r>
              <a:rPr lang="en-US" sz="900" dirty="0">
                <a:solidFill>
                  <a:schemeClr val="tx2">
                    <a:lumMod val="75000"/>
                  </a:schemeClr>
                </a:solidFill>
              </a:rPr>
              <a:t>from January 2020.</a:t>
            </a:r>
          </a:p>
        </p:txBody>
      </p:sp>
      <p:sp>
        <p:nvSpPr>
          <p:cNvPr id="6" name="Rectangle 5">
            <a:extLst>
              <a:ext uri="{FF2B5EF4-FFF2-40B4-BE49-F238E27FC236}">
                <a16:creationId xmlns:a16="http://schemas.microsoft.com/office/drawing/2014/main" id="{859784BC-FD1B-4775-A439-8BE3C5F0C436}"/>
              </a:ext>
            </a:extLst>
          </p:cNvPr>
          <p:cNvSpPr/>
          <p:nvPr/>
        </p:nvSpPr>
        <p:spPr>
          <a:xfrm>
            <a:off x="5284047" y="3652400"/>
            <a:ext cx="3842974" cy="507831"/>
          </a:xfrm>
          <a:prstGeom prst="rect">
            <a:avLst/>
          </a:prstGeom>
          <a:noFill/>
        </p:spPr>
        <p:txBody>
          <a:bodyPr wrap="square" rtlCol="0">
            <a:spAutoFit/>
          </a:bodyPr>
          <a:lstStyle/>
          <a:p>
            <a:r>
              <a:rPr lang="en-US" sz="900" b="1" dirty="0">
                <a:solidFill>
                  <a:schemeClr val="tx2">
                    <a:lumMod val="75000"/>
                  </a:schemeClr>
                </a:solidFill>
              </a:rPr>
              <a:t>Average handling time to resolve a technical customer query reduced by 60%</a:t>
            </a:r>
            <a:r>
              <a:rPr lang="en-US" sz="900" dirty="0">
                <a:solidFill>
                  <a:schemeClr val="tx2">
                    <a:lumMod val="75000"/>
                  </a:schemeClr>
                </a:solidFill>
              </a:rPr>
              <a:t> (10 days to 4 days) and on a continuing improvement trend. </a:t>
            </a:r>
          </a:p>
        </p:txBody>
      </p:sp>
      <p:sp>
        <p:nvSpPr>
          <p:cNvPr id="8" name="Rectangle 7">
            <a:extLst>
              <a:ext uri="{FF2B5EF4-FFF2-40B4-BE49-F238E27FC236}">
                <a16:creationId xmlns:a16="http://schemas.microsoft.com/office/drawing/2014/main" id="{B68F8AF6-97FD-42EB-97FD-227612130F3D}"/>
              </a:ext>
            </a:extLst>
          </p:cNvPr>
          <p:cNvSpPr/>
          <p:nvPr/>
        </p:nvSpPr>
        <p:spPr>
          <a:xfrm>
            <a:off x="5284047" y="4348826"/>
            <a:ext cx="3768197" cy="369332"/>
          </a:xfrm>
          <a:prstGeom prst="rect">
            <a:avLst/>
          </a:prstGeom>
          <a:noFill/>
        </p:spPr>
        <p:txBody>
          <a:bodyPr wrap="square" rtlCol="0">
            <a:spAutoFit/>
          </a:bodyPr>
          <a:lstStyle/>
          <a:p>
            <a:r>
              <a:rPr lang="en-US" sz="900" dirty="0">
                <a:solidFill>
                  <a:schemeClr val="tx2">
                    <a:lumMod val="75000"/>
                  </a:schemeClr>
                </a:solidFill>
              </a:rPr>
              <a:t>Resolved </a:t>
            </a:r>
            <a:r>
              <a:rPr lang="en-US" sz="900" b="1" dirty="0">
                <a:solidFill>
                  <a:schemeClr val="tx2">
                    <a:lumMod val="75000"/>
                  </a:schemeClr>
                </a:solidFill>
              </a:rPr>
              <a:t>98%+ of technical customer queries right first time </a:t>
            </a:r>
            <a:r>
              <a:rPr lang="en-US" sz="900" dirty="0">
                <a:solidFill>
                  <a:schemeClr val="tx2">
                    <a:lumMod val="75000"/>
                  </a:schemeClr>
                </a:solidFill>
              </a:rPr>
              <a:t>without requiring any further intervention.</a:t>
            </a:r>
          </a:p>
        </p:txBody>
      </p:sp>
      <p:pic>
        <p:nvPicPr>
          <p:cNvPr id="10" name="Picture 9">
            <a:extLst>
              <a:ext uri="{FF2B5EF4-FFF2-40B4-BE49-F238E27FC236}">
                <a16:creationId xmlns:a16="http://schemas.microsoft.com/office/drawing/2014/main" id="{CAB3CA16-D722-4403-86BC-BAD06182CF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0120" y="1420688"/>
            <a:ext cx="369332" cy="369332"/>
          </a:xfrm>
          <a:prstGeom prst="rect">
            <a:avLst/>
          </a:prstGeom>
        </p:spPr>
      </p:pic>
      <p:pic>
        <p:nvPicPr>
          <p:cNvPr id="12" name="Picture 11">
            <a:extLst>
              <a:ext uri="{FF2B5EF4-FFF2-40B4-BE49-F238E27FC236}">
                <a16:creationId xmlns:a16="http://schemas.microsoft.com/office/drawing/2014/main" id="{8BC69AA1-62BB-4B28-AE50-3737E40760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2380" y="1978616"/>
            <a:ext cx="375125" cy="375125"/>
          </a:xfrm>
          <a:prstGeom prst="rect">
            <a:avLst/>
          </a:prstGeom>
        </p:spPr>
      </p:pic>
      <p:pic>
        <p:nvPicPr>
          <p:cNvPr id="20" name="Picture 19">
            <a:extLst>
              <a:ext uri="{FF2B5EF4-FFF2-40B4-BE49-F238E27FC236}">
                <a16:creationId xmlns:a16="http://schemas.microsoft.com/office/drawing/2014/main" id="{47716A51-000A-4C79-96F7-CE9D345C2A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5003" y="3093321"/>
            <a:ext cx="309880" cy="309880"/>
          </a:xfrm>
          <a:prstGeom prst="rect">
            <a:avLst/>
          </a:prstGeom>
        </p:spPr>
      </p:pic>
      <p:pic>
        <p:nvPicPr>
          <p:cNvPr id="22" name="Picture 21">
            <a:extLst>
              <a:ext uri="{FF2B5EF4-FFF2-40B4-BE49-F238E27FC236}">
                <a16:creationId xmlns:a16="http://schemas.microsoft.com/office/drawing/2014/main" id="{C82BDA5A-C7D9-4DC1-8D5F-8E6C181384A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70120" y="3615045"/>
            <a:ext cx="414685" cy="414685"/>
          </a:xfrm>
          <a:prstGeom prst="rect">
            <a:avLst/>
          </a:prstGeom>
        </p:spPr>
      </p:pic>
      <p:pic>
        <p:nvPicPr>
          <p:cNvPr id="24" name="Picture 23">
            <a:extLst>
              <a:ext uri="{FF2B5EF4-FFF2-40B4-BE49-F238E27FC236}">
                <a16:creationId xmlns:a16="http://schemas.microsoft.com/office/drawing/2014/main" id="{5F032295-D0AC-4D09-8A15-B21F546EFAB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15003" y="4348826"/>
            <a:ext cx="324917" cy="324917"/>
          </a:xfrm>
          <a:prstGeom prst="rect">
            <a:avLst/>
          </a:prstGeom>
        </p:spPr>
      </p:pic>
      <p:sp>
        <p:nvSpPr>
          <p:cNvPr id="21" name="Rectangle 20">
            <a:extLst>
              <a:ext uri="{FF2B5EF4-FFF2-40B4-BE49-F238E27FC236}">
                <a16:creationId xmlns:a16="http://schemas.microsoft.com/office/drawing/2014/main" id="{9DCDEF68-0047-447D-A0FB-C0CD014EFE86}"/>
              </a:ext>
            </a:extLst>
          </p:cNvPr>
          <p:cNvSpPr/>
          <p:nvPr/>
        </p:nvSpPr>
        <p:spPr>
          <a:xfrm>
            <a:off x="5284047" y="2536544"/>
            <a:ext cx="3842974" cy="369332"/>
          </a:xfrm>
          <a:prstGeom prst="rect">
            <a:avLst/>
          </a:prstGeom>
          <a:noFill/>
        </p:spPr>
        <p:txBody>
          <a:bodyPr wrap="square" rtlCol="0">
            <a:spAutoFit/>
          </a:bodyPr>
          <a:lstStyle/>
          <a:p>
            <a:r>
              <a:rPr lang="en-US" sz="900" b="1" dirty="0">
                <a:solidFill>
                  <a:schemeClr val="tx2">
                    <a:lumMod val="75000"/>
                  </a:schemeClr>
                </a:solidFill>
              </a:rPr>
              <a:t>c.13,000 customer raised </a:t>
            </a:r>
            <a:r>
              <a:rPr lang="en-US" sz="900" dirty="0">
                <a:solidFill>
                  <a:schemeClr val="tx2">
                    <a:lumMod val="75000"/>
                  </a:schemeClr>
                </a:solidFill>
              </a:rPr>
              <a:t>technical support requests, incidents and service/access requests YTD.</a:t>
            </a:r>
          </a:p>
        </p:txBody>
      </p:sp>
      <p:pic>
        <p:nvPicPr>
          <p:cNvPr id="7" name="Picture 6">
            <a:extLst>
              <a:ext uri="{FF2B5EF4-FFF2-40B4-BE49-F238E27FC236}">
                <a16:creationId xmlns:a16="http://schemas.microsoft.com/office/drawing/2014/main" id="{7C4C0D7E-B2F4-4FF6-A85D-9E895FD80B4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02562" y="2594034"/>
            <a:ext cx="304448" cy="304448"/>
          </a:xfrm>
          <a:prstGeom prst="rect">
            <a:avLst/>
          </a:prstGeom>
        </p:spPr>
      </p:pic>
    </p:spTree>
    <p:extLst>
      <p:ext uri="{BB962C8B-B14F-4D97-AF65-F5344CB8AC3E}">
        <p14:creationId xmlns:p14="http://schemas.microsoft.com/office/powerpoint/2010/main" val="1900947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3">
            <a:extLst>
              <a:ext uri="{FF2B5EF4-FFF2-40B4-BE49-F238E27FC236}">
                <a16:creationId xmlns:a16="http://schemas.microsoft.com/office/drawing/2014/main" id="{F9E62500-A5EB-4F2C-9A7F-A22187240192}"/>
              </a:ext>
            </a:extLst>
          </p:cNvPr>
          <p:cNvSpPr txBox="1">
            <a:spLocks/>
          </p:cNvSpPr>
          <p:nvPr/>
        </p:nvSpPr>
        <p:spPr>
          <a:xfrm>
            <a:off x="69156" y="123478"/>
            <a:ext cx="8617644" cy="52198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a:r>
              <a:rPr lang="en-US" sz="2000" dirty="0">
                <a:solidFill>
                  <a:schemeClr val="accent5">
                    <a:lumMod val="75000"/>
                  </a:schemeClr>
                </a:solidFill>
              </a:rPr>
              <a:t>Customer Experience</a:t>
            </a:r>
            <a:r>
              <a:rPr lang="en-US" sz="2000" dirty="0"/>
              <a:t>: </a:t>
            </a:r>
            <a:r>
              <a:rPr lang="en-GB" sz="2000" dirty="0"/>
              <a:t>CRM &amp; Automation Platform</a:t>
            </a:r>
            <a:endParaRPr lang="en-GB" sz="2000" dirty="0">
              <a:solidFill>
                <a:schemeClr val="tx1">
                  <a:lumMod val="65000"/>
                  <a:lumOff val="35000"/>
                </a:schemeClr>
              </a:solidFill>
            </a:endParaRPr>
          </a:p>
        </p:txBody>
      </p:sp>
      <p:grpSp>
        <p:nvGrpSpPr>
          <p:cNvPr id="13" name="Group 12">
            <a:extLst>
              <a:ext uri="{FF2B5EF4-FFF2-40B4-BE49-F238E27FC236}">
                <a16:creationId xmlns:a16="http://schemas.microsoft.com/office/drawing/2014/main" id="{81A8FC70-2568-4D32-BB7B-554CB0E7ACF1}"/>
              </a:ext>
            </a:extLst>
          </p:cNvPr>
          <p:cNvGrpSpPr/>
          <p:nvPr/>
        </p:nvGrpSpPr>
        <p:grpSpPr>
          <a:xfrm>
            <a:off x="8118110" y="182632"/>
            <a:ext cx="956734" cy="846068"/>
            <a:chOff x="3506528" y="0"/>
            <a:chExt cx="1305144" cy="1129102"/>
          </a:xfrm>
        </p:grpSpPr>
        <p:sp>
          <p:nvSpPr>
            <p:cNvPr id="14" name="Hexagon 13">
              <a:extLst>
                <a:ext uri="{FF2B5EF4-FFF2-40B4-BE49-F238E27FC236}">
                  <a16:creationId xmlns:a16="http://schemas.microsoft.com/office/drawing/2014/main" id="{77F28D1D-DA66-4F49-92EE-37E370460650}"/>
                </a:ext>
              </a:extLst>
            </p:cNvPr>
            <p:cNvSpPr/>
            <p:nvPr/>
          </p:nvSpPr>
          <p:spPr>
            <a:xfrm>
              <a:off x="3506528" y="0"/>
              <a:ext cx="1305144" cy="1129102"/>
            </a:xfrm>
            <a:prstGeom prst="hexagon">
              <a:avLst>
                <a:gd name="adj" fmla="val 2857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Hexagon 4">
              <a:extLst>
                <a:ext uri="{FF2B5EF4-FFF2-40B4-BE49-F238E27FC236}">
                  <a16:creationId xmlns:a16="http://schemas.microsoft.com/office/drawing/2014/main" id="{3E6D6402-E465-4971-B623-85488DE0A95A}"/>
                </a:ext>
              </a:extLst>
            </p:cNvPr>
            <p:cNvSpPr txBox="1"/>
            <p:nvPr/>
          </p:nvSpPr>
          <p:spPr>
            <a:xfrm>
              <a:off x="3722818" y="187116"/>
              <a:ext cx="872564" cy="7548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900" kern="1200" dirty="0"/>
                <a:t>CRM &amp; Automation Platform</a:t>
              </a:r>
            </a:p>
          </p:txBody>
        </p:sp>
      </p:grpSp>
      <p:sp>
        <p:nvSpPr>
          <p:cNvPr id="22" name="Rectangle: Rounded Corners 21">
            <a:extLst>
              <a:ext uri="{FF2B5EF4-FFF2-40B4-BE49-F238E27FC236}">
                <a16:creationId xmlns:a16="http://schemas.microsoft.com/office/drawing/2014/main" id="{A0D8C97D-F2ED-4102-8170-921255D456FA}"/>
              </a:ext>
            </a:extLst>
          </p:cNvPr>
          <p:cNvSpPr/>
          <p:nvPr/>
        </p:nvSpPr>
        <p:spPr>
          <a:xfrm>
            <a:off x="333653" y="1014102"/>
            <a:ext cx="3730347" cy="307376"/>
          </a:xfrm>
          <a:prstGeom prst="roundRect">
            <a:avLst/>
          </a:prstGeom>
          <a:solidFill>
            <a:srgbClr val="0070C0"/>
          </a:solidFill>
          <a:ln>
            <a:solidFill>
              <a:srgbClr val="3A57A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800" b="1" u="sng" dirty="0">
                <a:solidFill>
                  <a:schemeClr val="bg1"/>
                </a:solidFill>
              </a:rPr>
              <a:t>CRM and Automation Implementation Update</a:t>
            </a:r>
          </a:p>
        </p:txBody>
      </p:sp>
      <p:pic>
        <p:nvPicPr>
          <p:cNvPr id="2" name="Picture 1">
            <a:extLst>
              <a:ext uri="{FF2B5EF4-FFF2-40B4-BE49-F238E27FC236}">
                <a16:creationId xmlns:a16="http://schemas.microsoft.com/office/drawing/2014/main" id="{B4949770-FE9D-4579-B8B4-4388177FED75}"/>
              </a:ext>
            </a:extLst>
          </p:cNvPr>
          <p:cNvPicPr>
            <a:picLocks noChangeAspect="1"/>
          </p:cNvPicPr>
          <p:nvPr/>
        </p:nvPicPr>
        <p:blipFill>
          <a:blip r:embed="rId2"/>
          <a:stretch>
            <a:fillRect/>
          </a:stretch>
        </p:blipFill>
        <p:spPr>
          <a:xfrm>
            <a:off x="120229" y="1431990"/>
            <a:ext cx="2920151" cy="885733"/>
          </a:xfrm>
          <a:prstGeom prst="rect">
            <a:avLst/>
          </a:prstGeom>
        </p:spPr>
      </p:pic>
      <p:pic>
        <p:nvPicPr>
          <p:cNvPr id="10" name="Picture 9">
            <a:extLst>
              <a:ext uri="{FF2B5EF4-FFF2-40B4-BE49-F238E27FC236}">
                <a16:creationId xmlns:a16="http://schemas.microsoft.com/office/drawing/2014/main" id="{2FAB068D-AB69-4088-89AC-E6E77E365F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796" y="2303467"/>
            <a:ext cx="2934959" cy="1020536"/>
          </a:xfrm>
          <a:prstGeom prst="rect">
            <a:avLst/>
          </a:prstGeom>
        </p:spPr>
      </p:pic>
      <p:pic>
        <p:nvPicPr>
          <p:cNvPr id="3" name="Picture 2">
            <a:extLst>
              <a:ext uri="{FF2B5EF4-FFF2-40B4-BE49-F238E27FC236}">
                <a16:creationId xmlns:a16="http://schemas.microsoft.com/office/drawing/2014/main" id="{FD7A82E5-37CA-49FB-8CBD-3435767A3DF8}"/>
              </a:ext>
            </a:extLst>
          </p:cNvPr>
          <p:cNvPicPr>
            <a:picLocks noChangeAspect="1"/>
          </p:cNvPicPr>
          <p:nvPr/>
        </p:nvPicPr>
        <p:blipFill>
          <a:blip r:embed="rId4"/>
          <a:stretch>
            <a:fillRect/>
          </a:stretch>
        </p:blipFill>
        <p:spPr>
          <a:xfrm>
            <a:off x="3126459" y="1392286"/>
            <a:ext cx="937541" cy="840373"/>
          </a:xfrm>
          <a:prstGeom prst="rect">
            <a:avLst/>
          </a:prstGeom>
        </p:spPr>
      </p:pic>
      <p:pic>
        <p:nvPicPr>
          <p:cNvPr id="4" name="Picture 3">
            <a:extLst>
              <a:ext uri="{FF2B5EF4-FFF2-40B4-BE49-F238E27FC236}">
                <a16:creationId xmlns:a16="http://schemas.microsoft.com/office/drawing/2014/main" id="{2EABE14F-8A06-4F4F-8311-E22C9910FCA9}"/>
              </a:ext>
            </a:extLst>
          </p:cNvPr>
          <p:cNvPicPr>
            <a:picLocks noChangeAspect="1"/>
          </p:cNvPicPr>
          <p:nvPr/>
        </p:nvPicPr>
        <p:blipFill>
          <a:blip r:embed="rId5"/>
          <a:stretch>
            <a:fillRect/>
          </a:stretch>
        </p:blipFill>
        <p:spPr>
          <a:xfrm>
            <a:off x="172919" y="3357215"/>
            <a:ext cx="2718871" cy="1544366"/>
          </a:xfrm>
          <a:prstGeom prst="rect">
            <a:avLst/>
          </a:prstGeom>
        </p:spPr>
      </p:pic>
      <p:sp>
        <p:nvSpPr>
          <p:cNvPr id="16" name="TextBox 15">
            <a:extLst>
              <a:ext uri="{FF2B5EF4-FFF2-40B4-BE49-F238E27FC236}">
                <a16:creationId xmlns:a16="http://schemas.microsoft.com/office/drawing/2014/main" id="{A62713F1-4337-4D3E-B3C3-C5E28E76DA40}"/>
              </a:ext>
            </a:extLst>
          </p:cNvPr>
          <p:cNvSpPr txBox="1"/>
          <p:nvPr/>
        </p:nvSpPr>
        <p:spPr>
          <a:xfrm>
            <a:off x="4939854" y="1392286"/>
            <a:ext cx="4134990" cy="1615827"/>
          </a:xfrm>
          <a:prstGeom prst="rect">
            <a:avLst/>
          </a:prstGeom>
          <a:noFill/>
        </p:spPr>
        <p:txBody>
          <a:bodyPr wrap="square" rtlCol="0">
            <a:spAutoFit/>
          </a:bodyPr>
          <a:lstStyle/>
          <a:p>
            <a:r>
              <a:rPr lang="en-US" sz="900" b="1" dirty="0">
                <a:solidFill>
                  <a:schemeClr val="tx2">
                    <a:lumMod val="75000"/>
                  </a:schemeClr>
                </a:solidFill>
              </a:rPr>
              <a:t>PEGA CRM and Automation platform launched </a:t>
            </a:r>
            <a:r>
              <a:rPr lang="en-US" sz="900" dirty="0">
                <a:solidFill>
                  <a:schemeClr val="tx2">
                    <a:lumMod val="75000"/>
                  </a:schemeClr>
                </a:solidFill>
              </a:rPr>
              <a:t>and in-use across the Xoserve CCO department to:</a:t>
            </a:r>
          </a:p>
          <a:p>
            <a:pPr marL="171450" indent="-171450">
              <a:buFont typeface="Arial" panose="020B0604020202020204" pitchFamily="34" charset="0"/>
              <a:buChar char="•"/>
            </a:pPr>
            <a:r>
              <a:rPr lang="en-US" sz="900" dirty="0">
                <a:solidFill>
                  <a:schemeClr val="tx2">
                    <a:lumMod val="75000"/>
                  </a:schemeClr>
                </a:solidFill>
              </a:rPr>
              <a:t>Capture over 400 customer interaction types</a:t>
            </a:r>
          </a:p>
          <a:p>
            <a:pPr marL="171450" indent="-171450">
              <a:buFont typeface="Arial" panose="020B0604020202020204" pitchFamily="34" charset="0"/>
              <a:buChar char="•"/>
            </a:pPr>
            <a:r>
              <a:rPr lang="en-US" sz="900" dirty="0">
                <a:solidFill>
                  <a:schemeClr val="tx2">
                    <a:lumMod val="75000"/>
                  </a:schemeClr>
                </a:solidFill>
              </a:rPr>
              <a:t>Produce customer ‘Day After Reports’ to share internally and externally with customers</a:t>
            </a:r>
          </a:p>
          <a:p>
            <a:pPr marL="171450" indent="-171450">
              <a:buFont typeface="Arial" panose="020B0604020202020204" pitchFamily="34" charset="0"/>
              <a:buChar char="•"/>
            </a:pPr>
            <a:r>
              <a:rPr lang="en-US" sz="900" dirty="0">
                <a:solidFill>
                  <a:schemeClr val="tx2">
                    <a:lumMod val="75000"/>
                  </a:schemeClr>
                </a:solidFill>
              </a:rPr>
              <a:t>Track our Customer meetings to provide full visibility of where essential updates can be provided</a:t>
            </a:r>
          </a:p>
          <a:p>
            <a:pPr marL="171450" indent="-171450">
              <a:buFont typeface="Arial" panose="020B0604020202020204" pitchFamily="34" charset="0"/>
              <a:buChar char="•"/>
            </a:pPr>
            <a:r>
              <a:rPr lang="en-GB" sz="900" dirty="0"/>
              <a:t>Issue customer communications with real time distribution list updates (21x centralised customer distribution lists currently in-use)</a:t>
            </a:r>
          </a:p>
          <a:p>
            <a:pPr marL="171450" indent="-171450">
              <a:buFont typeface="Arial" panose="020B0604020202020204" pitchFamily="34" charset="0"/>
              <a:buChar char="•"/>
            </a:pPr>
            <a:r>
              <a:rPr lang="en-GB" sz="900" dirty="0"/>
              <a:t>Track real-time customer sentiment</a:t>
            </a:r>
          </a:p>
          <a:p>
            <a:pPr marL="171450" indent="-171450">
              <a:buFont typeface="Arial" panose="020B0604020202020204" pitchFamily="34" charset="0"/>
              <a:buChar char="•"/>
            </a:pPr>
            <a:endParaRPr lang="en-US" sz="900" dirty="0">
              <a:solidFill>
                <a:schemeClr val="tx2">
                  <a:lumMod val="75000"/>
                </a:schemeClr>
              </a:solidFill>
            </a:endParaRPr>
          </a:p>
        </p:txBody>
      </p:sp>
      <p:sp>
        <p:nvSpPr>
          <p:cNvPr id="17" name="TextBox 16">
            <a:extLst>
              <a:ext uri="{FF2B5EF4-FFF2-40B4-BE49-F238E27FC236}">
                <a16:creationId xmlns:a16="http://schemas.microsoft.com/office/drawing/2014/main" id="{B0A3B0A0-8B49-45B8-A9FF-CCA7D194EAB5}"/>
              </a:ext>
            </a:extLst>
          </p:cNvPr>
          <p:cNvSpPr txBox="1"/>
          <p:nvPr/>
        </p:nvSpPr>
        <p:spPr>
          <a:xfrm>
            <a:off x="4939854" y="2980488"/>
            <a:ext cx="4134990" cy="1200329"/>
          </a:xfrm>
          <a:prstGeom prst="rect">
            <a:avLst/>
          </a:prstGeom>
          <a:noFill/>
        </p:spPr>
        <p:txBody>
          <a:bodyPr wrap="square" rtlCol="0">
            <a:spAutoFit/>
          </a:bodyPr>
          <a:lstStyle/>
          <a:p>
            <a:r>
              <a:rPr lang="en-GB" sz="900" dirty="0">
                <a:solidFill>
                  <a:schemeClr val="tx2">
                    <a:lumMod val="75000"/>
                  </a:schemeClr>
                </a:solidFill>
              </a:rPr>
              <a:t>Customer </a:t>
            </a:r>
            <a:r>
              <a:rPr lang="en-GB" sz="900" b="1" dirty="0">
                <a:solidFill>
                  <a:schemeClr val="tx2">
                    <a:lumMod val="75000"/>
                  </a:schemeClr>
                </a:solidFill>
              </a:rPr>
              <a:t>Query Management functionality successfully implemented </a:t>
            </a:r>
            <a:r>
              <a:rPr lang="en-GB" sz="900" dirty="0">
                <a:solidFill>
                  <a:schemeClr val="tx2">
                    <a:lumMod val="75000"/>
                  </a:schemeClr>
                </a:solidFill>
              </a:rPr>
              <a:t>into PEGA CRM.</a:t>
            </a:r>
          </a:p>
          <a:p>
            <a:pPr marL="171450" indent="-171450">
              <a:buFont typeface="Arial" panose="020B0604020202020204" pitchFamily="34" charset="0"/>
              <a:buChar char="•"/>
            </a:pPr>
            <a:r>
              <a:rPr lang="en-GB" sz="900" dirty="0">
                <a:solidFill>
                  <a:schemeClr val="tx2">
                    <a:lumMod val="75000"/>
                  </a:schemeClr>
                </a:solidFill>
              </a:rPr>
              <a:t>50% reduction in customer query resolution times since the start of the year.</a:t>
            </a:r>
          </a:p>
          <a:p>
            <a:pPr marL="171450" indent="-171450">
              <a:buFont typeface="Arial" panose="020B0604020202020204" pitchFamily="34" charset="0"/>
              <a:buChar char="•"/>
            </a:pPr>
            <a:r>
              <a:rPr lang="en-GB" sz="900" dirty="0">
                <a:solidFill>
                  <a:schemeClr val="tx2">
                    <a:lumMod val="75000"/>
                  </a:schemeClr>
                </a:solidFill>
              </a:rPr>
              <a:t>90-95% RFT success rates for customer queries, for which on average c.800 queries are received into our operational teams each month from Shippers/DNs/</a:t>
            </a:r>
            <a:r>
              <a:rPr lang="en-GB" sz="900" dirty="0" err="1">
                <a:solidFill>
                  <a:schemeClr val="tx2">
                    <a:lumMod val="75000"/>
                  </a:schemeClr>
                </a:solidFill>
              </a:rPr>
              <a:t>iGTs</a:t>
            </a:r>
            <a:r>
              <a:rPr lang="en-GB" sz="900" dirty="0">
                <a:solidFill>
                  <a:schemeClr val="tx2">
                    <a:lumMod val="75000"/>
                  </a:schemeClr>
                </a:solidFill>
              </a:rPr>
              <a:t>/NTS.</a:t>
            </a:r>
            <a:endParaRPr lang="en-GB" sz="900" dirty="0"/>
          </a:p>
          <a:p>
            <a:pPr marL="171450" indent="-171450">
              <a:buFont typeface="Arial" panose="020B0604020202020204" pitchFamily="34" charset="0"/>
              <a:buChar char="•"/>
            </a:pPr>
            <a:endParaRPr lang="en-US" sz="900" dirty="0">
              <a:solidFill>
                <a:schemeClr val="tx2">
                  <a:lumMod val="75000"/>
                </a:schemeClr>
              </a:solidFill>
            </a:endParaRPr>
          </a:p>
        </p:txBody>
      </p:sp>
      <p:pic>
        <p:nvPicPr>
          <p:cNvPr id="6" name="Picture 5">
            <a:extLst>
              <a:ext uri="{FF2B5EF4-FFF2-40B4-BE49-F238E27FC236}">
                <a16:creationId xmlns:a16="http://schemas.microsoft.com/office/drawing/2014/main" id="{B1641C3F-8E52-410C-9B86-80568C99B2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9643" y="1346612"/>
            <a:ext cx="465860" cy="465860"/>
          </a:xfrm>
          <a:prstGeom prst="rect">
            <a:avLst/>
          </a:prstGeom>
        </p:spPr>
      </p:pic>
      <p:pic>
        <p:nvPicPr>
          <p:cNvPr id="8" name="Picture 7">
            <a:extLst>
              <a:ext uri="{FF2B5EF4-FFF2-40B4-BE49-F238E27FC236}">
                <a16:creationId xmlns:a16="http://schemas.microsoft.com/office/drawing/2014/main" id="{86482CCB-E150-4CAA-9785-762DCBF038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5244" y="2956956"/>
            <a:ext cx="400259" cy="400259"/>
          </a:xfrm>
          <a:prstGeom prst="rect">
            <a:avLst/>
          </a:prstGeom>
        </p:spPr>
      </p:pic>
    </p:spTree>
    <p:extLst>
      <p:ext uri="{BB962C8B-B14F-4D97-AF65-F5344CB8AC3E}">
        <p14:creationId xmlns:p14="http://schemas.microsoft.com/office/powerpoint/2010/main" val="2355038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3">
            <a:extLst>
              <a:ext uri="{FF2B5EF4-FFF2-40B4-BE49-F238E27FC236}">
                <a16:creationId xmlns:a16="http://schemas.microsoft.com/office/drawing/2014/main" id="{F9E62500-A5EB-4F2C-9A7F-A22187240192}"/>
              </a:ext>
            </a:extLst>
          </p:cNvPr>
          <p:cNvSpPr txBox="1">
            <a:spLocks/>
          </p:cNvSpPr>
          <p:nvPr/>
        </p:nvSpPr>
        <p:spPr>
          <a:xfrm>
            <a:off x="69156" y="123478"/>
            <a:ext cx="8617644" cy="52198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a:r>
              <a:rPr lang="en-US" sz="2000" dirty="0">
                <a:solidFill>
                  <a:schemeClr val="accent5">
                    <a:lumMod val="75000"/>
                  </a:schemeClr>
                </a:solidFill>
              </a:rPr>
              <a:t>Customer Experience</a:t>
            </a:r>
            <a:r>
              <a:rPr lang="en-US" sz="2000" dirty="0"/>
              <a:t>: </a:t>
            </a:r>
            <a:r>
              <a:rPr lang="en-GB" sz="2000" dirty="0"/>
              <a:t>CMS Rebuild</a:t>
            </a:r>
            <a:endParaRPr lang="en-GB" sz="2000" dirty="0">
              <a:solidFill>
                <a:schemeClr val="tx1">
                  <a:lumMod val="65000"/>
                  <a:lumOff val="35000"/>
                </a:schemeClr>
              </a:solidFill>
            </a:endParaRPr>
          </a:p>
        </p:txBody>
      </p:sp>
      <p:grpSp>
        <p:nvGrpSpPr>
          <p:cNvPr id="13" name="Group 12">
            <a:extLst>
              <a:ext uri="{FF2B5EF4-FFF2-40B4-BE49-F238E27FC236}">
                <a16:creationId xmlns:a16="http://schemas.microsoft.com/office/drawing/2014/main" id="{81A8FC70-2568-4D32-BB7B-554CB0E7ACF1}"/>
              </a:ext>
            </a:extLst>
          </p:cNvPr>
          <p:cNvGrpSpPr/>
          <p:nvPr/>
        </p:nvGrpSpPr>
        <p:grpSpPr>
          <a:xfrm>
            <a:off x="8118110" y="182632"/>
            <a:ext cx="956734" cy="846068"/>
            <a:chOff x="3506528" y="0"/>
            <a:chExt cx="1305144" cy="1129102"/>
          </a:xfrm>
        </p:grpSpPr>
        <p:sp>
          <p:nvSpPr>
            <p:cNvPr id="14" name="Hexagon 13">
              <a:extLst>
                <a:ext uri="{FF2B5EF4-FFF2-40B4-BE49-F238E27FC236}">
                  <a16:creationId xmlns:a16="http://schemas.microsoft.com/office/drawing/2014/main" id="{77F28D1D-DA66-4F49-92EE-37E370460650}"/>
                </a:ext>
              </a:extLst>
            </p:cNvPr>
            <p:cNvSpPr/>
            <p:nvPr/>
          </p:nvSpPr>
          <p:spPr>
            <a:xfrm>
              <a:off x="3506528" y="0"/>
              <a:ext cx="1305144" cy="1129102"/>
            </a:xfrm>
            <a:prstGeom prst="hexagon">
              <a:avLst>
                <a:gd name="adj" fmla="val 2857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Hexagon 4">
              <a:extLst>
                <a:ext uri="{FF2B5EF4-FFF2-40B4-BE49-F238E27FC236}">
                  <a16:creationId xmlns:a16="http://schemas.microsoft.com/office/drawing/2014/main" id="{3E6D6402-E465-4971-B623-85488DE0A95A}"/>
                </a:ext>
              </a:extLst>
            </p:cNvPr>
            <p:cNvSpPr txBox="1"/>
            <p:nvPr/>
          </p:nvSpPr>
          <p:spPr>
            <a:xfrm>
              <a:off x="3722818" y="187116"/>
              <a:ext cx="872564" cy="7548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900" kern="1200" dirty="0"/>
                <a:t>CMS Rebuild</a:t>
              </a:r>
            </a:p>
          </p:txBody>
        </p:sp>
      </p:grpSp>
      <p:sp>
        <p:nvSpPr>
          <p:cNvPr id="6" name="Rectangle: Rounded Corners 5">
            <a:extLst>
              <a:ext uri="{FF2B5EF4-FFF2-40B4-BE49-F238E27FC236}">
                <a16:creationId xmlns:a16="http://schemas.microsoft.com/office/drawing/2014/main" id="{487B3ADC-E797-430E-B013-84BB324A54B8}"/>
              </a:ext>
            </a:extLst>
          </p:cNvPr>
          <p:cNvSpPr/>
          <p:nvPr/>
        </p:nvSpPr>
        <p:spPr>
          <a:xfrm>
            <a:off x="333653" y="1014102"/>
            <a:ext cx="3730347" cy="307376"/>
          </a:xfrm>
          <a:prstGeom prst="roundRect">
            <a:avLst/>
          </a:prstGeom>
          <a:solidFill>
            <a:srgbClr val="0070C0"/>
          </a:solidFill>
          <a:ln>
            <a:solidFill>
              <a:srgbClr val="3A57A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800" b="1" u="sng" dirty="0">
                <a:solidFill>
                  <a:schemeClr val="bg1"/>
                </a:solidFill>
              </a:rPr>
              <a:t>CMS Rebuild ‘Capture’ phase update</a:t>
            </a:r>
          </a:p>
        </p:txBody>
      </p:sp>
      <p:pic>
        <p:nvPicPr>
          <p:cNvPr id="2" name="Picture 1">
            <a:extLst>
              <a:ext uri="{FF2B5EF4-FFF2-40B4-BE49-F238E27FC236}">
                <a16:creationId xmlns:a16="http://schemas.microsoft.com/office/drawing/2014/main" id="{FE31C3AC-C0DC-455C-8EE7-2EF59D7CC4CC}"/>
              </a:ext>
            </a:extLst>
          </p:cNvPr>
          <p:cNvPicPr>
            <a:picLocks noChangeAspect="1"/>
          </p:cNvPicPr>
          <p:nvPr/>
        </p:nvPicPr>
        <p:blipFill>
          <a:blip r:embed="rId2"/>
          <a:stretch>
            <a:fillRect/>
          </a:stretch>
        </p:blipFill>
        <p:spPr>
          <a:xfrm>
            <a:off x="165355" y="1536467"/>
            <a:ext cx="1772173" cy="1608666"/>
          </a:xfrm>
          <a:prstGeom prst="rect">
            <a:avLst/>
          </a:prstGeom>
        </p:spPr>
      </p:pic>
      <p:pic>
        <p:nvPicPr>
          <p:cNvPr id="4" name="Picture 3">
            <a:extLst>
              <a:ext uri="{FF2B5EF4-FFF2-40B4-BE49-F238E27FC236}">
                <a16:creationId xmlns:a16="http://schemas.microsoft.com/office/drawing/2014/main" id="{737A065D-90B4-47CD-A26F-98D26BE0A66B}"/>
              </a:ext>
            </a:extLst>
          </p:cNvPr>
          <p:cNvPicPr>
            <a:picLocks noChangeAspect="1"/>
          </p:cNvPicPr>
          <p:nvPr/>
        </p:nvPicPr>
        <p:blipFill>
          <a:blip r:embed="rId3"/>
          <a:stretch>
            <a:fillRect/>
          </a:stretch>
        </p:blipFill>
        <p:spPr>
          <a:xfrm>
            <a:off x="165355" y="3330088"/>
            <a:ext cx="1799531" cy="1276648"/>
          </a:xfrm>
          <a:prstGeom prst="rect">
            <a:avLst/>
          </a:prstGeom>
        </p:spPr>
      </p:pic>
      <p:pic>
        <p:nvPicPr>
          <p:cNvPr id="5" name="Picture 4">
            <a:extLst>
              <a:ext uri="{FF2B5EF4-FFF2-40B4-BE49-F238E27FC236}">
                <a16:creationId xmlns:a16="http://schemas.microsoft.com/office/drawing/2014/main" id="{B9797905-1DEB-4EE8-AC5E-DFCE806EEEA0}"/>
              </a:ext>
            </a:extLst>
          </p:cNvPr>
          <p:cNvPicPr>
            <a:picLocks noChangeAspect="1"/>
          </p:cNvPicPr>
          <p:nvPr/>
        </p:nvPicPr>
        <p:blipFill>
          <a:blip r:embed="rId4"/>
          <a:stretch>
            <a:fillRect/>
          </a:stretch>
        </p:blipFill>
        <p:spPr>
          <a:xfrm>
            <a:off x="2008560" y="2472451"/>
            <a:ext cx="2409862" cy="1483968"/>
          </a:xfrm>
          <a:prstGeom prst="rect">
            <a:avLst/>
          </a:prstGeom>
        </p:spPr>
      </p:pic>
      <p:sp>
        <p:nvSpPr>
          <p:cNvPr id="12" name="TextBox 11">
            <a:extLst>
              <a:ext uri="{FF2B5EF4-FFF2-40B4-BE49-F238E27FC236}">
                <a16:creationId xmlns:a16="http://schemas.microsoft.com/office/drawing/2014/main" id="{DDFB7E63-5768-44A4-BD05-3406FCC20AD2}"/>
              </a:ext>
            </a:extLst>
          </p:cNvPr>
          <p:cNvSpPr txBox="1"/>
          <p:nvPr/>
        </p:nvSpPr>
        <p:spPr>
          <a:xfrm>
            <a:off x="4925305" y="1494959"/>
            <a:ext cx="4113636" cy="507831"/>
          </a:xfrm>
          <a:prstGeom prst="rect">
            <a:avLst/>
          </a:prstGeom>
          <a:noFill/>
        </p:spPr>
        <p:txBody>
          <a:bodyPr wrap="square" rtlCol="0">
            <a:spAutoFit/>
          </a:bodyPr>
          <a:lstStyle>
            <a:defPPr>
              <a:defRPr lang="en-US"/>
            </a:defPPr>
            <a:lvl1pPr>
              <a:defRPr sz="900">
                <a:solidFill>
                  <a:schemeClr val="tx2">
                    <a:lumMod val="75000"/>
                  </a:schemeClr>
                </a:solidFill>
              </a:defRPr>
            </a:lvl1pPr>
          </a:lstStyle>
          <a:p>
            <a:r>
              <a:rPr lang="en-GB" b="1" dirty="0"/>
              <a:t>127 customer responses </a:t>
            </a:r>
            <a:r>
              <a:rPr lang="en-GB" dirty="0"/>
              <a:t>received from the CMS feedback questionnaire, of which 116 were frequent users of CMS</a:t>
            </a:r>
          </a:p>
          <a:p>
            <a:endParaRPr lang="en-GB" dirty="0"/>
          </a:p>
        </p:txBody>
      </p:sp>
      <p:sp>
        <p:nvSpPr>
          <p:cNvPr id="19" name="TextBox 18">
            <a:extLst>
              <a:ext uri="{FF2B5EF4-FFF2-40B4-BE49-F238E27FC236}">
                <a16:creationId xmlns:a16="http://schemas.microsoft.com/office/drawing/2014/main" id="{08C91815-0CA0-48B3-BA6C-A19602BD5899}"/>
              </a:ext>
            </a:extLst>
          </p:cNvPr>
          <p:cNvSpPr txBox="1"/>
          <p:nvPr/>
        </p:nvSpPr>
        <p:spPr>
          <a:xfrm>
            <a:off x="4925305" y="4248083"/>
            <a:ext cx="3842973" cy="784830"/>
          </a:xfrm>
          <a:prstGeom prst="rect">
            <a:avLst/>
          </a:prstGeom>
          <a:noFill/>
        </p:spPr>
        <p:txBody>
          <a:bodyPr wrap="square" rtlCol="0">
            <a:spAutoFit/>
          </a:bodyPr>
          <a:lstStyle>
            <a:defPPr>
              <a:defRPr lang="en-US"/>
            </a:defPPr>
            <a:lvl1pPr>
              <a:defRPr sz="900">
                <a:solidFill>
                  <a:schemeClr val="tx2">
                    <a:lumMod val="75000"/>
                  </a:schemeClr>
                </a:solidFill>
              </a:defRPr>
            </a:lvl1pPr>
          </a:lstStyle>
          <a:p>
            <a:r>
              <a:rPr lang="en-GB" dirty="0"/>
              <a:t>13 more workshops in the diary for requirements gathering</a:t>
            </a:r>
          </a:p>
          <a:p>
            <a:endParaRPr lang="en-GB" dirty="0"/>
          </a:p>
          <a:p>
            <a:r>
              <a:rPr lang="en-GB" b="1" u="sng" dirty="0"/>
              <a:t>Target</a:t>
            </a:r>
            <a:r>
              <a:rPr lang="en-GB" dirty="0"/>
              <a:t>: March’21 to present Capture outcomes (scope &amp; high-level solutions options) to customers at </a:t>
            </a:r>
            <a:r>
              <a:rPr lang="en-GB" dirty="0" err="1"/>
              <a:t>CoMC</a:t>
            </a:r>
            <a:endParaRPr lang="en-GB" dirty="0"/>
          </a:p>
          <a:p>
            <a:endParaRPr lang="en-GB" dirty="0"/>
          </a:p>
        </p:txBody>
      </p:sp>
      <p:sp>
        <p:nvSpPr>
          <p:cNvPr id="20" name="TextBox 19">
            <a:extLst>
              <a:ext uri="{FF2B5EF4-FFF2-40B4-BE49-F238E27FC236}">
                <a16:creationId xmlns:a16="http://schemas.microsoft.com/office/drawing/2014/main" id="{1715AEAD-F2F8-46FA-B0A2-8D1C1D9464C5}"/>
              </a:ext>
            </a:extLst>
          </p:cNvPr>
          <p:cNvSpPr txBox="1"/>
          <p:nvPr/>
        </p:nvSpPr>
        <p:spPr>
          <a:xfrm>
            <a:off x="4925305" y="1975491"/>
            <a:ext cx="3842973" cy="923330"/>
          </a:xfrm>
          <a:prstGeom prst="rect">
            <a:avLst/>
          </a:prstGeom>
          <a:noFill/>
        </p:spPr>
        <p:txBody>
          <a:bodyPr wrap="square" rtlCol="0">
            <a:spAutoFit/>
          </a:bodyPr>
          <a:lstStyle>
            <a:defPPr>
              <a:defRPr lang="en-US"/>
            </a:defPPr>
            <a:lvl1pPr>
              <a:defRPr sz="900">
                <a:solidFill>
                  <a:schemeClr val="tx2">
                    <a:lumMod val="75000"/>
                  </a:schemeClr>
                </a:solidFill>
              </a:defRPr>
            </a:lvl1pPr>
          </a:lstStyle>
          <a:p>
            <a:r>
              <a:rPr lang="en-GB" b="1" dirty="0"/>
              <a:t>6 ‘Capture’ scoping workshops held to-date</a:t>
            </a:r>
            <a:r>
              <a:rPr lang="en-GB" dirty="0"/>
              <a:t>; 5 for Address Amendments and 1 for Consumption Adjustment</a:t>
            </a:r>
          </a:p>
          <a:p>
            <a:pPr marL="171450" indent="-171450">
              <a:buFont typeface="Arial" panose="020B0604020202020204" pitchFamily="34" charset="0"/>
              <a:buChar char="•"/>
            </a:pPr>
            <a:r>
              <a:rPr lang="en-GB" dirty="0"/>
              <a:t>Processes mapped out and pain points against the process captured</a:t>
            </a:r>
          </a:p>
          <a:p>
            <a:pPr marL="171450" indent="-171450">
              <a:buFont typeface="Arial" panose="020B0604020202020204" pitchFamily="34" charset="0"/>
              <a:buChar char="•"/>
            </a:pPr>
            <a:r>
              <a:rPr lang="en-US" dirty="0"/>
              <a:t>Ideal state requirements captured </a:t>
            </a:r>
          </a:p>
          <a:p>
            <a:pPr marL="171450" indent="-171450">
              <a:buFont typeface="Arial" panose="020B0604020202020204" pitchFamily="34" charset="0"/>
              <a:buChar char="•"/>
            </a:pPr>
            <a:r>
              <a:rPr lang="en-US" dirty="0"/>
              <a:t>Common themes identified</a:t>
            </a:r>
            <a:endParaRPr lang="en-GB" dirty="0"/>
          </a:p>
          <a:p>
            <a:endParaRPr lang="en-GB" dirty="0"/>
          </a:p>
        </p:txBody>
      </p:sp>
      <p:sp>
        <p:nvSpPr>
          <p:cNvPr id="21" name="TextBox 20">
            <a:extLst>
              <a:ext uri="{FF2B5EF4-FFF2-40B4-BE49-F238E27FC236}">
                <a16:creationId xmlns:a16="http://schemas.microsoft.com/office/drawing/2014/main" id="{0907ADAC-2642-44C7-9F19-9C445638E1B2}"/>
              </a:ext>
            </a:extLst>
          </p:cNvPr>
          <p:cNvSpPr txBox="1"/>
          <p:nvPr/>
        </p:nvSpPr>
        <p:spPr>
          <a:xfrm>
            <a:off x="4925305" y="2871522"/>
            <a:ext cx="3842973" cy="923330"/>
          </a:xfrm>
          <a:prstGeom prst="rect">
            <a:avLst/>
          </a:prstGeom>
          <a:noFill/>
        </p:spPr>
        <p:txBody>
          <a:bodyPr wrap="square" rtlCol="0">
            <a:spAutoFit/>
          </a:bodyPr>
          <a:lstStyle>
            <a:defPPr>
              <a:defRPr lang="en-US"/>
            </a:defPPr>
            <a:lvl1pPr>
              <a:defRPr sz="900">
                <a:solidFill>
                  <a:schemeClr val="tx2">
                    <a:lumMod val="75000"/>
                  </a:schemeClr>
                </a:solidFill>
              </a:defRPr>
            </a:lvl1pPr>
          </a:lstStyle>
          <a:p>
            <a:r>
              <a:rPr lang="en-GB" dirty="0"/>
              <a:t>56 attendees from our customer base attended the Address Amendments workshops, for which:</a:t>
            </a:r>
          </a:p>
          <a:p>
            <a:pPr marL="171450" indent="-171450">
              <a:buFont typeface="Arial" panose="020B0604020202020204" pitchFamily="34" charset="0"/>
              <a:buChar char="•"/>
            </a:pPr>
            <a:r>
              <a:rPr lang="en-GB" b="1" dirty="0"/>
              <a:t>108 pain points captured</a:t>
            </a:r>
          </a:p>
          <a:p>
            <a:pPr marL="171450" indent="-171450">
              <a:buFont typeface="Arial" panose="020B0604020202020204" pitchFamily="34" charset="0"/>
              <a:buChar char="•"/>
            </a:pPr>
            <a:r>
              <a:rPr lang="en-GB" b="1" dirty="0"/>
              <a:t>145 high-level requirements captured</a:t>
            </a:r>
          </a:p>
          <a:p>
            <a:pPr marL="171450" indent="-171450">
              <a:buFont typeface="Arial" panose="020B0604020202020204" pitchFamily="34" charset="0"/>
              <a:buChar char="•"/>
            </a:pPr>
            <a:r>
              <a:rPr lang="en-GB" b="1" dirty="0"/>
              <a:t>Training hints and tips have been identified </a:t>
            </a:r>
            <a:r>
              <a:rPr lang="en-GB" dirty="0"/>
              <a:t>to aid with current process</a:t>
            </a:r>
          </a:p>
        </p:txBody>
      </p:sp>
      <p:sp>
        <p:nvSpPr>
          <p:cNvPr id="22" name="TextBox 21">
            <a:extLst>
              <a:ext uri="{FF2B5EF4-FFF2-40B4-BE49-F238E27FC236}">
                <a16:creationId xmlns:a16="http://schemas.microsoft.com/office/drawing/2014/main" id="{A48408F5-1B8F-472C-8F85-5A40DA58D61B}"/>
              </a:ext>
            </a:extLst>
          </p:cNvPr>
          <p:cNvSpPr txBox="1"/>
          <p:nvPr/>
        </p:nvSpPr>
        <p:spPr>
          <a:xfrm>
            <a:off x="4925305" y="3767553"/>
            <a:ext cx="3842973" cy="507831"/>
          </a:xfrm>
          <a:prstGeom prst="rect">
            <a:avLst/>
          </a:prstGeom>
          <a:noFill/>
        </p:spPr>
        <p:txBody>
          <a:bodyPr wrap="square" rtlCol="0">
            <a:spAutoFit/>
          </a:bodyPr>
          <a:lstStyle>
            <a:defPPr>
              <a:defRPr lang="en-US"/>
            </a:defPPr>
            <a:lvl1pPr>
              <a:defRPr sz="900">
                <a:solidFill>
                  <a:schemeClr val="tx2">
                    <a:lumMod val="75000"/>
                  </a:schemeClr>
                </a:solidFill>
              </a:defRPr>
            </a:lvl1pPr>
          </a:lstStyle>
          <a:p>
            <a:r>
              <a:rPr lang="en-GB" dirty="0"/>
              <a:t>35 attendees from our Shipper Community attended the Consumption Adjustment workshop, for which at the time of presentation publishing the outputs are still being collated.</a:t>
            </a:r>
          </a:p>
        </p:txBody>
      </p:sp>
      <p:pic>
        <p:nvPicPr>
          <p:cNvPr id="8" name="Picture 7">
            <a:extLst>
              <a:ext uri="{FF2B5EF4-FFF2-40B4-BE49-F238E27FC236}">
                <a16:creationId xmlns:a16="http://schemas.microsoft.com/office/drawing/2014/main" id="{559CDC38-3358-40A5-84C0-964DB09D3C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1494959"/>
            <a:ext cx="281940" cy="281940"/>
          </a:xfrm>
          <a:prstGeom prst="rect">
            <a:avLst/>
          </a:prstGeom>
        </p:spPr>
      </p:pic>
      <p:pic>
        <p:nvPicPr>
          <p:cNvPr id="11" name="Picture 10">
            <a:extLst>
              <a:ext uri="{FF2B5EF4-FFF2-40B4-BE49-F238E27FC236}">
                <a16:creationId xmlns:a16="http://schemas.microsoft.com/office/drawing/2014/main" id="{BFD9A0EE-DD08-4241-A718-208DF9E1AC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1975491"/>
            <a:ext cx="281940" cy="281940"/>
          </a:xfrm>
          <a:prstGeom prst="rect">
            <a:avLst/>
          </a:prstGeom>
        </p:spPr>
      </p:pic>
      <p:pic>
        <p:nvPicPr>
          <p:cNvPr id="25" name="Picture 24">
            <a:extLst>
              <a:ext uri="{FF2B5EF4-FFF2-40B4-BE49-F238E27FC236}">
                <a16:creationId xmlns:a16="http://schemas.microsoft.com/office/drawing/2014/main" id="{3E54887E-7CD1-4BA6-959E-1FC964D644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38018" y="2886069"/>
            <a:ext cx="281941" cy="281941"/>
          </a:xfrm>
          <a:prstGeom prst="rect">
            <a:avLst/>
          </a:prstGeom>
        </p:spPr>
      </p:pic>
      <p:pic>
        <p:nvPicPr>
          <p:cNvPr id="27" name="Picture 26">
            <a:extLst>
              <a:ext uri="{FF2B5EF4-FFF2-40B4-BE49-F238E27FC236}">
                <a16:creationId xmlns:a16="http://schemas.microsoft.com/office/drawing/2014/main" id="{DDE37F69-CDA3-4F25-B0B5-740C1BAF3C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38018" y="3767553"/>
            <a:ext cx="281941" cy="281941"/>
          </a:xfrm>
          <a:prstGeom prst="rect">
            <a:avLst/>
          </a:prstGeom>
        </p:spPr>
      </p:pic>
      <p:pic>
        <p:nvPicPr>
          <p:cNvPr id="28" name="Picture 27">
            <a:extLst>
              <a:ext uri="{FF2B5EF4-FFF2-40B4-BE49-F238E27FC236}">
                <a16:creationId xmlns:a16="http://schemas.microsoft.com/office/drawing/2014/main" id="{16F44C82-81E3-4A11-9FCC-4CA9D8667C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0" y="4498041"/>
            <a:ext cx="307376" cy="307376"/>
          </a:xfrm>
          <a:prstGeom prst="rect">
            <a:avLst/>
          </a:prstGeom>
        </p:spPr>
      </p:pic>
    </p:spTree>
    <p:extLst>
      <p:ext uri="{BB962C8B-B14F-4D97-AF65-F5344CB8AC3E}">
        <p14:creationId xmlns:p14="http://schemas.microsoft.com/office/powerpoint/2010/main" val="3620257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3">
            <a:extLst>
              <a:ext uri="{FF2B5EF4-FFF2-40B4-BE49-F238E27FC236}">
                <a16:creationId xmlns:a16="http://schemas.microsoft.com/office/drawing/2014/main" id="{F9E62500-A5EB-4F2C-9A7F-A22187240192}"/>
              </a:ext>
            </a:extLst>
          </p:cNvPr>
          <p:cNvSpPr txBox="1">
            <a:spLocks/>
          </p:cNvSpPr>
          <p:nvPr/>
        </p:nvSpPr>
        <p:spPr>
          <a:xfrm>
            <a:off x="69156" y="123478"/>
            <a:ext cx="8617644" cy="52198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a:r>
              <a:rPr lang="en-US" sz="2000" dirty="0">
                <a:solidFill>
                  <a:schemeClr val="accent5">
                    <a:lumMod val="75000"/>
                  </a:schemeClr>
                </a:solidFill>
              </a:rPr>
              <a:t>Customer Experience</a:t>
            </a:r>
            <a:r>
              <a:rPr lang="en-US" sz="2000" dirty="0"/>
              <a:t>: </a:t>
            </a:r>
            <a:r>
              <a:rPr lang="en-GB" sz="2000" dirty="0"/>
              <a:t>COVID Support</a:t>
            </a:r>
            <a:endParaRPr lang="en-GB" sz="2000" dirty="0">
              <a:solidFill>
                <a:schemeClr val="tx1">
                  <a:lumMod val="65000"/>
                  <a:lumOff val="35000"/>
                </a:schemeClr>
              </a:solidFill>
            </a:endParaRPr>
          </a:p>
        </p:txBody>
      </p:sp>
      <p:sp>
        <p:nvSpPr>
          <p:cNvPr id="5" name="Rectangle: Rounded Corners 4">
            <a:extLst>
              <a:ext uri="{FF2B5EF4-FFF2-40B4-BE49-F238E27FC236}">
                <a16:creationId xmlns:a16="http://schemas.microsoft.com/office/drawing/2014/main" id="{9CE2F0A2-A841-4E61-A9BA-ACECAD4FDE71}"/>
              </a:ext>
            </a:extLst>
          </p:cNvPr>
          <p:cNvSpPr/>
          <p:nvPr/>
        </p:nvSpPr>
        <p:spPr>
          <a:xfrm>
            <a:off x="4918793" y="1109408"/>
            <a:ext cx="2455555" cy="976100"/>
          </a:xfrm>
          <a:prstGeom prst="roundRect">
            <a:avLst/>
          </a:prstGeom>
          <a:solidFill>
            <a:srgbClr val="AECFF4"/>
          </a:solidFill>
          <a:ln>
            <a:solidFill>
              <a:srgbClr val="3A57A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r"/>
            <a:r>
              <a:rPr lang="en-GB" sz="1100" dirty="0">
                <a:solidFill>
                  <a:schemeClr val="accent1"/>
                </a:solidFill>
              </a:rPr>
              <a:t>Dedicated </a:t>
            </a:r>
            <a:r>
              <a:rPr lang="en-GB" sz="1100" dirty="0" err="1">
                <a:solidFill>
                  <a:schemeClr val="accent1"/>
                </a:solidFill>
              </a:rPr>
              <a:t>COVID</a:t>
            </a:r>
            <a:r>
              <a:rPr lang="en-GB" sz="1100" dirty="0">
                <a:solidFill>
                  <a:schemeClr val="accent1"/>
                </a:solidFill>
              </a:rPr>
              <a:t> </a:t>
            </a:r>
          </a:p>
          <a:p>
            <a:pPr algn="r"/>
            <a:r>
              <a:rPr lang="en-GB" sz="1100" dirty="0">
                <a:solidFill>
                  <a:schemeClr val="accent1"/>
                </a:solidFill>
              </a:rPr>
              <a:t>pages with </a:t>
            </a:r>
          </a:p>
          <a:p>
            <a:pPr algn="r"/>
            <a:r>
              <a:rPr lang="en-GB" sz="1100" dirty="0">
                <a:solidFill>
                  <a:schemeClr val="accent1"/>
                </a:solidFill>
              </a:rPr>
              <a:t>sector specific </a:t>
            </a:r>
          </a:p>
          <a:p>
            <a:pPr algn="r"/>
            <a:r>
              <a:rPr lang="en-GB" sz="1100" dirty="0">
                <a:solidFill>
                  <a:schemeClr val="accent1"/>
                </a:solidFill>
              </a:rPr>
              <a:t>FAQs</a:t>
            </a:r>
          </a:p>
        </p:txBody>
      </p:sp>
      <p:sp>
        <p:nvSpPr>
          <p:cNvPr id="6" name="Rectangle: Rounded Corners 5">
            <a:extLst>
              <a:ext uri="{FF2B5EF4-FFF2-40B4-BE49-F238E27FC236}">
                <a16:creationId xmlns:a16="http://schemas.microsoft.com/office/drawing/2014/main" id="{4E94837A-3906-4226-8DA4-59FAD5BF361F}"/>
              </a:ext>
            </a:extLst>
          </p:cNvPr>
          <p:cNvSpPr/>
          <p:nvPr/>
        </p:nvSpPr>
        <p:spPr>
          <a:xfrm>
            <a:off x="6215382" y="3542078"/>
            <a:ext cx="2593178" cy="1199475"/>
          </a:xfrm>
          <a:prstGeom prst="roundRect">
            <a:avLst/>
          </a:prstGeom>
          <a:solidFill>
            <a:srgbClr val="AECFF4"/>
          </a:solidFill>
          <a:ln>
            <a:solidFill>
              <a:srgbClr val="3A57A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dirty="0">
                <a:solidFill>
                  <a:schemeClr val="accent1"/>
                </a:solidFill>
              </a:rPr>
              <a:t>Updates to the Demand Estimation systems gave the flexibility to remove </a:t>
            </a:r>
            <a:r>
              <a:rPr lang="en-GB" sz="1100" dirty="0" err="1">
                <a:solidFill>
                  <a:schemeClr val="accent1"/>
                </a:solidFill>
              </a:rPr>
              <a:t>COVID</a:t>
            </a:r>
            <a:r>
              <a:rPr lang="en-GB" sz="1100" dirty="0">
                <a:solidFill>
                  <a:schemeClr val="accent1"/>
                </a:solidFill>
              </a:rPr>
              <a:t> periods from the models</a:t>
            </a:r>
          </a:p>
        </p:txBody>
      </p:sp>
      <p:sp>
        <p:nvSpPr>
          <p:cNvPr id="7" name="Rectangle: Rounded Corners 6">
            <a:extLst>
              <a:ext uri="{FF2B5EF4-FFF2-40B4-BE49-F238E27FC236}">
                <a16:creationId xmlns:a16="http://schemas.microsoft.com/office/drawing/2014/main" id="{C579EADD-C57D-4FAD-AE79-3410E1A9B68A}"/>
              </a:ext>
            </a:extLst>
          </p:cNvPr>
          <p:cNvSpPr/>
          <p:nvPr/>
        </p:nvSpPr>
        <p:spPr>
          <a:xfrm>
            <a:off x="2226077" y="737283"/>
            <a:ext cx="1710529" cy="898817"/>
          </a:xfrm>
          <a:prstGeom prst="roundRect">
            <a:avLst/>
          </a:prstGeom>
          <a:solidFill>
            <a:srgbClr val="9AC1F0"/>
          </a:solidFill>
          <a:ln>
            <a:solidFill>
              <a:srgbClr val="3A57A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1200" dirty="0">
                <a:solidFill>
                  <a:schemeClr val="accent1"/>
                </a:solidFill>
              </a:rPr>
              <a:t>3 implemented</a:t>
            </a:r>
          </a:p>
          <a:p>
            <a:r>
              <a:rPr lang="en-GB" sz="1200" dirty="0">
                <a:solidFill>
                  <a:schemeClr val="accent1"/>
                </a:solidFill>
              </a:rPr>
              <a:t>3 rejected</a:t>
            </a:r>
          </a:p>
          <a:p>
            <a:r>
              <a:rPr lang="en-GB" sz="1200" dirty="0">
                <a:solidFill>
                  <a:schemeClr val="accent1"/>
                </a:solidFill>
              </a:rPr>
              <a:t>1 still in flight</a:t>
            </a:r>
          </a:p>
        </p:txBody>
      </p:sp>
      <p:sp>
        <p:nvSpPr>
          <p:cNvPr id="12" name="Rectangle: Rounded Corners 11">
            <a:extLst>
              <a:ext uri="{FF2B5EF4-FFF2-40B4-BE49-F238E27FC236}">
                <a16:creationId xmlns:a16="http://schemas.microsoft.com/office/drawing/2014/main" id="{AB9EAFC2-6084-45EA-AAC1-6D8E4429A9A2}"/>
              </a:ext>
            </a:extLst>
          </p:cNvPr>
          <p:cNvSpPr/>
          <p:nvPr/>
        </p:nvSpPr>
        <p:spPr>
          <a:xfrm>
            <a:off x="3384634" y="2987017"/>
            <a:ext cx="2593178" cy="1199475"/>
          </a:xfrm>
          <a:prstGeom prst="roundRect">
            <a:avLst/>
          </a:prstGeom>
          <a:solidFill>
            <a:srgbClr val="0070C0"/>
          </a:solidFill>
          <a:ln>
            <a:solidFill>
              <a:srgbClr val="3A57A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b="1" dirty="0">
                <a:solidFill>
                  <a:schemeClr val="bg1"/>
                </a:solidFill>
              </a:rPr>
              <a:t>Monthly </a:t>
            </a:r>
            <a:r>
              <a:rPr lang="en-GB" sz="1400" b="1" dirty="0" err="1">
                <a:solidFill>
                  <a:schemeClr val="bg1"/>
                </a:solidFill>
              </a:rPr>
              <a:t>COVID</a:t>
            </a:r>
            <a:r>
              <a:rPr lang="en-GB" sz="1400" b="1" dirty="0">
                <a:solidFill>
                  <a:schemeClr val="bg1"/>
                </a:solidFill>
              </a:rPr>
              <a:t> updates at DSC Contract Management Committee</a:t>
            </a:r>
          </a:p>
        </p:txBody>
      </p:sp>
      <p:sp>
        <p:nvSpPr>
          <p:cNvPr id="13" name="Rectangle: Rounded Corners 12">
            <a:extLst>
              <a:ext uri="{FF2B5EF4-FFF2-40B4-BE49-F238E27FC236}">
                <a16:creationId xmlns:a16="http://schemas.microsoft.com/office/drawing/2014/main" id="{192AC6D2-18ED-4867-A287-B7905CB63254}"/>
              </a:ext>
            </a:extLst>
          </p:cNvPr>
          <p:cNvSpPr/>
          <p:nvPr/>
        </p:nvSpPr>
        <p:spPr>
          <a:xfrm>
            <a:off x="547226" y="2987017"/>
            <a:ext cx="2450404" cy="1110123"/>
          </a:xfrm>
          <a:prstGeom prst="roundRect">
            <a:avLst/>
          </a:prstGeom>
          <a:solidFill>
            <a:srgbClr val="AECFF4"/>
          </a:solidFill>
          <a:ln>
            <a:solidFill>
              <a:srgbClr val="3A57A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dirty="0">
                <a:solidFill>
                  <a:schemeClr val="accent1"/>
                </a:solidFill>
              </a:rPr>
              <a:t>Many dozens of one-to-one Shipper explanations via email, phone or video call</a:t>
            </a:r>
          </a:p>
        </p:txBody>
      </p:sp>
      <p:sp>
        <p:nvSpPr>
          <p:cNvPr id="10" name="Rectangle: Rounded Corners 9">
            <a:extLst>
              <a:ext uri="{FF2B5EF4-FFF2-40B4-BE49-F238E27FC236}">
                <a16:creationId xmlns:a16="http://schemas.microsoft.com/office/drawing/2014/main" id="{6D2815DD-AF90-4C9C-A693-40C9235FB4AB}"/>
              </a:ext>
            </a:extLst>
          </p:cNvPr>
          <p:cNvSpPr/>
          <p:nvPr/>
        </p:nvSpPr>
        <p:spPr>
          <a:xfrm>
            <a:off x="4918793" y="2003628"/>
            <a:ext cx="2593178" cy="1199475"/>
          </a:xfrm>
          <a:prstGeom prst="roundRect">
            <a:avLst/>
          </a:prstGeom>
          <a:solidFill>
            <a:srgbClr val="0070C0"/>
          </a:solidFill>
          <a:ln>
            <a:solidFill>
              <a:srgbClr val="3A57A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b="1" dirty="0">
                <a:solidFill>
                  <a:schemeClr val="bg1"/>
                </a:solidFill>
              </a:rPr>
              <a:t>Fortnightly Customer Updates via email and on Xoserve.com</a:t>
            </a:r>
          </a:p>
        </p:txBody>
      </p:sp>
      <p:sp>
        <p:nvSpPr>
          <p:cNvPr id="11" name="Rectangle: Rounded Corners 10">
            <a:extLst>
              <a:ext uri="{FF2B5EF4-FFF2-40B4-BE49-F238E27FC236}">
                <a16:creationId xmlns:a16="http://schemas.microsoft.com/office/drawing/2014/main" id="{0EBEA3DD-92C6-4EDD-BF68-4D71D0BF7BD9}"/>
              </a:ext>
            </a:extLst>
          </p:cNvPr>
          <p:cNvSpPr/>
          <p:nvPr/>
        </p:nvSpPr>
        <p:spPr>
          <a:xfrm>
            <a:off x="1784753" y="1989824"/>
            <a:ext cx="2593178" cy="1199475"/>
          </a:xfrm>
          <a:prstGeom prst="roundRect">
            <a:avLst/>
          </a:prstGeom>
          <a:solidFill>
            <a:srgbClr val="0070C0"/>
          </a:solidFill>
          <a:ln>
            <a:solidFill>
              <a:srgbClr val="3A57A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b="1" dirty="0">
                <a:solidFill>
                  <a:schemeClr val="bg1"/>
                </a:solidFill>
              </a:rPr>
              <a:t>2 Training Sessions on COVID Modifications – over 100 customer attendees</a:t>
            </a:r>
          </a:p>
        </p:txBody>
      </p:sp>
      <p:sp>
        <p:nvSpPr>
          <p:cNvPr id="8" name="Rectangle: Rounded Corners 7">
            <a:extLst>
              <a:ext uri="{FF2B5EF4-FFF2-40B4-BE49-F238E27FC236}">
                <a16:creationId xmlns:a16="http://schemas.microsoft.com/office/drawing/2014/main" id="{369F0CAB-1F0C-42D3-ACEE-184B035806D4}"/>
              </a:ext>
            </a:extLst>
          </p:cNvPr>
          <p:cNvSpPr/>
          <p:nvPr/>
        </p:nvSpPr>
        <p:spPr>
          <a:xfrm>
            <a:off x="3471616" y="976154"/>
            <a:ext cx="2593178" cy="1199475"/>
          </a:xfrm>
          <a:prstGeom prst="roundRect">
            <a:avLst/>
          </a:prstGeom>
          <a:solidFill>
            <a:srgbClr val="0070C0"/>
          </a:solidFill>
          <a:ln>
            <a:solidFill>
              <a:srgbClr val="3A57A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b="1" dirty="0">
                <a:solidFill>
                  <a:schemeClr val="bg1"/>
                </a:solidFill>
              </a:rPr>
              <a:t>Provided industry support for 7 COVID-related UNC Modifications</a:t>
            </a:r>
          </a:p>
        </p:txBody>
      </p:sp>
    </p:spTree>
    <p:extLst>
      <p:ext uri="{BB962C8B-B14F-4D97-AF65-F5344CB8AC3E}">
        <p14:creationId xmlns:p14="http://schemas.microsoft.com/office/powerpoint/2010/main" val="1400602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3">
            <a:extLst>
              <a:ext uri="{FF2B5EF4-FFF2-40B4-BE49-F238E27FC236}">
                <a16:creationId xmlns:a16="http://schemas.microsoft.com/office/drawing/2014/main" id="{F9E62500-A5EB-4F2C-9A7F-A22187240192}"/>
              </a:ext>
            </a:extLst>
          </p:cNvPr>
          <p:cNvSpPr txBox="1">
            <a:spLocks/>
          </p:cNvSpPr>
          <p:nvPr/>
        </p:nvSpPr>
        <p:spPr>
          <a:xfrm>
            <a:off x="69156" y="123478"/>
            <a:ext cx="8617644" cy="52198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a:r>
              <a:rPr lang="en-US" sz="2000" dirty="0">
                <a:solidFill>
                  <a:schemeClr val="accent5">
                    <a:lumMod val="75000"/>
                  </a:schemeClr>
                </a:solidFill>
              </a:rPr>
              <a:t>Customer Experience</a:t>
            </a:r>
            <a:r>
              <a:rPr lang="en-US" sz="2000" dirty="0"/>
              <a:t>: We believe we’re on the right track… </a:t>
            </a:r>
            <a:endParaRPr lang="en-GB" sz="2000" dirty="0">
              <a:solidFill>
                <a:schemeClr val="tx1">
                  <a:lumMod val="65000"/>
                  <a:lumOff val="35000"/>
                </a:schemeClr>
              </a:solidFill>
            </a:endParaRPr>
          </a:p>
        </p:txBody>
      </p:sp>
      <p:grpSp>
        <p:nvGrpSpPr>
          <p:cNvPr id="8" name="Group 7">
            <a:extLst>
              <a:ext uri="{FF2B5EF4-FFF2-40B4-BE49-F238E27FC236}">
                <a16:creationId xmlns:a16="http://schemas.microsoft.com/office/drawing/2014/main" id="{9FC32C96-B1DB-4E5B-A98B-5B9325C5CE83}"/>
              </a:ext>
            </a:extLst>
          </p:cNvPr>
          <p:cNvGrpSpPr/>
          <p:nvPr/>
        </p:nvGrpSpPr>
        <p:grpSpPr>
          <a:xfrm>
            <a:off x="863762" y="800833"/>
            <a:ext cx="2131294" cy="318294"/>
            <a:chOff x="2135683" y="0"/>
            <a:chExt cx="1824632" cy="1167904"/>
          </a:xfrm>
          <a:solidFill>
            <a:schemeClr val="accent5">
              <a:lumMod val="75000"/>
            </a:schemeClr>
          </a:solidFill>
        </p:grpSpPr>
        <p:sp>
          <p:nvSpPr>
            <p:cNvPr id="9" name="Rectangle: Rounded Corners 8">
              <a:extLst>
                <a:ext uri="{FF2B5EF4-FFF2-40B4-BE49-F238E27FC236}">
                  <a16:creationId xmlns:a16="http://schemas.microsoft.com/office/drawing/2014/main" id="{1B7A9D0F-E396-49B0-8E2E-2F433300174C}"/>
                </a:ext>
              </a:extLst>
            </p:cNvPr>
            <p:cNvSpPr/>
            <p:nvPr/>
          </p:nvSpPr>
          <p:spPr>
            <a:xfrm>
              <a:off x="2135683" y="0"/>
              <a:ext cx="1824632" cy="1167904"/>
            </a:xfrm>
            <a:prstGeom prst="roundRect">
              <a:avLst>
                <a:gd name="adj" fmla="val 10000"/>
              </a:avLst>
            </a:prstGeom>
            <a:grpFill/>
            <a:ln/>
          </p:spPr>
          <p:style>
            <a:lnRef idx="3">
              <a:schemeClr val="lt1"/>
            </a:lnRef>
            <a:fillRef idx="1">
              <a:schemeClr val="accent1"/>
            </a:fillRef>
            <a:effectRef idx="1">
              <a:schemeClr val="accent1"/>
            </a:effectRef>
            <a:fontRef idx="minor">
              <a:schemeClr val="lt1"/>
            </a:fontRef>
          </p:style>
        </p:sp>
        <p:sp>
          <p:nvSpPr>
            <p:cNvPr id="10" name="Rectangle: Rounded Corners 4">
              <a:extLst>
                <a:ext uri="{FF2B5EF4-FFF2-40B4-BE49-F238E27FC236}">
                  <a16:creationId xmlns:a16="http://schemas.microsoft.com/office/drawing/2014/main" id="{5509F624-D8E7-41BA-901B-ACC486A3A879}"/>
                </a:ext>
              </a:extLst>
            </p:cNvPr>
            <p:cNvSpPr txBox="1"/>
            <p:nvPr/>
          </p:nvSpPr>
          <p:spPr>
            <a:xfrm>
              <a:off x="2169890" y="34207"/>
              <a:ext cx="1756218" cy="10994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rtlCol="0" anchor="ctr" anchorCtr="0">
              <a:noAutofit/>
            </a:bodyPr>
            <a:lstStyle/>
            <a:p>
              <a:pPr marL="0" lvl="0" indent="0" algn="ctr" defTabSz="977900">
                <a:lnSpc>
                  <a:spcPct val="90000"/>
                </a:lnSpc>
                <a:spcBef>
                  <a:spcPct val="0"/>
                </a:spcBef>
                <a:spcAft>
                  <a:spcPct val="35000"/>
                </a:spcAft>
                <a:buNone/>
              </a:pPr>
              <a:r>
                <a:rPr lang="en-GB" sz="800" dirty="0">
                  <a:solidFill>
                    <a:prstClr val="white"/>
                  </a:solidFill>
                  <a:latin typeface="Arial"/>
                </a:rPr>
                <a:t>Customer Relationship / Trust KVI</a:t>
              </a:r>
              <a:endParaRPr lang="en-GB" sz="600" dirty="0">
                <a:solidFill>
                  <a:prstClr val="white"/>
                </a:solidFill>
                <a:latin typeface="Arial"/>
              </a:endParaRPr>
            </a:p>
          </p:txBody>
        </p:sp>
      </p:grpSp>
      <p:graphicFrame>
        <p:nvGraphicFramePr>
          <p:cNvPr id="16" name="Chart 15">
            <a:extLst>
              <a:ext uri="{FF2B5EF4-FFF2-40B4-BE49-F238E27FC236}">
                <a16:creationId xmlns:a16="http://schemas.microsoft.com/office/drawing/2014/main" id="{32E38D52-D45F-43DD-9695-6ABC0B5DD36F}"/>
              </a:ext>
            </a:extLst>
          </p:cNvPr>
          <p:cNvGraphicFramePr>
            <a:graphicFrameLocks/>
          </p:cNvGraphicFramePr>
          <p:nvPr>
            <p:extLst>
              <p:ext uri="{D42A27DB-BD31-4B8C-83A1-F6EECF244321}">
                <p14:modId xmlns:p14="http://schemas.microsoft.com/office/powerpoint/2010/main" val="2714102581"/>
              </p:ext>
            </p:extLst>
          </p:nvPr>
        </p:nvGraphicFramePr>
        <p:xfrm>
          <a:off x="413835" y="3324176"/>
          <a:ext cx="2842808" cy="1684022"/>
        </p:xfrm>
        <a:graphic>
          <a:graphicData uri="http://schemas.openxmlformats.org/drawingml/2006/chart">
            <c:chart xmlns:c="http://schemas.openxmlformats.org/drawingml/2006/chart" xmlns:r="http://schemas.openxmlformats.org/officeDocument/2006/relationships" r:id="rId2"/>
          </a:graphicData>
        </a:graphic>
      </p:graphicFrame>
      <p:cxnSp>
        <p:nvCxnSpPr>
          <p:cNvPr id="19" name="Straight Connector 18">
            <a:extLst>
              <a:ext uri="{FF2B5EF4-FFF2-40B4-BE49-F238E27FC236}">
                <a16:creationId xmlns:a16="http://schemas.microsoft.com/office/drawing/2014/main" id="{1808E259-5B85-4047-AE46-94D53BBF70F0}"/>
              </a:ext>
            </a:extLst>
          </p:cNvPr>
          <p:cNvCxnSpPr>
            <a:cxnSpLocks/>
          </p:cNvCxnSpPr>
          <p:nvPr/>
        </p:nvCxnSpPr>
        <p:spPr>
          <a:xfrm flipV="1">
            <a:off x="1841589" y="3466415"/>
            <a:ext cx="0" cy="1313180"/>
          </a:xfrm>
          <a:prstGeom prst="line">
            <a:avLst/>
          </a:prstGeom>
          <a:ln w="1905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7CADE5E-CD41-4097-AC46-44B55F68D63D}"/>
              </a:ext>
            </a:extLst>
          </p:cNvPr>
          <p:cNvSpPr txBox="1"/>
          <p:nvPr/>
        </p:nvSpPr>
        <p:spPr>
          <a:xfrm>
            <a:off x="1784459" y="4166187"/>
            <a:ext cx="1688592" cy="184666"/>
          </a:xfrm>
          <a:prstGeom prst="rect">
            <a:avLst/>
          </a:prstGeom>
          <a:noFill/>
        </p:spPr>
        <p:txBody>
          <a:bodyPr wrap="square" rtlCol="0">
            <a:spAutoFit/>
          </a:bodyPr>
          <a:lstStyle/>
          <a:p>
            <a:r>
              <a:rPr lang="en-GB" sz="600" dirty="0">
                <a:solidFill>
                  <a:srgbClr val="00B0F0"/>
                </a:solidFill>
              </a:rPr>
              <a:t>BP20 CX Programme Mobilised</a:t>
            </a:r>
          </a:p>
        </p:txBody>
      </p:sp>
      <p:grpSp>
        <p:nvGrpSpPr>
          <p:cNvPr id="15" name="Group 14">
            <a:extLst>
              <a:ext uri="{FF2B5EF4-FFF2-40B4-BE49-F238E27FC236}">
                <a16:creationId xmlns:a16="http://schemas.microsoft.com/office/drawing/2014/main" id="{6C9DA535-2BB2-484E-A21F-0B9D0F66EFB3}"/>
              </a:ext>
            </a:extLst>
          </p:cNvPr>
          <p:cNvGrpSpPr/>
          <p:nvPr/>
        </p:nvGrpSpPr>
        <p:grpSpPr>
          <a:xfrm>
            <a:off x="749462" y="2878166"/>
            <a:ext cx="2131294" cy="318294"/>
            <a:chOff x="2135683" y="0"/>
            <a:chExt cx="1824632" cy="1167904"/>
          </a:xfrm>
          <a:solidFill>
            <a:schemeClr val="accent5">
              <a:lumMod val="75000"/>
            </a:schemeClr>
          </a:solidFill>
        </p:grpSpPr>
        <p:sp>
          <p:nvSpPr>
            <p:cNvPr id="18" name="Rectangle: Rounded Corners 17">
              <a:extLst>
                <a:ext uri="{FF2B5EF4-FFF2-40B4-BE49-F238E27FC236}">
                  <a16:creationId xmlns:a16="http://schemas.microsoft.com/office/drawing/2014/main" id="{FEFE8ED7-5155-4C4F-A22B-70E86B1B6228}"/>
                </a:ext>
              </a:extLst>
            </p:cNvPr>
            <p:cNvSpPr/>
            <p:nvPr/>
          </p:nvSpPr>
          <p:spPr>
            <a:xfrm>
              <a:off x="2135683" y="0"/>
              <a:ext cx="1824632" cy="1167904"/>
            </a:xfrm>
            <a:prstGeom prst="roundRect">
              <a:avLst>
                <a:gd name="adj" fmla="val 10000"/>
              </a:avLst>
            </a:prstGeom>
            <a:grpFill/>
            <a:ln/>
          </p:spPr>
          <p:style>
            <a:lnRef idx="3">
              <a:schemeClr val="lt1"/>
            </a:lnRef>
            <a:fillRef idx="1">
              <a:schemeClr val="accent1"/>
            </a:fillRef>
            <a:effectRef idx="1">
              <a:schemeClr val="accent1"/>
            </a:effectRef>
            <a:fontRef idx="minor">
              <a:schemeClr val="lt1"/>
            </a:fontRef>
          </p:style>
        </p:sp>
        <p:sp>
          <p:nvSpPr>
            <p:cNvPr id="21" name="Rectangle: Rounded Corners 4">
              <a:extLst>
                <a:ext uri="{FF2B5EF4-FFF2-40B4-BE49-F238E27FC236}">
                  <a16:creationId xmlns:a16="http://schemas.microsoft.com/office/drawing/2014/main" id="{339B06CB-4476-47E3-9EFA-8228B34CDACB}"/>
                </a:ext>
              </a:extLst>
            </p:cNvPr>
            <p:cNvSpPr txBox="1"/>
            <p:nvPr/>
          </p:nvSpPr>
          <p:spPr>
            <a:xfrm>
              <a:off x="2169890" y="34207"/>
              <a:ext cx="1756218" cy="10994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rtlCol="0" anchor="ctr" anchorCtr="0">
              <a:noAutofit/>
            </a:bodyPr>
            <a:lstStyle/>
            <a:p>
              <a:pPr marL="0" lvl="0" indent="0" algn="ctr" defTabSz="977900">
                <a:lnSpc>
                  <a:spcPct val="90000"/>
                </a:lnSpc>
                <a:spcBef>
                  <a:spcPct val="0"/>
                </a:spcBef>
                <a:spcAft>
                  <a:spcPct val="35000"/>
                </a:spcAft>
                <a:buNone/>
              </a:pPr>
              <a:r>
                <a:rPr lang="en-GB" sz="800" dirty="0">
                  <a:solidFill>
                    <a:prstClr val="white"/>
                  </a:solidFill>
                  <a:latin typeface="Arial"/>
                </a:rPr>
                <a:t>Customer Change Satisfaction KVI</a:t>
              </a:r>
              <a:endParaRPr lang="en-GB" sz="600" dirty="0">
                <a:solidFill>
                  <a:prstClr val="white"/>
                </a:solidFill>
                <a:latin typeface="Arial"/>
              </a:endParaRPr>
            </a:p>
          </p:txBody>
        </p:sp>
      </p:grpSp>
      <p:sp>
        <p:nvSpPr>
          <p:cNvPr id="23" name="TextBox 22">
            <a:extLst>
              <a:ext uri="{FF2B5EF4-FFF2-40B4-BE49-F238E27FC236}">
                <a16:creationId xmlns:a16="http://schemas.microsoft.com/office/drawing/2014/main" id="{6C1AFAEE-1235-4384-80A6-D243E8C1FEBD}"/>
              </a:ext>
            </a:extLst>
          </p:cNvPr>
          <p:cNvSpPr txBox="1"/>
          <p:nvPr/>
        </p:nvSpPr>
        <p:spPr>
          <a:xfrm>
            <a:off x="3735722" y="2227431"/>
            <a:ext cx="5332077" cy="2554545"/>
          </a:xfrm>
          <a:prstGeom prst="rect">
            <a:avLst/>
          </a:prstGeom>
          <a:solidFill>
            <a:schemeClr val="tx2">
              <a:lumMod val="60000"/>
              <a:lumOff val="40000"/>
            </a:schemeClr>
          </a:solidFill>
        </p:spPr>
        <p:txBody>
          <a:bodyPr wrap="square" rtlCol="0">
            <a:spAutoFit/>
          </a:bodyPr>
          <a:lstStyle>
            <a:defPPr>
              <a:defRPr lang="en-US"/>
            </a:defPPr>
            <a:lvl1pPr>
              <a:defRPr sz="900">
                <a:solidFill>
                  <a:schemeClr val="tx2">
                    <a:lumMod val="75000"/>
                  </a:schemeClr>
                </a:solidFill>
              </a:defRPr>
            </a:lvl1pPr>
          </a:lstStyle>
          <a:p>
            <a:r>
              <a:rPr lang="en-GB" sz="1000" dirty="0">
                <a:solidFill>
                  <a:schemeClr val="bg1"/>
                </a:solidFill>
              </a:rPr>
              <a:t>Every customer-facing team within Xoserve is eager to provision a level of service that our customers are delighted with, all of our customer operatives have their OKRs (Objectives and Key Results) tailored to focus on improving our customers experience of Xoserve, via Cycle Time, Right First Time, and Customer Effort targets. </a:t>
            </a:r>
          </a:p>
          <a:p>
            <a:endParaRPr lang="en-GB" sz="1000" dirty="0">
              <a:solidFill>
                <a:schemeClr val="bg1"/>
              </a:solidFill>
            </a:endParaRPr>
          </a:p>
          <a:p>
            <a:r>
              <a:rPr lang="en-GB" sz="1000" b="1" dirty="0">
                <a:solidFill>
                  <a:schemeClr val="bg1"/>
                </a:solidFill>
              </a:rPr>
              <a:t>If there’s any specific feedback of positive or negative customer experience that you’d like to share with us to help us improve, please do not hesitate to share it with us via our </a:t>
            </a:r>
            <a:r>
              <a:rPr lang="en-GB" sz="1000" b="1" dirty="0">
                <a:solidFill>
                  <a:schemeClr val="bg1"/>
                </a:solidFill>
                <a:hlinkClick r:id="rId3">
                  <a:extLst>
                    <a:ext uri="{A12FA001-AC4F-418D-AE19-62706E023703}">
                      <ahyp:hlinkClr xmlns:ahyp="http://schemas.microsoft.com/office/drawing/2018/hyperlinkcolor" val="tx"/>
                    </a:ext>
                  </a:extLst>
                </a:hlinkClick>
              </a:rPr>
              <a:t>customer feedback survey</a:t>
            </a:r>
            <a:r>
              <a:rPr lang="en-GB" sz="1000" b="1" dirty="0">
                <a:solidFill>
                  <a:schemeClr val="bg1"/>
                </a:solidFill>
              </a:rPr>
              <a:t>.</a:t>
            </a:r>
          </a:p>
          <a:p>
            <a:endParaRPr lang="en-GB" sz="1000" dirty="0">
              <a:solidFill>
                <a:schemeClr val="bg1"/>
              </a:solidFill>
            </a:endParaRPr>
          </a:p>
          <a:p>
            <a:r>
              <a:rPr lang="en-GB" sz="1000" dirty="0">
                <a:solidFill>
                  <a:schemeClr val="bg1"/>
                </a:solidFill>
              </a:rPr>
              <a:t>Alternatively, please feel free to discuss any customer experience you’d like to share with your advocate, or reach out directly to a member of the CCO management team below:</a:t>
            </a:r>
          </a:p>
          <a:p>
            <a:pPr marL="171450" indent="-171450">
              <a:buFont typeface="Arial" panose="020B0604020202020204" pitchFamily="34" charset="0"/>
              <a:buChar char="•"/>
            </a:pPr>
            <a:r>
              <a:rPr lang="en-GB" sz="1000" dirty="0">
                <a:solidFill>
                  <a:schemeClr val="bg1"/>
                </a:solidFill>
                <a:hlinkClick r:id="rId4">
                  <a:extLst>
                    <a:ext uri="{A12FA001-AC4F-418D-AE19-62706E023703}">
                      <ahyp:hlinkClr xmlns:ahyp="http://schemas.microsoft.com/office/drawing/2018/hyperlinkcolor" val="tx"/>
                    </a:ext>
                  </a:extLst>
                </a:hlinkClick>
              </a:rPr>
              <a:t>Alison.Jennings@Xoserve.com</a:t>
            </a:r>
            <a:endParaRPr lang="en-GB" sz="1000" dirty="0">
              <a:solidFill>
                <a:schemeClr val="bg1"/>
              </a:solidFill>
            </a:endParaRPr>
          </a:p>
          <a:p>
            <a:pPr marL="171450" indent="-171450">
              <a:buFont typeface="Arial" panose="020B0604020202020204" pitchFamily="34" charset="0"/>
              <a:buChar char="•"/>
            </a:pPr>
            <a:r>
              <a:rPr lang="en-GB" sz="1000" dirty="0">
                <a:solidFill>
                  <a:schemeClr val="bg1"/>
                </a:solidFill>
                <a:hlinkClick r:id="rId5">
                  <a:extLst>
                    <a:ext uri="{A12FA001-AC4F-418D-AE19-62706E023703}">
                      <ahyp:hlinkClr xmlns:ahyp="http://schemas.microsoft.com/office/drawing/2018/hyperlinkcolor" val="tx"/>
                    </a:ext>
                  </a:extLst>
                </a:hlinkClick>
              </a:rPr>
              <a:t>Alex.Stuart@Xoserve.com</a:t>
            </a:r>
            <a:endParaRPr lang="en-GB" sz="1000" dirty="0">
              <a:solidFill>
                <a:schemeClr val="bg1"/>
              </a:solidFill>
            </a:endParaRPr>
          </a:p>
          <a:p>
            <a:pPr marL="171450" indent="-171450">
              <a:buFont typeface="Arial" panose="020B0604020202020204" pitchFamily="34" charset="0"/>
              <a:buChar char="•"/>
            </a:pPr>
            <a:r>
              <a:rPr lang="en-GB" sz="1000" dirty="0">
                <a:solidFill>
                  <a:schemeClr val="bg1"/>
                </a:solidFill>
                <a:hlinkClick r:id="rId6">
                  <a:extLst>
                    <a:ext uri="{A12FA001-AC4F-418D-AE19-62706E023703}">
                      <ahyp:hlinkClr xmlns:ahyp="http://schemas.microsoft.com/office/drawing/2018/hyperlinkcolor" val="tx"/>
                    </a:ext>
                  </a:extLst>
                </a:hlinkClick>
              </a:rPr>
              <a:t>Tristan.Unwin@Xoserve.com</a:t>
            </a:r>
            <a:endParaRPr lang="en-GB" sz="1000" dirty="0">
              <a:solidFill>
                <a:schemeClr val="bg1"/>
              </a:solidFill>
            </a:endParaRPr>
          </a:p>
          <a:p>
            <a:pPr marL="171450" indent="-171450">
              <a:buFont typeface="Arial" panose="020B0604020202020204" pitchFamily="34" charset="0"/>
              <a:buChar char="•"/>
            </a:pPr>
            <a:r>
              <a:rPr lang="en-GB" sz="1000" dirty="0">
                <a:solidFill>
                  <a:schemeClr val="bg1"/>
                </a:solidFill>
                <a:hlinkClick r:id="rId7">
                  <a:extLst>
                    <a:ext uri="{A12FA001-AC4F-418D-AE19-62706E023703}">
                      <ahyp:hlinkClr xmlns:ahyp="http://schemas.microsoft.com/office/drawing/2018/hyperlinkcolor" val="tx"/>
                    </a:ext>
                  </a:extLst>
                </a:hlinkClick>
              </a:rPr>
              <a:t>Linda.Whitcroft@Xoserve.com</a:t>
            </a:r>
            <a:endParaRPr lang="en-GB" sz="1000" dirty="0">
              <a:solidFill>
                <a:schemeClr val="bg1"/>
              </a:solidFill>
            </a:endParaRPr>
          </a:p>
          <a:p>
            <a:pPr marL="171450" indent="-171450">
              <a:buFont typeface="Arial" panose="020B0604020202020204" pitchFamily="34" charset="0"/>
              <a:buChar char="•"/>
            </a:pPr>
            <a:r>
              <a:rPr lang="en-GB" sz="1000" dirty="0">
                <a:solidFill>
                  <a:schemeClr val="bg1"/>
                </a:solidFill>
                <a:hlinkClick r:id="rId8">
                  <a:extLst>
                    <a:ext uri="{A12FA001-AC4F-418D-AE19-62706E023703}">
                      <ahyp:hlinkClr xmlns:ahyp="http://schemas.microsoft.com/office/drawing/2018/hyperlinkcolor" val="tx"/>
                    </a:ext>
                  </a:extLst>
                </a:hlinkClick>
              </a:rPr>
              <a:t>Emma.Smith@Xoserve.com</a:t>
            </a:r>
            <a:r>
              <a:rPr lang="en-GB" sz="1000" dirty="0">
                <a:solidFill>
                  <a:schemeClr val="bg1"/>
                </a:solidFill>
              </a:rPr>
              <a:t> </a:t>
            </a:r>
          </a:p>
        </p:txBody>
      </p:sp>
      <p:sp>
        <p:nvSpPr>
          <p:cNvPr id="2" name="Rectangle 1">
            <a:extLst>
              <a:ext uri="{FF2B5EF4-FFF2-40B4-BE49-F238E27FC236}">
                <a16:creationId xmlns:a16="http://schemas.microsoft.com/office/drawing/2014/main" id="{EBE87AD8-1293-496C-87A3-17F1055A7830}"/>
              </a:ext>
            </a:extLst>
          </p:cNvPr>
          <p:cNvSpPr/>
          <p:nvPr/>
        </p:nvSpPr>
        <p:spPr>
          <a:xfrm>
            <a:off x="3735722" y="800931"/>
            <a:ext cx="5178184" cy="1200329"/>
          </a:xfrm>
          <a:prstGeom prst="rect">
            <a:avLst/>
          </a:prstGeom>
          <a:noFill/>
        </p:spPr>
        <p:txBody>
          <a:bodyPr wrap="square" rtlCol="0">
            <a:spAutoFit/>
          </a:bodyPr>
          <a:lstStyle/>
          <a:p>
            <a:r>
              <a:rPr lang="en-GB" sz="900" dirty="0">
                <a:solidFill>
                  <a:schemeClr val="tx2">
                    <a:lumMod val="75000"/>
                  </a:schemeClr>
                </a:solidFill>
              </a:rPr>
              <a:t>Our cumulative </a:t>
            </a:r>
            <a:r>
              <a:rPr lang="en-GB" sz="900" b="1" dirty="0">
                <a:solidFill>
                  <a:schemeClr val="tx2">
                    <a:lumMod val="75000"/>
                  </a:schemeClr>
                </a:solidFill>
              </a:rPr>
              <a:t>KPM metrics for both Cycle Time and RFT are on an upwards trajectory </a:t>
            </a:r>
            <a:r>
              <a:rPr lang="en-GB" sz="900" dirty="0">
                <a:solidFill>
                  <a:schemeClr val="tx2">
                    <a:lumMod val="75000"/>
                  </a:schemeClr>
                </a:solidFill>
              </a:rPr>
              <a:t>since they were embedded across Xoserve, but we acknowledge there’s still room for improvement, particularly within the areas of AQ and Invoicing Exceptions.</a:t>
            </a:r>
          </a:p>
          <a:p>
            <a:endParaRPr lang="en-GB" sz="900" dirty="0">
              <a:solidFill>
                <a:schemeClr val="tx2">
                  <a:lumMod val="75000"/>
                </a:schemeClr>
              </a:solidFill>
            </a:endParaRPr>
          </a:p>
          <a:p>
            <a:r>
              <a:rPr lang="en-GB" sz="900" dirty="0">
                <a:solidFill>
                  <a:schemeClr val="tx2">
                    <a:lumMod val="75000"/>
                  </a:schemeClr>
                </a:solidFill>
              </a:rPr>
              <a:t>The quarterly leading indicators of the customer relationship/trust and customer change satisfactions survey’s both suggest that our </a:t>
            </a:r>
            <a:r>
              <a:rPr lang="en-GB" sz="900" b="1" dirty="0">
                <a:solidFill>
                  <a:schemeClr val="tx2">
                    <a:lumMod val="75000"/>
                  </a:schemeClr>
                </a:solidFill>
              </a:rPr>
              <a:t>customers in 2020 are more trusting </a:t>
            </a:r>
            <a:r>
              <a:rPr lang="en-GB" sz="900" dirty="0">
                <a:solidFill>
                  <a:schemeClr val="tx2">
                    <a:lumMod val="75000"/>
                  </a:schemeClr>
                </a:solidFill>
              </a:rPr>
              <a:t>of Xoserve as a service provider and are </a:t>
            </a:r>
            <a:r>
              <a:rPr lang="en-GB" sz="900" b="1" dirty="0">
                <a:solidFill>
                  <a:schemeClr val="tx2">
                    <a:lumMod val="75000"/>
                  </a:schemeClr>
                </a:solidFill>
              </a:rPr>
              <a:t>receiving better levels of support and engagement in the delivery of changes</a:t>
            </a:r>
            <a:r>
              <a:rPr lang="en-GB" sz="900" dirty="0">
                <a:solidFill>
                  <a:schemeClr val="tx2">
                    <a:lumMod val="75000"/>
                  </a:schemeClr>
                </a:solidFill>
              </a:rPr>
              <a:t>.</a:t>
            </a:r>
          </a:p>
        </p:txBody>
      </p:sp>
      <p:cxnSp>
        <p:nvCxnSpPr>
          <p:cNvPr id="25" name="Straight Connector 24">
            <a:extLst>
              <a:ext uri="{FF2B5EF4-FFF2-40B4-BE49-F238E27FC236}">
                <a16:creationId xmlns:a16="http://schemas.microsoft.com/office/drawing/2014/main" id="{5EB9282B-DFBB-451C-A903-2F0CCF90467B}"/>
              </a:ext>
            </a:extLst>
          </p:cNvPr>
          <p:cNvCxnSpPr>
            <a:cxnSpLocks/>
          </p:cNvCxnSpPr>
          <p:nvPr/>
        </p:nvCxnSpPr>
        <p:spPr>
          <a:xfrm flipV="1">
            <a:off x="1662519" y="1258570"/>
            <a:ext cx="0" cy="1313180"/>
          </a:xfrm>
          <a:prstGeom prst="line">
            <a:avLst/>
          </a:prstGeom>
          <a:ln w="1905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D034B45-01EC-44F5-AEB6-668E0DA7D2FF}"/>
              </a:ext>
            </a:extLst>
          </p:cNvPr>
          <p:cNvSpPr txBox="1"/>
          <p:nvPr/>
        </p:nvSpPr>
        <p:spPr>
          <a:xfrm>
            <a:off x="1625319" y="2027430"/>
            <a:ext cx="1688592" cy="184666"/>
          </a:xfrm>
          <a:prstGeom prst="rect">
            <a:avLst/>
          </a:prstGeom>
          <a:noFill/>
        </p:spPr>
        <p:txBody>
          <a:bodyPr wrap="square" rtlCol="0">
            <a:spAutoFit/>
          </a:bodyPr>
          <a:lstStyle/>
          <a:p>
            <a:r>
              <a:rPr lang="en-GB" sz="600" dirty="0">
                <a:solidFill>
                  <a:srgbClr val="00B0F0"/>
                </a:solidFill>
              </a:rPr>
              <a:t>BP20 CX Programme Mobilised</a:t>
            </a:r>
          </a:p>
        </p:txBody>
      </p:sp>
      <p:graphicFrame>
        <p:nvGraphicFramePr>
          <p:cNvPr id="29" name="Chart 28">
            <a:extLst>
              <a:ext uri="{FF2B5EF4-FFF2-40B4-BE49-F238E27FC236}">
                <a16:creationId xmlns:a16="http://schemas.microsoft.com/office/drawing/2014/main" id="{32E38D52-D45F-43DD-9695-6ABC0B5DD36F}"/>
              </a:ext>
            </a:extLst>
          </p:cNvPr>
          <p:cNvGraphicFramePr>
            <a:graphicFrameLocks/>
          </p:cNvGraphicFramePr>
          <p:nvPr>
            <p:extLst>
              <p:ext uri="{D42A27DB-BD31-4B8C-83A1-F6EECF244321}">
                <p14:modId xmlns:p14="http://schemas.microsoft.com/office/powerpoint/2010/main" val="2756490593"/>
              </p:ext>
            </p:extLst>
          </p:nvPr>
        </p:nvGraphicFramePr>
        <p:xfrm>
          <a:off x="313467" y="1152880"/>
          <a:ext cx="3000443" cy="1626870"/>
        </p:xfrm>
        <a:graphic>
          <a:graphicData uri="http://schemas.openxmlformats.org/drawingml/2006/chart">
            <c:chart xmlns:c="http://schemas.openxmlformats.org/drawingml/2006/chart" xmlns:r="http://schemas.openxmlformats.org/officeDocument/2006/relationships" r:id="rId9"/>
          </a:graphicData>
        </a:graphic>
      </p:graphicFrame>
      <p:cxnSp>
        <p:nvCxnSpPr>
          <p:cNvPr id="30" name="Straight Connector 29">
            <a:extLst>
              <a:ext uri="{FF2B5EF4-FFF2-40B4-BE49-F238E27FC236}">
                <a16:creationId xmlns:a16="http://schemas.microsoft.com/office/drawing/2014/main" id="{0A305AEB-A211-485A-B73B-5D6A67E7746D}"/>
              </a:ext>
            </a:extLst>
          </p:cNvPr>
          <p:cNvCxnSpPr>
            <a:cxnSpLocks/>
          </p:cNvCxnSpPr>
          <p:nvPr/>
        </p:nvCxnSpPr>
        <p:spPr>
          <a:xfrm flipV="1">
            <a:off x="1643188" y="1282700"/>
            <a:ext cx="0" cy="1289050"/>
          </a:xfrm>
          <a:prstGeom prst="line">
            <a:avLst/>
          </a:prstGeom>
          <a:ln w="1905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7BF8B09-858B-4F27-ADBB-112145ABD88B}"/>
              </a:ext>
            </a:extLst>
          </p:cNvPr>
          <p:cNvSpPr txBox="1"/>
          <p:nvPr/>
        </p:nvSpPr>
        <p:spPr>
          <a:xfrm>
            <a:off x="1599039" y="2007899"/>
            <a:ext cx="1688592" cy="184666"/>
          </a:xfrm>
          <a:prstGeom prst="rect">
            <a:avLst/>
          </a:prstGeom>
          <a:noFill/>
        </p:spPr>
        <p:txBody>
          <a:bodyPr wrap="square" rtlCol="0">
            <a:spAutoFit/>
          </a:bodyPr>
          <a:lstStyle/>
          <a:p>
            <a:r>
              <a:rPr lang="en-GB" sz="600" dirty="0">
                <a:solidFill>
                  <a:srgbClr val="00B0F0"/>
                </a:solidFill>
              </a:rPr>
              <a:t>BP20 CX Programme Mobilised</a:t>
            </a:r>
          </a:p>
        </p:txBody>
      </p:sp>
    </p:spTree>
    <p:extLst>
      <p:ext uri="{BB962C8B-B14F-4D97-AF65-F5344CB8AC3E}">
        <p14:creationId xmlns:p14="http://schemas.microsoft.com/office/powerpoint/2010/main" val="1151888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79642F-B456-4C67-8EB6-7CA66D58C861}"/>
              </a:ext>
            </a:extLst>
          </p:cNvPr>
          <p:cNvSpPr>
            <a:spLocks noGrp="1"/>
          </p:cNvSpPr>
          <p:nvPr>
            <p:ph type="title"/>
          </p:nvPr>
        </p:nvSpPr>
        <p:spPr>
          <a:xfrm>
            <a:off x="69156" y="123478"/>
            <a:ext cx="8617644" cy="521981"/>
          </a:xfrm>
        </p:spPr>
        <p:txBody>
          <a:bodyPr>
            <a:normAutofit/>
          </a:bodyPr>
          <a:lstStyle/>
          <a:p>
            <a:pPr algn="l"/>
            <a:r>
              <a:rPr lang="en-US" sz="2000" dirty="0">
                <a:solidFill>
                  <a:schemeClr val="accent5">
                    <a:lumMod val="75000"/>
                  </a:schemeClr>
                </a:solidFill>
              </a:rPr>
              <a:t>Customer Experience Transformation</a:t>
            </a:r>
            <a:r>
              <a:rPr lang="en-US" sz="2000" dirty="0"/>
              <a:t>: </a:t>
            </a:r>
            <a:r>
              <a:rPr lang="en-GB" sz="2000" dirty="0"/>
              <a:t>Summary</a:t>
            </a:r>
            <a:endParaRPr lang="en-GB" sz="2000" dirty="0">
              <a:solidFill>
                <a:schemeClr val="tx1">
                  <a:lumMod val="65000"/>
                  <a:lumOff val="35000"/>
                </a:schemeClr>
              </a:solidFill>
            </a:endParaRPr>
          </a:p>
        </p:txBody>
      </p:sp>
      <p:sp>
        <p:nvSpPr>
          <p:cNvPr id="2" name="TextBox 1">
            <a:extLst>
              <a:ext uri="{FF2B5EF4-FFF2-40B4-BE49-F238E27FC236}">
                <a16:creationId xmlns:a16="http://schemas.microsoft.com/office/drawing/2014/main" id="{8DFA10D3-B30E-4E47-AE65-56EC02521202}"/>
              </a:ext>
            </a:extLst>
          </p:cNvPr>
          <p:cNvSpPr txBox="1"/>
          <p:nvPr/>
        </p:nvSpPr>
        <p:spPr>
          <a:xfrm>
            <a:off x="314852" y="1435702"/>
            <a:ext cx="4673492" cy="3108543"/>
          </a:xfrm>
          <a:prstGeom prst="rect">
            <a:avLst/>
          </a:prstGeom>
          <a:noFill/>
        </p:spPr>
        <p:txBody>
          <a:bodyPr wrap="square" rtlCol="0">
            <a:spAutoFit/>
          </a:bodyPr>
          <a:lstStyle/>
          <a:p>
            <a:endParaRPr lang="en-US" sz="1400" dirty="0"/>
          </a:p>
          <a:p>
            <a:r>
              <a:rPr lang="en-US" sz="1400" dirty="0"/>
              <a:t>Following last year’s disappointing CSAT scores, Andy Szabo, our newly appointed Chief Customer Officer, mobilised a programme of work entitled our Customer Experience (CX) Transformation Programme as a way to centrally manage and control all in-flight customer service improvement initiatives. </a:t>
            </a:r>
          </a:p>
          <a:p>
            <a:endParaRPr lang="en-US" sz="1400" dirty="0"/>
          </a:p>
          <a:p>
            <a:r>
              <a:rPr lang="en-US" sz="1400" dirty="0"/>
              <a:t>Utilising the customer experience investment funding approved within BP20, this internal programme will aim demonstrate customer value through significant improvements in Right First Time (RFT), On-time Delivery (OTD) and Customer Effort (CE) metrics across all customer touchpoints.</a:t>
            </a:r>
          </a:p>
        </p:txBody>
      </p:sp>
      <p:pic>
        <p:nvPicPr>
          <p:cNvPr id="3" name="Picture 2">
            <a:extLst>
              <a:ext uri="{FF2B5EF4-FFF2-40B4-BE49-F238E27FC236}">
                <a16:creationId xmlns:a16="http://schemas.microsoft.com/office/drawing/2014/main" id="{46318D94-0F5B-45C1-83CC-348BB035F98D}"/>
              </a:ext>
            </a:extLst>
          </p:cNvPr>
          <p:cNvPicPr>
            <a:picLocks noChangeAspect="1"/>
          </p:cNvPicPr>
          <p:nvPr/>
        </p:nvPicPr>
        <p:blipFill>
          <a:blip r:embed="rId2"/>
          <a:stretch>
            <a:fillRect/>
          </a:stretch>
        </p:blipFill>
        <p:spPr>
          <a:xfrm>
            <a:off x="5138118" y="1674257"/>
            <a:ext cx="3842457" cy="2504746"/>
          </a:xfrm>
          <a:prstGeom prst="rect">
            <a:avLst/>
          </a:prstGeom>
        </p:spPr>
      </p:pic>
      <p:sp>
        <p:nvSpPr>
          <p:cNvPr id="5" name="Rectangle 4">
            <a:extLst>
              <a:ext uri="{FF2B5EF4-FFF2-40B4-BE49-F238E27FC236}">
                <a16:creationId xmlns:a16="http://schemas.microsoft.com/office/drawing/2014/main" id="{2BFCD033-47F0-4438-9491-F836DD16A5D6}"/>
              </a:ext>
            </a:extLst>
          </p:cNvPr>
          <p:cNvSpPr/>
          <p:nvPr/>
        </p:nvSpPr>
        <p:spPr>
          <a:xfrm>
            <a:off x="314852" y="912482"/>
            <a:ext cx="8587901" cy="523220"/>
          </a:xfrm>
          <a:prstGeom prst="rect">
            <a:avLst/>
          </a:prstGeom>
          <a:noFill/>
        </p:spPr>
        <p:txBody>
          <a:bodyPr wrap="square" rtlCol="0">
            <a:spAutoFit/>
          </a:bodyPr>
          <a:lstStyle/>
          <a:p>
            <a:r>
              <a:rPr lang="en-US" sz="1400" dirty="0"/>
              <a:t>Customer Centricity is at the very heart of our strategy. Our organisational goal is to ensure year-on-year improvements to our Institute of Customer Service (ICS) Customer Satisfaction (CSAT) scores.   </a:t>
            </a:r>
          </a:p>
        </p:txBody>
      </p:sp>
    </p:spTree>
    <p:extLst>
      <p:ext uri="{BB962C8B-B14F-4D97-AF65-F5344CB8AC3E}">
        <p14:creationId xmlns:p14="http://schemas.microsoft.com/office/powerpoint/2010/main" val="1217799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79642F-B456-4C67-8EB6-7CA66D58C861}"/>
              </a:ext>
            </a:extLst>
          </p:cNvPr>
          <p:cNvSpPr>
            <a:spLocks noGrp="1"/>
          </p:cNvSpPr>
          <p:nvPr>
            <p:ph type="title"/>
          </p:nvPr>
        </p:nvSpPr>
        <p:spPr>
          <a:xfrm>
            <a:off x="69156" y="123478"/>
            <a:ext cx="8617644" cy="521981"/>
          </a:xfrm>
        </p:spPr>
        <p:txBody>
          <a:bodyPr>
            <a:normAutofit/>
          </a:bodyPr>
          <a:lstStyle/>
          <a:p>
            <a:pPr algn="l"/>
            <a:r>
              <a:rPr lang="en-US" sz="2000" dirty="0">
                <a:solidFill>
                  <a:schemeClr val="accent5">
                    <a:lumMod val="75000"/>
                  </a:schemeClr>
                </a:solidFill>
              </a:rPr>
              <a:t>Customer Experience</a:t>
            </a:r>
            <a:r>
              <a:rPr lang="en-US" sz="2000" dirty="0"/>
              <a:t>: </a:t>
            </a:r>
            <a:r>
              <a:rPr lang="en-GB" sz="2000" dirty="0"/>
              <a:t>What our customers are telling us? </a:t>
            </a:r>
            <a:endParaRPr lang="en-GB" sz="2000" dirty="0">
              <a:solidFill>
                <a:schemeClr val="tx1">
                  <a:lumMod val="65000"/>
                  <a:lumOff val="35000"/>
                </a:schemeClr>
              </a:solidFill>
            </a:endParaRPr>
          </a:p>
        </p:txBody>
      </p:sp>
      <p:pic>
        <p:nvPicPr>
          <p:cNvPr id="3" name="Picture 2">
            <a:extLst>
              <a:ext uri="{FF2B5EF4-FFF2-40B4-BE49-F238E27FC236}">
                <a16:creationId xmlns:a16="http://schemas.microsoft.com/office/drawing/2014/main" id="{4F23BD2D-F788-46EA-905E-7F5560C035EF}"/>
              </a:ext>
            </a:extLst>
          </p:cNvPr>
          <p:cNvPicPr>
            <a:picLocks noChangeAspect="1"/>
          </p:cNvPicPr>
          <p:nvPr/>
        </p:nvPicPr>
        <p:blipFill>
          <a:blip r:embed="rId2"/>
          <a:stretch>
            <a:fillRect/>
          </a:stretch>
        </p:blipFill>
        <p:spPr>
          <a:xfrm>
            <a:off x="7908162" y="123478"/>
            <a:ext cx="1235838" cy="384979"/>
          </a:xfrm>
          <a:prstGeom prst="rect">
            <a:avLst/>
          </a:prstGeom>
        </p:spPr>
      </p:pic>
      <p:grpSp>
        <p:nvGrpSpPr>
          <p:cNvPr id="81" name="Group 80">
            <a:extLst>
              <a:ext uri="{FF2B5EF4-FFF2-40B4-BE49-F238E27FC236}">
                <a16:creationId xmlns:a16="http://schemas.microsoft.com/office/drawing/2014/main" id="{D12FE6B6-7B5F-4499-8F2B-717914227C18}"/>
              </a:ext>
            </a:extLst>
          </p:cNvPr>
          <p:cNvGrpSpPr/>
          <p:nvPr/>
        </p:nvGrpSpPr>
        <p:grpSpPr>
          <a:xfrm>
            <a:off x="439987" y="836789"/>
            <a:ext cx="4189886" cy="3114050"/>
            <a:chOff x="379364" y="1905962"/>
            <a:chExt cx="3679697" cy="2674928"/>
          </a:xfrm>
        </p:grpSpPr>
        <p:pic>
          <p:nvPicPr>
            <p:cNvPr id="5" name="Picture 4">
              <a:extLst>
                <a:ext uri="{FF2B5EF4-FFF2-40B4-BE49-F238E27FC236}">
                  <a16:creationId xmlns:a16="http://schemas.microsoft.com/office/drawing/2014/main" id="{BFE9625A-3114-4DAD-918F-4D4F1A396FC7}"/>
                </a:ext>
              </a:extLst>
            </p:cNvPr>
            <p:cNvPicPr>
              <a:picLocks noChangeAspect="1"/>
            </p:cNvPicPr>
            <p:nvPr/>
          </p:nvPicPr>
          <p:blipFill>
            <a:blip r:embed="rId3"/>
            <a:stretch>
              <a:fillRect/>
            </a:stretch>
          </p:blipFill>
          <p:spPr>
            <a:xfrm>
              <a:off x="379364" y="1905963"/>
              <a:ext cx="1683814" cy="2642887"/>
            </a:xfrm>
            <a:prstGeom prst="rect">
              <a:avLst/>
            </a:prstGeom>
          </p:spPr>
        </p:pic>
        <p:pic>
          <p:nvPicPr>
            <p:cNvPr id="6" name="Picture 5">
              <a:extLst>
                <a:ext uri="{FF2B5EF4-FFF2-40B4-BE49-F238E27FC236}">
                  <a16:creationId xmlns:a16="http://schemas.microsoft.com/office/drawing/2014/main" id="{A364ACB5-7872-41C5-9894-7B21CEA4B1D7}"/>
                </a:ext>
              </a:extLst>
            </p:cNvPr>
            <p:cNvPicPr>
              <a:picLocks noChangeAspect="1"/>
            </p:cNvPicPr>
            <p:nvPr/>
          </p:nvPicPr>
          <p:blipFill>
            <a:blip r:embed="rId3"/>
            <a:stretch>
              <a:fillRect/>
            </a:stretch>
          </p:blipFill>
          <p:spPr>
            <a:xfrm>
              <a:off x="2375247" y="1905962"/>
              <a:ext cx="1683814" cy="2642887"/>
            </a:xfrm>
            <a:prstGeom prst="rect">
              <a:avLst/>
            </a:prstGeom>
          </p:spPr>
        </p:pic>
        <p:sp>
          <p:nvSpPr>
            <p:cNvPr id="7" name="Rectangle 6">
              <a:extLst>
                <a:ext uri="{FF2B5EF4-FFF2-40B4-BE49-F238E27FC236}">
                  <a16:creationId xmlns:a16="http://schemas.microsoft.com/office/drawing/2014/main" id="{30319E70-48F7-46F7-8B45-66FEB6ACD057}"/>
                </a:ext>
              </a:extLst>
            </p:cNvPr>
            <p:cNvSpPr/>
            <p:nvPr/>
          </p:nvSpPr>
          <p:spPr>
            <a:xfrm>
              <a:off x="2848610" y="2099003"/>
              <a:ext cx="306070" cy="701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9941E6F-C3BA-4B21-8338-C0E75E35D8A8}"/>
                </a:ext>
              </a:extLst>
            </p:cNvPr>
            <p:cNvSpPr/>
            <p:nvPr/>
          </p:nvSpPr>
          <p:spPr>
            <a:xfrm>
              <a:off x="2435860" y="2228543"/>
              <a:ext cx="306070" cy="701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6203659-79F9-4149-8EC7-94F87F7170B6}"/>
                </a:ext>
              </a:extLst>
            </p:cNvPr>
            <p:cNvSpPr/>
            <p:nvPr/>
          </p:nvSpPr>
          <p:spPr>
            <a:xfrm>
              <a:off x="2282825" y="2551123"/>
              <a:ext cx="306070" cy="701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4ADC6E6-3F0E-41D9-899B-7EE4551DFB8C}"/>
                </a:ext>
              </a:extLst>
            </p:cNvPr>
            <p:cNvSpPr/>
            <p:nvPr/>
          </p:nvSpPr>
          <p:spPr>
            <a:xfrm>
              <a:off x="2656522" y="2557155"/>
              <a:ext cx="192088" cy="580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2A5417A-E173-4EEC-9378-A43F9B2BF927}"/>
                </a:ext>
              </a:extLst>
            </p:cNvPr>
            <p:cNvSpPr/>
            <p:nvPr/>
          </p:nvSpPr>
          <p:spPr>
            <a:xfrm>
              <a:off x="2741930" y="2605733"/>
              <a:ext cx="192088" cy="580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D27D1B6-C89A-4493-92BA-47BFC5754470}"/>
                </a:ext>
              </a:extLst>
            </p:cNvPr>
            <p:cNvSpPr/>
            <p:nvPr/>
          </p:nvSpPr>
          <p:spPr>
            <a:xfrm>
              <a:off x="2819083" y="2642881"/>
              <a:ext cx="192088" cy="580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F77A96C-FB72-4EF1-AF54-2673581A1D53}"/>
                </a:ext>
              </a:extLst>
            </p:cNvPr>
            <p:cNvSpPr/>
            <p:nvPr/>
          </p:nvSpPr>
          <p:spPr>
            <a:xfrm>
              <a:off x="2752566" y="2769564"/>
              <a:ext cx="233522" cy="580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2315BA6-7537-43A7-8134-49773A0946EE}"/>
                </a:ext>
              </a:extLst>
            </p:cNvPr>
            <p:cNvSpPr/>
            <p:nvPr/>
          </p:nvSpPr>
          <p:spPr>
            <a:xfrm>
              <a:off x="2543325" y="2873702"/>
              <a:ext cx="226393" cy="580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92CE90F-0ADB-47A5-A624-DC2B2BA72FFB}"/>
                </a:ext>
              </a:extLst>
            </p:cNvPr>
            <p:cNvSpPr/>
            <p:nvPr/>
          </p:nvSpPr>
          <p:spPr>
            <a:xfrm>
              <a:off x="2794785" y="2865723"/>
              <a:ext cx="359895" cy="660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4F413FE-1336-4F81-B5F4-A9329DA7E80E}"/>
                </a:ext>
              </a:extLst>
            </p:cNvPr>
            <p:cNvSpPr/>
            <p:nvPr/>
          </p:nvSpPr>
          <p:spPr>
            <a:xfrm>
              <a:off x="2574123" y="2931794"/>
              <a:ext cx="366781" cy="89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3148C55-1B4B-4A0B-8698-7B8AA9EBE329}"/>
                </a:ext>
              </a:extLst>
            </p:cNvPr>
            <p:cNvSpPr/>
            <p:nvPr/>
          </p:nvSpPr>
          <p:spPr>
            <a:xfrm>
              <a:off x="2599190" y="2872760"/>
              <a:ext cx="366781" cy="89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8698220-3302-4BB3-AE46-6FDCC0FE09AB}"/>
                </a:ext>
              </a:extLst>
            </p:cNvPr>
            <p:cNvSpPr/>
            <p:nvPr/>
          </p:nvSpPr>
          <p:spPr>
            <a:xfrm>
              <a:off x="2802891" y="2842587"/>
              <a:ext cx="45719" cy="89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E6FEF6C-29ED-4789-8161-33C3CCDEDF5B}"/>
                </a:ext>
              </a:extLst>
            </p:cNvPr>
            <p:cNvSpPr/>
            <p:nvPr/>
          </p:nvSpPr>
          <p:spPr>
            <a:xfrm>
              <a:off x="3052311" y="2814041"/>
              <a:ext cx="109255" cy="1131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98754C1-AF6A-45A2-97D9-06372A89EF70}"/>
                </a:ext>
              </a:extLst>
            </p:cNvPr>
            <p:cNvSpPr/>
            <p:nvPr/>
          </p:nvSpPr>
          <p:spPr>
            <a:xfrm>
              <a:off x="2825749" y="3090092"/>
              <a:ext cx="342265" cy="1084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6F06EF34-427B-40F3-B7DB-DB920C993175}"/>
                </a:ext>
              </a:extLst>
            </p:cNvPr>
            <p:cNvSpPr/>
            <p:nvPr/>
          </p:nvSpPr>
          <p:spPr>
            <a:xfrm>
              <a:off x="3075780" y="3059919"/>
              <a:ext cx="84138" cy="89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75D2C10-3ECB-4BDC-B969-53A40CBEFCFD}"/>
                </a:ext>
              </a:extLst>
            </p:cNvPr>
            <p:cNvSpPr/>
            <p:nvPr/>
          </p:nvSpPr>
          <p:spPr>
            <a:xfrm>
              <a:off x="2819082" y="3126298"/>
              <a:ext cx="91757" cy="89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E69B5270-C7D2-4C84-A019-86952C549C8C}"/>
                </a:ext>
              </a:extLst>
            </p:cNvPr>
            <p:cNvSpPr/>
            <p:nvPr/>
          </p:nvSpPr>
          <p:spPr>
            <a:xfrm>
              <a:off x="2583428" y="3090847"/>
              <a:ext cx="366781" cy="730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07FF7F9F-53D5-4CAA-BF03-FA08CBBBD178}"/>
                </a:ext>
              </a:extLst>
            </p:cNvPr>
            <p:cNvSpPr/>
            <p:nvPr/>
          </p:nvSpPr>
          <p:spPr>
            <a:xfrm>
              <a:off x="2798867" y="3202030"/>
              <a:ext cx="223943" cy="730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8E5D47B7-D45D-4232-8036-37A37B01FF03}"/>
                </a:ext>
              </a:extLst>
            </p:cNvPr>
            <p:cNvSpPr/>
            <p:nvPr/>
          </p:nvSpPr>
          <p:spPr>
            <a:xfrm>
              <a:off x="2375247" y="3619500"/>
              <a:ext cx="366683" cy="18668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0F272A3A-2803-4E60-ABBA-A582CA556AE2}"/>
                </a:ext>
              </a:extLst>
            </p:cNvPr>
            <p:cNvSpPr/>
            <p:nvPr/>
          </p:nvSpPr>
          <p:spPr>
            <a:xfrm>
              <a:off x="3765991" y="2969895"/>
              <a:ext cx="219269" cy="690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63E359C-BB1E-457F-B142-D20BFBB2278E}"/>
                </a:ext>
              </a:extLst>
            </p:cNvPr>
            <p:cNvSpPr/>
            <p:nvPr/>
          </p:nvSpPr>
          <p:spPr>
            <a:xfrm>
              <a:off x="3789803" y="3621927"/>
              <a:ext cx="219269" cy="690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4B5F5D09-F237-4C07-A671-029210DE748D}"/>
                </a:ext>
              </a:extLst>
            </p:cNvPr>
            <p:cNvSpPr/>
            <p:nvPr/>
          </p:nvSpPr>
          <p:spPr>
            <a:xfrm>
              <a:off x="2965971" y="4068128"/>
              <a:ext cx="471602" cy="730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CBE698FC-D154-4732-9678-783574B1F935}"/>
                </a:ext>
              </a:extLst>
            </p:cNvPr>
            <p:cNvSpPr/>
            <p:nvPr/>
          </p:nvSpPr>
          <p:spPr>
            <a:xfrm>
              <a:off x="3214046" y="3664797"/>
              <a:ext cx="137562" cy="52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D453937E-875A-4589-BCBE-C46B3534CE52}"/>
                </a:ext>
              </a:extLst>
            </p:cNvPr>
            <p:cNvSpPr/>
            <p:nvPr/>
          </p:nvSpPr>
          <p:spPr>
            <a:xfrm>
              <a:off x="3214045" y="3511445"/>
              <a:ext cx="197810" cy="632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D228C42F-5FF5-4131-B3F7-A7457C352D04}"/>
                </a:ext>
              </a:extLst>
            </p:cNvPr>
            <p:cNvSpPr/>
            <p:nvPr/>
          </p:nvSpPr>
          <p:spPr>
            <a:xfrm>
              <a:off x="3177539" y="3392157"/>
              <a:ext cx="158115"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BA646801-68C8-4B07-9394-BA9D8A254E32}"/>
                </a:ext>
              </a:extLst>
            </p:cNvPr>
            <p:cNvSpPr/>
            <p:nvPr/>
          </p:nvSpPr>
          <p:spPr>
            <a:xfrm>
              <a:off x="3163192" y="3267395"/>
              <a:ext cx="158115"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7D38B95-1A3C-43C8-A14B-18F0963C75FD}"/>
                </a:ext>
              </a:extLst>
            </p:cNvPr>
            <p:cNvSpPr/>
            <p:nvPr/>
          </p:nvSpPr>
          <p:spPr>
            <a:xfrm>
              <a:off x="3055930" y="4117497"/>
              <a:ext cx="158115"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161E5B87-90EC-4651-B6C8-30AF46E439A0}"/>
                </a:ext>
              </a:extLst>
            </p:cNvPr>
            <p:cNvSpPr/>
            <p:nvPr/>
          </p:nvSpPr>
          <p:spPr>
            <a:xfrm>
              <a:off x="2706845" y="4071778"/>
              <a:ext cx="223943" cy="582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19AF5D61-BA0B-46F0-9A55-61F0BD4F9A49}"/>
                </a:ext>
              </a:extLst>
            </p:cNvPr>
            <p:cNvSpPr/>
            <p:nvPr/>
          </p:nvSpPr>
          <p:spPr>
            <a:xfrm>
              <a:off x="2848610" y="4436139"/>
              <a:ext cx="263208"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56411BA9-DE58-48C0-BD3E-EBA3C01155DA}"/>
                </a:ext>
              </a:extLst>
            </p:cNvPr>
            <p:cNvSpPr/>
            <p:nvPr/>
          </p:nvSpPr>
          <p:spPr>
            <a:xfrm>
              <a:off x="3214045" y="4400593"/>
              <a:ext cx="190190" cy="7109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8CCE7D8F-576B-4849-ADF8-607B2E7F5873}"/>
                </a:ext>
              </a:extLst>
            </p:cNvPr>
            <p:cNvSpPr/>
            <p:nvPr/>
          </p:nvSpPr>
          <p:spPr>
            <a:xfrm>
              <a:off x="2782580" y="4100909"/>
              <a:ext cx="74770" cy="459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DCAE857F-053F-4DA4-9BDF-5626AEC6731A}"/>
                </a:ext>
              </a:extLst>
            </p:cNvPr>
            <p:cNvSpPr/>
            <p:nvPr/>
          </p:nvSpPr>
          <p:spPr>
            <a:xfrm rot="16200000">
              <a:off x="3036269" y="4366495"/>
              <a:ext cx="284010" cy="45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7032DBB2-257D-45AB-99CF-2EC4DD301937}"/>
                </a:ext>
              </a:extLst>
            </p:cNvPr>
            <p:cNvSpPr/>
            <p:nvPr/>
          </p:nvSpPr>
          <p:spPr>
            <a:xfrm rot="16200000">
              <a:off x="3350170" y="4437512"/>
              <a:ext cx="241037"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48A527FA-2EA0-438D-B7F6-39913F0602D9}"/>
                </a:ext>
              </a:extLst>
            </p:cNvPr>
            <p:cNvSpPr/>
            <p:nvPr/>
          </p:nvSpPr>
          <p:spPr>
            <a:xfrm rot="16200000">
              <a:off x="2451004" y="4316993"/>
              <a:ext cx="284010" cy="45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D93E95F1-DEA8-4A61-AD04-5A7390431E17}"/>
                </a:ext>
              </a:extLst>
            </p:cNvPr>
            <p:cNvSpPr/>
            <p:nvPr/>
          </p:nvSpPr>
          <p:spPr>
            <a:xfrm rot="16200000">
              <a:off x="3456605" y="4217348"/>
              <a:ext cx="388164" cy="1205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F761A15E-A84A-4FEB-B179-190D7F66893B}"/>
                </a:ext>
              </a:extLst>
            </p:cNvPr>
            <p:cNvSpPr/>
            <p:nvPr/>
          </p:nvSpPr>
          <p:spPr>
            <a:xfrm rot="16200000">
              <a:off x="3395055" y="4153325"/>
              <a:ext cx="163831" cy="589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F3B9CB90-BCD0-4C76-AFA2-B026AFA92B41}"/>
                </a:ext>
              </a:extLst>
            </p:cNvPr>
            <p:cNvSpPr/>
            <p:nvPr/>
          </p:nvSpPr>
          <p:spPr>
            <a:xfrm rot="16200000">
              <a:off x="2884832" y="4170096"/>
              <a:ext cx="45719" cy="850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D10B0A71-3139-47FC-9A2A-EC443608E7BA}"/>
                </a:ext>
              </a:extLst>
            </p:cNvPr>
            <p:cNvSpPr/>
            <p:nvPr/>
          </p:nvSpPr>
          <p:spPr>
            <a:xfrm rot="16200000">
              <a:off x="2409272" y="4015822"/>
              <a:ext cx="370676" cy="2057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AD905180-6E87-45E2-BA5F-2B3AA580253F}"/>
                </a:ext>
              </a:extLst>
            </p:cNvPr>
            <p:cNvSpPr/>
            <p:nvPr/>
          </p:nvSpPr>
          <p:spPr>
            <a:xfrm rot="19922973">
              <a:off x="3188669" y="4518895"/>
              <a:ext cx="284010" cy="45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81FDB73-3016-447C-9F03-ED08CDA143E8}"/>
                </a:ext>
              </a:extLst>
            </p:cNvPr>
            <p:cNvSpPr/>
            <p:nvPr/>
          </p:nvSpPr>
          <p:spPr>
            <a:xfrm>
              <a:off x="2683056" y="3900529"/>
              <a:ext cx="1134563" cy="1565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1C00DD9-D85E-4714-BB28-6D941BF04249}"/>
                </a:ext>
              </a:extLst>
            </p:cNvPr>
            <p:cNvSpPr/>
            <p:nvPr/>
          </p:nvSpPr>
          <p:spPr>
            <a:xfrm>
              <a:off x="3355099" y="3825463"/>
              <a:ext cx="91737" cy="1565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20FFD4BF-8E09-48E7-9CCB-622AC2E86F0E}"/>
                </a:ext>
              </a:extLst>
            </p:cNvPr>
            <p:cNvSpPr/>
            <p:nvPr/>
          </p:nvSpPr>
          <p:spPr>
            <a:xfrm>
              <a:off x="3305739" y="3873136"/>
              <a:ext cx="91737" cy="5086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81B37D58-5EC9-4DD8-AA1A-5AC06F797BFE}"/>
                </a:ext>
              </a:extLst>
            </p:cNvPr>
            <p:cNvSpPr/>
            <p:nvPr/>
          </p:nvSpPr>
          <p:spPr>
            <a:xfrm>
              <a:off x="3397476" y="3815153"/>
              <a:ext cx="91737" cy="5086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245ACA1F-DB90-4389-A105-196A600C3C09}"/>
                </a:ext>
              </a:extLst>
            </p:cNvPr>
            <p:cNvSpPr/>
            <p:nvPr/>
          </p:nvSpPr>
          <p:spPr>
            <a:xfrm>
              <a:off x="2997161" y="3866022"/>
              <a:ext cx="91737" cy="5086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7C463102-854E-4B85-B131-7C75BE9F96CE}"/>
                </a:ext>
              </a:extLst>
            </p:cNvPr>
            <p:cNvSpPr/>
            <p:nvPr/>
          </p:nvSpPr>
          <p:spPr>
            <a:xfrm>
              <a:off x="3113138" y="3823991"/>
              <a:ext cx="46780" cy="6509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FCD62376-1105-4127-9F9B-EDE4AB319B73}"/>
                </a:ext>
              </a:extLst>
            </p:cNvPr>
            <p:cNvSpPr/>
            <p:nvPr/>
          </p:nvSpPr>
          <p:spPr>
            <a:xfrm>
              <a:off x="3070503" y="3551953"/>
              <a:ext cx="64484" cy="8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C160BD4F-DF6A-44AE-B5A6-FD0449A2A3D2}"/>
                </a:ext>
              </a:extLst>
            </p:cNvPr>
            <p:cNvSpPr/>
            <p:nvPr/>
          </p:nvSpPr>
          <p:spPr>
            <a:xfrm>
              <a:off x="3568349" y="3426254"/>
              <a:ext cx="72105" cy="5402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69838911-165C-486C-A099-6079E9927DB1}"/>
                </a:ext>
              </a:extLst>
            </p:cNvPr>
            <p:cNvSpPr/>
            <p:nvPr/>
          </p:nvSpPr>
          <p:spPr>
            <a:xfrm>
              <a:off x="3424729" y="3179394"/>
              <a:ext cx="180454" cy="38660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95498187-61AA-41A6-950B-C987EF99AEDE}"/>
                </a:ext>
              </a:extLst>
            </p:cNvPr>
            <p:cNvSpPr/>
            <p:nvPr/>
          </p:nvSpPr>
          <p:spPr>
            <a:xfrm>
              <a:off x="3444030" y="3561917"/>
              <a:ext cx="113295" cy="2266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11B969EA-5552-4BFD-B57F-285435B1919D}"/>
                </a:ext>
              </a:extLst>
            </p:cNvPr>
            <p:cNvSpPr/>
            <p:nvPr/>
          </p:nvSpPr>
          <p:spPr>
            <a:xfrm>
              <a:off x="3393554" y="3739236"/>
              <a:ext cx="113295" cy="7497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357D2E0A-070B-4BF4-82E7-CF99EB871127}"/>
                </a:ext>
              </a:extLst>
            </p:cNvPr>
            <p:cNvSpPr/>
            <p:nvPr/>
          </p:nvSpPr>
          <p:spPr>
            <a:xfrm>
              <a:off x="3588792" y="3814209"/>
              <a:ext cx="208230" cy="2266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96C4E392-E5B9-4694-BEDE-6D99D6C7F416}"/>
                </a:ext>
              </a:extLst>
            </p:cNvPr>
            <p:cNvSpPr/>
            <p:nvPr/>
          </p:nvSpPr>
          <p:spPr>
            <a:xfrm>
              <a:off x="3637358" y="2976563"/>
              <a:ext cx="111444" cy="8376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5202330F-65F4-467E-980D-C1E134CC8554}"/>
                </a:ext>
              </a:extLst>
            </p:cNvPr>
            <p:cNvSpPr/>
            <p:nvPr/>
          </p:nvSpPr>
          <p:spPr>
            <a:xfrm>
              <a:off x="3514956" y="3275033"/>
              <a:ext cx="180454" cy="38660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56306E5D-95EC-4577-A053-9AF3FF4399F5}"/>
                </a:ext>
              </a:extLst>
            </p:cNvPr>
            <p:cNvSpPr/>
            <p:nvPr/>
          </p:nvSpPr>
          <p:spPr>
            <a:xfrm>
              <a:off x="3568349" y="2975397"/>
              <a:ext cx="180454" cy="580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76A53FCA-1BB7-46BE-A281-4D198DA960D0}"/>
                </a:ext>
              </a:extLst>
            </p:cNvPr>
            <p:cNvSpPr/>
            <p:nvPr/>
          </p:nvSpPr>
          <p:spPr>
            <a:xfrm>
              <a:off x="3387895" y="3237677"/>
              <a:ext cx="180454" cy="1565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8A9A1073-76C3-4F14-9434-22F1C4D3B9C3}"/>
                </a:ext>
              </a:extLst>
            </p:cNvPr>
            <p:cNvSpPr/>
            <p:nvPr/>
          </p:nvSpPr>
          <p:spPr>
            <a:xfrm>
              <a:off x="3796974" y="3050399"/>
              <a:ext cx="180454" cy="22463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B69C135B-00A9-4B23-BA12-BF385D044E73}"/>
                </a:ext>
              </a:extLst>
            </p:cNvPr>
            <p:cNvSpPr/>
            <p:nvPr/>
          </p:nvSpPr>
          <p:spPr>
            <a:xfrm>
              <a:off x="2811822" y="3272395"/>
              <a:ext cx="69749" cy="2381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68B07AE2-142D-4D07-B52D-95F19155B73F}"/>
                </a:ext>
              </a:extLst>
            </p:cNvPr>
            <p:cNvSpPr/>
            <p:nvPr/>
          </p:nvSpPr>
          <p:spPr>
            <a:xfrm>
              <a:off x="2463711" y="3362615"/>
              <a:ext cx="180454" cy="38660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ED5213A6-82E9-438A-B050-1E9A94656F6C}"/>
                </a:ext>
              </a:extLst>
            </p:cNvPr>
            <p:cNvSpPr/>
            <p:nvPr/>
          </p:nvSpPr>
          <p:spPr>
            <a:xfrm>
              <a:off x="2522993" y="3104522"/>
              <a:ext cx="180454" cy="38660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34588BBC-B3D1-49A8-8A4D-B14A7094B038}"/>
                </a:ext>
              </a:extLst>
            </p:cNvPr>
            <p:cNvSpPr/>
            <p:nvPr/>
          </p:nvSpPr>
          <p:spPr>
            <a:xfrm>
              <a:off x="2761619" y="3353749"/>
              <a:ext cx="77165" cy="26398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EDAB8247-57B5-426D-9534-2463D06B117B}"/>
                </a:ext>
              </a:extLst>
            </p:cNvPr>
            <p:cNvSpPr/>
            <p:nvPr/>
          </p:nvSpPr>
          <p:spPr>
            <a:xfrm>
              <a:off x="2731631" y="3610794"/>
              <a:ext cx="77165" cy="7497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C13287B8-D01D-4623-BA02-7E52611F61EC}"/>
                </a:ext>
              </a:extLst>
            </p:cNvPr>
            <p:cNvSpPr/>
            <p:nvPr/>
          </p:nvSpPr>
          <p:spPr>
            <a:xfrm>
              <a:off x="2513786" y="2298700"/>
              <a:ext cx="150991" cy="5332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3BAC1791-63B2-4CD1-8AF3-23239B38C79D}"/>
                </a:ext>
              </a:extLst>
            </p:cNvPr>
            <p:cNvSpPr/>
            <p:nvPr/>
          </p:nvSpPr>
          <p:spPr>
            <a:xfrm>
              <a:off x="2976846" y="2648721"/>
              <a:ext cx="60677" cy="1641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7F5CF5F0-BC27-4975-8EED-42791B9C1628}"/>
                </a:ext>
              </a:extLst>
            </p:cNvPr>
            <p:cNvSpPr/>
            <p:nvPr/>
          </p:nvSpPr>
          <p:spPr>
            <a:xfrm>
              <a:off x="3021608" y="2448548"/>
              <a:ext cx="45719" cy="17979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93D421C2-CF52-494C-9B35-378DB4E76D7D}"/>
                </a:ext>
              </a:extLst>
            </p:cNvPr>
            <p:cNvSpPr/>
            <p:nvPr/>
          </p:nvSpPr>
          <p:spPr>
            <a:xfrm>
              <a:off x="3220550" y="3052924"/>
              <a:ext cx="176925"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3FF0D074-3388-4A5D-A280-130FA164444A}"/>
                </a:ext>
              </a:extLst>
            </p:cNvPr>
            <p:cNvSpPr/>
            <p:nvPr/>
          </p:nvSpPr>
          <p:spPr>
            <a:xfrm flipV="1">
              <a:off x="3478845" y="3047355"/>
              <a:ext cx="112302"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B02134CA-75E7-4AD4-8C4D-E5098FDB60FF}"/>
                </a:ext>
              </a:extLst>
            </p:cNvPr>
            <p:cNvSpPr/>
            <p:nvPr/>
          </p:nvSpPr>
          <p:spPr>
            <a:xfrm>
              <a:off x="3404236" y="2345072"/>
              <a:ext cx="345178" cy="2266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5457D2F4-3D45-44EB-AE0A-D074957217E1}"/>
                </a:ext>
              </a:extLst>
            </p:cNvPr>
            <p:cNvSpPr/>
            <p:nvPr/>
          </p:nvSpPr>
          <p:spPr>
            <a:xfrm>
              <a:off x="3405575" y="2469534"/>
              <a:ext cx="83638" cy="3616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E004CDBD-E392-4125-9182-16813200272E}"/>
                </a:ext>
              </a:extLst>
            </p:cNvPr>
            <p:cNvSpPr/>
            <p:nvPr/>
          </p:nvSpPr>
          <p:spPr>
            <a:xfrm>
              <a:off x="3451729" y="2615215"/>
              <a:ext cx="83638" cy="2644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B5DCD986-E6DA-4814-8B01-D04E6B08F829}"/>
                </a:ext>
              </a:extLst>
            </p:cNvPr>
            <p:cNvSpPr/>
            <p:nvPr/>
          </p:nvSpPr>
          <p:spPr>
            <a:xfrm>
              <a:off x="3382910" y="2353844"/>
              <a:ext cx="83638" cy="576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02442660-4D45-4FAE-BB33-01E7F22B313E}"/>
                </a:ext>
              </a:extLst>
            </p:cNvPr>
            <p:cNvSpPr/>
            <p:nvPr/>
          </p:nvSpPr>
          <p:spPr>
            <a:xfrm>
              <a:off x="2776482" y="2293000"/>
              <a:ext cx="59456" cy="2006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09B6F72D-4210-4D56-89D6-DCF217D815E6}"/>
                </a:ext>
              </a:extLst>
            </p:cNvPr>
            <p:cNvSpPr/>
            <p:nvPr/>
          </p:nvSpPr>
          <p:spPr>
            <a:xfrm>
              <a:off x="3403474" y="3061636"/>
              <a:ext cx="102996" cy="1146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C535BDD4-1761-46C4-ABF4-91F984F93816}"/>
                </a:ext>
              </a:extLst>
            </p:cNvPr>
            <p:cNvSpPr/>
            <p:nvPr/>
          </p:nvSpPr>
          <p:spPr>
            <a:xfrm>
              <a:off x="3164618" y="2549042"/>
              <a:ext cx="171036"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2" name="Picture 81">
            <a:extLst>
              <a:ext uri="{FF2B5EF4-FFF2-40B4-BE49-F238E27FC236}">
                <a16:creationId xmlns:a16="http://schemas.microsoft.com/office/drawing/2014/main" id="{E4BE4780-28E6-4185-9337-389C0025DB05}"/>
              </a:ext>
            </a:extLst>
          </p:cNvPr>
          <p:cNvPicPr>
            <a:picLocks noChangeAspect="1"/>
          </p:cNvPicPr>
          <p:nvPr/>
        </p:nvPicPr>
        <p:blipFill>
          <a:blip r:embed="rId4"/>
          <a:stretch>
            <a:fillRect/>
          </a:stretch>
        </p:blipFill>
        <p:spPr>
          <a:xfrm>
            <a:off x="5652904" y="2003028"/>
            <a:ext cx="2555066" cy="1857155"/>
          </a:xfrm>
          <a:prstGeom prst="rect">
            <a:avLst/>
          </a:prstGeom>
        </p:spPr>
      </p:pic>
      <p:grpSp>
        <p:nvGrpSpPr>
          <p:cNvPr id="85" name="Group 84">
            <a:extLst>
              <a:ext uri="{FF2B5EF4-FFF2-40B4-BE49-F238E27FC236}">
                <a16:creationId xmlns:a16="http://schemas.microsoft.com/office/drawing/2014/main" id="{A86038C4-132E-44B3-9455-6E884CBA1E47}"/>
              </a:ext>
            </a:extLst>
          </p:cNvPr>
          <p:cNvGrpSpPr/>
          <p:nvPr/>
        </p:nvGrpSpPr>
        <p:grpSpPr>
          <a:xfrm>
            <a:off x="5429575" y="846409"/>
            <a:ext cx="3096506" cy="942003"/>
            <a:chOff x="2806583" y="820896"/>
            <a:chExt cx="2828200" cy="869144"/>
          </a:xfrm>
        </p:grpSpPr>
        <p:pic>
          <p:nvPicPr>
            <p:cNvPr id="83" name="Picture 82">
              <a:extLst>
                <a:ext uri="{FF2B5EF4-FFF2-40B4-BE49-F238E27FC236}">
                  <a16:creationId xmlns:a16="http://schemas.microsoft.com/office/drawing/2014/main" id="{127E05E6-2B52-4D61-8883-9ED5B538CDA1}"/>
                </a:ext>
              </a:extLst>
            </p:cNvPr>
            <p:cNvPicPr>
              <a:picLocks noChangeAspect="1"/>
            </p:cNvPicPr>
            <p:nvPr/>
          </p:nvPicPr>
          <p:blipFill>
            <a:blip r:embed="rId5"/>
            <a:stretch>
              <a:fillRect/>
            </a:stretch>
          </p:blipFill>
          <p:spPr>
            <a:xfrm>
              <a:off x="2806583" y="820896"/>
              <a:ext cx="2828200" cy="663493"/>
            </a:xfrm>
            <a:prstGeom prst="rect">
              <a:avLst/>
            </a:prstGeom>
          </p:spPr>
        </p:pic>
        <p:pic>
          <p:nvPicPr>
            <p:cNvPr id="84" name="Picture 83">
              <a:extLst>
                <a:ext uri="{FF2B5EF4-FFF2-40B4-BE49-F238E27FC236}">
                  <a16:creationId xmlns:a16="http://schemas.microsoft.com/office/drawing/2014/main" id="{7A6D2D60-146C-46E8-A293-F8139E5F4201}"/>
                </a:ext>
              </a:extLst>
            </p:cNvPr>
            <p:cNvPicPr>
              <a:picLocks noChangeAspect="1"/>
            </p:cNvPicPr>
            <p:nvPr/>
          </p:nvPicPr>
          <p:blipFill>
            <a:blip r:embed="rId6"/>
            <a:stretch>
              <a:fillRect/>
            </a:stretch>
          </p:blipFill>
          <p:spPr>
            <a:xfrm>
              <a:off x="2977871" y="1519772"/>
              <a:ext cx="2303103" cy="170268"/>
            </a:xfrm>
            <a:prstGeom prst="rect">
              <a:avLst/>
            </a:prstGeom>
          </p:spPr>
        </p:pic>
      </p:grpSp>
      <p:grpSp>
        <p:nvGrpSpPr>
          <p:cNvPr id="87" name="Group 86">
            <a:extLst>
              <a:ext uri="{FF2B5EF4-FFF2-40B4-BE49-F238E27FC236}">
                <a16:creationId xmlns:a16="http://schemas.microsoft.com/office/drawing/2014/main" id="{AAD021FB-3FFF-4590-AB97-DFCE0E161D9C}"/>
              </a:ext>
            </a:extLst>
          </p:cNvPr>
          <p:cNvGrpSpPr/>
          <p:nvPr/>
        </p:nvGrpSpPr>
        <p:grpSpPr>
          <a:xfrm>
            <a:off x="375885" y="4085615"/>
            <a:ext cx="8617644" cy="818073"/>
            <a:chOff x="2135683" y="0"/>
            <a:chExt cx="1824632" cy="1167904"/>
          </a:xfrm>
          <a:solidFill>
            <a:schemeClr val="accent3">
              <a:lumMod val="50000"/>
            </a:schemeClr>
          </a:solidFill>
        </p:grpSpPr>
        <p:sp>
          <p:nvSpPr>
            <p:cNvPr id="88" name="Rectangle: Rounded Corners 87">
              <a:extLst>
                <a:ext uri="{FF2B5EF4-FFF2-40B4-BE49-F238E27FC236}">
                  <a16:creationId xmlns:a16="http://schemas.microsoft.com/office/drawing/2014/main" id="{D554645C-E25B-4438-B22C-191D530922D7}"/>
                </a:ext>
              </a:extLst>
            </p:cNvPr>
            <p:cNvSpPr/>
            <p:nvPr/>
          </p:nvSpPr>
          <p:spPr>
            <a:xfrm>
              <a:off x="2135683" y="0"/>
              <a:ext cx="1824632" cy="1167904"/>
            </a:xfrm>
            <a:prstGeom prst="roundRect">
              <a:avLst>
                <a:gd name="adj" fmla="val 10000"/>
              </a:avLst>
            </a:prstGeom>
            <a:grpFill/>
            <a:ln/>
          </p:spPr>
          <p:style>
            <a:lnRef idx="3">
              <a:schemeClr val="lt1"/>
            </a:lnRef>
            <a:fillRef idx="1">
              <a:schemeClr val="accent1"/>
            </a:fillRef>
            <a:effectRef idx="1">
              <a:schemeClr val="accent1"/>
            </a:effectRef>
            <a:fontRef idx="minor">
              <a:schemeClr val="lt1"/>
            </a:fontRef>
          </p:style>
        </p:sp>
        <p:sp>
          <p:nvSpPr>
            <p:cNvPr id="89" name="Rectangle: Rounded Corners 4">
              <a:extLst>
                <a:ext uri="{FF2B5EF4-FFF2-40B4-BE49-F238E27FC236}">
                  <a16:creationId xmlns:a16="http://schemas.microsoft.com/office/drawing/2014/main" id="{EAC05A29-7B1E-43F1-A1EC-6E222B734AAF}"/>
                </a:ext>
              </a:extLst>
            </p:cNvPr>
            <p:cNvSpPr txBox="1"/>
            <p:nvPr/>
          </p:nvSpPr>
          <p:spPr>
            <a:xfrm>
              <a:off x="2169890" y="34207"/>
              <a:ext cx="1756218" cy="10994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rtlCol="0" anchor="ctr" anchorCtr="0">
              <a:noAutofit/>
            </a:bodyPr>
            <a:lstStyle/>
            <a:p>
              <a:pPr lvl="0" algn="ctr" defTabSz="977900">
                <a:lnSpc>
                  <a:spcPct val="90000"/>
                </a:lnSpc>
                <a:spcBef>
                  <a:spcPct val="0"/>
                </a:spcBef>
                <a:spcAft>
                  <a:spcPct val="35000"/>
                </a:spcAft>
              </a:pPr>
              <a:r>
                <a:rPr lang="en-US" sz="900" dirty="0">
                  <a:solidFill>
                    <a:prstClr val="white"/>
                  </a:solidFill>
                </a:rPr>
                <a:t>Our 2019/20 Institute of Customer Satisfaction CSAT annual survey results provided a clear indication that the levels of customer service, across all areas of the business, provisioned to our customer base are far from the standards that are expected. </a:t>
              </a:r>
            </a:p>
            <a:p>
              <a:pPr lvl="0" algn="ctr" defTabSz="977900">
                <a:lnSpc>
                  <a:spcPct val="90000"/>
                </a:lnSpc>
                <a:spcBef>
                  <a:spcPct val="0"/>
                </a:spcBef>
                <a:spcAft>
                  <a:spcPct val="35000"/>
                </a:spcAft>
              </a:pPr>
              <a:r>
                <a:rPr lang="en-US" sz="900" dirty="0">
                  <a:solidFill>
                    <a:prstClr val="white"/>
                  </a:solidFill>
                </a:rPr>
                <a:t>In direct response to this, and </a:t>
              </a:r>
              <a:r>
                <a:rPr lang="en-US" sz="900" dirty="0" err="1">
                  <a:solidFill>
                    <a:prstClr val="white"/>
                  </a:solidFill>
                </a:rPr>
                <a:t>utilising</a:t>
              </a:r>
              <a:r>
                <a:rPr lang="en-US" sz="900" dirty="0">
                  <a:solidFill>
                    <a:prstClr val="white"/>
                  </a:solidFill>
                </a:rPr>
                <a:t> investments signed-off within Business Plan 2020, we’ve initiated a 3-year programme of work to transform how our customers interact and conduct business with us, targeting an end-state whereby all customers are consistently delighted by the service experience provisioned. </a:t>
              </a:r>
            </a:p>
          </p:txBody>
        </p:sp>
      </p:grpSp>
    </p:spTree>
    <p:extLst>
      <p:ext uri="{BB962C8B-B14F-4D97-AF65-F5344CB8AC3E}">
        <p14:creationId xmlns:p14="http://schemas.microsoft.com/office/powerpoint/2010/main" val="1290956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79642F-B456-4C67-8EB6-7CA66D58C861}"/>
              </a:ext>
            </a:extLst>
          </p:cNvPr>
          <p:cNvSpPr>
            <a:spLocks noGrp="1"/>
          </p:cNvSpPr>
          <p:nvPr>
            <p:ph type="title"/>
          </p:nvPr>
        </p:nvSpPr>
        <p:spPr>
          <a:xfrm>
            <a:off x="69156" y="123478"/>
            <a:ext cx="8617644" cy="521981"/>
          </a:xfrm>
        </p:spPr>
        <p:txBody>
          <a:bodyPr>
            <a:normAutofit/>
          </a:bodyPr>
          <a:lstStyle/>
          <a:p>
            <a:pPr algn="l"/>
            <a:r>
              <a:rPr lang="en-US" sz="2000" dirty="0">
                <a:solidFill>
                  <a:schemeClr val="accent5">
                    <a:lumMod val="75000"/>
                  </a:schemeClr>
                </a:solidFill>
              </a:rPr>
              <a:t>Customer Experience</a:t>
            </a:r>
            <a:r>
              <a:rPr lang="en-US" sz="2000" dirty="0"/>
              <a:t>: </a:t>
            </a:r>
            <a:r>
              <a:rPr lang="en-GB" sz="2000" dirty="0"/>
              <a:t>What’s our vision?</a:t>
            </a:r>
            <a:endParaRPr lang="en-GB" sz="2000" dirty="0">
              <a:solidFill>
                <a:schemeClr val="tx1">
                  <a:lumMod val="65000"/>
                  <a:lumOff val="35000"/>
                </a:schemeClr>
              </a:solidFill>
            </a:endParaRPr>
          </a:p>
        </p:txBody>
      </p:sp>
      <p:grpSp>
        <p:nvGrpSpPr>
          <p:cNvPr id="9" name="Group 8">
            <a:extLst>
              <a:ext uri="{FF2B5EF4-FFF2-40B4-BE49-F238E27FC236}">
                <a16:creationId xmlns:a16="http://schemas.microsoft.com/office/drawing/2014/main" id="{039FAC20-C08F-4827-8C9A-8A96A4BA6F1B}"/>
              </a:ext>
            </a:extLst>
          </p:cNvPr>
          <p:cNvGrpSpPr/>
          <p:nvPr/>
        </p:nvGrpSpPr>
        <p:grpSpPr>
          <a:xfrm>
            <a:off x="538382" y="850998"/>
            <a:ext cx="1929115" cy="743827"/>
            <a:chOff x="2135683" y="0"/>
            <a:chExt cx="1824632" cy="1167904"/>
          </a:xfrm>
        </p:grpSpPr>
        <p:sp>
          <p:nvSpPr>
            <p:cNvPr id="10" name="Rectangle: Rounded Corners 9">
              <a:extLst>
                <a:ext uri="{FF2B5EF4-FFF2-40B4-BE49-F238E27FC236}">
                  <a16:creationId xmlns:a16="http://schemas.microsoft.com/office/drawing/2014/main" id="{CEDD00F4-27A2-4E41-B087-246367013F28}"/>
                </a:ext>
              </a:extLst>
            </p:cNvPr>
            <p:cNvSpPr/>
            <p:nvPr/>
          </p:nvSpPr>
          <p:spPr>
            <a:xfrm>
              <a:off x="2135683" y="0"/>
              <a:ext cx="1824632" cy="1167904"/>
            </a:xfrm>
            <a:prstGeom prst="roundRect">
              <a:avLst>
                <a:gd name="adj" fmla="val 10000"/>
              </a:avLst>
            </a:prstGeom>
            <a:solidFill>
              <a:srgbClr val="087793"/>
            </a:solidFill>
            <a:ln/>
          </p:spPr>
          <p:style>
            <a:lnRef idx="3">
              <a:schemeClr val="lt1"/>
            </a:lnRef>
            <a:fillRef idx="1">
              <a:schemeClr val="accent1"/>
            </a:fillRef>
            <a:effectRef idx="1">
              <a:schemeClr val="accent1"/>
            </a:effectRef>
            <a:fontRef idx="minor">
              <a:schemeClr val="lt1"/>
            </a:fontRef>
          </p:style>
        </p:sp>
        <p:sp>
          <p:nvSpPr>
            <p:cNvPr id="11" name="Rectangle: Rounded Corners 4">
              <a:extLst>
                <a:ext uri="{FF2B5EF4-FFF2-40B4-BE49-F238E27FC236}">
                  <a16:creationId xmlns:a16="http://schemas.microsoft.com/office/drawing/2014/main" id="{52ACA58F-153C-4C57-84D7-2A672407E714}"/>
                </a:ext>
              </a:extLst>
            </p:cNvPr>
            <p:cNvSpPr txBox="1"/>
            <p:nvPr/>
          </p:nvSpPr>
          <p:spPr>
            <a:xfrm>
              <a:off x="2169890" y="34207"/>
              <a:ext cx="1756218" cy="1099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rtlCol="0" anchor="ctr" anchorCtr="0">
              <a:noAutofit/>
            </a:bodyPr>
            <a:lstStyle/>
            <a:p>
              <a:pPr marL="0" lvl="0" indent="0" algn="ctr" defTabSz="977900">
                <a:lnSpc>
                  <a:spcPct val="90000"/>
                </a:lnSpc>
                <a:spcBef>
                  <a:spcPct val="0"/>
                </a:spcBef>
                <a:spcAft>
                  <a:spcPct val="35000"/>
                </a:spcAft>
                <a:buNone/>
              </a:pPr>
              <a:r>
                <a:rPr lang="en-GB" sz="1050" dirty="0">
                  <a:solidFill>
                    <a:prstClr val="white"/>
                  </a:solidFill>
                  <a:latin typeface="Arial"/>
                </a:rPr>
                <a:t>Minimise the number of queries and complaints</a:t>
              </a:r>
            </a:p>
          </p:txBody>
        </p:sp>
      </p:grpSp>
      <p:grpSp>
        <p:nvGrpSpPr>
          <p:cNvPr id="12" name="Group 11">
            <a:extLst>
              <a:ext uri="{FF2B5EF4-FFF2-40B4-BE49-F238E27FC236}">
                <a16:creationId xmlns:a16="http://schemas.microsoft.com/office/drawing/2014/main" id="{EC443FE4-39BE-447B-8408-72C7D3B97B88}"/>
              </a:ext>
            </a:extLst>
          </p:cNvPr>
          <p:cNvGrpSpPr/>
          <p:nvPr/>
        </p:nvGrpSpPr>
        <p:grpSpPr>
          <a:xfrm>
            <a:off x="538381" y="1846770"/>
            <a:ext cx="1929115" cy="743827"/>
            <a:chOff x="2135683" y="0"/>
            <a:chExt cx="1824632" cy="1167904"/>
          </a:xfrm>
        </p:grpSpPr>
        <p:sp>
          <p:nvSpPr>
            <p:cNvPr id="14" name="Rectangle: Rounded Corners 13">
              <a:extLst>
                <a:ext uri="{FF2B5EF4-FFF2-40B4-BE49-F238E27FC236}">
                  <a16:creationId xmlns:a16="http://schemas.microsoft.com/office/drawing/2014/main" id="{9852687E-517B-48E2-9A8E-B4BB0F8AC571}"/>
                </a:ext>
              </a:extLst>
            </p:cNvPr>
            <p:cNvSpPr/>
            <p:nvPr/>
          </p:nvSpPr>
          <p:spPr>
            <a:xfrm>
              <a:off x="2135683" y="0"/>
              <a:ext cx="1824632" cy="1167904"/>
            </a:xfrm>
            <a:prstGeom prst="roundRect">
              <a:avLst>
                <a:gd name="adj" fmla="val 10000"/>
              </a:avLst>
            </a:prstGeom>
            <a:solidFill>
              <a:srgbClr val="087793"/>
            </a:solidFill>
            <a:ln/>
          </p:spPr>
          <p:style>
            <a:lnRef idx="3">
              <a:schemeClr val="lt1"/>
            </a:lnRef>
            <a:fillRef idx="1">
              <a:schemeClr val="accent1"/>
            </a:fillRef>
            <a:effectRef idx="1">
              <a:schemeClr val="accent1"/>
            </a:effectRef>
            <a:fontRef idx="minor">
              <a:schemeClr val="lt1"/>
            </a:fontRef>
          </p:style>
        </p:sp>
        <p:sp>
          <p:nvSpPr>
            <p:cNvPr id="15" name="Rectangle: Rounded Corners 4">
              <a:extLst>
                <a:ext uri="{FF2B5EF4-FFF2-40B4-BE49-F238E27FC236}">
                  <a16:creationId xmlns:a16="http://schemas.microsoft.com/office/drawing/2014/main" id="{A29DF76A-E1EA-4512-8256-82D3AC4A966D}"/>
                </a:ext>
              </a:extLst>
            </p:cNvPr>
            <p:cNvSpPr txBox="1"/>
            <p:nvPr/>
          </p:nvSpPr>
          <p:spPr>
            <a:xfrm>
              <a:off x="2169890" y="34207"/>
              <a:ext cx="1756218" cy="1099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rtlCol="0" anchor="ctr" anchorCtr="0">
              <a:noAutofit/>
            </a:bodyPr>
            <a:lstStyle/>
            <a:p>
              <a:pPr marL="0" lvl="0" indent="0" algn="ctr" defTabSz="977900">
                <a:lnSpc>
                  <a:spcPct val="90000"/>
                </a:lnSpc>
                <a:spcBef>
                  <a:spcPct val="0"/>
                </a:spcBef>
                <a:spcAft>
                  <a:spcPct val="35000"/>
                </a:spcAft>
                <a:buNone/>
              </a:pPr>
              <a:r>
                <a:rPr lang="en-GB" sz="1050" dirty="0">
                  <a:solidFill>
                    <a:prstClr val="white"/>
                  </a:solidFill>
                  <a:latin typeface="Arial"/>
                </a:rPr>
                <a:t>Grow customer self-service capability</a:t>
              </a:r>
              <a:endParaRPr lang="en-GB" sz="1050" b="0" kern="1200" dirty="0">
                <a:solidFill>
                  <a:prstClr val="white"/>
                </a:solidFill>
                <a:latin typeface="Arial"/>
                <a:ea typeface="+mn-ea"/>
                <a:cs typeface="+mn-cs"/>
              </a:endParaRPr>
            </a:p>
          </p:txBody>
        </p:sp>
      </p:grpSp>
      <p:grpSp>
        <p:nvGrpSpPr>
          <p:cNvPr id="16" name="Group 15">
            <a:extLst>
              <a:ext uri="{FF2B5EF4-FFF2-40B4-BE49-F238E27FC236}">
                <a16:creationId xmlns:a16="http://schemas.microsoft.com/office/drawing/2014/main" id="{7C13DADE-0A28-4C3F-8FD8-1009BA6A9CA9}"/>
              </a:ext>
            </a:extLst>
          </p:cNvPr>
          <p:cNvGrpSpPr/>
          <p:nvPr/>
        </p:nvGrpSpPr>
        <p:grpSpPr>
          <a:xfrm>
            <a:off x="538381" y="2842542"/>
            <a:ext cx="1929115" cy="743827"/>
            <a:chOff x="2135683" y="0"/>
            <a:chExt cx="1824632" cy="1167904"/>
          </a:xfrm>
        </p:grpSpPr>
        <p:sp>
          <p:nvSpPr>
            <p:cNvPr id="17" name="Rectangle: Rounded Corners 16">
              <a:extLst>
                <a:ext uri="{FF2B5EF4-FFF2-40B4-BE49-F238E27FC236}">
                  <a16:creationId xmlns:a16="http://schemas.microsoft.com/office/drawing/2014/main" id="{1AC55C82-BC0F-4D3B-90B3-E6859C5CB4D4}"/>
                </a:ext>
              </a:extLst>
            </p:cNvPr>
            <p:cNvSpPr/>
            <p:nvPr/>
          </p:nvSpPr>
          <p:spPr>
            <a:xfrm>
              <a:off x="2135683" y="0"/>
              <a:ext cx="1824632" cy="1167904"/>
            </a:xfrm>
            <a:prstGeom prst="roundRect">
              <a:avLst>
                <a:gd name="adj" fmla="val 10000"/>
              </a:avLst>
            </a:prstGeom>
            <a:solidFill>
              <a:srgbClr val="087793"/>
            </a:solidFill>
            <a:ln/>
          </p:spPr>
          <p:style>
            <a:lnRef idx="3">
              <a:schemeClr val="lt1"/>
            </a:lnRef>
            <a:fillRef idx="1">
              <a:schemeClr val="accent1"/>
            </a:fillRef>
            <a:effectRef idx="1">
              <a:schemeClr val="accent1"/>
            </a:effectRef>
            <a:fontRef idx="minor">
              <a:schemeClr val="lt1"/>
            </a:fontRef>
          </p:style>
        </p:sp>
        <p:sp>
          <p:nvSpPr>
            <p:cNvPr id="18" name="Rectangle: Rounded Corners 4">
              <a:extLst>
                <a:ext uri="{FF2B5EF4-FFF2-40B4-BE49-F238E27FC236}">
                  <a16:creationId xmlns:a16="http://schemas.microsoft.com/office/drawing/2014/main" id="{F009DCA7-71B3-4903-969C-998518351CF7}"/>
                </a:ext>
              </a:extLst>
            </p:cNvPr>
            <p:cNvSpPr txBox="1"/>
            <p:nvPr/>
          </p:nvSpPr>
          <p:spPr>
            <a:xfrm>
              <a:off x="2169890" y="34207"/>
              <a:ext cx="1756218" cy="1099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rtlCol="0" anchor="ctr" anchorCtr="0">
              <a:noAutofit/>
            </a:bodyPr>
            <a:lstStyle/>
            <a:p>
              <a:pPr marL="0" lvl="0" indent="0" algn="ctr" defTabSz="977900">
                <a:lnSpc>
                  <a:spcPct val="90000"/>
                </a:lnSpc>
                <a:spcBef>
                  <a:spcPct val="0"/>
                </a:spcBef>
                <a:spcAft>
                  <a:spcPct val="35000"/>
                </a:spcAft>
                <a:buNone/>
              </a:pPr>
              <a:r>
                <a:rPr lang="en-GB" sz="1050" dirty="0">
                  <a:solidFill>
                    <a:prstClr val="white"/>
                  </a:solidFill>
                  <a:latin typeface="Arial"/>
                </a:rPr>
                <a:t>Automate clunky and time consuming operational processes</a:t>
              </a:r>
              <a:endParaRPr lang="en-GB" sz="1050" b="0" kern="1200" dirty="0">
                <a:solidFill>
                  <a:prstClr val="white"/>
                </a:solidFill>
                <a:latin typeface="Arial"/>
                <a:ea typeface="+mn-ea"/>
                <a:cs typeface="+mn-cs"/>
              </a:endParaRPr>
            </a:p>
          </p:txBody>
        </p:sp>
      </p:grpSp>
      <p:grpSp>
        <p:nvGrpSpPr>
          <p:cNvPr id="20" name="Group 19">
            <a:extLst>
              <a:ext uri="{FF2B5EF4-FFF2-40B4-BE49-F238E27FC236}">
                <a16:creationId xmlns:a16="http://schemas.microsoft.com/office/drawing/2014/main" id="{E13B01F0-A5BD-4C20-912F-E3C46B95C947}"/>
              </a:ext>
            </a:extLst>
          </p:cNvPr>
          <p:cNvGrpSpPr/>
          <p:nvPr/>
        </p:nvGrpSpPr>
        <p:grpSpPr>
          <a:xfrm>
            <a:off x="538381" y="3838314"/>
            <a:ext cx="1929115" cy="743827"/>
            <a:chOff x="2135683" y="0"/>
            <a:chExt cx="1824632" cy="1167904"/>
          </a:xfrm>
        </p:grpSpPr>
        <p:sp>
          <p:nvSpPr>
            <p:cNvPr id="21" name="Rectangle: Rounded Corners 20">
              <a:extLst>
                <a:ext uri="{FF2B5EF4-FFF2-40B4-BE49-F238E27FC236}">
                  <a16:creationId xmlns:a16="http://schemas.microsoft.com/office/drawing/2014/main" id="{B4C3EA13-6BA4-440B-9D2F-5A684B972E4C}"/>
                </a:ext>
              </a:extLst>
            </p:cNvPr>
            <p:cNvSpPr/>
            <p:nvPr/>
          </p:nvSpPr>
          <p:spPr>
            <a:xfrm>
              <a:off x="2135683" y="0"/>
              <a:ext cx="1824632" cy="1167904"/>
            </a:xfrm>
            <a:prstGeom prst="roundRect">
              <a:avLst>
                <a:gd name="adj" fmla="val 10000"/>
              </a:avLst>
            </a:prstGeom>
            <a:solidFill>
              <a:srgbClr val="087793"/>
            </a:solidFill>
            <a:ln/>
          </p:spPr>
          <p:style>
            <a:lnRef idx="3">
              <a:schemeClr val="lt1"/>
            </a:lnRef>
            <a:fillRef idx="1">
              <a:schemeClr val="accent1"/>
            </a:fillRef>
            <a:effectRef idx="1">
              <a:schemeClr val="accent1"/>
            </a:effectRef>
            <a:fontRef idx="minor">
              <a:schemeClr val="lt1"/>
            </a:fontRef>
          </p:style>
        </p:sp>
        <p:sp>
          <p:nvSpPr>
            <p:cNvPr id="22" name="Rectangle: Rounded Corners 4">
              <a:extLst>
                <a:ext uri="{FF2B5EF4-FFF2-40B4-BE49-F238E27FC236}">
                  <a16:creationId xmlns:a16="http://schemas.microsoft.com/office/drawing/2014/main" id="{A16F57A6-4EFE-46B2-9AD3-EC490FA75BD8}"/>
                </a:ext>
              </a:extLst>
            </p:cNvPr>
            <p:cNvSpPr txBox="1"/>
            <p:nvPr/>
          </p:nvSpPr>
          <p:spPr>
            <a:xfrm>
              <a:off x="2169890" y="34207"/>
              <a:ext cx="1756218" cy="1099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rtlCol="0" anchor="ctr" anchorCtr="0">
              <a:noAutofit/>
            </a:bodyPr>
            <a:lstStyle/>
            <a:p>
              <a:pPr marL="0" lvl="0" indent="0" algn="ctr" defTabSz="977900">
                <a:lnSpc>
                  <a:spcPct val="90000"/>
                </a:lnSpc>
                <a:spcBef>
                  <a:spcPct val="0"/>
                </a:spcBef>
                <a:spcAft>
                  <a:spcPct val="35000"/>
                </a:spcAft>
                <a:buNone/>
              </a:pPr>
              <a:r>
                <a:rPr lang="en-GB" sz="1050" b="0" kern="1200" dirty="0">
                  <a:solidFill>
                    <a:prstClr val="white"/>
                  </a:solidFill>
                  <a:latin typeface="Arial"/>
                  <a:ea typeface="+mn-ea"/>
                  <a:cs typeface="+mn-cs"/>
                </a:rPr>
                <a:t>Provide our work</a:t>
              </a:r>
              <a:r>
                <a:rPr lang="en-GB" sz="1050" dirty="0">
                  <a:solidFill>
                    <a:prstClr val="white"/>
                  </a:solidFill>
                  <a:latin typeface="Arial"/>
                </a:rPr>
                <a:t>force with the tools and skills to provision a world class customer experience</a:t>
              </a:r>
              <a:endParaRPr lang="en-GB" sz="1050" b="0" kern="1200" dirty="0">
                <a:solidFill>
                  <a:prstClr val="white"/>
                </a:solidFill>
                <a:latin typeface="Arial"/>
                <a:ea typeface="+mn-ea"/>
                <a:cs typeface="+mn-cs"/>
              </a:endParaRPr>
            </a:p>
          </p:txBody>
        </p:sp>
      </p:grpSp>
      <p:sp>
        <p:nvSpPr>
          <p:cNvPr id="30" name="TextBox 29">
            <a:extLst>
              <a:ext uri="{FF2B5EF4-FFF2-40B4-BE49-F238E27FC236}">
                <a16:creationId xmlns:a16="http://schemas.microsoft.com/office/drawing/2014/main" id="{6F93F83E-8C8A-40C3-8EB0-3DD743C95D86}"/>
              </a:ext>
            </a:extLst>
          </p:cNvPr>
          <p:cNvSpPr txBox="1"/>
          <p:nvPr/>
        </p:nvSpPr>
        <p:spPr>
          <a:xfrm>
            <a:off x="2637093" y="872784"/>
            <a:ext cx="6269947" cy="600164"/>
          </a:xfrm>
          <a:prstGeom prst="rect">
            <a:avLst/>
          </a:prstGeom>
          <a:noFill/>
        </p:spPr>
        <p:txBody>
          <a:bodyPr wrap="square" rtlCol="0">
            <a:spAutoFit/>
          </a:bodyPr>
          <a:lstStyle/>
          <a:p>
            <a:r>
              <a:rPr lang="en-GB" sz="1100" i="1" dirty="0"/>
              <a:t>We will provide our customers with as much data, information and insight as necessary, to allow them to run their businesses </a:t>
            </a:r>
            <a:r>
              <a:rPr lang="en-GB" sz="1100" b="1" i="1" dirty="0"/>
              <a:t>without having to interact with us </a:t>
            </a:r>
            <a:r>
              <a:rPr lang="en-GB" sz="1100" i="1" dirty="0"/>
              <a:t>as much as they do today on queries, issues and/or complaints. </a:t>
            </a:r>
          </a:p>
        </p:txBody>
      </p:sp>
      <p:sp>
        <p:nvSpPr>
          <p:cNvPr id="19" name="TextBox 18">
            <a:extLst>
              <a:ext uri="{FF2B5EF4-FFF2-40B4-BE49-F238E27FC236}">
                <a16:creationId xmlns:a16="http://schemas.microsoft.com/office/drawing/2014/main" id="{AE5157C6-E598-4B7C-A134-B507B8233C63}"/>
              </a:ext>
            </a:extLst>
          </p:cNvPr>
          <p:cNvSpPr txBox="1"/>
          <p:nvPr/>
        </p:nvSpPr>
        <p:spPr>
          <a:xfrm>
            <a:off x="2637093" y="2003239"/>
            <a:ext cx="6269947" cy="430887"/>
          </a:xfrm>
          <a:prstGeom prst="rect">
            <a:avLst/>
          </a:prstGeom>
          <a:noFill/>
        </p:spPr>
        <p:txBody>
          <a:bodyPr wrap="square" rtlCol="0">
            <a:spAutoFit/>
          </a:bodyPr>
          <a:lstStyle/>
          <a:p>
            <a:r>
              <a:rPr lang="en-GB" sz="1100" i="1" dirty="0"/>
              <a:t>We will provision </a:t>
            </a:r>
            <a:r>
              <a:rPr lang="en-GB" sz="1100" b="1" i="1" dirty="0"/>
              <a:t>self-service capability via our digital channels </a:t>
            </a:r>
            <a:r>
              <a:rPr lang="en-GB" sz="1100" i="1" dirty="0"/>
              <a:t>to permit customers to obtain data, information and insight without the need to interact with an Xoserve operative. </a:t>
            </a:r>
          </a:p>
        </p:txBody>
      </p:sp>
      <p:sp>
        <p:nvSpPr>
          <p:cNvPr id="23" name="TextBox 22">
            <a:extLst>
              <a:ext uri="{FF2B5EF4-FFF2-40B4-BE49-F238E27FC236}">
                <a16:creationId xmlns:a16="http://schemas.microsoft.com/office/drawing/2014/main" id="{24BB322E-7619-4ED5-BE57-C98474CCD647}"/>
              </a:ext>
            </a:extLst>
          </p:cNvPr>
          <p:cNvSpPr txBox="1"/>
          <p:nvPr/>
        </p:nvSpPr>
        <p:spPr>
          <a:xfrm>
            <a:off x="2637093" y="2864328"/>
            <a:ext cx="6269947" cy="600164"/>
          </a:xfrm>
          <a:prstGeom prst="rect">
            <a:avLst/>
          </a:prstGeom>
          <a:noFill/>
        </p:spPr>
        <p:txBody>
          <a:bodyPr wrap="square" rtlCol="0">
            <a:spAutoFit/>
          </a:bodyPr>
          <a:lstStyle/>
          <a:p>
            <a:r>
              <a:rPr lang="en-GB" sz="1100" i="1" dirty="0"/>
              <a:t>We will automate as much of our work as possible, whilst also </a:t>
            </a:r>
            <a:r>
              <a:rPr lang="en-GB" sz="1100" b="1" i="1" dirty="0"/>
              <a:t>reducing as much waste and effort </a:t>
            </a:r>
            <a:r>
              <a:rPr lang="en-GB" sz="1100" i="1" dirty="0"/>
              <a:t>that our customers have to expend when conducting business with us via the operational processes for which Xoserve, as the industry appointed CDSP, are accountable for. </a:t>
            </a:r>
          </a:p>
        </p:txBody>
      </p:sp>
      <p:sp>
        <p:nvSpPr>
          <p:cNvPr id="24" name="TextBox 23">
            <a:extLst>
              <a:ext uri="{FF2B5EF4-FFF2-40B4-BE49-F238E27FC236}">
                <a16:creationId xmlns:a16="http://schemas.microsoft.com/office/drawing/2014/main" id="{6F6CC5D1-1518-4F30-92B6-A20AD9D86711}"/>
              </a:ext>
            </a:extLst>
          </p:cNvPr>
          <p:cNvSpPr txBox="1"/>
          <p:nvPr/>
        </p:nvSpPr>
        <p:spPr>
          <a:xfrm>
            <a:off x="2637093" y="3910145"/>
            <a:ext cx="6269947" cy="600164"/>
          </a:xfrm>
          <a:prstGeom prst="rect">
            <a:avLst/>
          </a:prstGeom>
          <a:noFill/>
        </p:spPr>
        <p:txBody>
          <a:bodyPr wrap="square" rtlCol="0">
            <a:spAutoFit/>
          </a:bodyPr>
          <a:lstStyle/>
          <a:p>
            <a:r>
              <a:rPr lang="en-US" sz="1100" i="1" dirty="0"/>
              <a:t>Where a customer contact is needed, they are met with friendly, empowered people who are eager to build great customer relationships, </a:t>
            </a:r>
            <a:r>
              <a:rPr lang="en-US" sz="1100" b="1" i="1" dirty="0"/>
              <a:t>predicting and solving problems quickly in a consistent manner and have a deep understanding of our customers’ needs</a:t>
            </a:r>
            <a:r>
              <a:rPr lang="en-US" sz="1100" i="1" dirty="0"/>
              <a:t>.</a:t>
            </a:r>
          </a:p>
        </p:txBody>
      </p:sp>
    </p:spTree>
    <p:extLst>
      <p:ext uri="{BB962C8B-B14F-4D97-AF65-F5344CB8AC3E}">
        <p14:creationId xmlns:p14="http://schemas.microsoft.com/office/powerpoint/2010/main" val="3208556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79642F-B456-4C67-8EB6-7CA66D58C861}"/>
              </a:ext>
            </a:extLst>
          </p:cNvPr>
          <p:cNvSpPr>
            <a:spLocks noGrp="1"/>
          </p:cNvSpPr>
          <p:nvPr>
            <p:ph type="title"/>
          </p:nvPr>
        </p:nvSpPr>
        <p:spPr>
          <a:xfrm>
            <a:off x="109868" y="45034"/>
            <a:ext cx="8617644" cy="521981"/>
          </a:xfrm>
        </p:spPr>
        <p:txBody>
          <a:bodyPr>
            <a:normAutofit/>
          </a:bodyPr>
          <a:lstStyle/>
          <a:p>
            <a:pPr algn="l"/>
            <a:r>
              <a:rPr lang="en-US" sz="2000" dirty="0">
                <a:solidFill>
                  <a:schemeClr val="accent5">
                    <a:lumMod val="75000"/>
                  </a:schemeClr>
                </a:solidFill>
              </a:rPr>
              <a:t>Customer Experience</a:t>
            </a:r>
            <a:r>
              <a:rPr lang="en-US" sz="2000" dirty="0"/>
              <a:t>: </a:t>
            </a:r>
            <a:r>
              <a:rPr lang="en-GB" sz="2000" dirty="0"/>
              <a:t>We’re on a journey…..</a:t>
            </a:r>
            <a:endParaRPr lang="en-GB" sz="2000" dirty="0">
              <a:solidFill>
                <a:schemeClr val="tx1">
                  <a:lumMod val="65000"/>
                  <a:lumOff val="35000"/>
                </a:schemeClr>
              </a:solidFill>
            </a:endParaRPr>
          </a:p>
        </p:txBody>
      </p:sp>
      <p:cxnSp>
        <p:nvCxnSpPr>
          <p:cNvPr id="17" name="Straight Arrow Connector 16">
            <a:extLst>
              <a:ext uri="{FF2B5EF4-FFF2-40B4-BE49-F238E27FC236}">
                <a16:creationId xmlns:a16="http://schemas.microsoft.com/office/drawing/2014/main" id="{621D7521-8215-49D5-8F2A-9D24538DCD4C}"/>
              </a:ext>
            </a:extLst>
          </p:cNvPr>
          <p:cNvCxnSpPr>
            <a:cxnSpLocks/>
          </p:cNvCxnSpPr>
          <p:nvPr/>
        </p:nvCxnSpPr>
        <p:spPr>
          <a:xfrm flipV="1">
            <a:off x="424852" y="728727"/>
            <a:ext cx="9494" cy="36469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4967B41-7CE2-4130-B31B-05AE84598DC6}"/>
              </a:ext>
            </a:extLst>
          </p:cNvPr>
          <p:cNvCxnSpPr>
            <a:cxnSpLocks/>
          </p:cNvCxnSpPr>
          <p:nvPr/>
        </p:nvCxnSpPr>
        <p:spPr>
          <a:xfrm>
            <a:off x="402644" y="4377124"/>
            <a:ext cx="8649298" cy="330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8B5709E-83D5-4C3D-B935-6CAFC0E1F6D5}"/>
              </a:ext>
            </a:extLst>
          </p:cNvPr>
          <p:cNvSpPr txBox="1"/>
          <p:nvPr/>
        </p:nvSpPr>
        <p:spPr>
          <a:xfrm>
            <a:off x="-24604" y="859256"/>
            <a:ext cx="492443" cy="3322446"/>
          </a:xfrm>
          <a:prstGeom prst="rect">
            <a:avLst/>
          </a:prstGeom>
          <a:noFill/>
        </p:spPr>
        <p:txBody>
          <a:bodyPr vert="vert270" wrap="square" rtlCol="0">
            <a:spAutoFit/>
          </a:bodyPr>
          <a:lstStyle/>
          <a:p>
            <a:pPr algn="ctr"/>
            <a:r>
              <a:rPr lang="en-US" sz="1100" b="1" dirty="0"/>
              <a:t>Customer Experience measure</a:t>
            </a:r>
          </a:p>
          <a:p>
            <a:pPr algn="ctr"/>
            <a:r>
              <a:rPr lang="en-US" sz="900" i="1" dirty="0"/>
              <a:t> </a:t>
            </a:r>
          </a:p>
        </p:txBody>
      </p:sp>
      <p:cxnSp>
        <p:nvCxnSpPr>
          <p:cNvPr id="21" name="Straight Connector 20">
            <a:extLst>
              <a:ext uri="{FF2B5EF4-FFF2-40B4-BE49-F238E27FC236}">
                <a16:creationId xmlns:a16="http://schemas.microsoft.com/office/drawing/2014/main" id="{46446273-C03F-46E4-9FAE-E1133FB933CA}"/>
              </a:ext>
            </a:extLst>
          </p:cNvPr>
          <p:cNvCxnSpPr>
            <a:cxnSpLocks/>
          </p:cNvCxnSpPr>
          <p:nvPr/>
        </p:nvCxnSpPr>
        <p:spPr>
          <a:xfrm flipH="1" flipV="1">
            <a:off x="4699008" y="971235"/>
            <a:ext cx="28285" cy="4007413"/>
          </a:xfrm>
          <a:prstGeom prst="line">
            <a:avLst/>
          </a:prstGeom>
          <a:ln w="19050">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58CA014-0555-48EB-B84B-FDB9FFA68ADC}"/>
              </a:ext>
            </a:extLst>
          </p:cNvPr>
          <p:cNvCxnSpPr>
            <a:cxnSpLocks/>
          </p:cNvCxnSpPr>
          <p:nvPr/>
        </p:nvCxnSpPr>
        <p:spPr>
          <a:xfrm flipV="1">
            <a:off x="7508150" y="845689"/>
            <a:ext cx="0" cy="3509017"/>
          </a:xfrm>
          <a:prstGeom prst="line">
            <a:avLst/>
          </a:prstGeom>
          <a:ln w="19050">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Connector: Curved 23" descr="Customer">
            <a:extLst>
              <a:ext uri="{FF2B5EF4-FFF2-40B4-BE49-F238E27FC236}">
                <a16:creationId xmlns:a16="http://schemas.microsoft.com/office/drawing/2014/main" id="{41E5CE29-6D8C-4E0D-8CE2-0991385D45D1}"/>
              </a:ext>
            </a:extLst>
          </p:cNvPr>
          <p:cNvCxnSpPr>
            <a:cxnSpLocks/>
          </p:cNvCxnSpPr>
          <p:nvPr/>
        </p:nvCxnSpPr>
        <p:spPr>
          <a:xfrm flipV="1">
            <a:off x="496634" y="1050710"/>
            <a:ext cx="7944027" cy="3069770"/>
          </a:xfrm>
          <a:prstGeom prst="curvedConnector3">
            <a:avLst/>
          </a:prstGeom>
          <a:ln w="161925">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C92AEA2D-AB90-44C1-A17B-BCEED11E9B26}"/>
              </a:ext>
            </a:extLst>
          </p:cNvPr>
          <p:cNvSpPr/>
          <p:nvPr/>
        </p:nvSpPr>
        <p:spPr>
          <a:xfrm>
            <a:off x="2764031" y="2647987"/>
            <a:ext cx="1123501" cy="320256"/>
          </a:xfrm>
          <a:prstGeom prst="roundRect">
            <a:avLst/>
          </a:prstGeom>
          <a:solidFill>
            <a:srgbClr val="0070C0"/>
          </a:solidFill>
          <a:ln>
            <a:solidFill>
              <a:srgbClr val="3A57A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b="1" dirty="0">
                <a:solidFill>
                  <a:schemeClr val="bg1"/>
                </a:solidFill>
              </a:rPr>
              <a:t>CRM Platform </a:t>
            </a:r>
          </a:p>
          <a:p>
            <a:pPr algn="ctr"/>
            <a:r>
              <a:rPr lang="en-GB" sz="700" b="1" dirty="0">
                <a:solidFill>
                  <a:schemeClr val="bg1"/>
                </a:solidFill>
              </a:rPr>
              <a:t>Roll-Out</a:t>
            </a:r>
          </a:p>
        </p:txBody>
      </p:sp>
      <p:sp>
        <p:nvSpPr>
          <p:cNvPr id="28" name="Rectangle: Rounded Corners 27">
            <a:extLst>
              <a:ext uri="{FF2B5EF4-FFF2-40B4-BE49-F238E27FC236}">
                <a16:creationId xmlns:a16="http://schemas.microsoft.com/office/drawing/2014/main" id="{2FC3D2E9-9DAD-43E0-9CB0-A6BF71D9101F}"/>
              </a:ext>
            </a:extLst>
          </p:cNvPr>
          <p:cNvSpPr/>
          <p:nvPr/>
        </p:nvSpPr>
        <p:spPr>
          <a:xfrm>
            <a:off x="2751102" y="2155403"/>
            <a:ext cx="1107684" cy="384357"/>
          </a:xfrm>
          <a:prstGeom prst="roundRect">
            <a:avLst/>
          </a:prstGeom>
          <a:solidFill>
            <a:srgbClr val="0070C0"/>
          </a:solidFill>
          <a:ln>
            <a:solidFill>
              <a:srgbClr val="3A57A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b="1" dirty="0">
                <a:solidFill>
                  <a:schemeClr val="bg1"/>
                </a:solidFill>
              </a:rPr>
              <a:t>Service Management Toolset Replacement</a:t>
            </a:r>
          </a:p>
        </p:txBody>
      </p:sp>
      <p:sp>
        <p:nvSpPr>
          <p:cNvPr id="29" name="Rectangle: Rounded Corners 28">
            <a:extLst>
              <a:ext uri="{FF2B5EF4-FFF2-40B4-BE49-F238E27FC236}">
                <a16:creationId xmlns:a16="http://schemas.microsoft.com/office/drawing/2014/main" id="{5BF76438-8C44-4B70-894E-148934E8B2F1}"/>
              </a:ext>
            </a:extLst>
          </p:cNvPr>
          <p:cNvSpPr/>
          <p:nvPr/>
        </p:nvSpPr>
        <p:spPr>
          <a:xfrm>
            <a:off x="2773678" y="3418189"/>
            <a:ext cx="1113851" cy="320256"/>
          </a:xfrm>
          <a:prstGeom prst="roundRect">
            <a:avLst/>
          </a:prstGeom>
          <a:solidFill>
            <a:srgbClr val="0070C0"/>
          </a:solidFill>
          <a:ln>
            <a:solidFill>
              <a:srgbClr val="3A57A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b="1" dirty="0">
                <a:solidFill>
                  <a:schemeClr val="bg1"/>
                </a:solidFill>
              </a:rPr>
              <a:t>Automation Platform Roll-Out</a:t>
            </a:r>
          </a:p>
        </p:txBody>
      </p:sp>
      <p:sp>
        <p:nvSpPr>
          <p:cNvPr id="43" name="Rectangle: Rounded Corners 42">
            <a:extLst>
              <a:ext uri="{FF2B5EF4-FFF2-40B4-BE49-F238E27FC236}">
                <a16:creationId xmlns:a16="http://schemas.microsoft.com/office/drawing/2014/main" id="{EE44333C-6EBD-401E-BB11-5461432BE97D}"/>
              </a:ext>
            </a:extLst>
          </p:cNvPr>
          <p:cNvSpPr/>
          <p:nvPr/>
        </p:nvSpPr>
        <p:spPr>
          <a:xfrm>
            <a:off x="2766190" y="1093268"/>
            <a:ext cx="1084389" cy="360466"/>
          </a:xfrm>
          <a:prstGeom prst="roundRect">
            <a:avLst/>
          </a:prstGeom>
          <a:solidFill>
            <a:srgbClr val="0070C0"/>
          </a:solidFill>
          <a:ln>
            <a:solidFill>
              <a:srgbClr val="3A57A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b="1" dirty="0">
                <a:solidFill>
                  <a:schemeClr val="bg1"/>
                </a:solidFill>
              </a:rPr>
              <a:t>Digital / Xoserve.com investment</a:t>
            </a:r>
          </a:p>
        </p:txBody>
      </p:sp>
      <p:sp>
        <p:nvSpPr>
          <p:cNvPr id="44" name="Rectangle: Rounded Corners 43">
            <a:extLst>
              <a:ext uri="{FF2B5EF4-FFF2-40B4-BE49-F238E27FC236}">
                <a16:creationId xmlns:a16="http://schemas.microsoft.com/office/drawing/2014/main" id="{A64CD7EE-071E-4134-B7E2-6872626CA2E1}"/>
              </a:ext>
            </a:extLst>
          </p:cNvPr>
          <p:cNvSpPr/>
          <p:nvPr/>
        </p:nvSpPr>
        <p:spPr>
          <a:xfrm>
            <a:off x="5422559" y="2961076"/>
            <a:ext cx="1195316" cy="320256"/>
          </a:xfrm>
          <a:prstGeom prst="roundRect">
            <a:avLst/>
          </a:prstGeom>
          <a:solidFill>
            <a:srgbClr val="0070C0"/>
          </a:solidFill>
          <a:ln>
            <a:solidFill>
              <a:srgbClr val="3A5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bg1"/>
                </a:solidFill>
              </a:rPr>
              <a:t>Automation Platform Enhancement</a:t>
            </a:r>
          </a:p>
        </p:txBody>
      </p:sp>
      <p:sp>
        <p:nvSpPr>
          <p:cNvPr id="45" name="Rectangle: Rounded Corners 44">
            <a:extLst>
              <a:ext uri="{FF2B5EF4-FFF2-40B4-BE49-F238E27FC236}">
                <a16:creationId xmlns:a16="http://schemas.microsoft.com/office/drawing/2014/main" id="{F0C56040-5B08-4B6D-BFCA-AD26FB515EF9}"/>
              </a:ext>
            </a:extLst>
          </p:cNvPr>
          <p:cNvSpPr/>
          <p:nvPr/>
        </p:nvSpPr>
        <p:spPr>
          <a:xfrm>
            <a:off x="5438145" y="1158712"/>
            <a:ext cx="1181345" cy="320256"/>
          </a:xfrm>
          <a:prstGeom prst="roundRect">
            <a:avLst/>
          </a:prstGeom>
          <a:solidFill>
            <a:srgbClr val="0070C0"/>
          </a:solidFill>
          <a:ln>
            <a:solidFill>
              <a:srgbClr val="3A57A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b="1" dirty="0">
                <a:solidFill>
                  <a:schemeClr val="bg1"/>
                </a:solidFill>
              </a:rPr>
              <a:t>Digital / Xoserve.com investment</a:t>
            </a:r>
          </a:p>
        </p:txBody>
      </p:sp>
      <p:sp>
        <p:nvSpPr>
          <p:cNvPr id="46" name="Rectangle: Rounded Corners 45">
            <a:extLst>
              <a:ext uri="{FF2B5EF4-FFF2-40B4-BE49-F238E27FC236}">
                <a16:creationId xmlns:a16="http://schemas.microsoft.com/office/drawing/2014/main" id="{2DB64E55-9648-4838-A88D-BA3E128BBA98}"/>
              </a:ext>
            </a:extLst>
          </p:cNvPr>
          <p:cNvSpPr/>
          <p:nvPr/>
        </p:nvSpPr>
        <p:spPr>
          <a:xfrm>
            <a:off x="5437628" y="1616036"/>
            <a:ext cx="1169740" cy="320256"/>
          </a:xfrm>
          <a:prstGeom prst="roundRect">
            <a:avLst/>
          </a:prstGeom>
          <a:solidFill>
            <a:srgbClr val="0070C0"/>
          </a:solidFill>
          <a:ln>
            <a:solidFill>
              <a:srgbClr val="3A5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bg1"/>
                </a:solidFill>
              </a:rPr>
              <a:t>CRM Platform </a:t>
            </a:r>
          </a:p>
          <a:p>
            <a:pPr algn="ctr"/>
            <a:r>
              <a:rPr lang="en-GB" sz="700" b="1" dirty="0">
                <a:solidFill>
                  <a:schemeClr val="bg1"/>
                </a:solidFill>
              </a:rPr>
              <a:t>Enhancement</a:t>
            </a:r>
          </a:p>
        </p:txBody>
      </p:sp>
      <p:sp>
        <p:nvSpPr>
          <p:cNvPr id="47" name="TextBox 46">
            <a:extLst>
              <a:ext uri="{FF2B5EF4-FFF2-40B4-BE49-F238E27FC236}">
                <a16:creationId xmlns:a16="http://schemas.microsoft.com/office/drawing/2014/main" id="{BC2D23B1-C847-4000-A298-5FE2EB9EBE29}"/>
              </a:ext>
            </a:extLst>
          </p:cNvPr>
          <p:cNvSpPr txBox="1"/>
          <p:nvPr/>
        </p:nvSpPr>
        <p:spPr>
          <a:xfrm>
            <a:off x="1943755" y="2415532"/>
            <a:ext cx="781251" cy="369332"/>
          </a:xfrm>
          <a:prstGeom prst="rect">
            <a:avLst/>
          </a:prstGeom>
          <a:noFill/>
        </p:spPr>
        <p:txBody>
          <a:bodyPr wrap="square" rtlCol="0">
            <a:spAutoFit/>
          </a:bodyPr>
          <a:lstStyle/>
          <a:p>
            <a:pPr algn="ctr"/>
            <a:r>
              <a:rPr lang="en-GB" sz="600" dirty="0">
                <a:solidFill>
                  <a:schemeClr val="tx2">
                    <a:lumMod val="75000"/>
                  </a:schemeClr>
                </a:solidFill>
              </a:rPr>
              <a:t>Targeted Customer  Communications</a:t>
            </a:r>
          </a:p>
        </p:txBody>
      </p:sp>
      <p:sp>
        <p:nvSpPr>
          <p:cNvPr id="48" name="TextBox 47">
            <a:extLst>
              <a:ext uri="{FF2B5EF4-FFF2-40B4-BE49-F238E27FC236}">
                <a16:creationId xmlns:a16="http://schemas.microsoft.com/office/drawing/2014/main" id="{0E14EBE3-5F8A-4379-8C83-9A233DE9F8F3}"/>
              </a:ext>
            </a:extLst>
          </p:cNvPr>
          <p:cNvSpPr txBox="1"/>
          <p:nvPr/>
        </p:nvSpPr>
        <p:spPr>
          <a:xfrm>
            <a:off x="3554795" y="3015165"/>
            <a:ext cx="1212319" cy="276999"/>
          </a:xfrm>
          <a:prstGeom prst="rect">
            <a:avLst/>
          </a:prstGeom>
          <a:noFill/>
        </p:spPr>
        <p:txBody>
          <a:bodyPr wrap="square" rtlCol="0">
            <a:spAutoFit/>
          </a:bodyPr>
          <a:lstStyle/>
          <a:p>
            <a:pPr algn="ctr"/>
            <a:r>
              <a:rPr lang="en-GB" sz="600" dirty="0">
                <a:solidFill>
                  <a:schemeClr val="tx2">
                    <a:lumMod val="75000"/>
                  </a:schemeClr>
                </a:solidFill>
              </a:rPr>
              <a:t>Better understanding of individual customer needs</a:t>
            </a:r>
          </a:p>
        </p:txBody>
      </p:sp>
      <p:sp>
        <p:nvSpPr>
          <p:cNvPr id="49" name="TextBox 48">
            <a:extLst>
              <a:ext uri="{FF2B5EF4-FFF2-40B4-BE49-F238E27FC236}">
                <a16:creationId xmlns:a16="http://schemas.microsoft.com/office/drawing/2014/main" id="{189E93FA-E572-4433-B723-DFF8F8448AE0}"/>
              </a:ext>
            </a:extLst>
          </p:cNvPr>
          <p:cNvSpPr txBox="1"/>
          <p:nvPr/>
        </p:nvSpPr>
        <p:spPr>
          <a:xfrm>
            <a:off x="2732830" y="3025623"/>
            <a:ext cx="992938" cy="276999"/>
          </a:xfrm>
          <a:prstGeom prst="rect">
            <a:avLst/>
          </a:prstGeom>
          <a:noFill/>
        </p:spPr>
        <p:txBody>
          <a:bodyPr wrap="square" rtlCol="0">
            <a:spAutoFit/>
          </a:bodyPr>
          <a:lstStyle/>
          <a:p>
            <a:pPr algn="ctr"/>
            <a:r>
              <a:rPr lang="en-GB" sz="600" dirty="0">
                <a:solidFill>
                  <a:schemeClr val="tx2">
                    <a:lumMod val="75000"/>
                  </a:schemeClr>
                </a:solidFill>
              </a:rPr>
              <a:t>Improved sentiment analysis tools </a:t>
            </a:r>
          </a:p>
        </p:txBody>
      </p:sp>
      <p:sp>
        <p:nvSpPr>
          <p:cNvPr id="50" name="TextBox 49">
            <a:extLst>
              <a:ext uri="{FF2B5EF4-FFF2-40B4-BE49-F238E27FC236}">
                <a16:creationId xmlns:a16="http://schemas.microsoft.com/office/drawing/2014/main" id="{C8984780-A3DE-4F44-A051-1E639F3B3408}"/>
              </a:ext>
            </a:extLst>
          </p:cNvPr>
          <p:cNvSpPr txBox="1"/>
          <p:nvPr/>
        </p:nvSpPr>
        <p:spPr>
          <a:xfrm>
            <a:off x="3887773" y="2381202"/>
            <a:ext cx="816441" cy="553998"/>
          </a:xfrm>
          <a:prstGeom prst="rect">
            <a:avLst/>
          </a:prstGeom>
          <a:noFill/>
        </p:spPr>
        <p:txBody>
          <a:bodyPr wrap="square" rtlCol="0">
            <a:spAutoFit/>
          </a:bodyPr>
          <a:lstStyle/>
          <a:p>
            <a:pPr algn="ctr"/>
            <a:r>
              <a:rPr lang="en-GB" sz="600" dirty="0">
                <a:solidFill>
                  <a:schemeClr val="tx2">
                    <a:lumMod val="75000"/>
                  </a:schemeClr>
                </a:solidFill>
              </a:rPr>
              <a:t>More meaningful and frequent updates for queries, issues, and incidents</a:t>
            </a:r>
          </a:p>
        </p:txBody>
      </p:sp>
      <p:sp>
        <p:nvSpPr>
          <p:cNvPr id="51" name="TextBox 50">
            <a:extLst>
              <a:ext uri="{FF2B5EF4-FFF2-40B4-BE49-F238E27FC236}">
                <a16:creationId xmlns:a16="http://schemas.microsoft.com/office/drawing/2014/main" id="{B0931905-971C-48F7-BB7E-9F61802F2192}"/>
              </a:ext>
            </a:extLst>
          </p:cNvPr>
          <p:cNvSpPr txBox="1"/>
          <p:nvPr/>
        </p:nvSpPr>
        <p:spPr>
          <a:xfrm>
            <a:off x="1924840" y="2845314"/>
            <a:ext cx="746925" cy="369332"/>
          </a:xfrm>
          <a:prstGeom prst="rect">
            <a:avLst/>
          </a:prstGeom>
          <a:noFill/>
        </p:spPr>
        <p:txBody>
          <a:bodyPr wrap="square" rtlCol="0">
            <a:spAutoFit/>
          </a:bodyPr>
          <a:lstStyle/>
          <a:p>
            <a:pPr algn="ctr"/>
            <a:r>
              <a:rPr lang="en-GB" sz="600" dirty="0">
                <a:solidFill>
                  <a:schemeClr val="tx2">
                    <a:lumMod val="75000"/>
                  </a:schemeClr>
                </a:solidFill>
              </a:rPr>
              <a:t>Enhanced distribution list management </a:t>
            </a:r>
          </a:p>
        </p:txBody>
      </p:sp>
      <p:sp>
        <p:nvSpPr>
          <p:cNvPr id="52" name="TextBox 51">
            <a:extLst>
              <a:ext uri="{FF2B5EF4-FFF2-40B4-BE49-F238E27FC236}">
                <a16:creationId xmlns:a16="http://schemas.microsoft.com/office/drawing/2014/main" id="{470F1C28-0D31-4652-A98F-EF706BBAEF10}"/>
              </a:ext>
            </a:extLst>
          </p:cNvPr>
          <p:cNvSpPr txBox="1"/>
          <p:nvPr/>
        </p:nvSpPr>
        <p:spPr>
          <a:xfrm>
            <a:off x="1982864" y="1458706"/>
            <a:ext cx="806224" cy="369332"/>
          </a:xfrm>
          <a:prstGeom prst="rect">
            <a:avLst/>
          </a:prstGeom>
          <a:noFill/>
        </p:spPr>
        <p:txBody>
          <a:bodyPr wrap="square" rtlCol="0">
            <a:spAutoFit/>
          </a:bodyPr>
          <a:lstStyle/>
          <a:p>
            <a:pPr algn="ctr"/>
            <a:r>
              <a:rPr lang="en-GB" sz="600" dirty="0">
                <a:solidFill>
                  <a:schemeClr val="tx2">
                    <a:lumMod val="75000"/>
                  </a:schemeClr>
                </a:solidFill>
              </a:rPr>
              <a:t>Key Performance Measures developed</a:t>
            </a:r>
          </a:p>
        </p:txBody>
      </p:sp>
      <p:sp>
        <p:nvSpPr>
          <p:cNvPr id="53" name="TextBox 52">
            <a:extLst>
              <a:ext uri="{FF2B5EF4-FFF2-40B4-BE49-F238E27FC236}">
                <a16:creationId xmlns:a16="http://schemas.microsoft.com/office/drawing/2014/main" id="{21B49167-B059-41ED-B37E-5139EFEE450A}"/>
              </a:ext>
            </a:extLst>
          </p:cNvPr>
          <p:cNvSpPr txBox="1"/>
          <p:nvPr/>
        </p:nvSpPr>
        <p:spPr>
          <a:xfrm>
            <a:off x="2394665" y="3866715"/>
            <a:ext cx="1393920" cy="369332"/>
          </a:xfrm>
          <a:prstGeom prst="rect">
            <a:avLst/>
          </a:prstGeom>
          <a:noFill/>
        </p:spPr>
        <p:txBody>
          <a:bodyPr wrap="square" rtlCol="0">
            <a:spAutoFit/>
          </a:bodyPr>
          <a:lstStyle/>
          <a:p>
            <a:pPr algn="ctr"/>
            <a:r>
              <a:rPr lang="en-GB" sz="600" dirty="0">
                <a:solidFill>
                  <a:schemeClr val="tx2">
                    <a:lumMod val="75000"/>
                  </a:schemeClr>
                </a:solidFill>
              </a:rPr>
              <a:t>Automation of manual validation effort associated with CAP, COM and Ad-Hoc invoices</a:t>
            </a:r>
          </a:p>
        </p:txBody>
      </p:sp>
      <p:sp>
        <p:nvSpPr>
          <p:cNvPr id="54" name="Rectangle: Rounded Corners 53">
            <a:extLst>
              <a:ext uri="{FF2B5EF4-FFF2-40B4-BE49-F238E27FC236}">
                <a16:creationId xmlns:a16="http://schemas.microsoft.com/office/drawing/2014/main" id="{89AADF2F-2E2C-40E7-9C8E-35AA12604362}"/>
              </a:ext>
            </a:extLst>
          </p:cNvPr>
          <p:cNvSpPr/>
          <p:nvPr/>
        </p:nvSpPr>
        <p:spPr>
          <a:xfrm>
            <a:off x="2763510" y="1629833"/>
            <a:ext cx="1128194" cy="389457"/>
          </a:xfrm>
          <a:prstGeom prst="roundRect">
            <a:avLst/>
          </a:prstGeom>
          <a:solidFill>
            <a:srgbClr val="0070C0"/>
          </a:solidFill>
          <a:ln>
            <a:solidFill>
              <a:srgbClr val="3A57A7"/>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700" b="1" dirty="0">
                <a:solidFill>
                  <a:schemeClr val="bg1"/>
                </a:solidFill>
              </a:rPr>
              <a:t>Continuous Improvement Capability</a:t>
            </a:r>
          </a:p>
        </p:txBody>
      </p:sp>
      <p:sp>
        <p:nvSpPr>
          <p:cNvPr id="55" name="TextBox 54">
            <a:extLst>
              <a:ext uri="{FF2B5EF4-FFF2-40B4-BE49-F238E27FC236}">
                <a16:creationId xmlns:a16="http://schemas.microsoft.com/office/drawing/2014/main" id="{5A51047D-59AF-4C57-9FE3-0C55D7E68D93}"/>
              </a:ext>
            </a:extLst>
          </p:cNvPr>
          <p:cNvSpPr txBox="1"/>
          <p:nvPr/>
        </p:nvSpPr>
        <p:spPr>
          <a:xfrm>
            <a:off x="3814813" y="3520303"/>
            <a:ext cx="869281" cy="276999"/>
          </a:xfrm>
          <a:prstGeom prst="rect">
            <a:avLst/>
          </a:prstGeom>
          <a:noFill/>
        </p:spPr>
        <p:txBody>
          <a:bodyPr wrap="square" rtlCol="0">
            <a:spAutoFit/>
          </a:bodyPr>
          <a:lstStyle/>
          <a:p>
            <a:pPr algn="ctr"/>
            <a:r>
              <a:rPr lang="en-GB" sz="600" dirty="0">
                <a:solidFill>
                  <a:schemeClr val="tx2">
                    <a:lumMod val="75000"/>
                  </a:schemeClr>
                </a:solidFill>
              </a:rPr>
              <a:t>CMS Replacement project mobilised</a:t>
            </a:r>
          </a:p>
        </p:txBody>
      </p:sp>
      <p:sp>
        <p:nvSpPr>
          <p:cNvPr id="56" name="TextBox 55">
            <a:extLst>
              <a:ext uri="{FF2B5EF4-FFF2-40B4-BE49-F238E27FC236}">
                <a16:creationId xmlns:a16="http://schemas.microsoft.com/office/drawing/2014/main" id="{F099B7BB-06D9-4C15-B6B4-F928942E8A70}"/>
              </a:ext>
            </a:extLst>
          </p:cNvPr>
          <p:cNvSpPr txBox="1"/>
          <p:nvPr/>
        </p:nvSpPr>
        <p:spPr>
          <a:xfrm>
            <a:off x="3865789" y="827002"/>
            <a:ext cx="746925" cy="369332"/>
          </a:xfrm>
          <a:prstGeom prst="rect">
            <a:avLst/>
          </a:prstGeom>
          <a:noFill/>
        </p:spPr>
        <p:txBody>
          <a:bodyPr wrap="square" rtlCol="0">
            <a:spAutoFit/>
          </a:bodyPr>
          <a:lstStyle/>
          <a:p>
            <a:pPr algn="ctr"/>
            <a:r>
              <a:rPr lang="en-GB" sz="600" dirty="0">
                <a:solidFill>
                  <a:schemeClr val="tx2">
                    <a:lumMod val="75000"/>
                  </a:schemeClr>
                </a:solidFill>
              </a:rPr>
              <a:t>Better training and educational content</a:t>
            </a:r>
          </a:p>
        </p:txBody>
      </p:sp>
      <p:sp>
        <p:nvSpPr>
          <p:cNvPr id="57" name="TextBox 56">
            <a:extLst>
              <a:ext uri="{FF2B5EF4-FFF2-40B4-BE49-F238E27FC236}">
                <a16:creationId xmlns:a16="http://schemas.microsoft.com/office/drawing/2014/main" id="{0AE0611D-6519-4477-A2A0-66553F69FAFB}"/>
              </a:ext>
            </a:extLst>
          </p:cNvPr>
          <p:cNvSpPr txBox="1"/>
          <p:nvPr/>
        </p:nvSpPr>
        <p:spPr>
          <a:xfrm>
            <a:off x="2785053" y="798469"/>
            <a:ext cx="992937" cy="276999"/>
          </a:xfrm>
          <a:prstGeom prst="rect">
            <a:avLst/>
          </a:prstGeom>
          <a:noFill/>
        </p:spPr>
        <p:txBody>
          <a:bodyPr wrap="square" rtlCol="0">
            <a:spAutoFit/>
          </a:bodyPr>
          <a:lstStyle/>
          <a:p>
            <a:pPr algn="ctr"/>
            <a:r>
              <a:rPr lang="en-GB" sz="600" dirty="0">
                <a:solidFill>
                  <a:schemeClr val="tx2">
                    <a:lumMod val="75000"/>
                  </a:schemeClr>
                </a:solidFill>
              </a:rPr>
              <a:t>Website navigation improvements</a:t>
            </a:r>
          </a:p>
        </p:txBody>
      </p:sp>
      <p:sp>
        <p:nvSpPr>
          <p:cNvPr id="58" name="TextBox 57">
            <a:extLst>
              <a:ext uri="{FF2B5EF4-FFF2-40B4-BE49-F238E27FC236}">
                <a16:creationId xmlns:a16="http://schemas.microsoft.com/office/drawing/2014/main" id="{6DBE3ABC-1214-4BE8-8D0D-67999A27323F}"/>
              </a:ext>
            </a:extLst>
          </p:cNvPr>
          <p:cNvSpPr txBox="1"/>
          <p:nvPr/>
        </p:nvSpPr>
        <p:spPr>
          <a:xfrm>
            <a:off x="2002067" y="944033"/>
            <a:ext cx="695920" cy="369332"/>
          </a:xfrm>
          <a:prstGeom prst="rect">
            <a:avLst/>
          </a:prstGeom>
          <a:noFill/>
        </p:spPr>
        <p:txBody>
          <a:bodyPr wrap="square" rtlCol="0">
            <a:spAutoFit/>
          </a:bodyPr>
          <a:lstStyle/>
          <a:p>
            <a:pPr algn="ctr"/>
            <a:r>
              <a:rPr lang="en-GB" sz="600" dirty="0">
                <a:solidFill>
                  <a:schemeClr val="tx2">
                    <a:lumMod val="75000"/>
                  </a:schemeClr>
                </a:solidFill>
              </a:rPr>
              <a:t>“Contact Us” form enhancements</a:t>
            </a:r>
          </a:p>
        </p:txBody>
      </p:sp>
      <p:sp>
        <p:nvSpPr>
          <p:cNvPr id="59" name="TextBox 58">
            <a:extLst>
              <a:ext uri="{FF2B5EF4-FFF2-40B4-BE49-F238E27FC236}">
                <a16:creationId xmlns:a16="http://schemas.microsoft.com/office/drawing/2014/main" id="{4BF5DFA2-383C-492F-9BE1-18EB0C5E9550}"/>
              </a:ext>
            </a:extLst>
          </p:cNvPr>
          <p:cNvSpPr txBox="1"/>
          <p:nvPr/>
        </p:nvSpPr>
        <p:spPr>
          <a:xfrm>
            <a:off x="3869837" y="1897982"/>
            <a:ext cx="844739" cy="369332"/>
          </a:xfrm>
          <a:prstGeom prst="rect">
            <a:avLst/>
          </a:prstGeom>
          <a:noFill/>
        </p:spPr>
        <p:txBody>
          <a:bodyPr wrap="square" rtlCol="0">
            <a:spAutoFit/>
          </a:bodyPr>
          <a:lstStyle/>
          <a:p>
            <a:pPr algn="ctr"/>
            <a:r>
              <a:rPr lang="en-GB" sz="600" dirty="0">
                <a:solidFill>
                  <a:schemeClr val="tx2">
                    <a:lumMod val="75000"/>
                  </a:schemeClr>
                </a:solidFill>
              </a:rPr>
              <a:t>Change </a:t>
            </a:r>
          </a:p>
          <a:p>
            <a:pPr algn="ctr"/>
            <a:r>
              <a:rPr lang="en-GB" sz="600" dirty="0">
                <a:solidFill>
                  <a:schemeClr val="tx2">
                    <a:lumMod val="75000"/>
                  </a:schemeClr>
                </a:solidFill>
              </a:rPr>
              <a:t>customer journey optimisation</a:t>
            </a:r>
          </a:p>
        </p:txBody>
      </p:sp>
      <p:sp>
        <p:nvSpPr>
          <p:cNvPr id="60" name="TextBox 59">
            <a:extLst>
              <a:ext uri="{FF2B5EF4-FFF2-40B4-BE49-F238E27FC236}">
                <a16:creationId xmlns:a16="http://schemas.microsoft.com/office/drawing/2014/main" id="{D85933F8-B7F1-464F-BD2E-B0F9CC847BCE}"/>
              </a:ext>
            </a:extLst>
          </p:cNvPr>
          <p:cNvSpPr txBox="1"/>
          <p:nvPr/>
        </p:nvSpPr>
        <p:spPr>
          <a:xfrm>
            <a:off x="1946806" y="1974002"/>
            <a:ext cx="836522" cy="369332"/>
          </a:xfrm>
          <a:prstGeom prst="rect">
            <a:avLst/>
          </a:prstGeom>
          <a:noFill/>
        </p:spPr>
        <p:txBody>
          <a:bodyPr wrap="square" rtlCol="0">
            <a:spAutoFit/>
          </a:bodyPr>
          <a:lstStyle/>
          <a:p>
            <a:pPr algn="ctr"/>
            <a:r>
              <a:rPr lang="en-GB" sz="600" dirty="0">
                <a:solidFill>
                  <a:schemeClr val="tx2">
                    <a:lumMod val="75000"/>
                  </a:schemeClr>
                </a:solidFill>
              </a:rPr>
              <a:t>Join / Leave customer journey optimisation</a:t>
            </a:r>
          </a:p>
        </p:txBody>
      </p:sp>
      <p:sp>
        <p:nvSpPr>
          <p:cNvPr id="61" name="TextBox 60">
            <a:extLst>
              <a:ext uri="{FF2B5EF4-FFF2-40B4-BE49-F238E27FC236}">
                <a16:creationId xmlns:a16="http://schemas.microsoft.com/office/drawing/2014/main" id="{DA33557D-7164-4644-B3C9-F13FEC2A474C}"/>
              </a:ext>
            </a:extLst>
          </p:cNvPr>
          <p:cNvSpPr txBox="1"/>
          <p:nvPr/>
        </p:nvSpPr>
        <p:spPr>
          <a:xfrm>
            <a:off x="3854436" y="1318764"/>
            <a:ext cx="850537" cy="461665"/>
          </a:xfrm>
          <a:prstGeom prst="rect">
            <a:avLst/>
          </a:prstGeom>
          <a:noFill/>
        </p:spPr>
        <p:txBody>
          <a:bodyPr wrap="square" rtlCol="0">
            <a:spAutoFit/>
          </a:bodyPr>
          <a:lstStyle/>
          <a:p>
            <a:pPr algn="ctr"/>
            <a:r>
              <a:rPr lang="en-GB" sz="600" dirty="0">
                <a:solidFill>
                  <a:schemeClr val="tx2">
                    <a:lumMod val="75000"/>
                  </a:schemeClr>
                </a:solidFill>
              </a:rPr>
              <a:t>Individual Query / Incident updates accessible via Xoserve.com</a:t>
            </a:r>
          </a:p>
        </p:txBody>
      </p:sp>
      <p:sp>
        <p:nvSpPr>
          <p:cNvPr id="63" name="TextBox 62">
            <a:extLst>
              <a:ext uri="{FF2B5EF4-FFF2-40B4-BE49-F238E27FC236}">
                <a16:creationId xmlns:a16="http://schemas.microsoft.com/office/drawing/2014/main" id="{02B7304E-1459-4CD9-8FB6-A0A865203976}"/>
              </a:ext>
            </a:extLst>
          </p:cNvPr>
          <p:cNvSpPr txBox="1"/>
          <p:nvPr/>
        </p:nvSpPr>
        <p:spPr>
          <a:xfrm>
            <a:off x="1790325" y="3311117"/>
            <a:ext cx="974149" cy="276999"/>
          </a:xfrm>
          <a:prstGeom prst="rect">
            <a:avLst/>
          </a:prstGeom>
          <a:noFill/>
        </p:spPr>
        <p:txBody>
          <a:bodyPr wrap="square" rtlCol="0">
            <a:spAutoFit/>
          </a:bodyPr>
          <a:lstStyle/>
          <a:p>
            <a:pPr algn="ctr"/>
            <a:r>
              <a:rPr lang="en-GB" sz="600" dirty="0">
                <a:solidFill>
                  <a:schemeClr val="tx2">
                    <a:lumMod val="75000"/>
                  </a:schemeClr>
                </a:solidFill>
              </a:rPr>
              <a:t>New Customer Complaints procedure</a:t>
            </a:r>
          </a:p>
        </p:txBody>
      </p:sp>
      <p:sp>
        <p:nvSpPr>
          <p:cNvPr id="64" name="TextBox 63">
            <a:extLst>
              <a:ext uri="{FF2B5EF4-FFF2-40B4-BE49-F238E27FC236}">
                <a16:creationId xmlns:a16="http://schemas.microsoft.com/office/drawing/2014/main" id="{1B2B361D-5258-4471-AD77-E853F430F5F6}"/>
              </a:ext>
            </a:extLst>
          </p:cNvPr>
          <p:cNvSpPr txBox="1"/>
          <p:nvPr/>
        </p:nvSpPr>
        <p:spPr>
          <a:xfrm>
            <a:off x="4804789" y="4079345"/>
            <a:ext cx="1308386" cy="276999"/>
          </a:xfrm>
          <a:prstGeom prst="rect">
            <a:avLst/>
          </a:prstGeom>
          <a:noFill/>
        </p:spPr>
        <p:txBody>
          <a:bodyPr wrap="square" rtlCol="0">
            <a:spAutoFit/>
          </a:bodyPr>
          <a:lstStyle/>
          <a:p>
            <a:pPr algn="ctr"/>
            <a:r>
              <a:rPr lang="en-GB" sz="600" dirty="0">
                <a:solidFill>
                  <a:schemeClr val="tx2">
                    <a:lumMod val="75000"/>
                  </a:schemeClr>
                </a:solidFill>
              </a:rPr>
              <a:t>Customer engagement to develop new CMS requirements</a:t>
            </a:r>
          </a:p>
        </p:txBody>
      </p:sp>
      <p:sp>
        <p:nvSpPr>
          <p:cNvPr id="65" name="TextBox 64">
            <a:extLst>
              <a:ext uri="{FF2B5EF4-FFF2-40B4-BE49-F238E27FC236}">
                <a16:creationId xmlns:a16="http://schemas.microsoft.com/office/drawing/2014/main" id="{90B33F63-2B88-4949-B7F3-C84A89C1B910}"/>
              </a:ext>
            </a:extLst>
          </p:cNvPr>
          <p:cNvSpPr txBox="1"/>
          <p:nvPr/>
        </p:nvSpPr>
        <p:spPr>
          <a:xfrm>
            <a:off x="6687737" y="2496208"/>
            <a:ext cx="772731" cy="738664"/>
          </a:xfrm>
          <a:prstGeom prst="rect">
            <a:avLst/>
          </a:prstGeom>
          <a:noFill/>
        </p:spPr>
        <p:txBody>
          <a:bodyPr wrap="square" rtlCol="0">
            <a:spAutoFit/>
          </a:bodyPr>
          <a:lstStyle/>
          <a:p>
            <a:pPr algn="ctr"/>
            <a:r>
              <a:rPr lang="en-GB" sz="600" dirty="0">
                <a:solidFill>
                  <a:schemeClr val="tx2">
                    <a:lumMod val="75000"/>
                  </a:schemeClr>
                </a:solidFill>
              </a:rPr>
              <a:t>Reduction in manual effort and errors associated </a:t>
            </a:r>
          </a:p>
          <a:p>
            <a:pPr algn="ctr"/>
            <a:r>
              <a:rPr lang="en-GB" sz="600" dirty="0">
                <a:solidFill>
                  <a:schemeClr val="tx2">
                    <a:lumMod val="75000"/>
                  </a:schemeClr>
                </a:solidFill>
              </a:rPr>
              <a:t>with customer reporting </a:t>
            </a:r>
          </a:p>
          <a:p>
            <a:pPr algn="ctr"/>
            <a:r>
              <a:rPr lang="en-GB" sz="600" dirty="0">
                <a:solidFill>
                  <a:schemeClr val="tx2">
                    <a:lumMod val="75000"/>
                  </a:schemeClr>
                </a:solidFill>
              </a:rPr>
              <a:t>dispatch  </a:t>
            </a:r>
          </a:p>
        </p:txBody>
      </p:sp>
      <p:sp>
        <p:nvSpPr>
          <p:cNvPr id="66" name="Rectangle: Rounded Corners 65">
            <a:extLst>
              <a:ext uri="{FF2B5EF4-FFF2-40B4-BE49-F238E27FC236}">
                <a16:creationId xmlns:a16="http://schemas.microsoft.com/office/drawing/2014/main" id="{186671BA-9C69-4D94-B7AA-5E4631E7812E}"/>
              </a:ext>
            </a:extLst>
          </p:cNvPr>
          <p:cNvSpPr/>
          <p:nvPr/>
        </p:nvSpPr>
        <p:spPr>
          <a:xfrm>
            <a:off x="5455908" y="3664532"/>
            <a:ext cx="1165015" cy="320256"/>
          </a:xfrm>
          <a:prstGeom prst="roundRect">
            <a:avLst/>
          </a:prstGeom>
          <a:solidFill>
            <a:srgbClr val="0070C0"/>
          </a:solidFill>
          <a:ln>
            <a:solidFill>
              <a:srgbClr val="3A5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bg1"/>
                </a:solidFill>
              </a:rPr>
              <a:t>CMS Re-build</a:t>
            </a:r>
          </a:p>
        </p:txBody>
      </p:sp>
      <p:sp>
        <p:nvSpPr>
          <p:cNvPr id="67" name="TextBox 66">
            <a:extLst>
              <a:ext uri="{FF2B5EF4-FFF2-40B4-BE49-F238E27FC236}">
                <a16:creationId xmlns:a16="http://schemas.microsoft.com/office/drawing/2014/main" id="{0CBE0EAB-AD29-4A96-9AA1-737F86F656BE}"/>
              </a:ext>
            </a:extLst>
          </p:cNvPr>
          <p:cNvSpPr txBox="1"/>
          <p:nvPr/>
        </p:nvSpPr>
        <p:spPr>
          <a:xfrm>
            <a:off x="6355838" y="4091729"/>
            <a:ext cx="1165013" cy="276999"/>
          </a:xfrm>
          <a:prstGeom prst="rect">
            <a:avLst/>
          </a:prstGeom>
          <a:noFill/>
        </p:spPr>
        <p:txBody>
          <a:bodyPr wrap="square" rtlCol="0">
            <a:spAutoFit/>
          </a:bodyPr>
          <a:lstStyle/>
          <a:p>
            <a:pPr algn="ctr"/>
            <a:r>
              <a:rPr lang="en-GB" sz="600" dirty="0">
                <a:solidFill>
                  <a:schemeClr val="tx2">
                    <a:lumMod val="75000"/>
                  </a:schemeClr>
                </a:solidFill>
              </a:rPr>
              <a:t>New CMS process and platform stability</a:t>
            </a:r>
          </a:p>
        </p:txBody>
      </p:sp>
      <p:sp>
        <p:nvSpPr>
          <p:cNvPr id="68" name="TextBox 67">
            <a:extLst>
              <a:ext uri="{FF2B5EF4-FFF2-40B4-BE49-F238E27FC236}">
                <a16:creationId xmlns:a16="http://schemas.microsoft.com/office/drawing/2014/main" id="{55D2A2E2-16D1-4FE1-AA11-A42ADED53B1F}"/>
              </a:ext>
            </a:extLst>
          </p:cNvPr>
          <p:cNvSpPr txBox="1"/>
          <p:nvPr/>
        </p:nvSpPr>
        <p:spPr>
          <a:xfrm>
            <a:off x="4770833" y="771265"/>
            <a:ext cx="562009" cy="369332"/>
          </a:xfrm>
          <a:prstGeom prst="rect">
            <a:avLst/>
          </a:prstGeom>
          <a:noFill/>
        </p:spPr>
        <p:txBody>
          <a:bodyPr wrap="square" rtlCol="0">
            <a:spAutoFit/>
          </a:bodyPr>
          <a:lstStyle/>
          <a:p>
            <a:pPr algn="ctr"/>
            <a:r>
              <a:rPr lang="en-GB" sz="600" dirty="0">
                <a:solidFill>
                  <a:schemeClr val="tx2">
                    <a:lumMod val="75000"/>
                  </a:schemeClr>
                </a:solidFill>
              </a:rPr>
              <a:t>Single sign-on capability</a:t>
            </a:r>
          </a:p>
        </p:txBody>
      </p:sp>
      <p:sp>
        <p:nvSpPr>
          <p:cNvPr id="69" name="TextBox 68">
            <a:extLst>
              <a:ext uri="{FF2B5EF4-FFF2-40B4-BE49-F238E27FC236}">
                <a16:creationId xmlns:a16="http://schemas.microsoft.com/office/drawing/2014/main" id="{06F373E5-2123-45E7-ACF3-74A007563150}"/>
              </a:ext>
            </a:extLst>
          </p:cNvPr>
          <p:cNvSpPr txBox="1"/>
          <p:nvPr/>
        </p:nvSpPr>
        <p:spPr>
          <a:xfrm>
            <a:off x="5531523" y="755694"/>
            <a:ext cx="1109106" cy="276999"/>
          </a:xfrm>
          <a:prstGeom prst="rect">
            <a:avLst/>
          </a:prstGeom>
          <a:noFill/>
        </p:spPr>
        <p:txBody>
          <a:bodyPr wrap="square" rtlCol="0">
            <a:spAutoFit/>
          </a:bodyPr>
          <a:lstStyle/>
          <a:p>
            <a:pPr algn="ctr"/>
            <a:r>
              <a:rPr lang="en-GB" sz="600" dirty="0">
                <a:solidFill>
                  <a:schemeClr val="tx2">
                    <a:lumMod val="75000"/>
                  </a:schemeClr>
                </a:solidFill>
              </a:rPr>
              <a:t>One stop shop for Xoserve products / services</a:t>
            </a:r>
          </a:p>
        </p:txBody>
      </p:sp>
      <p:sp>
        <p:nvSpPr>
          <p:cNvPr id="70" name="TextBox 69">
            <a:extLst>
              <a:ext uri="{FF2B5EF4-FFF2-40B4-BE49-F238E27FC236}">
                <a16:creationId xmlns:a16="http://schemas.microsoft.com/office/drawing/2014/main" id="{2C1FE4F7-182F-4445-A7BF-BCBA78854F75}"/>
              </a:ext>
            </a:extLst>
          </p:cNvPr>
          <p:cNvSpPr txBox="1"/>
          <p:nvPr/>
        </p:nvSpPr>
        <p:spPr>
          <a:xfrm>
            <a:off x="6503360" y="2057166"/>
            <a:ext cx="1181345" cy="369332"/>
          </a:xfrm>
          <a:prstGeom prst="rect">
            <a:avLst/>
          </a:prstGeom>
          <a:noFill/>
        </p:spPr>
        <p:txBody>
          <a:bodyPr wrap="square" rtlCol="0">
            <a:spAutoFit/>
          </a:bodyPr>
          <a:lstStyle/>
          <a:p>
            <a:pPr algn="ctr"/>
            <a:r>
              <a:rPr lang="en-GB" sz="600" dirty="0">
                <a:solidFill>
                  <a:schemeClr val="tx2">
                    <a:lumMod val="75000"/>
                  </a:schemeClr>
                </a:solidFill>
              </a:rPr>
              <a:t>Greater personalisation of services for individual customers</a:t>
            </a:r>
          </a:p>
        </p:txBody>
      </p:sp>
      <p:sp>
        <p:nvSpPr>
          <p:cNvPr id="71" name="TextBox 70">
            <a:extLst>
              <a:ext uri="{FF2B5EF4-FFF2-40B4-BE49-F238E27FC236}">
                <a16:creationId xmlns:a16="http://schemas.microsoft.com/office/drawing/2014/main" id="{A0AC574C-02FE-4B7E-A4F3-7AF0C78D5EED}"/>
              </a:ext>
            </a:extLst>
          </p:cNvPr>
          <p:cNvSpPr txBox="1"/>
          <p:nvPr/>
        </p:nvSpPr>
        <p:spPr>
          <a:xfrm>
            <a:off x="4748607" y="1244813"/>
            <a:ext cx="678431" cy="553998"/>
          </a:xfrm>
          <a:prstGeom prst="rect">
            <a:avLst/>
          </a:prstGeom>
          <a:noFill/>
        </p:spPr>
        <p:txBody>
          <a:bodyPr wrap="square" rtlCol="0">
            <a:spAutoFit/>
          </a:bodyPr>
          <a:lstStyle/>
          <a:p>
            <a:pPr algn="ctr"/>
            <a:r>
              <a:rPr lang="en-GB" sz="600" dirty="0">
                <a:solidFill>
                  <a:schemeClr val="tx2">
                    <a:lumMod val="75000"/>
                  </a:schemeClr>
                </a:solidFill>
              </a:rPr>
              <a:t>Fewer customer username / password resets</a:t>
            </a:r>
          </a:p>
        </p:txBody>
      </p:sp>
      <p:sp>
        <p:nvSpPr>
          <p:cNvPr id="72" name="TextBox 71">
            <a:extLst>
              <a:ext uri="{FF2B5EF4-FFF2-40B4-BE49-F238E27FC236}">
                <a16:creationId xmlns:a16="http://schemas.microsoft.com/office/drawing/2014/main" id="{B273F2D2-115B-4419-ADBD-BC991918F8EE}"/>
              </a:ext>
            </a:extLst>
          </p:cNvPr>
          <p:cNvSpPr txBox="1"/>
          <p:nvPr/>
        </p:nvSpPr>
        <p:spPr>
          <a:xfrm>
            <a:off x="6645461" y="774942"/>
            <a:ext cx="778679" cy="369332"/>
          </a:xfrm>
          <a:prstGeom prst="rect">
            <a:avLst/>
          </a:prstGeom>
          <a:noFill/>
        </p:spPr>
        <p:txBody>
          <a:bodyPr wrap="square" rtlCol="0">
            <a:spAutoFit/>
          </a:bodyPr>
          <a:lstStyle/>
          <a:p>
            <a:pPr algn="ctr"/>
            <a:r>
              <a:rPr lang="en-GB" sz="600" dirty="0">
                <a:solidFill>
                  <a:schemeClr val="tx2">
                    <a:lumMod val="75000"/>
                  </a:schemeClr>
                </a:solidFill>
              </a:rPr>
              <a:t>Self-serve of data services via Xoserve.com</a:t>
            </a:r>
          </a:p>
        </p:txBody>
      </p:sp>
      <p:sp>
        <p:nvSpPr>
          <p:cNvPr id="73" name="TextBox 72">
            <a:extLst>
              <a:ext uri="{FF2B5EF4-FFF2-40B4-BE49-F238E27FC236}">
                <a16:creationId xmlns:a16="http://schemas.microsoft.com/office/drawing/2014/main" id="{41E4097F-D273-43C8-B634-2960A225D4C0}"/>
              </a:ext>
            </a:extLst>
          </p:cNvPr>
          <p:cNvSpPr txBox="1"/>
          <p:nvPr/>
        </p:nvSpPr>
        <p:spPr>
          <a:xfrm>
            <a:off x="4600693" y="1997826"/>
            <a:ext cx="992363" cy="369332"/>
          </a:xfrm>
          <a:prstGeom prst="rect">
            <a:avLst/>
          </a:prstGeom>
          <a:noFill/>
        </p:spPr>
        <p:txBody>
          <a:bodyPr wrap="square" rtlCol="0">
            <a:spAutoFit/>
          </a:bodyPr>
          <a:lstStyle/>
          <a:p>
            <a:pPr algn="ctr"/>
            <a:r>
              <a:rPr lang="en-GB" sz="600" dirty="0">
                <a:solidFill>
                  <a:schemeClr val="tx2">
                    <a:lumMod val="75000"/>
                  </a:schemeClr>
                </a:solidFill>
              </a:rPr>
              <a:t>Earlier proactive identification of customer painpoints</a:t>
            </a:r>
          </a:p>
        </p:txBody>
      </p:sp>
      <p:sp>
        <p:nvSpPr>
          <p:cNvPr id="74" name="TextBox 73">
            <a:extLst>
              <a:ext uri="{FF2B5EF4-FFF2-40B4-BE49-F238E27FC236}">
                <a16:creationId xmlns:a16="http://schemas.microsoft.com/office/drawing/2014/main" id="{88D2D666-AEAB-480B-AF65-BCB2B769B21A}"/>
              </a:ext>
            </a:extLst>
          </p:cNvPr>
          <p:cNvSpPr txBox="1"/>
          <p:nvPr/>
        </p:nvSpPr>
        <p:spPr>
          <a:xfrm>
            <a:off x="6764648" y="1345353"/>
            <a:ext cx="704209" cy="461665"/>
          </a:xfrm>
          <a:prstGeom prst="rect">
            <a:avLst/>
          </a:prstGeom>
          <a:noFill/>
        </p:spPr>
        <p:txBody>
          <a:bodyPr wrap="square" rtlCol="0">
            <a:spAutoFit/>
          </a:bodyPr>
          <a:lstStyle/>
          <a:p>
            <a:pPr algn="ctr"/>
            <a:r>
              <a:rPr lang="en-GB" sz="600" dirty="0">
                <a:solidFill>
                  <a:schemeClr val="tx2">
                    <a:lumMod val="75000"/>
                  </a:schemeClr>
                </a:solidFill>
              </a:rPr>
              <a:t>Greater access for customers to Xoserve SMEs</a:t>
            </a:r>
          </a:p>
        </p:txBody>
      </p:sp>
      <p:sp>
        <p:nvSpPr>
          <p:cNvPr id="78" name="Rectangle: Rounded Corners 77">
            <a:extLst>
              <a:ext uri="{FF2B5EF4-FFF2-40B4-BE49-F238E27FC236}">
                <a16:creationId xmlns:a16="http://schemas.microsoft.com/office/drawing/2014/main" id="{24276F28-EC4C-4B80-8277-FAC172BD2828}"/>
              </a:ext>
            </a:extLst>
          </p:cNvPr>
          <p:cNvSpPr/>
          <p:nvPr/>
        </p:nvSpPr>
        <p:spPr>
          <a:xfrm>
            <a:off x="5436011" y="2538671"/>
            <a:ext cx="1185617" cy="320256"/>
          </a:xfrm>
          <a:prstGeom prst="roundRect">
            <a:avLst/>
          </a:prstGeom>
          <a:solidFill>
            <a:srgbClr val="0070C0"/>
          </a:solidFill>
          <a:ln>
            <a:solidFill>
              <a:srgbClr val="3A57A7"/>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700" b="1" dirty="0">
                <a:solidFill>
                  <a:schemeClr val="bg1"/>
                </a:solidFill>
              </a:rPr>
              <a:t>Continuous Improvement Capability</a:t>
            </a:r>
          </a:p>
        </p:txBody>
      </p:sp>
      <p:sp>
        <p:nvSpPr>
          <p:cNvPr id="79" name="Rectangle: Rounded Corners 78">
            <a:extLst>
              <a:ext uri="{FF2B5EF4-FFF2-40B4-BE49-F238E27FC236}">
                <a16:creationId xmlns:a16="http://schemas.microsoft.com/office/drawing/2014/main" id="{F63EED75-E302-4AF7-B8EF-240FCC10C70C}"/>
              </a:ext>
            </a:extLst>
          </p:cNvPr>
          <p:cNvSpPr/>
          <p:nvPr/>
        </p:nvSpPr>
        <p:spPr>
          <a:xfrm>
            <a:off x="5390359" y="1097858"/>
            <a:ext cx="1305501" cy="899887"/>
          </a:xfrm>
          <a:prstGeom prst="roundRect">
            <a:avLst/>
          </a:prstGeom>
          <a:noFill/>
          <a:ln>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700" dirty="0">
              <a:solidFill>
                <a:schemeClr val="bg1"/>
              </a:solidFill>
            </a:endParaRPr>
          </a:p>
        </p:txBody>
      </p:sp>
      <p:sp>
        <p:nvSpPr>
          <p:cNvPr id="80" name="Rectangle: Rounded Corners 79">
            <a:extLst>
              <a:ext uri="{FF2B5EF4-FFF2-40B4-BE49-F238E27FC236}">
                <a16:creationId xmlns:a16="http://schemas.microsoft.com/office/drawing/2014/main" id="{50B28A4F-DABA-4F90-9EA3-A207CA59EE6E}"/>
              </a:ext>
            </a:extLst>
          </p:cNvPr>
          <p:cNvSpPr/>
          <p:nvPr/>
        </p:nvSpPr>
        <p:spPr>
          <a:xfrm>
            <a:off x="5370140" y="2473017"/>
            <a:ext cx="1317357" cy="882541"/>
          </a:xfrm>
          <a:prstGeom prst="roundRect">
            <a:avLst/>
          </a:prstGeom>
          <a:noFill/>
          <a:ln>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700" dirty="0">
              <a:solidFill>
                <a:schemeClr val="bg1"/>
              </a:solidFill>
            </a:endParaRPr>
          </a:p>
        </p:txBody>
      </p:sp>
      <p:sp>
        <p:nvSpPr>
          <p:cNvPr id="86" name="TextBox 85">
            <a:extLst>
              <a:ext uri="{FF2B5EF4-FFF2-40B4-BE49-F238E27FC236}">
                <a16:creationId xmlns:a16="http://schemas.microsoft.com/office/drawing/2014/main" id="{B19D7F78-2BEE-4D28-A3CA-922976E0D4F3}"/>
              </a:ext>
            </a:extLst>
          </p:cNvPr>
          <p:cNvSpPr txBox="1"/>
          <p:nvPr/>
        </p:nvSpPr>
        <p:spPr>
          <a:xfrm>
            <a:off x="7588250" y="1295400"/>
            <a:ext cx="1580110" cy="461665"/>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sz="800" b="1" dirty="0">
                <a:solidFill>
                  <a:schemeClr val="bg1"/>
                </a:solidFill>
              </a:rPr>
              <a:t>Desired Customer Outcomes on the 2022/23/24 horizon</a:t>
            </a:r>
          </a:p>
        </p:txBody>
      </p:sp>
      <p:sp>
        <p:nvSpPr>
          <p:cNvPr id="87" name="TextBox 86">
            <a:extLst>
              <a:ext uri="{FF2B5EF4-FFF2-40B4-BE49-F238E27FC236}">
                <a16:creationId xmlns:a16="http://schemas.microsoft.com/office/drawing/2014/main" id="{22D42271-6D57-4175-A416-4DD5216AD2DC}"/>
              </a:ext>
            </a:extLst>
          </p:cNvPr>
          <p:cNvSpPr txBox="1"/>
          <p:nvPr/>
        </p:nvSpPr>
        <p:spPr>
          <a:xfrm>
            <a:off x="6679125" y="3386022"/>
            <a:ext cx="772731" cy="553998"/>
          </a:xfrm>
          <a:prstGeom prst="rect">
            <a:avLst/>
          </a:prstGeom>
          <a:noFill/>
        </p:spPr>
        <p:txBody>
          <a:bodyPr wrap="square" rtlCol="0">
            <a:spAutoFit/>
          </a:bodyPr>
          <a:lstStyle/>
          <a:p>
            <a:pPr algn="ctr"/>
            <a:r>
              <a:rPr lang="en-GB" sz="600" dirty="0">
                <a:solidFill>
                  <a:schemeClr val="tx2">
                    <a:lumMod val="75000"/>
                  </a:schemeClr>
                </a:solidFill>
              </a:rPr>
              <a:t>Customer visibility of all CMS contact types along their lifecycle</a:t>
            </a:r>
          </a:p>
        </p:txBody>
      </p:sp>
      <p:sp>
        <p:nvSpPr>
          <p:cNvPr id="88" name="TextBox 87">
            <a:extLst>
              <a:ext uri="{FF2B5EF4-FFF2-40B4-BE49-F238E27FC236}">
                <a16:creationId xmlns:a16="http://schemas.microsoft.com/office/drawing/2014/main" id="{0A1A7601-C945-4E36-BC4D-8070495634AB}"/>
              </a:ext>
            </a:extLst>
          </p:cNvPr>
          <p:cNvSpPr txBox="1"/>
          <p:nvPr/>
        </p:nvSpPr>
        <p:spPr>
          <a:xfrm>
            <a:off x="7618895" y="1916704"/>
            <a:ext cx="1510036" cy="1938992"/>
          </a:xfrm>
          <a:prstGeom prst="rect">
            <a:avLst/>
          </a:prstGeom>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n-US"/>
            </a:defPPr>
            <a:lvl1pPr algn="ctr">
              <a:defRPr sz="8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lgn="l">
              <a:buFont typeface="Arial" panose="020B0604020202020204" pitchFamily="34" charset="0"/>
              <a:buChar char="•"/>
            </a:pPr>
            <a:r>
              <a:rPr lang="en-US" sz="600" b="0" dirty="0"/>
              <a:t>Move our customers as much as possible from a position of self-service to total eradication of the need to interact with </a:t>
            </a:r>
            <a:r>
              <a:rPr lang="en-US" sz="600" b="0" dirty="0" err="1"/>
              <a:t>Xoserve</a:t>
            </a:r>
            <a:r>
              <a:rPr lang="en-US" sz="600" b="0" dirty="0"/>
              <a:t> </a:t>
            </a:r>
          </a:p>
          <a:p>
            <a:pPr marL="171450" indent="-171450" algn="l">
              <a:buFont typeface="Arial" panose="020B0604020202020204" pitchFamily="34" charset="0"/>
              <a:buChar char="•"/>
            </a:pPr>
            <a:endParaRPr lang="en-US" sz="600" b="0" dirty="0"/>
          </a:p>
          <a:p>
            <a:pPr marL="171450" indent="-171450" algn="l">
              <a:buFont typeface="Arial" panose="020B0604020202020204" pitchFamily="34" charset="0"/>
              <a:buChar char="•"/>
            </a:pPr>
            <a:r>
              <a:rPr lang="en-US" sz="600" b="0" dirty="0"/>
              <a:t>Target future product and service development to support individual customers and the wider UK energy industry to drive industry improvements using insights from across the UK Link platforms</a:t>
            </a:r>
          </a:p>
          <a:p>
            <a:pPr marL="171450" indent="-171450" algn="l">
              <a:buFont typeface="Arial" panose="020B0604020202020204" pitchFamily="34" charset="0"/>
              <a:buChar char="•"/>
            </a:pPr>
            <a:endParaRPr lang="en-US" sz="600" b="0" dirty="0"/>
          </a:p>
          <a:p>
            <a:pPr marL="171450" indent="-171450" algn="l">
              <a:buFont typeface="Arial" panose="020B0604020202020204" pitchFamily="34" charset="0"/>
              <a:buChar char="•"/>
            </a:pPr>
            <a:r>
              <a:rPr lang="en-US" sz="600" b="0" dirty="0"/>
              <a:t>Automate internal Xoserve processes to support ‘cost to serve’ reductions to our customers. </a:t>
            </a:r>
          </a:p>
          <a:p>
            <a:pPr marL="171450" indent="-171450" algn="l">
              <a:buFont typeface="Arial" panose="020B0604020202020204" pitchFamily="34" charset="0"/>
              <a:buChar char="•"/>
            </a:pPr>
            <a:endParaRPr lang="en-US" sz="600" b="0" dirty="0"/>
          </a:p>
          <a:p>
            <a:pPr marL="171450" indent="-171450" algn="l">
              <a:buFont typeface="Arial" panose="020B0604020202020204" pitchFamily="34" charset="0"/>
              <a:buChar char="•"/>
            </a:pPr>
            <a:r>
              <a:rPr lang="en-US" sz="600" b="0" dirty="0"/>
              <a:t>Intelligent virtual assistance via Xoserve.com to enhance 24/7customer support.</a:t>
            </a:r>
          </a:p>
        </p:txBody>
      </p:sp>
      <p:sp>
        <p:nvSpPr>
          <p:cNvPr id="89" name="TextBox 88">
            <a:extLst>
              <a:ext uri="{FF2B5EF4-FFF2-40B4-BE49-F238E27FC236}">
                <a16:creationId xmlns:a16="http://schemas.microsoft.com/office/drawing/2014/main" id="{666CDEA4-FDD8-4B92-B973-FC257EF78516}"/>
              </a:ext>
            </a:extLst>
          </p:cNvPr>
          <p:cNvSpPr txBox="1"/>
          <p:nvPr/>
        </p:nvSpPr>
        <p:spPr>
          <a:xfrm>
            <a:off x="4629191" y="3208999"/>
            <a:ext cx="725025" cy="646331"/>
          </a:xfrm>
          <a:prstGeom prst="rect">
            <a:avLst/>
          </a:prstGeom>
          <a:noFill/>
        </p:spPr>
        <p:txBody>
          <a:bodyPr wrap="square" rtlCol="0">
            <a:spAutoFit/>
          </a:bodyPr>
          <a:lstStyle>
            <a:defPPr>
              <a:defRPr lang="en-US"/>
            </a:defPPr>
            <a:lvl1pPr algn="ctr">
              <a:defRPr sz="500">
                <a:solidFill>
                  <a:schemeClr val="tx2">
                    <a:lumMod val="75000"/>
                  </a:schemeClr>
                </a:solidFill>
              </a:defRPr>
            </a:lvl1pPr>
          </a:lstStyle>
          <a:p>
            <a:r>
              <a:rPr lang="en-US" sz="600" dirty="0"/>
              <a:t>High quality and consistent level of service across the Xoserve product range.</a:t>
            </a:r>
          </a:p>
        </p:txBody>
      </p:sp>
      <p:cxnSp>
        <p:nvCxnSpPr>
          <p:cNvPr id="91" name="Straight Connector 90">
            <a:extLst>
              <a:ext uri="{FF2B5EF4-FFF2-40B4-BE49-F238E27FC236}">
                <a16:creationId xmlns:a16="http://schemas.microsoft.com/office/drawing/2014/main" id="{2032900B-42BA-406E-898B-CF18525FA2A4}"/>
              </a:ext>
            </a:extLst>
          </p:cNvPr>
          <p:cNvCxnSpPr>
            <a:cxnSpLocks/>
          </p:cNvCxnSpPr>
          <p:nvPr/>
        </p:nvCxnSpPr>
        <p:spPr>
          <a:xfrm flipV="1">
            <a:off x="1844471" y="886815"/>
            <a:ext cx="0" cy="4091833"/>
          </a:xfrm>
          <a:prstGeom prst="line">
            <a:avLst/>
          </a:prstGeom>
          <a:ln w="19050">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92" name="Rectangle: Rounded Corners 91">
            <a:extLst>
              <a:ext uri="{FF2B5EF4-FFF2-40B4-BE49-F238E27FC236}">
                <a16:creationId xmlns:a16="http://schemas.microsoft.com/office/drawing/2014/main" id="{A0CF051C-A0FC-4F85-B05D-122CEF3AD611}"/>
              </a:ext>
            </a:extLst>
          </p:cNvPr>
          <p:cNvSpPr/>
          <p:nvPr/>
        </p:nvSpPr>
        <p:spPr>
          <a:xfrm>
            <a:off x="686273" y="2515597"/>
            <a:ext cx="839639" cy="924524"/>
          </a:xfrm>
          <a:prstGeom prst="roundRect">
            <a:avLst/>
          </a:prstGeom>
          <a:solidFill>
            <a:srgbClr val="92D050"/>
          </a:solidFill>
          <a:ln>
            <a:solidFill>
              <a:srgbClr val="3A57A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b="1" dirty="0">
                <a:solidFill>
                  <a:schemeClr val="bg1"/>
                </a:solidFill>
              </a:rPr>
              <a:t>CRM Proof of Value undertaken, driving the first phases of implementation</a:t>
            </a:r>
          </a:p>
        </p:txBody>
      </p:sp>
      <p:sp>
        <p:nvSpPr>
          <p:cNvPr id="93" name="Rectangle: Rounded Corners 92">
            <a:extLst>
              <a:ext uri="{FF2B5EF4-FFF2-40B4-BE49-F238E27FC236}">
                <a16:creationId xmlns:a16="http://schemas.microsoft.com/office/drawing/2014/main" id="{FE4327FC-8F74-460E-81A8-19BBCDFEB3A4}"/>
              </a:ext>
            </a:extLst>
          </p:cNvPr>
          <p:cNvSpPr/>
          <p:nvPr/>
        </p:nvSpPr>
        <p:spPr>
          <a:xfrm>
            <a:off x="681428" y="1648755"/>
            <a:ext cx="851759" cy="789629"/>
          </a:xfrm>
          <a:prstGeom prst="roundRect">
            <a:avLst/>
          </a:prstGeom>
          <a:solidFill>
            <a:srgbClr val="92D050"/>
          </a:solidFill>
          <a:ln>
            <a:solidFill>
              <a:srgbClr val="3A57A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b="1" dirty="0">
                <a:solidFill>
                  <a:schemeClr val="bg1"/>
                </a:solidFill>
              </a:rPr>
              <a:t>Customer Journeys identified to drive customer focused improvement</a:t>
            </a:r>
          </a:p>
          <a:p>
            <a:pPr algn="ctr"/>
            <a:r>
              <a:rPr lang="en-GB" sz="700" b="1" dirty="0">
                <a:solidFill>
                  <a:schemeClr val="bg1"/>
                </a:solidFill>
              </a:rPr>
              <a:t>and measures</a:t>
            </a:r>
          </a:p>
        </p:txBody>
      </p:sp>
      <p:sp>
        <p:nvSpPr>
          <p:cNvPr id="94" name="Rectangle: Rounded Corners 93">
            <a:extLst>
              <a:ext uri="{FF2B5EF4-FFF2-40B4-BE49-F238E27FC236}">
                <a16:creationId xmlns:a16="http://schemas.microsoft.com/office/drawing/2014/main" id="{1F06B3C4-42C4-4180-90FD-A0A3FE8EF35C}"/>
              </a:ext>
            </a:extLst>
          </p:cNvPr>
          <p:cNvSpPr/>
          <p:nvPr/>
        </p:nvSpPr>
        <p:spPr>
          <a:xfrm>
            <a:off x="674264" y="894193"/>
            <a:ext cx="867237" cy="696626"/>
          </a:xfrm>
          <a:prstGeom prst="roundRect">
            <a:avLst/>
          </a:prstGeom>
          <a:solidFill>
            <a:srgbClr val="92D050"/>
          </a:solidFill>
          <a:ln>
            <a:solidFill>
              <a:srgbClr val="3A57A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b="1" dirty="0">
                <a:solidFill>
                  <a:schemeClr val="bg1"/>
                </a:solidFill>
              </a:rPr>
              <a:t>Customer Training developed and enhanced</a:t>
            </a:r>
          </a:p>
        </p:txBody>
      </p:sp>
      <p:sp>
        <p:nvSpPr>
          <p:cNvPr id="95" name="Rectangle: Rounded Corners 94">
            <a:extLst>
              <a:ext uri="{FF2B5EF4-FFF2-40B4-BE49-F238E27FC236}">
                <a16:creationId xmlns:a16="http://schemas.microsoft.com/office/drawing/2014/main" id="{F294D70B-E2FC-4A55-9E7A-4132387E477A}"/>
              </a:ext>
            </a:extLst>
          </p:cNvPr>
          <p:cNvSpPr/>
          <p:nvPr/>
        </p:nvSpPr>
        <p:spPr>
          <a:xfrm>
            <a:off x="696867" y="3535074"/>
            <a:ext cx="814647" cy="320256"/>
          </a:xfrm>
          <a:prstGeom prst="roundRect">
            <a:avLst/>
          </a:prstGeom>
          <a:solidFill>
            <a:srgbClr val="92D050"/>
          </a:solidFill>
          <a:ln>
            <a:solidFill>
              <a:srgbClr val="3A57A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700" b="1" dirty="0">
                <a:solidFill>
                  <a:schemeClr val="bg1"/>
                </a:solidFill>
              </a:rPr>
              <a:t>New website delivered</a:t>
            </a:r>
          </a:p>
        </p:txBody>
      </p:sp>
      <p:sp>
        <p:nvSpPr>
          <p:cNvPr id="7" name="TextBox 6">
            <a:extLst>
              <a:ext uri="{FF2B5EF4-FFF2-40B4-BE49-F238E27FC236}">
                <a16:creationId xmlns:a16="http://schemas.microsoft.com/office/drawing/2014/main" id="{E894B6B6-3A4F-4537-AC37-201DC2D1BB84}"/>
              </a:ext>
            </a:extLst>
          </p:cNvPr>
          <p:cNvSpPr txBox="1"/>
          <p:nvPr/>
        </p:nvSpPr>
        <p:spPr>
          <a:xfrm>
            <a:off x="487972" y="4398560"/>
            <a:ext cx="1387077" cy="369332"/>
          </a:xfrm>
          <a:prstGeom prst="rect">
            <a:avLst/>
          </a:prstGeom>
          <a:noFill/>
        </p:spPr>
        <p:txBody>
          <a:bodyPr wrap="square" rtlCol="0">
            <a:spAutoFit/>
          </a:bodyPr>
          <a:lstStyle/>
          <a:p>
            <a:r>
              <a:rPr lang="en-GB" dirty="0"/>
              <a:t>Completed</a:t>
            </a:r>
          </a:p>
        </p:txBody>
      </p:sp>
      <p:sp>
        <p:nvSpPr>
          <p:cNvPr id="96" name="TextBox 95">
            <a:extLst>
              <a:ext uri="{FF2B5EF4-FFF2-40B4-BE49-F238E27FC236}">
                <a16:creationId xmlns:a16="http://schemas.microsoft.com/office/drawing/2014/main" id="{0A2E546E-CD98-4069-A8E9-7B7FE27F48FE}"/>
              </a:ext>
            </a:extLst>
          </p:cNvPr>
          <p:cNvSpPr txBox="1"/>
          <p:nvPr/>
        </p:nvSpPr>
        <p:spPr>
          <a:xfrm>
            <a:off x="2002067" y="4408754"/>
            <a:ext cx="2844261" cy="369332"/>
          </a:xfrm>
          <a:prstGeom prst="rect">
            <a:avLst/>
          </a:prstGeom>
          <a:noFill/>
        </p:spPr>
        <p:txBody>
          <a:bodyPr wrap="square" rtlCol="0">
            <a:spAutoFit/>
          </a:bodyPr>
          <a:lstStyle/>
          <a:p>
            <a:r>
              <a:rPr lang="en-GB" dirty="0"/>
              <a:t>Work in progress (BP20)</a:t>
            </a:r>
          </a:p>
        </p:txBody>
      </p:sp>
      <p:sp>
        <p:nvSpPr>
          <p:cNvPr id="97" name="TextBox 96">
            <a:extLst>
              <a:ext uri="{FF2B5EF4-FFF2-40B4-BE49-F238E27FC236}">
                <a16:creationId xmlns:a16="http://schemas.microsoft.com/office/drawing/2014/main" id="{429327A4-E266-45E4-ACA7-FF4C8260B7A9}"/>
              </a:ext>
            </a:extLst>
          </p:cNvPr>
          <p:cNvSpPr txBox="1"/>
          <p:nvPr/>
        </p:nvSpPr>
        <p:spPr>
          <a:xfrm>
            <a:off x="5087822" y="4383980"/>
            <a:ext cx="2688688" cy="369332"/>
          </a:xfrm>
          <a:prstGeom prst="rect">
            <a:avLst/>
          </a:prstGeom>
          <a:noFill/>
        </p:spPr>
        <p:txBody>
          <a:bodyPr wrap="square" rtlCol="0">
            <a:spAutoFit/>
          </a:bodyPr>
          <a:lstStyle/>
          <a:p>
            <a:r>
              <a:rPr lang="en-GB" dirty="0"/>
              <a:t>Planned (BP21)</a:t>
            </a:r>
          </a:p>
        </p:txBody>
      </p:sp>
      <p:sp>
        <p:nvSpPr>
          <p:cNvPr id="62" name="Rectangle: Rounded Corners 61">
            <a:extLst>
              <a:ext uri="{FF2B5EF4-FFF2-40B4-BE49-F238E27FC236}">
                <a16:creationId xmlns:a16="http://schemas.microsoft.com/office/drawing/2014/main" id="{9063A12D-887A-4801-B581-7426364FB0CC}"/>
              </a:ext>
            </a:extLst>
          </p:cNvPr>
          <p:cNvSpPr/>
          <p:nvPr/>
        </p:nvSpPr>
        <p:spPr>
          <a:xfrm>
            <a:off x="5396289" y="3601523"/>
            <a:ext cx="1317357" cy="430866"/>
          </a:xfrm>
          <a:prstGeom prst="roundRect">
            <a:avLst/>
          </a:prstGeom>
          <a:noFill/>
          <a:ln>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700" dirty="0">
              <a:solidFill>
                <a:schemeClr val="bg1"/>
              </a:solidFill>
            </a:endParaRPr>
          </a:p>
        </p:txBody>
      </p:sp>
    </p:spTree>
    <p:extLst>
      <p:ext uri="{BB962C8B-B14F-4D97-AF65-F5344CB8AC3E}">
        <p14:creationId xmlns:p14="http://schemas.microsoft.com/office/powerpoint/2010/main" val="110138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8985C375-93B8-4713-A156-147E16323AF3}"/>
              </a:ext>
            </a:extLst>
          </p:cNvPr>
          <p:cNvGraphicFramePr/>
          <p:nvPr>
            <p:extLst>
              <p:ext uri="{D42A27DB-BD31-4B8C-83A1-F6EECF244321}">
                <p14:modId xmlns:p14="http://schemas.microsoft.com/office/powerpoint/2010/main" val="4163205506"/>
              </p:ext>
            </p:extLst>
          </p:nvPr>
        </p:nvGraphicFramePr>
        <p:xfrm>
          <a:off x="292101" y="880533"/>
          <a:ext cx="8312645" cy="3884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6" name="Title 3">
            <a:extLst>
              <a:ext uri="{FF2B5EF4-FFF2-40B4-BE49-F238E27FC236}">
                <a16:creationId xmlns:a16="http://schemas.microsoft.com/office/drawing/2014/main" id="{F9E62500-A5EB-4F2C-9A7F-A22187240192}"/>
              </a:ext>
            </a:extLst>
          </p:cNvPr>
          <p:cNvSpPr txBox="1">
            <a:spLocks/>
          </p:cNvSpPr>
          <p:nvPr/>
        </p:nvSpPr>
        <p:spPr>
          <a:xfrm>
            <a:off x="69156" y="123478"/>
            <a:ext cx="8617644" cy="52198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a:r>
              <a:rPr lang="en-US" sz="2000" dirty="0">
                <a:solidFill>
                  <a:schemeClr val="accent5">
                    <a:lumMod val="75000"/>
                  </a:schemeClr>
                </a:solidFill>
              </a:rPr>
              <a:t>Customer Experience</a:t>
            </a:r>
            <a:r>
              <a:rPr lang="en-US" sz="2000" dirty="0"/>
              <a:t>: </a:t>
            </a:r>
            <a:r>
              <a:rPr lang="en-GB" sz="2000" dirty="0"/>
              <a:t>Key Components</a:t>
            </a:r>
            <a:endParaRPr lang="en-GB" sz="2000" dirty="0">
              <a:solidFill>
                <a:schemeClr val="tx1">
                  <a:lumMod val="65000"/>
                  <a:lumOff val="35000"/>
                </a:schemeClr>
              </a:solidFill>
            </a:endParaRPr>
          </a:p>
        </p:txBody>
      </p:sp>
      <p:sp>
        <p:nvSpPr>
          <p:cNvPr id="10" name="TextBox 9">
            <a:extLst>
              <a:ext uri="{FF2B5EF4-FFF2-40B4-BE49-F238E27FC236}">
                <a16:creationId xmlns:a16="http://schemas.microsoft.com/office/drawing/2014/main" id="{273391D9-8F9E-4814-BC78-7A511B9ED91E}"/>
              </a:ext>
            </a:extLst>
          </p:cNvPr>
          <p:cNvSpPr txBox="1"/>
          <p:nvPr/>
        </p:nvSpPr>
        <p:spPr>
          <a:xfrm>
            <a:off x="5029199" y="592588"/>
            <a:ext cx="4114801" cy="954107"/>
          </a:xfrm>
          <a:prstGeom prst="rect">
            <a:avLst/>
          </a:prstGeom>
          <a:noFill/>
        </p:spPr>
        <p:txBody>
          <a:bodyPr wrap="square" rtlCol="0">
            <a:spAutoFit/>
          </a:bodyPr>
          <a:lstStyle/>
          <a:p>
            <a:pPr marL="285750" indent="-285750">
              <a:buFont typeface="Arial" panose="020B0604020202020204" pitchFamily="34" charset="0"/>
              <a:buChar char="•"/>
            </a:pPr>
            <a:r>
              <a:rPr lang="en-GB" sz="700" dirty="0"/>
              <a:t>Delivering upon all of our DSC CDSP obligations across all of our operational teams.  </a:t>
            </a:r>
          </a:p>
          <a:p>
            <a:pPr marL="285750" indent="-285750">
              <a:buFont typeface="Arial" panose="020B0604020202020204" pitchFamily="34" charset="0"/>
              <a:buChar char="•"/>
            </a:pPr>
            <a:r>
              <a:rPr lang="en-US" sz="700" dirty="0"/>
              <a:t>Every process should meet availability targets and meet DSC SLA’s and we should deliver this without creating technical debt. </a:t>
            </a:r>
          </a:p>
          <a:p>
            <a:pPr marL="285750" indent="-285750">
              <a:buFont typeface="Arial" panose="020B0604020202020204" pitchFamily="34" charset="0"/>
              <a:buChar char="•"/>
            </a:pPr>
            <a:r>
              <a:rPr lang="en-US" sz="700" dirty="0"/>
              <a:t>All process owners will be leaning their processes, removing unnecessary steps and workarounds, removing errors, ensuring security and reducing customer effort.</a:t>
            </a:r>
          </a:p>
          <a:p>
            <a:pPr marL="285750" indent="-285750">
              <a:buFont typeface="Arial" panose="020B0604020202020204" pitchFamily="34" charset="0"/>
              <a:buChar char="•"/>
            </a:pPr>
            <a:r>
              <a:rPr lang="en-US" sz="700" dirty="0"/>
              <a:t>We measure every customer interaction end 2 end, so that we can easily see where problems occur, spot patterns early and deploy corrective action early. </a:t>
            </a:r>
          </a:p>
          <a:p>
            <a:pPr marL="285750" indent="-285750">
              <a:buFont typeface="Arial" panose="020B0604020202020204" pitchFamily="34" charset="0"/>
              <a:buChar char="•"/>
            </a:pPr>
            <a:endParaRPr lang="en-GB" sz="700" dirty="0"/>
          </a:p>
        </p:txBody>
      </p:sp>
      <p:sp>
        <p:nvSpPr>
          <p:cNvPr id="12" name="Rectangle 11">
            <a:extLst>
              <a:ext uri="{FF2B5EF4-FFF2-40B4-BE49-F238E27FC236}">
                <a16:creationId xmlns:a16="http://schemas.microsoft.com/office/drawing/2014/main" id="{EB125911-95CB-44C1-AA3D-C7275B1B0542}"/>
              </a:ext>
            </a:extLst>
          </p:cNvPr>
          <p:cNvSpPr/>
          <p:nvPr/>
        </p:nvSpPr>
        <p:spPr>
          <a:xfrm>
            <a:off x="6256869" y="1747902"/>
            <a:ext cx="2817976" cy="1169551"/>
          </a:xfrm>
          <a:prstGeom prst="rect">
            <a:avLst/>
          </a:prstGeom>
          <a:noFill/>
        </p:spPr>
        <p:txBody>
          <a:bodyPr wrap="square" rtlCol="0">
            <a:spAutoFit/>
          </a:bodyPr>
          <a:lstStyle/>
          <a:p>
            <a:pPr marL="252000" indent="-252000">
              <a:buFont typeface="Arial" panose="020B0604020202020204" pitchFamily="34" charset="0"/>
              <a:buChar char="•"/>
            </a:pPr>
            <a:r>
              <a:rPr lang="en-US" sz="700" dirty="0"/>
              <a:t>Our customers will engage with us through a well designed, secure and engaging experience, which is consistent i.e. all web traffic through Xoserve.com, all call traffic through the same number, all customer contact tracked through the same system etc.</a:t>
            </a:r>
          </a:p>
          <a:p>
            <a:pPr marL="252000" indent="-252000">
              <a:buFont typeface="Arial" panose="020B0604020202020204" pitchFamily="34" charset="0"/>
              <a:buChar char="•"/>
            </a:pPr>
            <a:r>
              <a:rPr lang="en-US" sz="700" dirty="0"/>
              <a:t>Increased levels of self-serve, by bringing together information such as product access, support tickets and data provision will make it easier for customers to do business with us.</a:t>
            </a:r>
          </a:p>
          <a:p>
            <a:pPr marL="252000" indent="-252000">
              <a:buFont typeface="Arial" panose="020B0604020202020204" pitchFamily="34" charset="0"/>
              <a:buChar char="•"/>
            </a:pPr>
            <a:endParaRPr lang="en-GB" sz="700" dirty="0"/>
          </a:p>
        </p:txBody>
      </p:sp>
      <p:sp>
        <p:nvSpPr>
          <p:cNvPr id="77" name="TextBox 76">
            <a:extLst>
              <a:ext uri="{FF2B5EF4-FFF2-40B4-BE49-F238E27FC236}">
                <a16:creationId xmlns:a16="http://schemas.microsoft.com/office/drawing/2014/main" id="{A5FEFEB4-B48E-479B-B45B-A402A4A7C227}"/>
              </a:ext>
            </a:extLst>
          </p:cNvPr>
          <p:cNvSpPr txBox="1"/>
          <p:nvPr/>
        </p:nvSpPr>
        <p:spPr>
          <a:xfrm>
            <a:off x="4914899" y="4449145"/>
            <a:ext cx="4114801" cy="630942"/>
          </a:xfrm>
          <a:prstGeom prst="rect">
            <a:avLst/>
          </a:prstGeom>
          <a:noFill/>
        </p:spPr>
        <p:txBody>
          <a:bodyPr wrap="square" rtlCol="0">
            <a:spAutoFit/>
          </a:bodyPr>
          <a:lstStyle/>
          <a:p>
            <a:pPr marL="285750" indent="-285750">
              <a:buFont typeface="Arial" panose="020B0604020202020204" pitchFamily="34" charset="0"/>
              <a:buChar char="•"/>
            </a:pPr>
            <a:r>
              <a:rPr lang="en-US" sz="700" dirty="0"/>
              <a:t>Every system should meet availability targets, be stable with minimal defects and importantly be secure, supporting all processes in their customer agreed performance targets. </a:t>
            </a:r>
          </a:p>
          <a:p>
            <a:pPr marL="285750" indent="-285750">
              <a:buFont typeface="Arial" panose="020B0604020202020204" pitchFamily="34" charset="0"/>
              <a:buChar char="•"/>
            </a:pPr>
            <a:r>
              <a:rPr lang="en-US" sz="700" dirty="0"/>
              <a:t>Customers will feel a marked improvement in customer experience levels whenever they need to reach out to Xoserve for a technical issue or request.</a:t>
            </a:r>
          </a:p>
          <a:p>
            <a:pPr marL="285750" indent="-285750">
              <a:buFont typeface="Arial" panose="020B0604020202020204" pitchFamily="34" charset="0"/>
              <a:buChar char="•"/>
            </a:pPr>
            <a:endParaRPr lang="en-GB" sz="700" dirty="0"/>
          </a:p>
        </p:txBody>
      </p:sp>
      <p:sp>
        <p:nvSpPr>
          <p:cNvPr id="81" name="TextBox 80">
            <a:extLst>
              <a:ext uri="{FF2B5EF4-FFF2-40B4-BE49-F238E27FC236}">
                <a16:creationId xmlns:a16="http://schemas.microsoft.com/office/drawing/2014/main" id="{D0B76BF8-DA42-4275-B444-C675F14986C8}"/>
              </a:ext>
            </a:extLst>
          </p:cNvPr>
          <p:cNvSpPr txBox="1"/>
          <p:nvPr/>
        </p:nvSpPr>
        <p:spPr>
          <a:xfrm>
            <a:off x="69155" y="1512742"/>
            <a:ext cx="2576677" cy="738664"/>
          </a:xfrm>
          <a:prstGeom prst="rect">
            <a:avLst/>
          </a:prstGeom>
          <a:noFill/>
        </p:spPr>
        <p:txBody>
          <a:bodyPr wrap="square" rtlCol="0">
            <a:spAutoFit/>
          </a:bodyPr>
          <a:lstStyle/>
          <a:p>
            <a:pPr marL="285750" indent="-285750">
              <a:buFont typeface="Arial" panose="020B0604020202020204" pitchFamily="34" charset="0"/>
              <a:buChar char="•"/>
            </a:pPr>
            <a:r>
              <a:rPr lang="en-GB" sz="700" dirty="0"/>
              <a:t>Working with customers via the existing DSC Change Delivery governance routes to capture all customer pain points with today’s CMS system and the processes it supports.</a:t>
            </a:r>
          </a:p>
          <a:p>
            <a:pPr marL="285750" indent="-285750">
              <a:buFont typeface="Arial" panose="020B0604020202020204" pitchFamily="34" charset="0"/>
              <a:buChar char="•"/>
            </a:pPr>
            <a:r>
              <a:rPr lang="en-GB" sz="700" dirty="0"/>
              <a:t>Aim to agree CMS Rebuild high-level delivery scope and solution options with customers by spring 2021 .</a:t>
            </a:r>
          </a:p>
        </p:txBody>
      </p:sp>
      <p:sp>
        <p:nvSpPr>
          <p:cNvPr id="82" name="TextBox 81">
            <a:extLst>
              <a:ext uri="{FF2B5EF4-FFF2-40B4-BE49-F238E27FC236}">
                <a16:creationId xmlns:a16="http://schemas.microsoft.com/office/drawing/2014/main" id="{6BC1D250-CF11-4D1C-8F92-823FCE2DB1DB}"/>
              </a:ext>
            </a:extLst>
          </p:cNvPr>
          <p:cNvSpPr txBox="1"/>
          <p:nvPr/>
        </p:nvSpPr>
        <p:spPr>
          <a:xfrm>
            <a:off x="69156" y="2991336"/>
            <a:ext cx="2476500" cy="1169551"/>
          </a:xfrm>
          <a:prstGeom prst="rect">
            <a:avLst/>
          </a:prstGeom>
          <a:noFill/>
        </p:spPr>
        <p:txBody>
          <a:bodyPr wrap="square" rtlCol="0">
            <a:spAutoFit/>
          </a:bodyPr>
          <a:lstStyle/>
          <a:p>
            <a:pPr marL="285750" indent="-285750">
              <a:buFont typeface="Arial" panose="020B0604020202020204" pitchFamily="34" charset="0"/>
              <a:buChar char="•"/>
            </a:pPr>
            <a:r>
              <a:rPr lang="en-GB" sz="700" dirty="0"/>
              <a:t>CRM platform rolled-out across Xoserve to provision our workforce with a toolset that allows for the 360 degree view of all customers, to aid our understanding of what matters most to each individual customer so that products and services can be tailored accordingly.</a:t>
            </a:r>
          </a:p>
          <a:p>
            <a:pPr marL="285750" indent="-285750">
              <a:buFont typeface="Arial" panose="020B0604020202020204" pitchFamily="34" charset="0"/>
              <a:buChar char="•"/>
            </a:pPr>
            <a:r>
              <a:rPr lang="en-US" sz="700" dirty="0"/>
              <a:t>Make it significantly easier for our customers and their operational teams to conduct business with us. </a:t>
            </a:r>
          </a:p>
          <a:p>
            <a:pPr marL="285750" indent="-285750">
              <a:buFont typeface="Arial" panose="020B0604020202020204" pitchFamily="34" charset="0"/>
              <a:buChar char="•"/>
            </a:pPr>
            <a:endParaRPr lang="en-GB" sz="700" dirty="0"/>
          </a:p>
        </p:txBody>
      </p:sp>
      <p:sp>
        <p:nvSpPr>
          <p:cNvPr id="9" name="Rectangle 8">
            <a:extLst>
              <a:ext uri="{FF2B5EF4-FFF2-40B4-BE49-F238E27FC236}">
                <a16:creationId xmlns:a16="http://schemas.microsoft.com/office/drawing/2014/main" id="{DC3722A0-D105-401A-B1C2-A477029664E2}"/>
              </a:ext>
            </a:extLst>
          </p:cNvPr>
          <p:cNvSpPr/>
          <p:nvPr/>
        </p:nvSpPr>
        <p:spPr>
          <a:xfrm>
            <a:off x="6284755" y="3118660"/>
            <a:ext cx="2817976" cy="1061829"/>
          </a:xfrm>
          <a:prstGeom prst="rect">
            <a:avLst/>
          </a:prstGeom>
          <a:noFill/>
        </p:spPr>
        <p:txBody>
          <a:bodyPr wrap="square" rtlCol="0">
            <a:spAutoFit/>
          </a:bodyPr>
          <a:lstStyle/>
          <a:p>
            <a:pPr marL="252000" indent="-252000">
              <a:buFont typeface="Arial" panose="020B0604020202020204" pitchFamily="34" charset="0"/>
              <a:buChar char="•"/>
            </a:pPr>
            <a:r>
              <a:rPr lang="en-US" sz="700" dirty="0"/>
              <a:t>The knowledge and expertise of our people is our most valuable asset, a theme that has been continually </a:t>
            </a:r>
            <a:r>
              <a:rPr lang="en-US" sz="700" dirty="0" err="1"/>
              <a:t>recognised</a:t>
            </a:r>
            <a:r>
              <a:rPr lang="en-US" sz="700" dirty="0"/>
              <a:t> by our customers in the last 3-years’ worth of ICS surveys. Given the finite number of SMEs in Xoserve, we aim to provision as much relevant and quality training material online to allow our customers to self-serve and tap into the Xoserve knowledge hub without having to contact our workforce in the first instance.</a:t>
            </a:r>
          </a:p>
          <a:p>
            <a:pPr marL="252000" indent="-252000">
              <a:buFont typeface="Arial" panose="020B0604020202020204" pitchFamily="34" charset="0"/>
              <a:buChar char="•"/>
            </a:pPr>
            <a:endParaRPr lang="en-GB" sz="700" dirty="0"/>
          </a:p>
        </p:txBody>
      </p:sp>
    </p:spTree>
    <p:extLst>
      <p:ext uri="{BB962C8B-B14F-4D97-AF65-F5344CB8AC3E}">
        <p14:creationId xmlns:p14="http://schemas.microsoft.com/office/powerpoint/2010/main" val="2285374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3">
            <a:extLst>
              <a:ext uri="{FF2B5EF4-FFF2-40B4-BE49-F238E27FC236}">
                <a16:creationId xmlns:a16="http://schemas.microsoft.com/office/drawing/2014/main" id="{F9E62500-A5EB-4F2C-9A7F-A22187240192}"/>
              </a:ext>
            </a:extLst>
          </p:cNvPr>
          <p:cNvSpPr txBox="1">
            <a:spLocks/>
          </p:cNvSpPr>
          <p:nvPr/>
        </p:nvSpPr>
        <p:spPr>
          <a:xfrm>
            <a:off x="69156" y="123478"/>
            <a:ext cx="8617644" cy="52198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a:r>
              <a:rPr lang="en-US" sz="2000" dirty="0">
                <a:solidFill>
                  <a:schemeClr val="accent5">
                    <a:lumMod val="75000"/>
                  </a:schemeClr>
                </a:solidFill>
              </a:rPr>
              <a:t>Customer Experience</a:t>
            </a:r>
            <a:r>
              <a:rPr lang="en-US" sz="2000" dirty="0"/>
              <a:t>: </a:t>
            </a:r>
            <a:r>
              <a:rPr lang="en-GB" sz="2000" dirty="0"/>
              <a:t>Operational Processes</a:t>
            </a:r>
            <a:endParaRPr lang="en-GB" sz="2000" dirty="0">
              <a:solidFill>
                <a:schemeClr val="tx1">
                  <a:lumMod val="65000"/>
                  <a:lumOff val="35000"/>
                </a:schemeClr>
              </a:solidFill>
            </a:endParaRPr>
          </a:p>
        </p:txBody>
      </p:sp>
      <p:grpSp>
        <p:nvGrpSpPr>
          <p:cNvPr id="13" name="Group 12">
            <a:extLst>
              <a:ext uri="{FF2B5EF4-FFF2-40B4-BE49-F238E27FC236}">
                <a16:creationId xmlns:a16="http://schemas.microsoft.com/office/drawing/2014/main" id="{81A8FC70-2568-4D32-BB7B-554CB0E7ACF1}"/>
              </a:ext>
            </a:extLst>
          </p:cNvPr>
          <p:cNvGrpSpPr/>
          <p:nvPr/>
        </p:nvGrpSpPr>
        <p:grpSpPr>
          <a:xfrm>
            <a:off x="8118110" y="182632"/>
            <a:ext cx="956734" cy="846068"/>
            <a:chOff x="3506528" y="0"/>
            <a:chExt cx="1305144" cy="1129102"/>
          </a:xfrm>
        </p:grpSpPr>
        <p:sp>
          <p:nvSpPr>
            <p:cNvPr id="14" name="Hexagon 13">
              <a:extLst>
                <a:ext uri="{FF2B5EF4-FFF2-40B4-BE49-F238E27FC236}">
                  <a16:creationId xmlns:a16="http://schemas.microsoft.com/office/drawing/2014/main" id="{77F28D1D-DA66-4F49-92EE-37E370460650}"/>
                </a:ext>
              </a:extLst>
            </p:cNvPr>
            <p:cNvSpPr/>
            <p:nvPr/>
          </p:nvSpPr>
          <p:spPr>
            <a:xfrm>
              <a:off x="3506528" y="0"/>
              <a:ext cx="1305144" cy="1129102"/>
            </a:xfrm>
            <a:prstGeom prst="hexagon">
              <a:avLst>
                <a:gd name="adj" fmla="val 2857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Hexagon 4">
              <a:extLst>
                <a:ext uri="{FF2B5EF4-FFF2-40B4-BE49-F238E27FC236}">
                  <a16:creationId xmlns:a16="http://schemas.microsoft.com/office/drawing/2014/main" id="{3E6D6402-E465-4971-B623-85488DE0A95A}"/>
                </a:ext>
              </a:extLst>
            </p:cNvPr>
            <p:cNvSpPr txBox="1"/>
            <p:nvPr/>
          </p:nvSpPr>
          <p:spPr>
            <a:xfrm>
              <a:off x="3722818" y="187116"/>
              <a:ext cx="872564" cy="7548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900" kern="1200" dirty="0"/>
                <a:t>Operational Processes</a:t>
              </a:r>
            </a:p>
          </p:txBody>
        </p:sp>
      </p:grpSp>
      <p:pic>
        <p:nvPicPr>
          <p:cNvPr id="3" name="Picture 2">
            <a:extLst>
              <a:ext uri="{FF2B5EF4-FFF2-40B4-BE49-F238E27FC236}">
                <a16:creationId xmlns:a16="http://schemas.microsoft.com/office/drawing/2014/main" id="{9EFD7D87-D62D-4547-A8A5-D1C538561A72}"/>
              </a:ext>
            </a:extLst>
          </p:cNvPr>
          <p:cNvPicPr>
            <a:picLocks noChangeAspect="1"/>
          </p:cNvPicPr>
          <p:nvPr/>
        </p:nvPicPr>
        <p:blipFill>
          <a:blip r:embed="rId2"/>
          <a:stretch>
            <a:fillRect/>
          </a:stretch>
        </p:blipFill>
        <p:spPr>
          <a:xfrm>
            <a:off x="2093843" y="1904192"/>
            <a:ext cx="1320799" cy="710939"/>
          </a:xfrm>
          <a:prstGeom prst="rect">
            <a:avLst/>
          </a:prstGeom>
        </p:spPr>
      </p:pic>
      <p:pic>
        <p:nvPicPr>
          <p:cNvPr id="6" name="Picture 5">
            <a:extLst>
              <a:ext uri="{FF2B5EF4-FFF2-40B4-BE49-F238E27FC236}">
                <a16:creationId xmlns:a16="http://schemas.microsoft.com/office/drawing/2014/main" id="{5A619ABE-4C7A-4CE1-A107-D08D11B2B5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647" y="2831014"/>
            <a:ext cx="369332" cy="369332"/>
          </a:xfrm>
          <a:prstGeom prst="rect">
            <a:avLst/>
          </a:prstGeom>
        </p:spPr>
      </p:pic>
      <p:sp>
        <p:nvSpPr>
          <p:cNvPr id="18" name="TextBox 17">
            <a:extLst>
              <a:ext uri="{FF2B5EF4-FFF2-40B4-BE49-F238E27FC236}">
                <a16:creationId xmlns:a16="http://schemas.microsoft.com/office/drawing/2014/main" id="{99C33FCD-0D3B-44B7-B753-DCD979B06835}"/>
              </a:ext>
            </a:extLst>
          </p:cNvPr>
          <p:cNvSpPr txBox="1"/>
          <p:nvPr/>
        </p:nvSpPr>
        <p:spPr>
          <a:xfrm>
            <a:off x="723372" y="2761764"/>
            <a:ext cx="2928574" cy="507831"/>
          </a:xfrm>
          <a:prstGeom prst="rect">
            <a:avLst/>
          </a:prstGeom>
          <a:noFill/>
        </p:spPr>
        <p:txBody>
          <a:bodyPr wrap="square" rtlCol="0">
            <a:spAutoFit/>
          </a:bodyPr>
          <a:lstStyle/>
          <a:p>
            <a:r>
              <a:rPr lang="en-GB" sz="900" b="1" dirty="0">
                <a:solidFill>
                  <a:schemeClr val="tx2">
                    <a:lumMod val="75000"/>
                  </a:schemeClr>
                </a:solidFill>
              </a:rPr>
              <a:t>44</a:t>
            </a:r>
            <a:r>
              <a:rPr lang="en-GB" sz="900" dirty="0">
                <a:solidFill>
                  <a:schemeClr val="tx2">
                    <a:lumMod val="75000"/>
                  </a:schemeClr>
                </a:solidFill>
              </a:rPr>
              <a:t> </a:t>
            </a:r>
            <a:r>
              <a:rPr lang="en-GB" sz="900" b="1" dirty="0">
                <a:solidFill>
                  <a:schemeClr val="tx2">
                    <a:lumMod val="75000"/>
                  </a:schemeClr>
                </a:solidFill>
              </a:rPr>
              <a:t>RFT</a:t>
            </a:r>
            <a:r>
              <a:rPr lang="en-GB" sz="900" dirty="0">
                <a:solidFill>
                  <a:schemeClr val="tx2">
                    <a:lumMod val="75000"/>
                  </a:schemeClr>
                </a:solidFill>
              </a:rPr>
              <a:t> and </a:t>
            </a:r>
            <a:r>
              <a:rPr lang="en-GB" sz="900" b="1" dirty="0">
                <a:solidFill>
                  <a:schemeClr val="tx2">
                    <a:lumMod val="75000"/>
                  </a:schemeClr>
                </a:solidFill>
              </a:rPr>
              <a:t>Cycle Time KPM metrics </a:t>
            </a:r>
            <a:r>
              <a:rPr lang="en-GB" sz="900" dirty="0">
                <a:solidFill>
                  <a:schemeClr val="tx2">
                    <a:lumMod val="75000"/>
                  </a:schemeClr>
                </a:solidFill>
              </a:rPr>
              <a:t>agreed with customers and reported monthly to </a:t>
            </a:r>
            <a:r>
              <a:rPr lang="en-GB" sz="900" dirty="0" err="1">
                <a:solidFill>
                  <a:schemeClr val="tx2">
                    <a:lumMod val="75000"/>
                  </a:schemeClr>
                </a:solidFill>
              </a:rPr>
              <a:t>CoMC</a:t>
            </a:r>
            <a:r>
              <a:rPr lang="en-GB" sz="900" dirty="0">
                <a:solidFill>
                  <a:schemeClr val="tx2">
                    <a:lumMod val="75000"/>
                  </a:schemeClr>
                </a:solidFill>
              </a:rPr>
              <a:t> to provide visibility of holistic Xoserve operational performance.</a:t>
            </a:r>
          </a:p>
        </p:txBody>
      </p:sp>
      <p:pic>
        <p:nvPicPr>
          <p:cNvPr id="8" name="Picture 7">
            <a:extLst>
              <a:ext uri="{FF2B5EF4-FFF2-40B4-BE49-F238E27FC236}">
                <a16:creationId xmlns:a16="http://schemas.microsoft.com/office/drawing/2014/main" id="{059E48C1-462D-4431-AFA4-CBCEA90802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638" y="3402514"/>
            <a:ext cx="405341" cy="405341"/>
          </a:xfrm>
          <a:prstGeom prst="rect">
            <a:avLst/>
          </a:prstGeom>
        </p:spPr>
      </p:pic>
      <p:sp>
        <p:nvSpPr>
          <p:cNvPr id="21" name="TextBox 20">
            <a:extLst>
              <a:ext uri="{FF2B5EF4-FFF2-40B4-BE49-F238E27FC236}">
                <a16:creationId xmlns:a16="http://schemas.microsoft.com/office/drawing/2014/main" id="{3A1CC778-822D-43B0-8A2E-36FD61298C2F}"/>
              </a:ext>
            </a:extLst>
          </p:cNvPr>
          <p:cNvSpPr txBox="1"/>
          <p:nvPr/>
        </p:nvSpPr>
        <p:spPr>
          <a:xfrm>
            <a:off x="740306" y="3351268"/>
            <a:ext cx="2928574" cy="507831"/>
          </a:xfrm>
          <a:prstGeom prst="rect">
            <a:avLst/>
          </a:prstGeom>
          <a:noFill/>
        </p:spPr>
        <p:txBody>
          <a:bodyPr wrap="square" rtlCol="0">
            <a:spAutoFit/>
          </a:bodyPr>
          <a:lstStyle/>
          <a:p>
            <a:r>
              <a:rPr lang="en-GB" sz="900" dirty="0">
                <a:solidFill>
                  <a:schemeClr val="tx2">
                    <a:lumMod val="75000"/>
                  </a:schemeClr>
                </a:solidFill>
              </a:rPr>
              <a:t>Month-on-month improvement witnessed in cumulative KPM cycle time metric. Cumulative year to date RFT metric stable at c.85%.</a:t>
            </a:r>
          </a:p>
        </p:txBody>
      </p:sp>
      <p:pic>
        <p:nvPicPr>
          <p:cNvPr id="17" name="Picture 16">
            <a:extLst>
              <a:ext uri="{FF2B5EF4-FFF2-40B4-BE49-F238E27FC236}">
                <a16:creationId xmlns:a16="http://schemas.microsoft.com/office/drawing/2014/main" id="{9075C063-5AE2-44E0-ACF3-23972C19F9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241" y="4034019"/>
            <a:ext cx="474133" cy="474133"/>
          </a:xfrm>
          <a:prstGeom prst="rect">
            <a:avLst/>
          </a:prstGeom>
        </p:spPr>
      </p:pic>
      <p:sp>
        <p:nvSpPr>
          <p:cNvPr id="24" name="TextBox 23">
            <a:extLst>
              <a:ext uri="{FF2B5EF4-FFF2-40B4-BE49-F238E27FC236}">
                <a16:creationId xmlns:a16="http://schemas.microsoft.com/office/drawing/2014/main" id="{06BCC6FC-3B0F-489E-9B44-EBA8BB17A626}"/>
              </a:ext>
            </a:extLst>
          </p:cNvPr>
          <p:cNvSpPr txBox="1"/>
          <p:nvPr/>
        </p:nvSpPr>
        <p:spPr>
          <a:xfrm>
            <a:off x="757240" y="3954842"/>
            <a:ext cx="2928574" cy="784830"/>
          </a:xfrm>
          <a:prstGeom prst="rect">
            <a:avLst/>
          </a:prstGeom>
          <a:noFill/>
        </p:spPr>
        <p:txBody>
          <a:bodyPr wrap="square" rtlCol="0">
            <a:spAutoFit/>
          </a:bodyPr>
          <a:lstStyle/>
          <a:p>
            <a:r>
              <a:rPr lang="en-GB" sz="900" dirty="0">
                <a:solidFill>
                  <a:schemeClr val="tx2">
                    <a:lumMod val="75000"/>
                  </a:schemeClr>
                </a:solidFill>
              </a:rPr>
              <a:t>Current focus remains that of gaining UK Link stability in the AQ arena via the efforts of our dedicated </a:t>
            </a:r>
            <a:r>
              <a:rPr lang="en-GB" sz="900" b="1" dirty="0">
                <a:solidFill>
                  <a:schemeClr val="tx2">
                    <a:lumMod val="75000"/>
                  </a:schemeClr>
                </a:solidFill>
              </a:rPr>
              <a:t>AQ Task Force</a:t>
            </a:r>
            <a:r>
              <a:rPr lang="en-GB" sz="900" dirty="0">
                <a:solidFill>
                  <a:schemeClr val="tx2">
                    <a:lumMod val="75000"/>
                  </a:schemeClr>
                </a:solidFill>
              </a:rPr>
              <a:t>, as well as building on our operational exception reporting to gain earlier visibility of Meter Read and AQ related system exceptions. </a:t>
            </a:r>
          </a:p>
        </p:txBody>
      </p:sp>
      <p:pic>
        <p:nvPicPr>
          <p:cNvPr id="19" name="Picture 18">
            <a:extLst>
              <a:ext uri="{FF2B5EF4-FFF2-40B4-BE49-F238E27FC236}">
                <a16:creationId xmlns:a16="http://schemas.microsoft.com/office/drawing/2014/main" id="{10099D98-ED7A-4643-A50D-7F50EDA38963}"/>
              </a:ext>
            </a:extLst>
          </p:cNvPr>
          <p:cNvPicPr>
            <a:picLocks noChangeAspect="1"/>
          </p:cNvPicPr>
          <p:nvPr/>
        </p:nvPicPr>
        <p:blipFill>
          <a:blip r:embed="rId6"/>
          <a:stretch>
            <a:fillRect/>
          </a:stretch>
        </p:blipFill>
        <p:spPr>
          <a:xfrm>
            <a:off x="531744" y="1904368"/>
            <a:ext cx="1444922" cy="710939"/>
          </a:xfrm>
          <a:prstGeom prst="rect">
            <a:avLst/>
          </a:prstGeom>
        </p:spPr>
      </p:pic>
      <p:sp>
        <p:nvSpPr>
          <p:cNvPr id="27" name="Rectangle: Rounded Corners 26">
            <a:extLst>
              <a:ext uri="{FF2B5EF4-FFF2-40B4-BE49-F238E27FC236}">
                <a16:creationId xmlns:a16="http://schemas.microsoft.com/office/drawing/2014/main" id="{0E08506B-EABD-48F1-AA46-96356953E423}"/>
              </a:ext>
            </a:extLst>
          </p:cNvPr>
          <p:cNvSpPr/>
          <p:nvPr/>
        </p:nvSpPr>
        <p:spPr>
          <a:xfrm>
            <a:off x="960187" y="1450183"/>
            <a:ext cx="2032957" cy="307376"/>
          </a:xfrm>
          <a:prstGeom prst="roundRect">
            <a:avLst/>
          </a:prstGeom>
          <a:solidFill>
            <a:srgbClr val="0070C0"/>
          </a:solidFill>
          <a:ln>
            <a:solidFill>
              <a:srgbClr val="3A57A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800" b="1" u="sng" dirty="0">
                <a:solidFill>
                  <a:schemeClr val="bg1"/>
                </a:solidFill>
              </a:rPr>
              <a:t>Key </a:t>
            </a:r>
            <a:r>
              <a:rPr lang="en-GB" sz="900" b="1" u="sng" dirty="0">
                <a:solidFill>
                  <a:schemeClr val="bg1"/>
                </a:solidFill>
              </a:rPr>
              <a:t>Performance</a:t>
            </a:r>
            <a:r>
              <a:rPr lang="en-GB" sz="800" b="1" u="sng" dirty="0">
                <a:solidFill>
                  <a:schemeClr val="bg1"/>
                </a:solidFill>
              </a:rPr>
              <a:t> Measures (KPMs)</a:t>
            </a:r>
          </a:p>
        </p:txBody>
      </p:sp>
      <p:sp>
        <p:nvSpPr>
          <p:cNvPr id="28" name="Rectangle: Rounded Corners 27">
            <a:extLst>
              <a:ext uri="{FF2B5EF4-FFF2-40B4-BE49-F238E27FC236}">
                <a16:creationId xmlns:a16="http://schemas.microsoft.com/office/drawing/2014/main" id="{0798BE8A-BC63-458C-8ACA-C289D46971C6}"/>
              </a:ext>
            </a:extLst>
          </p:cNvPr>
          <p:cNvSpPr/>
          <p:nvPr/>
        </p:nvSpPr>
        <p:spPr>
          <a:xfrm>
            <a:off x="5117446" y="1439181"/>
            <a:ext cx="2455987" cy="307376"/>
          </a:xfrm>
          <a:prstGeom prst="roundRect">
            <a:avLst/>
          </a:prstGeom>
          <a:solidFill>
            <a:srgbClr val="0070C0"/>
          </a:solidFill>
          <a:ln>
            <a:solidFill>
              <a:srgbClr val="3A57A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900" b="1" u="sng" dirty="0">
                <a:solidFill>
                  <a:schemeClr val="bg1"/>
                </a:solidFill>
              </a:rPr>
              <a:t>Switching</a:t>
            </a:r>
            <a:endParaRPr lang="en-GB" sz="800" b="1" u="sng" dirty="0">
              <a:solidFill>
                <a:schemeClr val="bg1"/>
              </a:solidFill>
            </a:endParaRPr>
          </a:p>
        </p:txBody>
      </p:sp>
      <p:sp>
        <p:nvSpPr>
          <p:cNvPr id="29" name="Rectangle: Rounded Corners 28">
            <a:extLst>
              <a:ext uri="{FF2B5EF4-FFF2-40B4-BE49-F238E27FC236}">
                <a16:creationId xmlns:a16="http://schemas.microsoft.com/office/drawing/2014/main" id="{58B55E89-EF28-409A-A781-CCB001794E9C}"/>
              </a:ext>
            </a:extLst>
          </p:cNvPr>
          <p:cNvSpPr/>
          <p:nvPr/>
        </p:nvSpPr>
        <p:spPr>
          <a:xfrm>
            <a:off x="5117447" y="2387959"/>
            <a:ext cx="2455987" cy="307376"/>
          </a:xfrm>
          <a:prstGeom prst="roundRect">
            <a:avLst/>
          </a:prstGeom>
          <a:solidFill>
            <a:srgbClr val="0070C0"/>
          </a:solidFill>
          <a:ln>
            <a:solidFill>
              <a:srgbClr val="3A57A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900" b="1" u="sng" dirty="0">
                <a:solidFill>
                  <a:schemeClr val="bg1"/>
                </a:solidFill>
              </a:rPr>
              <a:t>Invoicing</a:t>
            </a:r>
            <a:endParaRPr lang="en-GB" sz="800" b="1" u="sng" dirty="0">
              <a:solidFill>
                <a:schemeClr val="bg1"/>
              </a:solidFill>
            </a:endParaRPr>
          </a:p>
        </p:txBody>
      </p:sp>
      <p:sp>
        <p:nvSpPr>
          <p:cNvPr id="31" name="TextBox 30">
            <a:extLst>
              <a:ext uri="{FF2B5EF4-FFF2-40B4-BE49-F238E27FC236}">
                <a16:creationId xmlns:a16="http://schemas.microsoft.com/office/drawing/2014/main" id="{B1B41C59-5343-419D-AAAD-728F86FE18EE}"/>
              </a:ext>
            </a:extLst>
          </p:cNvPr>
          <p:cNvSpPr txBox="1"/>
          <p:nvPr/>
        </p:nvSpPr>
        <p:spPr>
          <a:xfrm>
            <a:off x="5058306" y="1827667"/>
            <a:ext cx="4008072" cy="369332"/>
          </a:xfrm>
          <a:prstGeom prst="rect">
            <a:avLst/>
          </a:prstGeom>
          <a:noFill/>
        </p:spPr>
        <p:txBody>
          <a:bodyPr wrap="square" rtlCol="0">
            <a:spAutoFit/>
          </a:bodyPr>
          <a:lstStyle/>
          <a:p>
            <a:r>
              <a:rPr lang="en-GB" sz="900" b="1" dirty="0">
                <a:solidFill>
                  <a:schemeClr val="tx2">
                    <a:lumMod val="75000"/>
                  </a:schemeClr>
                </a:solidFill>
              </a:rPr>
              <a:t>c.5.5million shipper switches </a:t>
            </a:r>
            <a:r>
              <a:rPr lang="en-GB" sz="900" dirty="0">
                <a:solidFill>
                  <a:schemeClr val="tx2">
                    <a:lumMod val="75000"/>
                  </a:schemeClr>
                </a:solidFill>
              </a:rPr>
              <a:t>successfully facilitated through UK Link, all within DSC SLA obligations.</a:t>
            </a:r>
          </a:p>
        </p:txBody>
      </p:sp>
      <p:pic>
        <p:nvPicPr>
          <p:cNvPr id="22" name="Picture 21">
            <a:extLst>
              <a:ext uri="{FF2B5EF4-FFF2-40B4-BE49-F238E27FC236}">
                <a16:creationId xmlns:a16="http://schemas.microsoft.com/office/drawing/2014/main" id="{D0718FA7-18A0-45B2-9152-EEEC676D9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93706" y="1827666"/>
            <a:ext cx="369333" cy="369333"/>
          </a:xfrm>
          <a:prstGeom prst="rect">
            <a:avLst/>
          </a:prstGeom>
        </p:spPr>
      </p:pic>
      <p:pic>
        <p:nvPicPr>
          <p:cNvPr id="34" name="Picture 2" descr="C:\Users\alex.stuart\OneDrive - Xoserve Limited\PowerPoint Icons\Business Blue\O.png">
            <a:extLst>
              <a:ext uri="{FF2B5EF4-FFF2-40B4-BE49-F238E27FC236}">
                <a16:creationId xmlns:a16="http://schemas.microsoft.com/office/drawing/2014/main" id="{0A843358-68D5-4961-8C1D-6C462E2D80B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2180" y="3237661"/>
            <a:ext cx="405341" cy="405341"/>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CF9312BB-FA58-4BEF-A9AE-6EEAEC6804A5}"/>
              </a:ext>
            </a:extLst>
          </p:cNvPr>
          <p:cNvSpPr txBox="1"/>
          <p:nvPr/>
        </p:nvSpPr>
        <p:spPr>
          <a:xfrm>
            <a:off x="5058306" y="2754838"/>
            <a:ext cx="4008072" cy="369332"/>
          </a:xfrm>
          <a:prstGeom prst="rect">
            <a:avLst/>
          </a:prstGeom>
          <a:noFill/>
        </p:spPr>
        <p:txBody>
          <a:bodyPr wrap="square" rtlCol="0">
            <a:spAutoFit/>
          </a:bodyPr>
          <a:lstStyle/>
          <a:p>
            <a:r>
              <a:rPr lang="en-US" sz="900" b="1" dirty="0">
                <a:solidFill>
                  <a:schemeClr val="tx2">
                    <a:lumMod val="75000"/>
                  </a:schemeClr>
                </a:solidFill>
              </a:rPr>
              <a:t>100% </a:t>
            </a:r>
            <a:r>
              <a:rPr lang="en-US" sz="900" dirty="0">
                <a:solidFill>
                  <a:schemeClr val="tx2">
                    <a:lumMod val="75000"/>
                  </a:schemeClr>
                </a:solidFill>
              </a:rPr>
              <a:t>of all </a:t>
            </a:r>
            <a:r>
              <a:rPr lang="en-US" sz="900" b="1" dirty="0">
                <a:solidFill>
                  <a:schemeClr val="tx2">
                    <a:lumMod val="75000"/>
                  </a:schemeClr>
                </a:solidFill>
              </a:rPr>
              <a:t>scheduled invoices issued </a:t>
            </a:r>
            <a:r>
              <a:rPr lang="en-US" sz="900" dirty="0">
                <a:solidFill>
                  <a:schemeClr val="tx2">
                    <a:lumMod val="75000"/>
                  </a:schemeClr>
                </a:solidFill>
              </a:rPr>
              <a:t>on behalf of the DNs &amp; National Grid issued on schedule date.</a:t>
            </a:r>
            <a:endParaRPr lang="en-GB" sz="900" dirty="0">
              <a:solidFill>
                <a:schemeClr val="tx2">
                  <a:lumMod val="75000"/>
                </a:schemeClr>
              </a:solidFill>
            </a:endParaRPr>
          </a:p>
        </p:txBody>
      </p:sp>
      <p:sp>
        <p:nvSpPr>
          <p:cNvPr id="36" name="TextBox 35">
            <a:extLst>
              <a:ext uri="{FF2B5EF4-FFF2-40B4-BE49-F238E27FC236}">
                <a16:creationId xmlns:a16="http://schemas.microsoft.com/office/drawing/2014/main" id="{0515E1C1-8C97-4A45-847D-7D0EC34BAA69}"/>
              </a:ext>
            </a:extLst>
          </p:cNvPr>
          <p:cNvSpPr txBox="1"/>
          <p:nvPr/>
        </p:nvSpPr>
        <p:spPr>
          <a:xfrm>
            <a:off x="5058306" y="3273670"/>
            <a:ext cx="4077228" cy="369332"/>
          </a:xfrm>
          <a:prstGeom prst="rect">
            <a:avLst/>
          </a:prstGeom>
          <a:noFill/>
        </p:spPr>
        <p:txBody>
          <a:bodyPr wrap="square" rtlCol="0">
            <a:spAutoFit/>
          </a:bodyPr>
          <a:lstStyle/>
          <a:p>
            <a:r>
              <a:rPr lang="en-US" sz="900" b="1" dirty="0">
                <a:solidFill>
                  <a:schemeClr val="tx2">
                    <a:lumMod val="75000"/>
                  </a:schemeClr>
                </a:solidFill>
              </a:rPr>
              <a:t>£4.9bn worth of invoices </a:t>
            </a:r>
            <a:r>
              <a:rPr lang="en-US" sz="900" dirty="0">
                <a:solidFill>
                  <a:schemeClr val="tx2">
                    <a:lumMod val="75000"/>
                  </a:schemeClr>
                </a:solidFill>
              </a:rPr>
              <a:t>issued to our Shipper customers on behalf of the DNs and NG.</a:t>
            </a:r>
          </a:p>
        </p:txBody>
      </p:sp>
      <p:sp>
        <p:nvSpPr>
          <p:cNvPr id="23" name="Rectangle 22">
            <a:extLst>
              <a:ext uri="{FF2B5EF4-FFF2-40B4-BE49-F238E27FC236}">
                <a16:creationId xmlns:a16="http://schemas.microsoft.com/office/drawing/2014/main" id="{5A8D6741-6574-4924-A10B-E4D4252E2564}"/>
              </a:ext>
            </a:extLst>
          </p:cNvPr>
          <p:cNvSpPr/>
          <p:nvPr/>
        </p:nvSpPr>
        <p:spPr>
          <a:xfrm>
            <a:off x="5058306" y="3792333"/>
            <a:ext cx="4008072" cy="784830"/>
          </a:xfrm>
          <a:prstGeom prst="rect">
            <a:avLst/>
          </a:prstGeom>
          <a:noFill/>
        </p:spPr>
        <p:txBody>
          <a:bodyPr wrap="square" rtlCol="0">
            <a:spAutoFit/>
          </a:bodyPr>
          <a:lstStyle/>
          <a:p>
            <a:r>
              <a:rPr lang="en-US" sz="900" dirty="0">
                <a:solidFill>
                  <a:schemeClr val="tx2">
                    <a:lumMod val="75000"/>
                  </a:schemeClr>
                </a:solidFill>
              </a:rPr>
              <a:t>Delivery of </a:t>
            </a:r>
            <a:r>
              <a:rPr lang="en-US" sz="900" b="1" dirty="0">
                <a:solidFill>
                  <a:schemeClr val="tx2">
                    <a:lumMod val="75000"/>
                  </a:schemeClr>
                </a:solidFill>
              </a:rPr>
              <a:t>merged ASP file </a:t>
            </a:r>
            <a:r>
              <a:rPr lang="en-US" sz="900" dirty="0">
                <a:solidFill>
                  <a:schemeClr val="tx2">
                    <a:lumMod val="75000"/>
                  </a:schemeClr>
                </a:solidFill>
              </a:rPr>
              <a:t>(incorporating ASP online file + mismatch file) </a:t>
            </a:r>
            <a:r>
              <a:rPr lang="en-US" sz="900" b="1" dirty="0">
                <a:solidFill>
                  <a:schemeClr val="tx2">
                    <a:lumMod val="75000"/>
                  </a:schemeClr>
                </a:solidFill>
              </a:rPr>
              <a:t>and AML file </a:t>
            </a:r>
            <a:r>
              <a:rPr lang="en-US" sz="900" dirty="0">
                <a:solidFill>
                  <a:schemeClr val="tx2">
                    <a:lumMod val="75000"/>
                  </a:schemeClr>
                </a:solidFill>
              </a:rPr>
              <a:t>to ensure all customers received their full supporting information on the day of the Amendment invoice being issued. This provided our customers with confidence the invoice was correct and enough time to fully validate their invoice ahead of the payment due date. </a:t>
            </a:r>
            <a:endParaRPr lang="en-GB" sz="900" dirty="0">
              <a:solidFill>
                <a:schemeClr val="tx2">
                  <a:lumMod val="75000"/>
                </a:schemeClr>
              </a:solidFill>
            </a:endParaRPr>
          </a:p>
        </p:txBody>
      </p:sp>
      <p:pic>
        <p:nvPicPr>
          <p:cNvPr id="38" name="Picture 3" descr="C:\Users\alex.stuart\OneDrive - Xoserve Limited\PowerPoint Icons\Business Blue\09.png">
            <a:extLst>
              <a:ext uri="{FF2B5EF4-FFF2-40B4-BE49-F238E27FC236}">
                <a16:creationId xmlns:a16="http://schemas.microsoft.com/office/drawing/2014/main" id="{6CF8B925-11DC-47B5-AEF9-4D9E3615504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02180" y="3835585"/>
            <a:ext cx="396867" cy="396867"/>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F3D7BCD3-8493-410F-A78F-41CC407817EC}"/>
              </a:ext>
            </a:extLst>
          </p:cNvPr>
          <p:cNvSpPr txBox="1"/>
          <p:nvPr/>
        </p:nvSpPr>
        <p:spPr>
          <a:xfrm>
            <a:off x="134938" y="741202"/>
            <a:ext cx="7824621" cy="507831"/>
          </a:xfrm>
          <a:prstGeom prst="rect">
            <a:avLst/>
          </a:prstGeom>
          <a:noFill/>
        </p:spPr>
        <p:txBody>
          <a:bodyPr wrap="square" rtlCol="0">
            <a:spAutoFit/>
          </a:bodyPr>
          <a:lstStyle/>
          <a:p>
            <a:r>
              <a:rPr lang="en-GB" sz="900" dirty="0">
                <a:solidFill>
                  <a:schemeClr val="tx2">
                    <a:lumMod val="75000"/>
                  </a:schemeClr>
                </a:solidFill>
              </a:rPr>
              <a:t>As part of the CX programme, our internal Business Optimisation Team have helped us to mobilise a monthly ‘Optimisation Performance Management’ session for all KPM and Business Process Owners to come together to review current operational performance as well as acting a forum to discuss improvement opportunities. </a:t>
            </a:r>
          </a:p>
        </p:txBody>
      </p:sp>
      <p:pic>
        <p:nvPicPr>
          <p:cNvPr id="25" name="Picture 24">
            <a:extLst>
              <a:ext uri="{FF2B5EF4-FFF2-40B4-BE49-F238E27FC236}">
                <a16:creationId xmlns:a16="http://schemas.microsoft.com/office/drawing/2014/main" id="{E2BB6DCE-F0D2-413E-B6F0-F9052481DC4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71923" y="2673271"/>
            <a:ext cx="414685" cy="414685"/>
          </a:xfrm>
          <a:prstGeom prst="rect">
            <a:avLst/>
          </a:prstGeom>
        </p:spPr>
      </p:pic>
    </p:spTree>
    <p:extLst>
      <p:ext uri="{BB962C8B-B14F-4D97-AF65-F5344CB8AC3E}">
        <p14:creationId xmlns:p14="http://schemas.microsoft.com/office/powerpoint/2010/main" val="3204148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3">
            <a:extLst>
              <a:ext uri="{FF2B5EF4-FFF2-40B4-BE49-F238E27FC236}">
                <a16:creationId xmlns:a16="http://schemas.microsoft.com/office/drawing/2014/main" id="{F9E62500-A5EB-4F2C-9A7F-A22187240192}"/>
              </a:ext>
            </a:extLst>
          </p:cNvPr>
          <p:cNvSpPr txBox="1">
            <a:spLocks/>
          </p:cNvSpPr>
          <p:nvPr/>
        </p:nvSpPr>
        <p:spPr>
          <a:xfrm>
            <a:off x="69156" y="123478"/>
            <a:ext cx="8617644" cy="52198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a:r>
              <a:rPr lang="en-US" sz="2000" dirty="0">
                <a:solidFill>
                  <a:schemeClr val="accent5">
                    <a:lumMod val="75000"/>
                  </a:schemeClr>
                </a:solidFill>
              </a:rPr>
              <a:t>Customer Experience</a:t>
            </a:r>
            <a:r>
              <a:rPr lang="en-US" sz="2000" dirty="0"/>
              <a:t>: </a:t>
            </a:r>
            <a:r>
              <a:rPr lang="en-GB" sz="2000" dirty="0"/>
              <a:t>Operational Processes</a:t>
            </a:r>
            <a:endParaRPr lang="en-GB" sz="2000" dirty="0">
              <a:solidFill>
                <a:schemeClr val="tx1">
                  <a:lumMod val="65000"/>
                  <a:lumOff val="35000"/>
                </a:schemeClr>
              </a:solidFill>
            </a:endParaRPr>
          </a:p>
        </p:txBody>
      </p:sp>
      <p:grpSp>
        <p:nvGrpSpPr>
          <p:cNvPr id="13" name="Group 12">
            <a:extLst>
              <a:ext uri="{FF2B5EF4-FFF2-40B4-BE49-F238E27FC236}">
                <a16:creationId xmlns:a16="http://schemas.microsoft.com/office/drawing/2014/main" id="{81A8FC70-2568-4D32-BB7B-554CB0E7ACF1}"/>
              </a:ext>
            </a:extLst>
          </p:cNvPr>
          <p:cNvGrpSpPr/>
          <p:nvPr/>
        </p:nvGrpSpPr>
        <p:grpSpPr>
          <a:xfrm>
            <a:off x="8118110" y="182632"/>
            <a:ext cx="956734" cy="846068"/>
            <a:chOff x="3506528" y="0"/>
            <a:chExt cx="1305144" cy="1129102"/>
          </a:xfrm>
        </p:grpSpPr>
        <p:sp>
          <p:nvSpPr>
            <p:cNvPr id="14" name="Hexagon 13">
              <a:extLst>
                <a:ext uri="{FF2B5EF4-FFF2-40B4-BE49-F238E27FC236}">
                  <a16:creationId xmlns:a16="http://schemas.microsoft.com/office/drawing/2014/main" id="{77F28D1D-DA66-4F49-92EE-37E370460650}"/>
                </a:ext>
              </a:extLst>
            </p:cNvPr>
            <p:cNvSpPr/>
            <p:nvPr/>
          </p:nvSpPr>
          <p:spPr>
            <a:xfrm>
              <a:off x="3506528" y="0"/>
              <a:ext cx="1305144" cy="1129102"/>
            </a:xfrm>
            <a:prstGeom prst="hexagon">
              <a:avLst>
                <a:gd name="adj" fmla="val 2857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Hexagon 4">
              <a:extLst>
                <a:ext uri="{FF2B5EF4-FFF2-40B4-BE49-F238E27FC236}">
                  <a16:creationId xmlns:a16="http://schemas.microsoft.com/office/drawing/2014/main" id="{3E6D6402-E465-4971-B623-85488DE0A95A}"/>
                </a:ext>
              </a:extLst>
            </p:cNvPr>
            <p:cNvSpPr txBox="1"/>
            <p:nvPr/>
          </p:nvSpPr>
          <p:spPr>
            <a:xfrm>
              <a:off x="3722818" y="187116"/>
              <a:ext cx="872564" cy="7548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900" kern="1200" dirty="0"/>
                <a:t>Operational Processes</a:t>
              </a:r>
            </a:p>
          </p:txBody>
        </p:sp>
      </p:grpSp>
      <p:sp>
        <p:nvSpPr>
          <p:cNvPr id="27" name="Rectangle: Rounded Corners 26">
            <a:extLst>
              <a:ext uri="{FF2B5EF4-FFF2-40B4-BE49-F238E27FC236}">
                <a16:creationId xmlns:a16="http://schemas.microsoft.com/office/drawing/2014/main" id="{0E08506B-EABD-48F1-AA46-96356953E423}"/>
              </a:ext>
            </a:extLst>
          </p:cNvPr>
          <p:cNvSpPr/>
          <p:nvPr/>
        </p:nvSpPr>
        <p:spPr>
          <a:xfrm>
            <a:off x="333653" y="1014102"/>
            <a:ext cx="2032957" cy="307376"/>
          </a:xfrm>
          <a:prstGeom prst="roundRect">
            <a:avLst/>
          </a:prstGeom>
          <a:solidFill>
            <a:srgbClr val="0070C0"/>
          </a:solidFill>
          <a:ln>
            <a:solidFill>
              <a:srgbClr val="3A57A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900" b="1" u="sng" dirty="0">
                <a:solidFill>
                  <a:schemeClr val="bg1"/>
                </a:solidFill>
              </a:rPr>
              <a:t>Other Operational Achievements</a:t>
            </a:r>
          </a:p>
        </p:txBody>
      </p:sp>
      <p:pic>
        <p:nvPicPr>
          <p:cNvPr id="4" name="Picture 3">
            <a:extLst>
              <a:ext uri="{FF2B5EF4-FFF2-40B4-BE49-F238E27FC236}">
                <a16:creationId xmlns:a16="http://schemas.microsoft.com/office/drawing/2014/main" id="{4047E3FD-64AD-4A7A-A13F-70081F7B85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9501" y="1591346"/>
            <a:ext cx="405342" cy="405342"/>
          </a:xfrm>
          <a:prstGeom prst="rect">
            <a:avLst/>
          </a:prstGeom>
        </p:spPr>
      </p:pic>
      <p:sp>
        <p:nvSpPr>
          <p:cNvPr id="26" name="TextBox 25">
            <a:extLst>
              <a:ext uri="{FF2B5EF4-FFF2-40B4-BE49-F238E27FC236}">
                <a16:creationId xmlns:a16="http://schemas.microsoft.com/office/drawing/2014/main" id="{CB14F3A9-FE2F-4B59-8702-03D25FD8BFD2}"/>
              </a:ext>
            </a:extLst>
          </p:cNvPr>
          <p:cNvSpPr txBox="1"/>
          <p:nvPr/>
        </p:nvSpPr>
        <p:spPr>
          <a:xfrm>
            <a:off x="5427497" y="1540101"/>
            <a:ext cx="3546639" cy="646331"/>
          </a:xfrm>
          <a:prstGeom prst="rect">
            <a:avLst/>
          </a:prstGeom>
          <a:noFill/>
        </p:spPr>
        <p:txBody>
          <a:bodyPr wrap="square" rtlCol="0">
            <a:spAutoFit/>
          </a:bodyPr>
          <a:lstStyle/>
          <a:p>
            <a:r>
              <a:rPr lang="en-GB" sz="900" dirty="0">
                <a:solidFill>
                  <a:schemeClr val="tx2">
                    <a:lumMod val="75000"/>
                  </a:schemeClr>
                </a:solidFill>
              </a:rPr>
              <a:t>Xoserve Customer Operations Call Centre has consistently </a:t>
            </a:r>
            <a:r>
              <a:rPr lang="en-GB" sz="900" b="1" dirty="0">
                <a:solidFill>
                  <a:schemeClr val="tx2">
                    <a:lumMod val="75000"/>
                  </a:schemeClr>
                </a:solidFill>
              </a:rPr>
              <a:t>met its telephone line DSC Grade of Service obligations </a:t>
            </a:r>
            <a:r>
              <a:rPr lang="en-GB" sz="900" dirty="0">
                <a:solidFill>
                  <a:schemeClr val="tx2">
                    <a:lumMod val="75000"/>
                  </a:schemeClr>
                </a:solidFill>
              </a:rPr>
              <a:t>every month this year in answering 90% of all inbound calls within 30-seconds.</a:t>
            </a:r>
          </a:p>
        </p:txBody>
      </p:sp>
      <p:pic>
        <p:nvPicPr>
          <p:cNvPr id="7" name="Picture 6">
            <a:extLst>
              <a:ext uri="{FF2B5EF4-FFF2-40B4-BE49-F238E27FC236}">
                <a16:creationId xmlns:a16="http://schemas.microsoft.com/office/drawing/2014/main" id="{969C3849-2020-460F-8890-92DF2512D9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6" y="3049446"/>
            <a:ext cx="419932" cy="419932"/>
          </a:xfrm>
          <a:prstGeom prst="rect">
            <a:avLst/>
          </a:prstGeom>
        </p:spPr>
      </p:pic>
      <p:sp>
        <p:nvSpPr>
          <p:cNvPr id="30" name="TextBox 29">
            <a:extLst>
              <a:ext uri="{FF2B5EF4-FFF2-40B4-BE49-F238E27FC236}">
                <a16:creationId xmlns:a16="http://schemas.microsoft.com/office/drawing/2014/main" id="{0ED6695B-78BF-4980-85E5-DB23F1575493}"/>
              </a:ext>
            </a:extLst>
          </p:cNvPr>
          <p:cNvSpPr txBox="1"/>
          <p:nvPr/>
        </p:nvSpPr>
        <p:spPr>
          <a:xfrm>
            <a:off x="943504" y="2978585"/>
            <a:ext cx="3730097" cy="507831"/>
          </a:xfrm>
          <a:prstGeom prst="rect">
            <a:avLst/>
          </a:prstGeom>
          <a:noFill/>
        </p:spPr>
        <p:txBody>
          <a:bodyPr wrap="square" rtlCol="0">
            <a:spAutoFit/>
          </a:bodyPr>
          <a:lstStyle/>
          <a:p>
            <a:r>
              <a:rPr lang="en-GB" sz="900" dirty="0">
                <a:solidFill>
                  <a:schemeClr val="tx2">
                    <a:lumMod val="75000"/>
                  </a:schemeClr>
                </a:solidFill>
              </a:rPr>
              <a:t>Successful completion of the 5-yearly </a:t>
            </a:r>
            <a:r>
              <a:rPr lang="en-GB" sz="900" b="1" dirty="0">
                <a:solidFill>
                  <a:schemeClr val="tx2">
                    <a:lumMod val="75000"/>
                  </a:schemeClr>
                </a:solidFill>
              </a:rPr>
              <a:t>Seasonal Normal Review process</a:t>
            </a:r>
            <a:r>
              <a:rPr lang="en-GB" sz="900" dirty="0">
                <a:solidFill>
                  <a:schemeClr val="tx2">
                    <a:lumMod val="75000"/>
                  </a:schemeClr>
                </a:solidFill>
              </a:rPr>
              <a:t> which saw AQ’s updated within UK Link for all c.25m MPRNs. </a:t>
            </a:r>
          </a:p>
        </p:txBody>
      </p:sp>
      <p:pic>
        <p:nvPicPr>
          <p:cNvPr id="32" name="Picture 3" descr="C:\Users\alex.stuart\OneDrive - Xoserve Limited\PowerPoint Icons\Business Blue\09.png">
            <a:extLst>
              <a:ext uri="{FF2B5EF4-FFF2-40B4-BE49-F238E27FC236}">
                <a16:creationId xmlns:a16="http://schemas.microsoft.com/office/drawing/2014/main" id="{DBD74877-E955-47AF-9A4F-1F430C2EA4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5909" y="2370400"/>
            <a:ext cx="450875" cy="45087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1C90F1F0-91BE-44F7-B57A-8BCBE2F32003}"/>
              </a:ext>
            </a:extLst>
          </p:cNvPr>
          <p:cNvSpPr txBox="1"/>
          <p:nvPr/>
        </p:nvSpPr>
        <p:spPr>
          <a:xfrm>
            <a:off x="5413903" y="2356200"/>
            <a:ext cx="3730097" cy="507831"/>
          </a:xfrm>
          <a:prstGeom prst="rect">
            <a:avLst/>
          </a:prstGeom>
          <a:noFill/>
        </p:spPr>
        <p:txBody>
          <a:bodyPr wrap="square" rtlCol="0">
            <a:spAutoFit/>
          </a:bodyPr>
          <a:lstStyle/>
          <a:p>
            <a:r>
              <a:rPr lang="en-GB" sz="900" dirty="0">
                <a:solidFill>
                  <a:schemeClr val="tx2">
                    <a:lumMod val="75000"/>
                  </a:schemeClr>
                </a:solidFill>
              </a:rPr>
              <a:t>Continuous improvement techniques applied across the CCO department to ensure that 100% of </a:t>
            </a:r>
            <a:r>
              <a:rPr lang="en-GB" sz="900" b="1" dirty="0">
                <a:solidFill>
                  <a:schemeClr val="tx2">
                    <a:lumMod val="75000"/>
                  </a:schemeClr>
                </a:solidFill>
              </a:rPr>
              <a:t>scheduled operational reports </a:t>
            </a:r>
            <a:r>
              <a:rPr lang="en-GB" sz="900" dirty="0">
                <a:solidFill>
                  <a:schemeClr val="tx2">
                    <a:lumMod val="75000"/>
                  </a:schemeClr>
                </a:solidFill>
              </a:rPr>
              <a:t>issued to customers on-time year-to-date.</a:t>
            </a:r>
          </a:p>
        </p:txBody>
      </p:sp>
      <p:pic>
        <p:nvPicPr>
          <p:cNvPr id="10" name="Picture 9">
            <a:extLst>
              <a:ext uri="{FF2B5EF4-FFF2-40B4-BE49-F238E27FC236}">
                <a16:creationId xmlns:a16="http://schemas.microsoft.com/office/drawing/2014/main" id="{08B3E51E-D7BF-4BF8-8A57-C7410EBD02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237" y="2307798"/>
            <a:ext cx="417734" cy="417734"/>
          </a:xfrm>
          <a:prstGeom prst="rect">
            <a:avLst/>
          </a:prstGeom>
        </p:spPr>
      </p:pic>
      <p:sp>
        <p:nvSpPr>
          <p:cNvPr id="40" name="TextBox 39">
            <a:extLst>
              <a:ext uri="{FF2B5EF4-FFF2-40B4-BE49-F238E27FC236}">
                <a16:creationId xmlns:a16="http://schemas.microsoft.com/office/drawing/2014/main" id="{E0C46BD4-513F-45C4-9A7A-37F9BC08D3E9}"/>
              </a:ext>
            </a:extLst>
          </p:cNvPr>
          <p:cNvSpPr txBox="1"/>
          <p:nvPr/>
        </p:nvSpPr>
        <p:spPr>
          <a:xfrm>
            <a:off x="943504" y="2215886"/>
            <a:ext cx="3552295" cy="646331"/>
          </a:xfrm>
          <a:prstGeom prst="rect">
            <a:avLst/>
          </a:prstGeom>
          <a:noFill/>
        </p:spPr>
        <p:txBody>
          <a:bodyPr wrap="square" rtlCol="0">
            <a:spAutoFit/>
          </a:bodyPr>
          <a:lstStyle/>
          <a:p>
            <a:r>
              <a:rPr lang="en-US" sz="900" dirty="0">
                <a:solidFill>
                  <a:schemeClr val="tx2">
                    <a:lumMod val="75000"/>
                  </a:schemeClr>
                </a:solidFill>
              </a:rPr>
              <a:t>In response to customer feedback that </a:t>
            </a:r>
            <a:r>
              <a:rPr lang="en-US" sz="900" b="1" dirty="0">
                <a:solidFill>
                  <a:schemeClr val="tx2">
                    <a:lumMod val="75000"/>
                  </a:schemeClr>
                </a:solidFill>
              </a:rPr>
              <a:t>Join journey agreements were taking too long </a:t>
            </a:r>
            <a:r>
              <a:rPr lang="en-US" sz="900" dirty="0">
                <a:solidFill>
                  <a:schemeClr val="tx2">
                    <a:lumMod val="75000"/>
                  </a:schemeClr>
                </a:solidFill>
              </a:rPr>
              <a:t>to process we have agreed a 2-week processing SLA with Transporters. Since being agreed, 100% of all join requests are being processed within this SLA. </a:t>
            </a:r>
            <a:endParaRPr lang="en-GB" sz="900" dirty="0">
              <a:solidFill>
                <a:schemeClr val="tx2">
                  <a:lumMod val="75000"/>
                </a:schemeClr>
              </a:solidFill>
            </a:endParaRPr>
          </a:p>
        </p:txBody>
      </p:sp>
      <p:pic>
        <p:nvPicPr>
          <p:cNvPr id="41" name="Picture 2" descr="C:\Users\alex.stuart\OneDrive - Xoserve Limited\PowerPoint Icons\Business Blue\5.png">
            <a:extLst>
              <a:ext uri="{FF2B5EF4-FFF2-40B4-BE49-F238E27FC236}">
                <a16:creationId xmlns:a16="http://schemas.microsoft.com/office/drawing/2014/main" id="{957D8244-534F-4408-8DBC-CDB7FD982D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237" y="1580987"/>
            <a:ext cx="415701" cy="415701"/>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21B9238E-D096-474C-BA88-6A30BB398BA7}"/>
              </a:ext>
            </a:extLst>
          </p:cNvPr>
          <p:cNvSpPr txBox="1"/>
          <p:nvPr/>
        </p:nvSpPr>
        <p:spPr>
          <a:xfrm>
            <a:off x="943505" y="1627356"/>
            <a:ext cx="3226330" cy="369332"/>
          </a:xfrm>
          <a:prstGeom prst="rect">
            <a:avLst/>
          </a:prstGeom>
          <a:noFill/>
        </p:spPr>
        <p:txBody>
          <a:bodyPr wrap="square" rtlCol="0">
            <a:spAutoFit/>
          </a:bodyPr>
          <a:lstStyle/>
          <a:p>
            <a:r>
              <a:rPr lang="en-US" sz="900" dirty="0">
                <a:solidFill>
                  <a:schemeClr val="tx2">
                    <a:lumMod val="75000"/>
                  </a:schemeClr>
                </a:solidFill>
              </a:rPr>
              <a:t>In 2020 thus far UK Link has successfully processed </a:t>
            </a:r>
            <a:r>
              <a:rPr lang="en-US" sz="900" b="1" dirty="0">
                <a:solidFill>
                  <a:schemeClr val="tx2">
                    <a:lumMod val="75000"/>
                  </a:schemeClr>
                </a:solidFill>
              </a:rPr>
              <a:t>c.1.2billion meter reads </a:t>
            </a:r>
            <a:r>
              <a:rPr lang="en-US" sz="900" dirty="0">
                <a:solidFill>
                  <a:schemeClr val="tx2">
                    <a:lumMod val="75000"/>
                  </a:schemeClr>
                </a:solidFill>
              </a:rPr>
              <a:t>within our DSC SLA obligations.</a:t>
            </a:r>
            <a:endParaRPr lang="en-GB" sz="900" dirty="0">
              <a:solidFill>
                <a:schemeClr val="tx2">
                  <a:lumMod val="75000"/>
                </a:schemeClr>
              </a:solidFill>
            </a:endParaRPr>
          </a:p>
        </p:txBody>
      </p:sp>
      <p:pic>
        <p:nvPicPr>
          <p:cNvPr id="12" name="Picture 11">
            <a:extLst>
              <a:ext uri="{FF2B5EF4-FFF2-40B4-BE49-F238E27FC236}">
                <a16:creationId xmlns:a16="http://schemas.microsoft.com/office/drawing/2014/main" id="{15EE8D4F-CA26-4519-87EA-7E6B777906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345" y="3776360"/>
            <a:ext cx="472144" cy="465116"/>
          </a:xfrm>
          <a:prstGeom prst="rect">
            <a:avLst/>
          </a:prstGeom>
        </p:spPr>
      </p:pic>
      <p:sp>
        <p:nvSpPr>
          <p:cNvPr id="16" name="Rectangle 15">
            <a:extLst>
              <a:ext uri="{FF2B5EF4-FFF2-40B4-BE49-F238E27FC236}">
                <a16:creationId xmlns:a16="http://schemas.microsoft.com/office/drawing/2014/main" id="{B7E544C6-470A-4C69-A26B-DA5822EC960D}"/>
              </a:ext>
            </a:extLst>
          </p:cNvPr>
          <p:cNvSpPr/>
          <p:nvPr/>
        </p:nvSpPr>
        <p:spPr>
          <a:xfrm>
            <a:off x="966028" y="3698222"/>
            <a:ext cx="3605972" cy="923330"/>
          </a:xfrm>
          <a:prstGeom prst="rect">
            <a:avLst/>
          </a:prstGeom>
          <a:noFill/>
        </p:spPr>
        <p:txBody>
          <a:bodyPr wrap="square" rtlCol="0">
            <a:spAutoFit/>
          </a:bodyPr>
          <a:lstStyle/>
          <a:p>
            <a:r>
              <a:rPr lang="en-US" sz="900" dirty="0" err="1">
                <a:solidFill>
                  <a:schemeClr val="tx2">
                    <a:lumMod val="75000"/>
                  </a:schemeClr>
                </a:solidFill>
              </a:rPr>
              <a:t>Xoserve’s</a:t>
            </a:r>
            <a:r>
              <a:rPr lang="en-US" sz="900" dirty="0">
                <a:solidFill>
                  <a:schemeClr val="tx2">
                    <a:lumMod val="75000"/>
                  </a:schemeClr>
                </a:solidFill>
              </a:rPr>
              <a:t> Demand Estimation team’s work with DESC to revise the CWV formula has resulted in </a:t>
            </a:r>
            <a:r>
              <a:rPr lang="en-US" sz="900" b="1" dirty="0">
                <a:solidFill>
                  <a:schemeClr val="tx2">
                    <a:lumMod val="75000"/>
                  </a:schemeClr>
                </a:solidFill>
              </a:rPr>
              <a:t>improvements in the EUC demand models</a:t>
            </a:r>
            <a:r>
              <a:rPr lang="en-US" sz="900" dirty="0">
                <a:solidFill>
                  <a:schemeClr val="tx2">
                    <a:lumMod val="75000"/>
                  </a:schemeClr>
                </a:solidFill>
              </a:rPr>
              <a:t> which means more accurate NDM Allocation and less reconciliation. Initial analysis from our DE team also suggests a downstream benefit of c. </a:t>
            </a:r>
            <a:r>
              <a:rPr lang="en-US" sz="900" b="1" dirty="0">
                <a:solidFill>
                  <a:schemeClr val="tx2">
                    <a:lumMod val="75000"/>
                  </a:schemeClr>
                </a:solidFill>
              </a:rPr>
              <a:t>20-30% reduction in UIG</a:t>
            </a:r>
            <a:r>
              <a:rPr lang="en-US" sz="900" dirty="0">
                <a:solidFill>
                  <a:schemeClr val="tx2">
                    <a:lumMod val="75000"/>
                  </a:schemeClr>
                </a:solidFill>
              </a:rPr>
              <a:t> as a result (based on a simulation for Gas Year 2019/20).</a:t>
            </a:r>
            <a:endParaRPr lang="en-GB" sz="900" dirty="0">
              <a:solidFill>
                <a:schemeClr val="tx2">
                  <a:lumMod val="75000"/>
                </a:schemeClr>
              </a:solidFill>
            </a:endParaRPr>
          </a:p>
        </p:txBody>
      </p:sp>
      <p:pic>
        <p:nvPicPr>
          <p:cNvPr id="25" name="Picture 24">
            <a:extLst>
              <a:ext uri="{FF2B5EF4-FFF2-40B4-BE49-F238E27FC236}">
                <a16:creationId xmlns:a16="http://schemas.microsoft.com/office/drawing/2014/main" id="{50765F8E-9254-42D4-A329-EF906CF264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69735" y="3057344"/>
            <a:ext cx="444873" cy="444873"/>
          </a:xfrm>
          <a:prstGeom prst="rect">
            <a:avLst/>
          </a:prstGeom>
        </p:spPr>
      </p:pic>
      <p:sp>
        <p:nvSpPr>
          <p:cNvPr id="43" name="Rectangle 42">
            <a:extLst>
              <a:ext uri="{FF2B5EF4-FFF2-40B4-BE49-F238E27FC236}">
                <a16:creationId xmlns:a16="http://schemas.microsoft.com/office/drawing/2014/main" id="{FA936A3C-49DA-4853-A832-99A33E9E2ED0}"/>
              </a:ext>
            </a:extLst>
          </p:cNvPr>
          <p:cNvSpPr/>
          <p:nvPr/>
        </p:nvSpPr>
        <p:spPr>
          <a:xfrm>
            <a:off x="5427496" y="3055538"/>
            <a:ext cx="3605972" cy="784830"/>
          </a:xfrm>
          <a:prstGeom prst="rect">
            <a:avLst/>
          </a:prstGeom>
          <a:noFill/>
        </p:spPr>
        <p:txBody>
          <a:bodyPr wrap="square" rtlCol="0">
            <a:spAutoFit/>
          </a:bodyPr>
          <a:lstStyle/>
          <a:p>
            <a:r>
              <a:rPr lang="en-US" sz="900" dirty="0">
                <a:solidFill>
                  <a:schemeClr val="tx2">
                    <a:lumMod val="75000"/>
                  </a:schemeClr>
                </a:solidFill>
              </a:rPr>
              <a:t>Our Advocates and CDS teams facilitated the </a:t>
            </a:r>
            <a:r>
              <a:rPr lang="en-US" sz="900" b="1" dirty="0">
                <a:solidFill>
                  <a:schemeClr val="tx2">
                    <a:lumMod val="75000"/>
                  </a:schemeClr>
                </a:solidFill>
              </a:rPr>
              <a:t>closure of c100k Must Read requests </a:t>
            </a:r>
            <a:r>
              <a:rPr lang="en-US" sz="900" dirty="0">
                <a:solidFill>
                  <a:schemeClr val="tx2">
                    <a:lumMod val="75000"/>
                  </a:schemeClr>
                </a:solidFill>
              </a:rPr>
              <a:t>[which had since had valid meter reads accepted into UK Link] with permission from DNs/IGTs that led to a </a:t>
            </a:r>
            <a:r>
              <a:rPr lang="en-US" sz="900" b="1" dirty="0">
                <a:solidFill>
                  <a:schemeClr val="tx2">
                    <a:lumMod val="75000"/>
                  </a:schemeClr>
                </a:solidFill>
              </a:rPr>
              <a:t>c.£5.2m cost avoidance</a:t>
            </a:r>
            <a:r>
              <a:rPr lang="en-US" sz="900" dirty="0">
                <a:solidFill>
                  <a:schemeClr val="tx2">
                    <a:lumMod val="75000"/>
                  </a:schemeClr>
                </a:solidFill>
              </a:rPr>
              <a:t> for the shipper community and saved DN/IGT customers c.7000 man-days in unnecessary workload*</a:t>
            </a:r>
            <a:endParaRPr lang="en-GB" sz="900" dirty="0">
              <a:solidFill>
                <a:schemeClr val="tx2">
                  <a:lumMod val="75000"/>
                </a:schemeClr>
              </a:solidFill>
            </a:endParaRPr>
          </a:p>
        </p:txBody>
      </p:sp>
      <p:sp>
        <p:nvSpPr>
          <p:cNvPr id="45" name="Rectangle 44">
            <a:extLst>
              <a:ext uri="{FF2B5EF4-FFF2-40B4-BE49-F238E27FC236}">
                <a16:creationId xmlns:a16="http://schemas.microsoft.com/office/drawing/2014/main" id="{D789540E-4E70-46AD-99B0-A3F85BBE0D78}"/>
              </a:ext>
            </a:extLst>
          </p:cNvPr>
          <p:cNvSpPr/>
          <p:nvPr/>
        </p:nvSpPr>
        <p:spPr>
          <a:xfrm>
            <a:off x="5211860" y="4829560"/>
            <a:ext cx="4161368" cy="184666"/>
          </a:xfrm>
          <a:prstGeom prst="rect">
            <a:avLst/>
          </a:prstGeom>
          <a:noFill/>
        </p:spPr>
        <p:txBody>
          <a:bodyPr wrap="square" rtlCol="0">
            <a:spAutoFit/>
          </a:bodyPr>
          <a:lstStyle/>
          <a:p>
            <a:r>
              <a:rPr lang="en-US" sz="600" i="1" dirty="0">
                <a:solidFill>
                  <a:schemeClr val="tx2">
                    <a:lumMod val="75000"/>
                  </a:schemeClr>
                </a:solidFill>
              </a:rPr>
              <a:t>* based upon assumption of £50.00 charge per MUR request and 15 reads being able to be taken per </a:t>
            </a:r>
            <a:r>
              <a:rPr lang="en-US" sz="600" i="1" dirty="0" err="1">
                <a:solidFill>
                  <a:schemeClr val="tx2">
                    <a:lumMod val="75000"/>
                  </a:schemeClr>
                </a:solidFill>
              </a:rPr>
              <a:t>manday</a:t>
            </a:r>
            <a:r>
              <a:rPr lang="en-US" sz="600" i="1" dirty="0">
                <a:solidFill>
                  <a:schemeClr val="tx2">
                    <a:lumMod val="75000"/>
                  </a:schemeClr>
                </a:solidFill>
              </a:rPr>
              <a:t>.</a:t>
            </a:r>
            <a:endParaRPr lang="en-GB" sz="600" i="1" dirty="0">
              <a:solidFill>
                <a:schemeClr val="tx2">
                  <a:lumMod val="75000"/>
                </a:schemeClr>
              </a:solidFill>
            </a:endParaRPr>
          </a:p>
        </p:txBody>
      </p:sp>
    </p:spTree>
    <p:extLst>
      <p:ext uri="{BB962C8B-B14F-4D97-AF65-F5344CB8AC3E}">
        <p14:creationId xmlns:p14="http://schemas.microsoft.com/office/powerpoint/2010/main" val="1546283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3">
            <a:extLst>
              <a:ext uri="{FF2B5EF4-FFF2-40B4-BE49-F238E27FC236}">
                <a16:creationId xmlns:a16="http://schemas.microsoft.com/office/drawing/2014/main" id="{F9E62500-A5EB-4F2C-9A7F-A22187240192}"/>
              </a:ext>
            </a:extLst>
          </p:cNvPr>
          <p:cNvSpPr txBox="1">
            <a:spLocks/>
          </p:cNvSpPr>
          <p:nvPr/>
        </p:nvSpPr>
        <p:spPr>
          <a:xfrm>
            <a:off x="69156" y="123478"/>
            <a:ext cx="8617644" cy="52198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a:r>
              <a:rPr lang="en-US" sz="2000" dirty="0">
                <a:solidFill>
                  <a:schemeClr val="accent5">
                    <a:lumMod val="75000"/>
                  </a:schemeClr>
                </a:solidFill>
              </a:rPr>
              <a:t>Customer Experience</a:t>
            </a:r>
            <a:r>
              <a:rPr lang="en-US" sz="2000" dirty="0"/>
              <a:t>: </a:t>
            </a:r>
            <a:r>
              <a:rPr lang="en-GB" sz="2000" dirty="0"/>
              <a:t>Digital / Xoserve.com</a:t>
            </a:r>
            <a:endParaRPr lang="en-GB" sz="2000" dirty="0">
              <a:solidFill>
                <a:schemeClr val="tx1">
                  <a:lumMod val="65000"/>
                  <a:lumOff val="35000"/>
                </a:schemeClr>
              </a:solidFill>
            </a:endParaRPr>
          </a:p>
        </p:txBody>
      </p:sp>
      <p:grpSp>
        <p:nvGrpSpPr>
          <p:cNvPr id="13" name="Group 12">
            <a:extLst>
              <a:ext uri="{FF2B5EF4-FFF2-40B4-BE49-F238E27FC236}">
                <a16:creationId xmlns:a16="http://schemas.microsoft.com/office/drawing/2014/main" id="{81A8FC70-2568-4D32-BB7B-554CB0E7ACF1}"/>
              </a:ext>
            </a:extLst>
          </p:cNvPr>
          <p:cNvGrpSpPr/>
          <p:nvPr/>
        </p:nvGrpSpPr>
        <p:grpSpPr>
          <a:xfrm>
            <a:off x="8118110" y="182632"/>
            <a:ext cx="956734" cy="846068"/>
            <a:chOff x="3506528" y="0"/>
            <a:chExt cx="1305144" cy="1129102"/>
          </a:xfrm>
        </p:grpSpPr>
        <p:sp>
          <p:nvSpPr>
            <p:cNvPr id="14" name="Hexagon 13">
              <a:extLst>
                <a:ext uri="{FF2B5EF4-FFF2-40B4-BE49-F238E27FC236}">
                  <a16:creationId xmlns:a16="http://schemas.microsoft.com/office/drawing/2014/main" id="{77F28D1D-DA66-4F49-92EE-37E370460650}"/>
                </a:ext>
              </a:extLst>
            </p:cNvPr>
            <p:cNvSpPr/>
            <p:nvPr/>
          </p:nvSpPr>
          <p:spPr>
            <a:xfrm>
              <a:off x="3506528" y="0"/>
              <a:ext cx="1305144" cy="1129102"/>
            </a:xfrm>
            <a:prstGeom prst="hexagon">
              <a:avLst>
                <a:gd name="adj" fmla="val 2857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Hexagon 4">
              <a:extLst>
                <a:ext uri="{FF2B5EF4-FFF2-40B4-BE49-F238E27FC236}">
                  <a16:creationId xmlns:a16="http://schemas.microsoft.com/office/drawing/2014/main" id="{3E6D6402-E465-4971-B623-85488DE0A95A}"/>
                </a:ext>
              </a:extLst>
            </p:cNvPr>
            <p:cNvSpPr txBox="1"/>
            <p:nvPr/>
          </p:nvSpPr>
          <p:spPr>
            <a:xfrm>
              <a:off x="3679169" y="180289"/>
              <a:ext cx="959863" cy="7548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870" kern="1200" dirty="0"/>
                <a:t>Digita</a:t>
              </a:r>
              <a:r>
                <a:rPr lang="en-GB" sz="870" dirty="0"/>
                <a:t>l / Xoserve.com</a:t>
              </a:r>
              <a:endParaRPr lang="en-GB" sz="870" kern="1200" dirty="0"/>
            </a:p>
          </p:txBody>
        </p:sp>
      </p:grpSp>
      <p:sp>
        <p:nvSpPr>
          <p:cNvPr id="26" name="TextBox 25">
            <a:extLst>
              <a:ext uri="{FF2B5EF4-FFF2-40B4-BE49-F238E27FC236}">
                <a16:creationId xmlns:a16="http://schemas.microsoft.com/office/drawing/2014/main" id="{CB14F3A9-FE2F-4B59-8702-03D25FD8BFD2}"/>
              </a:ext>
            </a:extLst>
          </p:cNvPr>
          <p:cNvSpPr txBox="1"/>
          <p:nvPr/>
        </p:nvSpPr>
        <p:spPr>
          <a:xfrm>
            <a:off x="4782812" y="1527615"/>
            <a:ext cx="4134990" cy="507831"/>
          </a:xfrm>
          <a:prstGeom prst="rect">
            <a:avLst/>
          </a:prstGeom>
          <a:noFill/>
        </p:spPr>
        <p:txBody>
          <a:bodyPr wrap="square" rtlCol="0">
            <a:spAutoFit/>
          </a:bodyPr>
          <a:lstStyle/>
          <a:p>
            <a:r>
              <a:rPr lang="en-US" sz="900" dirty="0">
                <a:solidFill>
                  <a:schemeClr val="tx2">
                    <a:lumMod val="75000"/>
                  </a:schemeClr>
                </a:solidFill>
              </a:rPr>
              <a:t>Agreement with Transporters to accept </a:t>
            </a:r>
            <a:r>
              <a:rPr lang="en-US" sz="900" b="1" dirty="0">
                <a:solidFill>
                  <a:schemeClr val="tx2">
                    <a:lumMod val="75000"/>
                  </a:schemeClr>
                </a:solidFill>
              </a:rPr>
              <a:t>electronic Join Journey agreements </a:t>
            </a:r>
            <a:r>
              <a:rPr lang="en-US" sz="900" dirty="0">
                <a:solidFill>
                  <a:schemeClr val="tx2">
                    <a:lumMod val="75000"/>
                  </a:schemeClr>
                </a:solidFill>
              </a:rPr>
              <a:t>to increase efficiency, reduce postal costs and to work within COVID restrictions. </a:t>
            </a:r>
            <a:endParaRPr lang="en-GB" sz="900" dirty="0">
              <a:solidFill>
                <a:schemeClr val="tx2">
                  <a:lumMod val="75000"/>
                </a:schemeClr>
              </a:solidFill>
            </a:endParaRPr>
          </a:p>
        </p:txBody>
      </p:sp>
      <p:pic>
        <p:nvPicPr>
          <p:cNvPr id="5" name="Picture 4">
            <a:extLst>
              <a:ext uri="{FF2B5EF4-FFF2-40B4-BE49-F238E27FC236}">
                <a16:creationId xmlns:a16="http://schemas.microsoft.com/office/drawing/2014/main" id="{433C7692-996C-4451-AABE-B61BC0465A91}"/>
              </a:ext>
            </a:extLst>
          </p:cNvPr>
          <p:cNvPicPr>
            <a:picLocks noChangeAspect="1"/>
          </p:cNvPicPr>
          <p:nvPr/>
        </p:nvPicPr>
        <p:blipFill>
          <a:blip r:embed="rId2"/>
          <a:stretch>
            <a:fillRect/>
          </a:stretch>
        </p:blipFill>
        <p:spPr>
          <a:xfrm>
            <a:off x="1981155" y="1606796"/>
            <a:ext cx="1521477" cy="1116715"/>
          </a:xfrm>
          <a:prstGeom prst="rect">
            <a:avLst/>
          </a:prstGeom>
        </p:spPr>
      </p:pic>
      <p:pic>
        <p:nvPicPr>
          <p:cNvPr id="6" name="Picture 5">
            <a:extLst>
              <a:ext uri="{FF2B5EF4-FFF2-40B4-BE49-F238E27FC236}">
                <a16:creationId xmlns:a16="http://schemas.microsoft.com/office/drawing/2014/main" id="{3C273124-2DA8-45E0-A629-2177F73852D0}"/>
              </a:ext>
            </a:extLst>
          </p:cNvPr>
          <p:cNvPicPr>
            <a:picLocks noChangeAspect="1"/>
          </p:cNvPicPr>
          <p:nvPr/>
        </p:nvPicPr>
        <p:blipFill>
          <a:blip r:embed="rId3"/>
          <a:stretch>
            <a:fillRect/>
          </a:stretch>
        </p:blipFill>
        <p:spPr>
          <a:xfrm>
            <a:off x="226198" y="1606574"/>
            <a:ext cx="1594135" cy="1116715"/>
          </a:xfrm>
          <a:prstGeom prst="rect">
            <a:avLst/>
          </a:prstGeom>
        </p:spPr>
      </p:pic>
      <p:pic>
        <p:nvPicPr>
          <p:cNvPr id="8" name="Picture 7">
            <a:extLst>
              <a:ext uri="{FF2B5EF4-FFF2-40B4-BE49-F238E27FC236}">
                <a16:creationId xmlns:a16="http://schemas.microsoft.com/office/drawing/2014/main" id="{6816BBE0-7DB7-40AE-9F8C-D63FA781F72B}"/>
              </a:ext>
            </a:extLst>
          </p:cNvPr>
          <p:cNvPicPr>
            <a:picLocks noChangeAspect="1"/>
          </p:cNvPicPr>
          <p:nvPr/>
        </p:nvPicPr>
        <p:blipFill>
          <a:blip r:embed="rId4"/>
          <a:stretch>
            <a:fillRect/>
          </a:stretch>
        </p:blipFill>
        <p:spPr>
          <a:xfrm>
            <a:off x="805674" y="2817445"/>
            <a:ext cx="2172341" cy="708180"/>
          </a:xfrm>
          <a:prstGeom prst="rect">
            <a:avLst/>
          </a:prstGeom>
        </p:spPr>
      </p:pic>
      <p:pic>
        <p:nvPicPr>
          <p:cNvPr id="9" name="Picture 8">
            <a:extLst>
              <a:ext uri="{FF2B5EF4-FFF2-40B4-BE49-F238E27FC236}">
                <a16:creationId xmlns:a16="http://schemas.microsoft.com/office/drawing/2014/main" id="{8B7EB91E-E7C8-4398-858A-A7A71025C7AE}"/>
              </a:ext>
            </a:extLst>
          </p:cNvPr>
          <p:cNvPicPr>
            <a:picLocks noChangeAspect="1"/>
          </p:cNvPicPr>
          <p:nvPr/>
        </p:nvPicPr>
        <p:blipFill>
          <a:blip r:embed="rId5"/>
          <a:stretch>
            <a:fillRect/>
          </a:stretch>
        </p:blipFill>
        <p:spPr>
          <a:xfrm>
            <a:off x="226198" y="3645529"/>
            <a:ext cx="1658799" cy="1147453"/>
          </a:xfrm>
          <a:prstGeom prst="rect">
            <a:avLst/>
          </a:prstGeom>
        </p:spPr>
      </p:pic>
      <p:sp>
        <p:nvSpPr>
          <p:cNvPr id="11" name="Rectangle 10">
            <a:extLst>
              <a:ext uri="{FF2B5EF4-FFF2-40B4-BE49-F238E27FC236}">
                <a16:creationId xmlns:a16="http://schemas.microsoft.com/office/drawing/2014/main" id="{87B7EF46-F0BE-4650-8B36-7BC3FC8D4DA3}"/>
              </a:ext>
            </a:extLst>
          </p:cNvPr>
          <p:cNvSpPr/>
          <p:nvPr/>
        </p:nvSpPr>
        <p:spPr>
          <a:xfrm>
            <a:off x="4782812" y="2815366"/>
            <a:ext cx="4108224" cy="369332"/>
          </a:xfrm>
          <a:prstGeom prst="rect">
            <a:avLst/>
          </a:prstGeom>
          <a:noFill/>
        </p:spPr>
        <p:txBody>
          <a:bodyPr wrap="square" rtlCol="0">
            <a:spAutoFit/>
          </a:bodyPr>
          <a:lstStyle/>
          <a:p>
            <a:r>
              <a:rPr lang="en-US" sz="900" b="1" dirty="0">
                <a:solidFill>
                  <a:schemeClr val="tx2">
                    <a:lumMod val="75000"/>
                  </a:schemeClr>
                </a:solidFill>
              </a:rPr>
              <a:t>New Market Entry overview video </a:t>
            </a:r>
            <a:r>
              <a:rPr lang="en-US" sz="900" dirty="0">
                <a:solidFill>
                  <a:schemeClr val="tx2">
                    <a:lumMod val="75000"/>
                  </a:schemeClr>
                </a:solidFill>
              </a:rPr>
              <a:t>developed and live on website to accompany newly published Join Journey training and educational material. </a:t>
            </a:r>
            <a:endParaRPr lang="en-GB" sz="900" dirty="0">
              <a:solidFill>
                <a:schemeClr val="tx2">
                  <a:lumMod val="75000"/>
                </a:schemeClr>
              </a:solidFill>
            </a:endParaRPr>
          </a:p>
        </p:txBody>
      </p:sp>
      <p:sp>
        <p:nvSpPr>
          <p:cNvPr id="12" name="Rectangle 11">
            <a:extLst>
              <a:ext uri="{FF2B5EF4-FFF2-40B4-BE49-F238E27FC236}">
                <a16:creationId xmlns:a16="http://schemas.microsoft.com/office/drawing/2014/main" id="{D7943241-0021-49EF-9AD2-F316A2906E4F}"/>
              </a:ext>
            </a:extLst>
          </p:cNvPr>
          <p:cNvSpPr/>
          <p:nvPr/>
        </p:nvSpPr>
        <p:spPr>
          <a:xfrm>
            <a:off x="4782812" y="2240740"/>
            <a:ext cx="4013886" cy="369332"/>
          </a:xfrm>
          <a:prstGeom prst="rect">
            <a:avLst/>
          </a:prstGeom>
          <a:noFill/>
        </p:spPr>
        <p:txBody>
          <a:bodyPr wrap="square" rtlCol="0">
            <a:spAutoFit/>
          </a:bodyPr>
          <a:lstStyle/>
          <a:p>
            <a:r>
              <a:rPr lang="en-US" sz="900" b="1" dirty="0">
                <a:solidFill>
                  <a:schemeClr val="tx2">
                    <a:lumMod val="75000"/>
                  </a:schemeClr>
                </a:solidFill>
              </a:rPr>
              <a:t>Updates to the change area of Xoserve.com</a:t>
            </a:r>
            <a:r>
              <a:rPr lang="en-US" sz="900" dirty="0">
                <a:solidFill>
                  <a:schemeClr val="tx2">
                    <a:lumMod val="75000"/>
                  </a:schemeClr>
                </a:solidFill>
              </a:rPr>
              <a:t>, with the flow and content changed in collaboration with customers </a:t>
            </a:r>
            <a:endParaRPr lang="en-GB" sz="900" dirty="0">
              <a:solidFill>
                <a:schemeClr val="tx2">
                  <a:lumMod val="75000"/>
                </a:schemeClr>
              </a:solidFill>
            </a:endParaRPr>
          </a:p>
        </p:txBody>
      </p:sp>
      <p:sp>
        <p:nvSpPr>
          <p:cNvPr id="24" name="Rectangle 23">
            <a:extLst>
              <a:ext uri="{FF2B5EF4-FFF2-40B4-BE49-F238E27FC236}">
                <a16:creationId xmlns:a16="http://schemas.microsoft.com/office/drawing/2014/main" id="{EECD30C8-90AC-46BD-B801-8C9B6D7B43BE}"/>
              </a:ext>
            </a:extLst>
          </p:cNvPr>
          <p:cNvSpPr/>
          <p:nvPr/>
        </p:nvSpPr>
        <p:spPr>
          <a:xfrm>
            <a:off x="4782812" y="3389992"/>
            <a:ext cx="4108224" cy="507831"/>
          </a:xfrm>
          <a:prstGeom prst="rect">
            <a:avLst/>
          </a:prstGeom>
          <a:noFill/>
        </p:spPr>
        <p:txBody>
          <a:bodyPr wrap="square" rtlCol="0">
            <a:spAutoFit/>
          </a:bodyPr>
          <a:lstStyle/>
          <a:p>
            <a:r>
              <a:rPr lang="en-US" sz="900" dirty="0">
                <a:solidFill>
                  <a:schemeClr val="tx2">
                    <a:lumMod val="75000"/>
                  </a:schemeClr>
                </a:solidFill>
              </a:rPr>
              <a:t>Enhancements to the Xoserve.com ‘</a:t>
            </a:r>
            <a:r>
              <a:rPr lang="en-US" sz="900" b="1" dirty="0">
                <a:solidFill>
                  <a:schemeClr val="tx2">
                    <a:lumMod val="75000"/>
                  </a:schemeClr>
                </a:solidFill>
              </a:rPr>
              <a:t>Help and Support</a:t>
            </a:r>
            <a:r>
              <a:rPr lang="en-US" sz="900" dirty="0">
                <a:solidFill>
                  <a:schemeClr val="tx2">
                    <a:lumMod val="75000"/>
                  </a:schemeClr>
                </a:solidFill>
              </a:rPr>
              <a:t>’ feature to allow customers to (1) easily raise queries or technical support requests into Xoserve and (2) check the status of existing query/technical support tickets.</a:t>
            </a:r>
            <a:endParaRPr lang="en-GB" sz="900" dirty="0">
              <a:solidFill>
                <a:schemeClr val="tx2">
                  <a:lumMod val="75000"/>
                </a:schemeClr>
              </a:solidFill>
            </a:endParaRPr>
          </a:p>
        </p:txBody>
      </p:sp>
      <p:sp>
        <p:nvSpPr>
          <p:cNvPr id="25" name="Rectangle 24">
            <a:extLst>
              <a:ext uri="{FF2B5EF4-FFF2-40B4-BE49-F238E27FC236}">
                <a16:creationId xmlns:a16="http://schemas.microsoft.com/office/drawing/2014/main" id="{07B4EDA8-0711-4B2A-9573-3D34427A63DD}"/>
              </a:ext>
            </a:extLst>
          </p:cNvPr>
          <p:cNvSpPr/>
          <p:nvPr/>
        </p:nvSpPr>
        <p:spPr>
          <a:xfrm>
            <a:off x="4782812" y="4103117"/>
            <a:ext cx="4108224" cy="369332"/>
          </a:xfrm>
          <a:prstGeom prst="rect">
            <a:avLst/>
          </a:prstGeom>
          <a:noFill/>
        </p:spPr>
        <p:txBody>
          <a:bodyPr wrap="square" rtlCol="0">
            <a:spAutoFit/>
          </a:bodyPr>
          <a:lstStyle/>
          <a:p>
            <a:r>
              <a:rPr lang="en-US" sz="900" dirty="0">
                <a:solidFill>
                  <a:schemeClr val="tx2">
                    <a:lumMod val="75000"/>
                  </a:schemeClr>
                </a:solidFill>
              </a:rPr>
              <a:t>Dedicated project team mobilised to introduce </a:t>
            </a:r>
            <a:r>
              <a:rPr lang="en-US" sz="900" b="1" dirty="0">
                <a:solidFill>
                  <a:schemeClr val="tx2">
                    <a:lumMod val="75000"/>
                  </a:schemeClr>
                </a:solidFill>
              </a:rPr>
              <a:t>Homepage</a:t>
            </a:r>
            <a:r>
              <a:rPr lang="en-US" sz="900" dirty="0">
                <a:solidFill>
                  <a:schemeClr val="tx2">
                    <a:lumMod val="75000"/>
                  </a:schemeClr>
                </a:solidFill>
              </a:rPr>
              <a:t> and </a:t>
            </a:r>
            <a:r>
              <a:rPr lang="en-US" sz="900" b="1" dirty="0">
                <a:solidFill>
                  <a:schemeClr val="tx2">
                    <a:lumMod val="75000"/>
                  </a:schemeClr>
                </a:solidFill>
              </a:rPr>
              <a:t>Navigation</a:t>
            </a:r>
            <a:r>
              <a:rPr lang="en-US" sz="900" dirty="0">
                <a:solidFill>
                  <a:schemeClr val="tx2">
                    <a:lumMod val="75000"/>
                  </a:schemeClr>
                </a:solidFill>
              </a:rPr>
              <a:t> </a:t>
            </a:r>
            <a:r>
              <a:rPr lang="en-US" sz="900" b="1" dirty="0">
                <a:solidFill>
                  <a:schemeClr val="tx2">
                    <a:lumMod val="75000"/>
                  </a:schemeClr>
                </a:solidFill>
              </a:rPr>
              <a:t>improvements</a:t>
            </a:r>
            <a:r>
              <a:rPr lang="en-US" sz="900" dirty="0">
                <a:solidFill>
                  <a:schemeClr val="tx2">
                    <a:lumMod val="75000"/>
                  </a:schemeClr>
                </a:solidFill>
              </a:rPr>
              <a:t> to Xoserve.com over the next 3-months.</a:t>
            </a:r>
            <a:endParaRPr lang="en-GB" sz="900" dirty="0">
              <a:solidFill>
                <a:schemeClr val="tx2">
                  <a:lumMod val="75000"/>
                </a:schemeClr>
              </a:solidFill>
            </a:endParaRPr>
          </a:p>
        </p:txBody>
      </p:sp>
      <p:sp>
        <p:nvSpPr>
          <p:cNvPr id="28" name="Rectangle: Rounded Corners 27">
            <a:extLst>
              <a:ext uri="{FF2B5EF4-FFF2-40B4-BE49-F238E27FC236}">
                <a16:creationId xmlns:a16="http://schemas.microsoft.com/office/drawing/2014/main" id="{93B23BB5-D908-46DD-8946-7348AE798736}"/>
              </a:ext>
            </a:extLst>
          </p:cNvPr>
          <p:cNvSpPr/>
          <p:nvPr/>
        </p:nvSpPr>
        <p:spPr>
          <a:xfrm>
            <a:off x="333653" y="1014102"/>
            <a:ext cx="3730347" cy="307376"/>
          </a:xfrm>
          <a:prstGeom prst="roundRect">
            <a:avLst/>
          </a:prstGeom>
          <a:solidFill>
            <a:srgbClr val="0070C0"/>
          </a:solidFill>
          <a:ln>
            <a:solidFill>
              <a:srgbClr val="3A57A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800" b="1" u="sng" dirty="0">
                <a:solidFill>
                  <a:schemeClr val="bg1"/>
                </a:solidFill>
              </a:rPr>
              <a:t>Xoserve.com improvements</a:t>
            </a:r>
          </a:p>
        </p:txBody>
      </p:sp>
      <p:pic>
        <p:nvPicPr>
          <p:cNvPr id="19" name="Picture 18">
            <a:extLst>
              <a:ext uri="{FF2B5EF4-FFF2-40B4-BE49-F238E27FC236}">
                <a16:creationId xmlns:a16="http://schemas.microsoft.com/office/drawing/2014/main" id="{8B07FDAC-6DF4-4127-8F2A-E5B4FC0409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7978" y="1565740"/>
            <a:ext cx="329344" cy="329344"/>
          </a:xfrm>
          <a:prstGeom prst="rect">
            <a:avLst/>
          </a:prstGeom>
        </p:spPr>
      </p:pic>
      <p:pic>
        <p:nvPicPr>
          <p:cNvPr id="21" name="Picture 20">
            <a:extLst>
              <a:ext uri="{FF2B5EF4-FFF2-40B4-BE49-F238E27FC236}">
                <a16:creationId xmlns:a16="http://schemas.microsoft.com/office/drawing/2014/main" id="{895DEF71-8E4E-4D4B-AE7B-F56CA0C0AF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6395" y="2227253"/>
            <a:ext cx="372509" cy="372509"/>
          </a:xfrm>
          <a:prstGeom prst="rect">
            <a:avLst/>
          </a:prstGeom>
        </p:spPr>
      </p:pic>
      <p:pic>
        <p:nvPicPr>
          <p:cNvPr id="31" name="Picture 30">
            <a:extLst>
              <a:ext uri="{FF2B5EF4-FFF2-40B4-BE49-F238E27FC236}">
                <a16:creationId xmlns:a16="http://schemas.microsoft.com/office/drawing/2014/main" id="{190AB4A3-9336-4F4D-B9BA-3354F7960F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2432" y="4103117"/>
            <a:ext cx="372509" cy="372509"/>
          </a:xfrm>
          <a:prstGeom prst="rect">
            <a:avLst/>
          </a:prstGeom>
        </p:spPr>
      </p:pic>
      <p:pic>
        <p:nvPicPr>
          <p:cNvPr id="23" name="Picture 22">
            <a:extLst>
              <a:ext uri="{FF2B5EF4-FFF2-40B4-BE49-F238E27FC236}">
                <a16:creationId xmlns:a16="http://schemas.microsoft.com/office/drawing/2014/main" id="{633830E6-0147-4079-B383-EC7B425FADC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65975" y="3395582"/>
            <a:ext cx="369333" cy="369333"/>
          </a:xfrm>
          <a:prstGeom prst="rect">
            <a:avLst/>
          </a:prstGeom>
        </p:spPr>
      </p:pic>
      <p:pic>
        <p:nvPicPr>
          <p:cNvPr id="34" name="Picture 33">
            <a:extLst>
              <a:ext uri="{FF2B5EF4-FFF2-40B4-BE49-F238E27FC236}">
                <a16:creationId xmlns:a16="http://schemas.microsoft.com/office/drawing/2014/main" id="{7AEBA287-99B0-4F09-BC35-01FE8216B71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61189" y="2797440"/>
            <a:ext cx="369333" cy="369333"/>
          </a:xfrm>
          <a:prstGeom prst="rect">
            <a:avLst/>
          </a:prstGeom>
        </p:spPr>
      </p:pic>
      <p:pic>
        <p:nvPicPr>
          <p:cNvPr id="2" name="Picture 1">
            <a:extLst>
              <a:ext uri="{FF2B5EF4-FFF2-40B4-BE49-F238E27FC236}">
                <a16:creationId xmlns:a16="http://schemas.microsoft.com/office/drawing/2014/main" id="{204ED809-7089-4446-9454-53BC425EC9E4}"/>
              </a:ext>
            </a:extLst>
          </p:cNvPr>
          <p:cNvPicPr>
            <a:picLocks noChangeAspect="1"/>
          </p:cNvPicPr>
          <p:nvPr/>
        </p:nvPicPr>
        <p:blipFill>
          <a:blip r:embed="rId10"/>
          <a:stretch>
            <a:fillRect/>
          </a:stretch>
        </p:blipFill>
        <p:spPr>
          <a:xfrm>
            <a:off x="2104812" y="3389992"/>
            <a:ext cx="1793910" cy="1031920"/>
          </a:xfrm>
          <a:prstGeom prst="rect">
            <a:avLst/>
          </a:prstGeom>
        </p:spPr>
      </p:pic>
    </p:spTree>
    <p:extLst>
      <p:ext uri="{BB962C8B-B14F-4D97-AF65-F5344CB8AC3E}">
        <p14:creationId xmlns:p14="http://schemas.microsoft.com/office/powerpoint/2010/main" val="3635851112"/>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092569d-7549-4f1f-b838-122d264c6bd8">
      <UserInfo>
        <DisplayName>Victoria Mustard</DisplayName>
        <AccountId>108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A7FD4F90B5DA4788FF0464472C409F" ma:contentTypeVersion="11" ma:contentTypeDescription="Create a new document." ma:contentTypeScope="" ma:versionID="da65dba817ad8906a4a744e36306c50e">
  <xsd:schema xmlns:xsd="http://www.w3.org/2001/XMLSchema" xmlns:xs="http://www.w3.org/2001/XMLSchema" xmlns:p="http://schemas.microsoft.com/office/2006/metadata/properties" xmlns:ns3="01f7a547-d57a-44ce-a211-81869c79743b" xmlns:ns4="3092569d-7549-4f1f-b838-122d264c6bd8" targetNamespace="http://schemas.microsoft.com/office/2006/metadata/properties" ma:root="true" ma:fieldsID="d3a42e83de8c3bf3350fe2c8c5def860" ns3:_="" ns4:_="">
    <xsd:import namespace="01f7a547-d57a-44ce-a211-81869c79743b"/>
    <xsd:import namespace="3092569d-7549-4f1f-b838-122d264c6bd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f7a547-d57a-44ce-a211-81869c7974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92569d-7549-4f1f-b838-122d264c6bd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1B2E31-4703-4F4D-BB47-74A8364BAC36}">
  <ds:schemaRefs>
    <ds:schemaRef ds:uri="http://schemas.microsoft.com/office/2006/metadata/properties"/>
    <ds:schemaRef ds:uri="http://purl.org/dc/terms/"/>
    <ds:schemaRef ds:uri="http://purl.org/dc/dcmitype/"/>
    <ds:schemaRef ds:uri="http://schemas.openxmlformats.org/package/2006/metadata/core-properties"/>
    <ds:schemaRef ds:uri="http://purl.org/dc/elements/1.1/"/>
    <ds:schemaRef ds:uri="http://schemas.microsoft.com/office/2006/documentManagement/types"/>
    <ds:schemaRef ds:uri="3092569d-7549-4f1f-b838-122d264c6bd8"/>
    <ds:schemaRef ds:uri="http://schemas.microsoft.com/office/infopath/2007/PartnerControls"/>
    <ds:schemaRef ds:uri="01f7a547-d57a-44ce-a211-81869c79743b"/>
    <ds:schemaRef ds:uri="http://www.w3.org/XML/1998/namespace"/>
  </ds:schemaRefs>
</ds:datastoreItem>
</file>

<file path=customXml/itemProps2.xml><?xml version="1.0" encoding="utf-8"?>
<ds:datastoreItem xmlns:ds="http://schemas.openxmlformats.org/officeDocument/2006/customXml" ds:itemID="{A0DEEE7B-1543-4EFF-B3C1-AFC857C3E502}">
  <ds:schemaRefs>
    <ds:schemaRef ds:uri="http://schemas.microsoft.com/sharepoint/v3/contenttype/forms"/>
  </ds:schemaRefs>
</ds:datastoreItem>
</file>

<file path=customXml/itemProps3.xml><?xml version="1.0" encoding="utf-8"?>
<ds:datastoreItem xmlns:ds="http://schemas.openxmlformats.org/officeDocument/2006/customXml" ds:itemID="{971CA771-ACEF-4083-94AF-F6603B5C90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f7a547-d57a-44ce-a211-81869c79743b"/>
    <ds:schemaRef ds:uri="3092569d-7549-4f1f-b838-122d264c6b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84642</TotalTime>
  <Words>2869</Words>
  <Application>Microsoft Office PowerPoint</Application>
  <PresentationFormat>On-screen Show (16:9)</PresentationFormat>
  <Paragraphs>228</Paragraphs>
  <Slides>15</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Calibri</vt:lpstr>
      <vt:lpstr>Office Theme</vt:lpstr>
      <vt:lpstr>1_Office Theme</vt:lpstr>
      <vt:lpstr>PowerPoint Presentation</vt:lpstr>
      <vt:lpstr>Customer Experience Transformation: Summary</vt:lpstr>
      <vt:lpstr>Customer Experience: What our customers are telling us? </vt:lpstr>
      <vt:lpstr>Customer Experience: What’s our vision?</vt:lpstr>
      <vt:lpstr>Customer Experience: We’re on a journey…..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Helen Cuin</cp:lastModifiedBy>
  <cp:revision>102</cp:revision>
  <dcterms:created xsi:type="dcterms:W3CDTF">2018-09-02T17:12:15Z</dcterms:created>
  <dcterms:modified xsi:type="dcterms:W3CDTF">2020-12-09T10:47:32Z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0x01010041A7FD4F90B5DA4788FF0464472C409F</vt:lpwstr>
  </property>
</Properties>
</file>