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4"/>
    <p:sldMasterId id="2147484063" r:id="rId5"/>
    <p:sldMasterId id="2147484139" r:id="rId6"/>
    <p:sldMasterId id="2147484143" r:id="rId7"/>
    <p:sldMasterId id="2147484155" r:id="rId8"/>
  </p:sldMasterIdLst>
  <p:notesMasterIdLst>
    <p:notesMasterId r:id="rId21"/>
  </p:notesMasterIdLst>
  <p:handoutMasterIdLst>
    <p:handoutMasterId r:id="rId22"/>
  </p:handoutMasterIdLst>
  <p:sldIdLst>
    <p:sldId id="352" r:id="rId9"/>
    <p:sldId id="800" r:id="rId10"/>
    <p:sldId id="824" r:id="rId11"/>
    <p:sldId id="787" r:id="rId12"/>
    <p:sldId id="826" r:id="rId13"/>
    <p:sldId id="775" r:id="rId14"/>
    <p:sldId id="791" r:id="rId15"/>
    <p:sldId id="794" r:id="rId16"/>
    <p:sldId id="790" r:id="rId17"/>
    <p:sldId id="828" r:id="rId18"/>
    <p:sldId id="257" r:id="rId19"/>
    <p:sldId id="258" r:id="rId20"/>
  </p:sldIdLst>
  <p:sldSz cx="9144000" cy="5143500" type="screen16x9"/>
  <p:notesSz cx="6724650" cy="9774238"/>
  <p:defaultTextStyle>
    <a:defPPr>
      <a:defRPr lang="en-US"/>
    </a:defPPr>
    <a:lvl1pPr algn="l" defTabSz="457166" rtl="0" fontAlgn="base">
      <a:spcBef>
        <a:spcPct val="0"/>
      </a:spcBef>
      <a:spcAft>
        <a:spcPct val="0"/>
      </a:spcAft>
      <a:defRPr kern="1200">
        <a:solidFill>
          <a:schemeClr val="tx1"/>
        </a:solidFill>
        <a:latin typeface="Arial" charset="0"/>
        <a:ea typeface="ＭＳ Ｐゴシック" pitchFamily="34" charset="-128"/>
        <a:cs typeface="+mn-cs"/>
      </a:defRPr>
    </a:lvl1pPr>
    <a:lvl2pPr marL="457166" algn="l" defTabSz="457166" rtl="0" fontAlgn="base">
      <a:spcBef>
        <a:spcPct val="0"/>
      </a:spcBef>
      <a:spcAft>
        <a:spcPct val="0"/>
      </a:spcAft>
      <a:defRPr kern="1200">
        <a:solidFill>
          <a:schemeClr val="tx1"/>
        </a:solidFill>
        <a:latin typeface="Arial" charset="0"/>
        <a:ea typeface="ＭＳ Ｐゴシック" pitchFamily="34" charset="-128"/>
        <a:cs typeface="+mn-cs"/>
      </a:defRPr>
    </a:lvl2pPr>
    <a:lvl3pPr marL="914333" algn="l" defTabSz="457166" rtl="0" fontAlgn="base">
      <a:spcBef>
        <a:spcPct val="0"/>
      </a:spcBef>
      <a:spcAft>
        <a:spcPct val="0"/>
      </a:spcAft>
      <a:defRPr kern="1200">
        <a:solidFill>
          <a:schemeClr val="tx1"/>
        </a:solidFill>
        <a:latin typeface="Arial" charset="0"/>
        <a:ea typeface="ＭＳ Ｐゴシック" pitchFamily="34" charset="-128"/>
        <a:cs typeface="+mn-cs"/>
      </a:defRPr>
    </a:lvl3pPr>
    <a:lvl4pPr marL="1371498" algn="l" defTabSz="457166" rtl="0" fontAlgn="base">
      <a:spcBef>
        <a:spcPct val="0"/>
      </a:spcBef>
      <a:spcAft>
        <a:spcPct val="0"/>
      </a:spcAft>
      <a:defRPr kern="1200">
        <a:solidFill>
          <a:schemeClr val="tx1"/>
        </a:solidFill>
        <a:latin typeface="Arial" charset="0"/>
        <a:ea typeface="ＭＳ Ｐゴシック" pitchFamily="34" charset="-128"/>
        <a:cs typeface="+mn-cs"/>
      </a:defRPr>
    </a:lvl4pPr>
    <a:lvl5pPr marL="1828664" algn="l" defTabSz="457166" rtl="0" fontAlgn="base">
      <a:spcBef>
        <a:spcPct val="0"/>
      </a:spcBef>
      <a:spcAft>
        <a:spcPct val="0"/>
      </a:spcAft>
      <a:defRPr kern="1200">
        <a:solidFill>
          <a:schemeClr val="tx1"/>
        </a:solidFill>
        <a:latin typeface="Arial" charset="0"/>
        <a:ea typeface="ＭＳ Ｐゴシック" pitchFamily="34" charset="-128"/>
        <a:cs typeface="+mn-cs"/>
      </a:defRPr>
    </a:lvl5pPr>
    <a:lvl6pPr marL="2285829" algn="l" defTabSz="914333" rtl="0" eaLnBrk="1" latinLnBrk="0" hangingPunct="1">
      <a:defRPr kern="1200">
        <a:solidFill>
          <a:schemeClr val="tx1"/>
        </a:solidFill>
        <a:latin typeface="Arial" charset="0"/>
        <a:ea typeface="ＭＳ Ｐゴシック" pitchFamily="34" charset="-128"/>
        <a:cs typeface="+mn-cs"/>
      </a:defRPr>
    </a:lvl6pPr>
    <a:lvl7pPr marL="2742995" algn="l" defTabSz="914333" rtl="0" eaLnBrk="1" latinLnBrk="0" hangingPunct="1">
      <a:defRPr kern="1200">
        <a:solidFill>
          <a:schemeClr val="tx1"/>
        </a:solidFill>
        <a:latin typeface="Arial" charset="0"/>
        <a:ea typeface="ＭＳ Ｐゴシック" pitchFamily="34" charset="-128"/>
        <a:cs typeface="+mn-cs"/>
      </a:defRPr>
    </a:lvl7pPr>
    <a:lvl8pPr marL="3200160" algn="l" defTabSz="914333" rtl="0" eaLnBrk="1" latinLnBrk="0" hangingPunct="1">
      <a:defRPr kern="1200">
        <a:solidFill>
          <a:schemeClr val="tx1"/>
        </a:solidFill>
        <a:latin typeface="Arial" charset="0"/>
        <a:ea typeface="ＭＳ Ｐゴシック" pitchFamily="34" charset="-128"/>
        <a:cs typeface="+mn-cs"/>
      </a:defRPr>
    </a:lvl8pPr>
    <a:lvl9pPr marL="3657326" algn="l" defTabSz="914333"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61" userDrawn="1">
          <p15:clr>
            <a:srgbClr val="A4A3A4"/>
          </p15:clr>
        </p15:guide>
        <p15:guide id="2" pos="2095" userDrawn="1">
          <p15:clr>
            <a:srgbClr val="A4A3A4"/>
          </p15:clr>
        </p15:guide>
        <p15:guide id="3" orient="horz" pos="3325" userDrawn="1">
          <p15:clr>
            <a:srgbClr val="A4A3A4"/>
          </p15:clr>
        </p15:guide>
        <p15:guide id="4" pos="207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Krupa" initials="EK" lastIdx="1" clrIdx="0"/>
  <p:cmAuthor id="2" name="Laing, Stephen" initials="LS" lastIdx="1" clrIdx="1">
    <p:extLst>
      <p:ext uri="{19B8F6BF-5375-455C-9EA6-DF929625EA0E}">
        <p15:presenceInfo xmlns:p15="http://schemas.microsoft.com/office/powerpoint/2012/main" userId="S-1-5-21-4145888014-839675345-3125187760-1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A412"/>
    <a:srgbClr val="FFCC00"/>
    <a:srgbClr val="E8EAF1"/>
    <a:srgbClr val="F09F0E"/>
    <a:srgbClr val="CED1E1"/>
    <a:srgbClr val="CED1E2"/>
    <a:srgbClr val="3E5AA8"/>
    <a:srgbClr val="D2232A"/>
    <a:srgbClr val="0070C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CABD9A-7D56-4606-9939-DE2C2FC28613}" v="5305" dt="2020-10-30T15:38:19.1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796" autoAdjust="0"/>
  </p:normalViewPr>
  <p:slideViewPr>
    <p:cSldViewPr snapToGrid="0">
      <p:cViewPr varScale="1">
        <p:scale>
          <a:sx n="90" d="100"/>
          <a:sy n="90" d="100"/>
        </p:scale>
        <p:origin x="600" y="52"/>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61"/>
        <p:guide pos="2095"/>
        <p:guide orient="horz" pos="3325"/>
        <p:guide pos="207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9"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39" name="Rectangle 3"/>
          <p:cNvSpPr>
            <a:spLocks noGrp="1" noChangeArrowheads="1"/>
          </p:cNvSpPr>
          <p:nvPr>
            <p:ph type="dt" sz="quarter" idx="1"/>
          </p:nvPr>
        </p:nvSpPr>
        <p:spPr bwMode="auto">
          <a:xfrm>
            <a:off x="3734281"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algn="r" eaLnBrk="0" hangingPunct="0">
              <a:defRPr sz="1200">
                <a:latin typeface="Arial" pitchFamily="34" charset="0"/>
              </a:defRPr>
            </a:lvl1pPr>
          </a:lstStyle>
          <a:p>
            <a:pPr>
              <a:defRPr/>
            </a:pPr>
            <a:fld id="{35915AD2-10A0-4F07-9C90-55F5737F54B9}" type="datetime1">
              <a:rPr lang="en-GB"/>
              <a:pPr>
                <a:defRPr/>
              </a:pPr>
              <a:t>30/10/2020</a:t>
            </a:fld>
            <a:endParaRPr lang="en-GB"/>
          </a:p>
        </p:txBody>
      </p:sp>
      <p:sp>
        <p:nvSpPr>
          <p:cNvPr id="65540" name="Rectangle 4"/>
          <p:cNvSpPr>
            <a:spLocks noGrp="1" noChangeArrowheads="1"/>
          </p:cNvSpPr>
          <p:nvPr>
            <p:ph type="ftr" sz="quarter" idx="2"/>
          </p:nvPr>
        </p:nvSpPr>
        <p:spPr bwMode="auto">
          <a:xfrm>
            <a:off x="9"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41" name="Rectangle 5"/>
          <p:cNvSpPr>
            <a:spLocks noGrp="1" noChangeArrowheads="1"/>
          </p:cNvSpPr>
          <p:nvPr>
            <p:ph type="sldNum" sz="quarter" idx="3"/>
          </p:nvPr>
        </p:nvSpPr>
        <p:spPr bwMode="auto">
          <a:xfrm>
            <a:off x="3734281"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algn="r" eaLnBrk="0" hangingPunct="0">
              <a:defRPr sz="1200">
                <a:latin typeface="Arial" pitchFamily="34" charset="0"/>
              </a:defRPr>
            </a:lvl1pPr>
          </a:lstStyle>
          <a:p>
            <a:pPr>
              <a:defRPr/>
            </a:pPr>
            <a:fld id="{9B2C83C7-81E3-4FFC-ABB8-6C2E0AC39E1C}" type="slidenum">
              <a:rPr lang="en-GB"/>
              <a:pPr>
                <a:defRPr/>
              </a:pPr>
              <a:t>‹#›</a:t>
            </a:fld>
            <a:endParaRPr lang="en-GB"/>
          </a:p>
        </p:txBody>
      </p:sp>
    </p:spTree>
    <p:extLst>
      <p:ext uri="{BB962C8B-B14F-4D97-AF65-F5344CB8AC3E}">
        <p14:creationId xmlns:p14="http://schemas.microsoft.com/office/powerpoint/2010/main" val="1595398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10"/>
            <a:ext cx="2857977" cy="527741"/>
          </a:xfrm>
          <a:prstGeom prst="rect">
            <a:avLst/>
          </a:prstGeom>
        </p:spPr>
        <p:txBody>
          <a:bodyPr vert="horz" lIns="90085" tIns="45037" rIns="90085" bIns="45037" rtlCol="0"/>
          <a:lstStyle>
            <a:lvl1pPr algn="l">
              <a:defRPr sz="1200"/>
            </a:lvl1pPr>
          </a:lstStyle>
          <a:p>
            <a:endParaRPr lang="en-GB"/>
          </a:p>
        </p:txBody>
      </p:sp>
      <p:sp>
        <p:nvSpPr>
          <p:cNvPr id="3" name="Date Placeholder 2"/>
          <p:cNvSpPr>
            <a:spLocks noGrp="1"/>
          </p:cNvSpPr>
          <p:nvPr>
            <p:ph type="dt" idx="1"/>
          </p:nvPr>
        </p:nvSpPr>
        <p:spPr>
          <a:xfrm>
            <a:off x="3734370" y="10"/>
            <a:ext cx="2857977" cy="527741"/>
          </a:xfrm>
          <a:prstGeom prst="rect">
            <a:avLst/>
          </a:prstGeom>
        </p:spPr>
        <p:txBody>
          <a:bodyPr vert="horz" lIns="90085" tIns="45037" rIns="90085" bIns="45037" rtlCol="0"/>
          <a:lstStyle>
            <a:lvl1pPr algn="r">
              <a:defRPr sz="1200"/>
            </a:lvl1pPr>
          </a:lstStyle>
          <a:p>
            <a:fld id="{4F0B033A-D7A2-4873-87D3-52E71CC76346}" type="datetimeFigureOut">
              <a:rPr lang="en-GB" smtClean="0"/>
              <a:t>30/10/2020</a:t>
            </a:fld>
            <a:endParaRPr lang="en-GB"/>
          </a:p>
        </p:txBody>
      </p:sp>
      <p:sp>
        <p:nvSpPr>
          <p:cNvPr id="4" name="Slide Image Placeholder 3"/>
          <p:cNvSpPr>
            <a:spLocks noGrp="1" noRot="1" noChangeAspect="1"/>
          </p:cNvSpPr>
          <p:nvPr>
            <p:ph type="sldImg" idx="2"/>
          </p:nvPr>
        </p:nvSpPr>
        <p:spPr>
          <a:xfrm>
            <a:off x="-215900" y="792163"/>
            <a:ext cx="7037388" cy="3957637"/>
          </a:xfrm>
          <a:prstGeom prst="rect">
            <a:avLst/>
          </a:prstGeom>
          <a:noFill/>
          <a:ln w="12700">
            <a:solidFill>
              <a:prstClr val="black"/>
            </a:solidFill>
          </a:ln>
        </p:spPr>
        <p:txBody>
          <a:bodyPr vert="horz" lIns="90085" tIns="45037" rIns="90085" bIns="45037" rtlCol="0" anchor="ctr"/>
          <a:lstStyle/>
          <a:p>
            <a:endParaRPr lang="en-GB"/>
          </a:p>
        </p:txBody>
      </p:sp>
      <p:sp>
        <p:nvSpPr>
          <p:cNvPr id="5" name="Notes Placeholder 4"/>
          <p:cNvSpPr>
            <a:spLocks noGrp="1"/>
          </p:cNvSpPr>
          <p:nvPr>
            <p:ph type="body" sz="quarter" idx="3"/>
          </p:nvPr>
        </p:nvSpPr>
        <p:spPr>
          <a:xfrm>
            <a:off x="660012" y="5014389"/>
            <a:ext cx="5273869" cy="4749668"/>
          </a:xfrm>
          <a:prstGeom prst="rect">
            <a:avLst/>
          </a:prstGeom>
        </p:spPr>
        <p:txBody>
          <a:bodyPr vert="horz" lIns="90085" tIns="45037" rIns="90085" bIns="450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0" y="10025393"/>
            <a:ext cx="2857977" cy="527741"/>
          </a:xfrm>
          <a:prstGeom prst="rect">
            <a:avLst/>
          </a:prstGeom>
        </p:spPr>
        <p:txBody>
          <a:bodyPr vert="horz" lIns="90085" tIns="45037" rIns="90085" bIns="45037" rtlCol="0" anchor="b"/>
          <a:lstStyle>
            <a:lvl1pPr algn="l">
              <a:defRPr sz="1200"/>
            </a:lvl1pPr>
          </a:lstStyle>
          <a:p>
            <a:endParaRPr lang="en-GB"/>
          </a:p>
        </p:txBody>
      </p:sp>
      <p:sp>
        <p:nvSpPr>
          <p:cNvPr id="7" name="Slide Number Placeholder 6"/>
          <p:cNvSpPr>
            <a:spLocks noGrp="1"/>
          </p:cNvSpPr>
          <p:nvPr>
            <p:ph type="sldNum" sz="quarter" idx="5"/>
          </p:nvPr>
        </p:nvSpPr>
        <p:spPr>
          <a:xfrm>
            <a:off x="3734370" y="10025393"/>
            <a:ext cx="2857977" cy="527741"/>
          </a:xfrm>
          <a:prstGeom prst="rect">
            <a:avLst/>
          </a:prstGeom>
        </p:spPr>
        <p:txBody>
          <a:bodyPr vert="horz" lIns="90085" tIns="45037" rIns="90085" bIns="45037" rtlCol="0" anchor="b"/>
          <a:lstStyle>
            <a:lvl1pPr algn="r">
              <a:defRPr sz="1200"/>
            </a:lvl1pPr>
          </a:lstStyle>
          <a:p>
            <a:fld id="{CBAFCE3B-317D-4AE0-BC7F-8267412B7C4C}" type="slidenum">
              <a:rPr lang="en-GB" smtClean="0"/>
              <a:t>‹#›</a:t>
            </a:fld>
            <a:endParaRPr lang="en-GB"/>
          </a:p>
        </p:txBody>
      </p:sp>
    </p:spTree>
    <p:extLst>
      <p:ext uri="{BB962C8B-B14F-4D97-AF65-F5344CB8AC3E}">
        <p14:creationId xmlns:p14="http://schemas.microsoft.com/office/powerpoint/2010/main" val="2891876015"/>
      </p:ext>
    </p:extLst>
  </p:cSld>
  <p:clrMap bg1="lt1" tx1="dk1" bg2="lt2" tx2="dk2" accent1="accent1" accent2="accent2" accent3="accent3" accent4="accent4" accent5="accent5" accent6="accent6" hlink="hlink" folHlink="folHlink"/>
  <p:hf hdr="0" ftr="0" dt="0"/>
  <p:notesStyle>
    <a:lvl1pPr marL="0" algn="l" defTabSz="914333" rtl="0" eaLnBrk="1" latinLnBrk="0" hangingPunct="1">
      <a:defRPr sz="1200" kern="1200">
        <a:solidFill>
          <a:schemeClr val="tx1"/>
        </a:solidFill>
        <a:latin typeface="+mn-lt"/>
        <a:ea typeface="+mn-ea"/>
        <a:cs typeface="+mn-cs"/>
      </a:defRPr>
    </a:lvl1pPr>
    <a:lvl2pPr marL="457166" algn="l" defTabSz="914333" rtl="0" eaLnBrk="1" latinLnBrk="0" hangingPunct="1">
      <a:defRPr sz="1200" kern="1200">
        <a:solidFill>
          <a:schemeClr val="tx1"/>
        </a:solidFill>
        <a:latin typeface="+mn-lt"/>
        <a:ea typeface="+mn-ea"/>
        <a:cs typeface="+mn-cs"/>
      </a:defRPr>
    </a:lvl2pPr>
    <a:lvl3pPr marL="914333" algn="l" defTabSz="914333" rtl="0" eaLnBrk="1" latinLnBrk="0" hangingPunct="1">
      <a:defRPr sz="1200" kern="1200">
        <a:solidFill>
          <a:schemeClr val="tx1"/>
        </a:solidFill>
        <a:latin typeface="+mn-lt"/>
        <a:ea typeface="+mn-ea"/>
        <a:cs typeface="+mn-cs"/>
      </a:defRPr>
    </a:lvl3pPr>
    <a:lvl4pPr marL="1371498" algn="l" defTabSz="914333" rtl="0" eaLnBrk="1" latinLnBrk="0" hangingPunct="1">
      <a:defRPr sz="1200" kern="1200">
        <a:solidFill>
          <a:schemeClr val="tx1"/>
        </a:solidFill>
        <a:latin typeface="+mn-lt"/>
        <a:ea typeface="+mn-ea"/>
        <a:cs typeface="+mn-cs"/>
      </a:defRPr>
    </a:lvl4pPr>
    <a:lvl5pPr marL="1828664" algn="l" defTabSz="914333" rtl="0" eaLnBrk="1" latinLnBrk="0" hangingPunct="1">
      <a:defRPr sz="1200" kern="1200">
        <a:solidFill>
          <a:schemeClr val="tx1"/>
        </a:solidFill>
        <a:latin typeface="+mn-lt"/>
        <a:ea typeface="+mn-ea"/>
        <a:cs typeface="+mn-cs"/>
      </a:defRPr>
    </a:lvl5pPr>
    <a:lvl6pPr marL="2285829" algn="l" defTabSz="914333" rtl="0" eaLnBrk="1" latinLnBrk="0" hangingPunct="1">
      <a:defRPr sz="1200" kern="1200">
        <a:solidFill>
          <a:schemeClr val="tx1"/>
        </a:solidFill>
        <a:latin typeface="+mn-lt"/>
        <a:ea typeface="+mn-ea"/>
        <a:cs typeface="+mn-cs"/>
      </a:defRPr>
    </a:lvl6pPr>
    <a:lvl7pPr marL="2742995" algn="l" defTabSz="914333" rtl="0" eaLnBrk="1" latinLnBrk="0" hangingPunct="1">
      <a:defRPr sz="1200" kern="1200">
        <a:solidFill>
          <a:schemeClr val="tx1"/>
        </a:solidFill>
        <a:latin typeface="+mn-lt"/>
        <a:ea typeface="+mn-ea"/>
        <a:cs typeface="+mn-cs"/>
      </a:defRPr>
    </a:lvl7pPr>
    <a:lvl8pPr marL="3200160" algn="l" defTabSz="914333" rtl="0" eaLnBrk="1" latinLnBrk="0" hangingPunct="1">
      <a:defRPr sz="1200" kern="1200">
        <a:solidFill>
          <a:schemeClr val="tx1"/>
        </a:solidFill>
        <a:latin typeface="+mn-lt"/>
        <a:ea typeface="+mn-ea"/>
        <a:cs typeface="+mn-cs"/>
      </a:defRPr>
    </a:lvl8pPr>
    <a:lvl9pPr marL="3657326" algn="l" defTabSz="9143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1</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159452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391867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50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313153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60808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2278354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193372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5" y="0"/>
            <a:ext cx="8688388" cy="555526"/>
          </a:xfrm>
        </p:spPr>
        <p:txBody>
          <a:bodyPr/>
          <a:lstStyle>
            <a:lvl1pPr algn="l">
              <a:defRPr sz="3000">
                <a:solidFill>
                  <a:srgbClr val="1D3E61"/>
                </a:solidFill>
              </a:defRPr>
            </a:lvl1pPr>
          </a:lstStyle>
          <a:p>
            <a:r>
              <a:rPr lang="en-US"/>
              <a:t>Click to edit Master title style</a:t>
            </a:r>
            <a:endParaRPr lang="en-GB"/>
          </a:p>
        </p:txBody>
      </p:sp>
      <p:sp>
        <p:nvSpPr>
          <p:cNvPr id="6" name="Rectangle 5"/>
          <p:cNvSpPr/>
          <p:nvPr userDrawn="1"/>
        </p:nvSpPr>
        <p:spPr bwMode="auto">
          <a:xfrm>
            <a:off x="0" y="3579862"/>
            <a:ext cx="9144000" cy="1563638"/>
          </a:xfrm>
          <a:prstGeom prst="rect">
            <a:avLst/>
          </a:prstGeom>
          <a:solidFill>
            <a:srgbClr val="FFFFFF"/>
          </a:solidFill>
          <a:ln w="9525" cap="flat" cmpd="sng" algn="ctr">
            <a:no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02310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7675-B12C-435D-A763-86634C3642A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8B7E3C39-8D1A-4F70-831A-56B44A510B3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D850DA4-842A-4F16-8DC4-502B085F9EDE}"/>
              </a:ext>
            </a:extLst>
          </p:cNvPr>
          <p:cNvSpPr>
            <a:spLocks noGrp="1"/>
          </p:cNvSpPr>
          <p:nvPr>
            <p:ph type="dt" sz="half" idx="10"/>
          </p:nvPr>
        </p:nvSpPr>
        <p:spPr/>
        <p:txBody>
          <a:bodyPr/>
          <a:lstStyle/>
          <a:p>
            <a:fld id="{4F467BC8-1645-4D60-8AAE-5544F2AADB5F}" type="datetimeFigureOut">
              <a:rPr lang="en-GB" smtClean="0"/>
              <a:t>30/10/2020</a:t>
            </a:fld>
            <a:endParaRPr lang="en-GB"/>
          </a:p>
        </p:txBody>
      </p:sp>
      <p:sp>
        <p:nvSpPr>
          <p:cNvPr id="5" name="Footer Placeholder 4">
            <a:extLst>
              <a:ext uri="{FF2B5EF4-FFF2-40B4-BE49-F238E27FC236}">
                <a16:creationId xmlns:a16="http://schemas.microsoft.com/office/drawing/2014/main" id="{F8D1017F-00F5-44FB-AE70-FF9A9CB60E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9B2CA1-31DF-4B84-BBC2-D7C5E6364D26}"/>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1898560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AAD4D-27CB-4AF1-8616-482656FA01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646DB0-712D-4003-A19F-FC7D0EACC3A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98308C-0D9B-4EBF-BA9A-A3B4E3084EA7}"/>
              </a:ext>
            </a:extLst>
          </p:cNvPr>
          <p:cNvSpPr>
            <a:spLocks noGrp="1"/>
          </p:cNvSpPr>
          <p:nvPr>
            <p:ph type="dt" sz="half" idx="10"/>
          </p:nvPr>
        </p:nvSpPr>
        <p:spPr/>
        <p:txBody>
          <a:bodyPr/>
          <a:lstStyle/>
          <a:p>
            <a:fld id="{4F467BC8-1645-4D60-8AAE-5544F2AADB5F}" type="datetimeFigureOut">
              <a:rPr lang="en-GB" smtClean="0"/>
              <a:t>30/10/2020</a:t>
            </a:fld>
            <a:endParaRPr lang="en-GB"/>
          </a:p>
        </p:txBody>
      </p:sp>
      <p:sp>
        <p:nvSpPr>
          <p:cNvPr id="5" name="Footer Placeholder 4">
            <a:extLst>
              <a:ext uri="{FF2B5EF4-FFF2-40B4-BE49-F238E27FC236}">
                <a16:creationId xmlns:a16="http://schemas.microsoft.com/office/drawing/2014/main" id="{234C204F-AE0E-466D-AB54-D541DFE613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AB413B-9C12-48B5-98F0-69BCCFB37DD1}"/>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3587306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A3D89-A0D6-4292-9046-70799AC3CBAC}"/>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99CD78-37C3-4EE5-B501-0DC2FAF85C70}"/>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123304-CE38-4518-BCF2-D61D6F4F2E6C}"/>
              </a:ext>
            </a:extLst>
          </p:cNvPr>
          <p:cNvSpPr>
            <a:spLocks noGrp="1"/>
          </p:cNvSpPr>
          <p:nvPr>
            <p:ph type="dt" sz="half" idx="10"/>
          </p:nvPr>
        </p:nvSpPr>
        <p:spPr/>
        <p:txBody>
          <a:bodyPr/>
          <a:lstStyle/>
          <a:p>
            <a:fld id="{4F467BC8-1645-4D60-8AAE-5544F2AADB5F}" type="datetimeFigureOut">
              <a:rPr lang="en-GB" smtClean="0"/>
              <a:t>30/10/2020</a:t>
            </a:fld>
            <a:endParaRPr lang="en-GB"/>
          </a:p>
        </p:txBody>
      </p:sp>
      <p:sp>
        <p:nvSpPr>
          <p:cNvPr id="5" name="Footer Placeholder 4">
            <a:extLst>
              <a:ext uri="{FF2B5EF4-FFF2-40B4-BE49-F238E27FC236}">
                <a16:creationId xmlns:a16="http://schemas.microsoft.com/office/drawing/2014/main" id="{B440B553-302A-4C85-9217-FE4B79ED3F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167B3A-09E3-44A2-AC66-C012D7DBB585}"/>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1519944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37E58-08D7-49DF-A6C1-A978E9B13F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296BAC-9042-43A0-9EF6-48F472A5F171}"/>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529636A-A969-4A52-8698-AA9B608F87A2}"/>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2F600E0-B0C7-4355-98B6-7E187275B10F}"/>
              </a:ext>
            </a:extLst>
          </p:cNvPr>
          <p:cNvSpPr>
            <a:spLocks noGrp="1"/>
          </p:cNvSpPr>
          <p:nvPr>
            <p:ph type="dt" sz="half" idx="10"/>
          </p:nvPr>
        </p:nvSpPr>
        <p:spPr/>
        <p:txBody>
          <a:bodyPr/>
          <a:lstStyle/>
          <a:p>
            <a:fld id="{4F467BC8-1645-4D60-8AAE-5544F2AADB5F}" type="datetimeFigureOut">
              <a:rPr lang="en-GB" smtClean="0"/>
              <a:t>30/10/2020</a:t>
            </a:fld>
            <a:endParaRPr lang="en-GB"/>
          </a:p>
        </p:txBody>
      </p:sp>
      <p:sp>
        <p:nvSpPr>
          <p:cNvPr id="6" name="Footer Placeholder 5">
            <a:extLst>
              <a:ext uri="{FF2B5EF4-FFF2-40B4-BE49-F238E27FC236}">
                <a16:creationId xmlns:a16="http://schemas.microsoft.com/office/drawing/2014/main" id="{8E250287-0790-4B15-8145-8A85C5C401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54BC39-F494-45EC-BE8C-16B6EC0E8C41}"/>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2883931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855100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4AE2C-C6D3-4CE7-8EDA-FEBFDE5147FB}"/>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700F34-87E3-40A7-8F5C-48E5082FF9F3}"/>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77D266E5-3AD8-477C-8D0D-A243F9965BD1}"/>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B820145-6F12-44FC-AA24-12C4E8C5E2F2}"/>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A6ACACEB-0B7C-4669-8F19-182646E5C3DC}"/>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71F8C66-8472-4D8A-9BA8-5540DBAC53DF}"/>
              </a:ext>
            </a:extLst>
          </p:cNvPr>
          <p:cNvSpPr>
            <a:spLocks noGrp="1"/>
          </p:cNvSpPr>
          <p:nvPr>
            <p:ph type="dt" sz="half" idx="10"/>
          </p:nvPr>
        </p:nvSpPr>
        <p:spPr/>
        <p:txBody>
          <a:bodyPr/>
          <a:lstStyle/>
          <a:p>
            <a:fld id="{4F467BC8-1645-4D60-8AAE-5544F2AADB5F}" type="datetimeFigureOut">
              <a:rPr lang="en-GB" smtClean="0"/>
              <a:t>30/10/2020</a:t>
            </a:fld>
            <a:endParaRPr lang="en-GB"/>
          </a:p>
        </p:txBody>
      </p:sp>
      <p:sp>
        <p:nvSpPr>
          <p:cNvPr id="8" name="Footer Placeholder 7">
            <a:extLst>
              <a:ext uri="{FF2B5EF4-FFF2-40B4-BE49-F238E27FC236}">
                <a16:creationId xmlns:a16="http://schemas.microsoft.com/office/drawing/2014/main" id="{A0D0E69C-AA6A-4F7B-96EC-45B2F87B33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6422F10-699F-460D-B52D-4CA1B2572A2A}"/>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2322822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5DE90-D9F5-4733-9947-035F5691BF1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6E48A88-5A7F-4173-99FB-E8D1881C8BD2}"/>
              </a:ext>
            </a:extLst>
          </p:cNvPr>
          <p:cNvSpPr>
            <a:spLocks noGrp="1"/>
          </p:cNvSpPr>
          <p:nvPr>
            <p:ph type="dt" sz="half" idx="10"/>
          </p:nvPr>
        </p:nvSpPr>
        <p:spPr/>
        <p:txBody>
          <a:bodyPr/>
          <a:lstStyle/>
          <a:p>
            <a:fld id="{4F467BC8-1645-4D60-8AAE-5544F2AADB5F}" type="datetimeFigureOut">
              <a:rPr lang="en-GB" smtClean="0"/>
              <a:t>30/10/2020</a:t>
            </a:fld>
            <a:endParaRPr lang="en-GB"/>
          </a:p>
        </p:txBody>
      </p:sp>
      <p:sp>
        <p:nvSpPr>
          <p:cNvPr id="4" name="Footer Placeholder 3">
            <a:extLst>
              <a:ext uri="{FF2B5EF4-FFF2-40B4-BE49-F238E27FC236}">
                <a16:creationId xmlns:a16="http://schemas.microsoft.com/office/drawing/2014/main" id="{BC5B69FF-8922-439B-AE68-06656E7BA7D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01F78E9-9C3B-4EFB-B581-AE02D63D573B}"/>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2637313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E90635-50DE-4E17-AC6A-C817A02F26BF}"/>
              </a:ext>
            </a:extLst>
          </p:cNvPr>
          <p:cNvSpPr>
            <a:spLocks noGrp="1"/>
          </p:cNvSpPr>
          <p:nvPr>
            <p:ph type="dt" sz="half" idx="10"/>
          </p:nvPr>
        </p:nvSpPr>
        <p:spPr/>
        <p:txBody>
          <a:bodyPr/>
          <a:lstStyle/>
          <a:p>
            <a:fld id="{4F467BC8-1645-4D60-8AAE-5544F2AADB5F}" type="datetimeFigureOut">
              <a:rPr lang="en-GB" smtClean="0"/>
              <a:t>30/10/2020</a:t>
            </a:fld>
            <a:endParaRPr lang="en-GB"/>
          </a:p>
        </p:txBody>
      </p:sp>
      <p:sp>
        <p:nvSpPr>
          <p:cNvPr id="3" name="Footer Placeholder 2">
            <a:extLst>
              <a:ext uri="{FF2B5EF4-FFF2-40B4-BE49-F238E27FC236}">
                <a16:creationId xmlns:a16="http://schemas.microsoft.com/office/drawing/2014/main" id="{418769E7-7194-4E90-BDCE-A2AB2C84C23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26CBC6B-F68C-423C-A724-27884F23C0B2}"/>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2161682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6236F-8EB5-45FE-A516-3E3742C3D2B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EFCD77D-2B41-4335-B886-378F51263D3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3A0EDF-842F-4A72-B745-3774B5B0A8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72DBF0F-6B38-45A4-97ED-F7097B2DC347}"/>
              </a:ext>
            </a:extLst>
          </p:cNvPr>
          <p:cNvSpPr>
            <a:spLocks noGrp="1"/>
          </p:cNvSpPr>
          <p:nvPr>
            <p:ph type="dt" sz="half" idx="10"/>
          </p:nvPr>
        </p:nvSpPr>
        <p:spPr/>
        <p:txBody>
          <a:bodyPr/>
          <a:lstStyle/>
          <a:p>
            <a:fld id="{4F467BC8-1645-4D60-8AAE-5544F2AADB5F}" type="datetimeFigureOut">
              <a:rPr lang="en-GB" smtClean="0"/>
              <a:t>30/10/2020</a:t>
            </a:fld>
            <a:endParaRPr lang="en-GB"/>
          </a:p>
        </p:txBody>
      </p:sp>
      <p:sp>
        <p:nvSpPr>
          <p:cNvPr id="6" name="Footer Placeholder 5">
            <a:extLst>
              <a:ext uri="{FF2B5EF4-FFF2-40B4-BE49-F238E27FC236}">
                <a16:creationId xmlns:a16="http://schemas.microsoft.com/office/drawing/2014/main" id="{0C4E40B0-E37F-42CC-A865-30D81903B5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04D9EF-6D08-4D75-833D-E97AE210EC49}"/>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3739390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C23E3-AB80-4DE2-B316-035FDAD4567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84B697A-C1A0-4930-9285-0E35172C35CC}"/>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A205EC61-E688-4038-A6CF-AE53E261A7C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D11E1F4-2E4F-48F6-9828-86422706D63C}"/>
              </a:ext>
            </a:extLst>
          </p:cNvPr>
          <p:cNvSpPr>
            <a:spLocks noGrp="1"/>
          </p:cNvSpPr>
          <p:nvPr>
            <p:ph type="dt" sz="half" idx="10"/>
          </p:nvPr>
        </p:nvSpPr>
        <p:spPr/>
        <p:txBody>
          <a:bodyPr/>
          <a:lstStyle/>
          <a:p>
            <a:fld id="{4F467BC8-1645-4D60-8AAE-5544F2AADB5F}" type="datetimeFigureOut">
              <a:rPr lang="en-GB" smtClean="0"/>
              <a:t>30/10/2020</a:t>
            </a:fld>
            <a:endParaRPr lang="en-GB"/>
          </a:p>
        </p:txBody>
      </p:sp>
      <p:sp>
        <p:nvSpPr>
          <p:cNvPr id="6" name="Footer Placeholder 5">
            <a:extLst>
              <a:ext uri="{FF2B5EF4-FFF2-40B4-BE49-F238E27FC236}">
                <a16:creationId xmlns:a16="http://schemas.microsoft.com/office/drawing/2014/main" id="{39225619-0E85-408A-BC30-208533DF43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D4BF3F-BF7D-410A-A6B6-416A271AC315}"/>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312901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8FB94-D069-4BA9-AF73-50FAE001772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38C63F-732B-43B2-960B-757284F16BC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437DB9-C680-4F8E-A993-28F42D8E702E}"/>
              </a:ext>
            </a:extLst>
          </p:cNvPr>
          <p:cNvSpPr>
            <a:spLocks noGrp="1"/>
          </p:cNvSpPr>
          <p:nvPr>
            <p:ph type="dt" sz="half" idx="10"/>
          </p:nvPr>
        </p:nvSpPr>
        <p:spPr/>
        <p:txBody>
          <a:bodyPr/>
          <a:lstStyle/>
          <a:p>
            <a:fld id="{4F467BC8-1645-4D60-8AAE-5544F2AADB5F}" type="datetimeFigureOut">
              <a:rPr lang="en-GB" smtClean="0"/>
              <a:t>30/10/2020</a:t>
            </a:fld>
            <a:endParaRPr lang="en-GB"/>
          </a:p>
        </p:txBody>
      </p:sp>
      <p:sp>
        <p:nvSpPr>
          <p:cNvPr id="5" name="Footer Placeholder 4">
            <a:extLst>
              <a:ext uri="{FF2B5EF4-FFF2-40B4-BE49-F238E27FC236}">
                <a16:creationId xmlns:a16="http://schemas.microsoft.com/office/drawing/2014/main" id="{CD73203B-DAB9-4435-BBD9-3D837AE2D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3263B4-D22D-4983-94A1-4CBBEDD0E6DA}"/>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40985660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F1C5E4-4D64-4B0A-AA42-E64F10E6F195}"/>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FEE260-5C59-4267-80CC-3E9062CA9759}"/>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38ECEE-AB7D-4E65-A987-C03CEAAD6673}"/>
              </a:ext>
            </a:extLst>
          </p:cNvPr>
          <p:cNvSpPr>
            <a:spLocks noGrp="1"/>
          </p:cNvSpPr>
          <p:nvPr>
            <p:ph type="dt" sz="half" idx="10"/>
          </p:nvPr>
        </p:nvSpPr>
        <p:spPr/>
        <p:txBody>
          <a:bodyPr/>
          <a:lstStyle/>
          <a:p>
            <a:fld id="{4F467BC8-1645-4D60-8AAE-5544F2AADB5F}" type="datetimeFigureOut">
              <a:rPr lang="en-GB" smtClean="0"/>
              <a:t>30/10/2020</a:t>
            </a:fld>
            <a:endParaRPr lang="en-GB"/>
          </a:p>
        </p:txBody>
      </p:sp>
      <p:sp>
        <p:nvSpPr>
          <p:cNvPr id="5" name="Footer Placeholder 4">
            <a:extLst>
              <a:ext uri="{FF2B5EF4-FFF2-40B4-BE49-F238E27FC236}">
                <a16:creationId xmlns:a16="http://schemas.microsoft.com/office/drawing/2014/main" id="{0C4D1F43-EDF0-457F-B9FC-9E6A19ABFF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BA1DBE-5B1B-4248-8A93-FE93E6BB4D45}"/>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3715544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6"/>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2404253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250059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37225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6" y="-42360"/>
            <a:ext cx="8688388" cy="723900"/>
          </a:xfrm>
        </p:spPr>
        <p:txBody>
          <a:bodyPr/>
          <a:lstStyle>
            <a:lvl1pPr algn="l">
              <a:defRPr sz="3000">
                <a:solidFill>
                  <a:srgbClr val="1D3E61"/>
                </a:solidFill>
              </a:defRPr>
            </a:lvl1pPr>
          </a:lstStyle>
          <a:p>
            <a:r>
              <a:rPr lang="en-US"/>
              <a:t>Click to edit Master title style</a:t>
            </a:r>
            <a:endParaRPr lang="en-GB"/>
          </a:p>
        </p:txBody>
      </p:sp>
      <p:sp>
        <p:nvSpPr>
          <p:cNvPr id="3" name="Content Placeholder 2"/>
          <p:cNvSpPr>
            <a:spLocks noGrp="1"/>
          </p:cNvSpPr>
          <p:nvPr>
            <p:ph idx="1"/>
          </p:nvPr>
        </p:nvSpPr>
        <p:spPr>
          <a:xfrm>
            <a:off x="228600" y="681540"/>
            <a:ext cx="8686800" cy="3456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8778983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025458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1303284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112260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79570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82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573230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4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32802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062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034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3988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02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Tree>
    <p:extLst>
      <p:ext uri="{BB962C8B-B14F-4D97-AF65-F5344CB8AC3E}">
        <p14:creationId xmlns:p14="http://schemas.microsoft.com/office/powerpoint/2010/main" val="3210974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11144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3.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3.png"/><Relationship Id="rId5" Type="http://schemas.openxmlformats.org/officeDocument/2006/relationships/slideLayout" Target="../slideLayouts/slideLayout31.xml"/><Relationship Id="rId10" Type="http://schemas.openxmlformats.org/officeDocument/2006/relationships/theme" Target="../theme/theme5.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6"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4" y="444396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9" tIns="46035" rIns="92069" bIns="46035"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4062" r:id="rId1"/>
    <p:sldLayoutId id="2147484060" r:id="rId2"/>
    <p:sldLayoutId id="2147484061" r:id="rId3"/>
  </p:sldLayoutIdLst>
  <p:hf hdr="0" ftr="0" dt="0"/>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166" algn="ctr" rtl="0" fontAlgn="base">
        <a:spcBef>
          <a:spcPct val="0"/>
        </a:spcBef>
        <a:spcAft>
          <a:spcPct val="0"/>
        </a:spcAft>
        <a:defRPr sz="2800" b="1">
          <a:solidFill>
            <a:schemeClr val="tx1"/>
          </a:solidFill>
          <a:latin typeface="Arial" charset="0"/>
        </a:defRPr>
      </a:lvl6pPr>
      <a:lvl7pPr marL="914333" algn="ctr" rtl="0" fontAlgn="base">
        <a:spcBef>
          <a:spcPct val="0"/>
        </a:spcBef>
        <a:spcAft>
          <a:spcPct val="0"/>
        </a:spcAft>
        <a:defRPr sz="2800" b="1">
          <a:solidFill>
            <a:schemeClr val="tx1"/>
          </a:solidFill>
          <a:latin typeface="Arial" charset="0"/>
        </a:defRPr>
      </a:lvl7pPr>
      <a:lvl8pPr marL="1371498" algn="ctr" rtl="0" fontAlgn="base">
        <a:spcBef>
          <a:spcPct val="0"/>
        </a:spcBef>
        <a:spcAft>
          <a:spcPct val="0"/>
        </a:spcAft>
        <a:defRPr sz="2800" b="1">
          <a:solidFill>
            <a:schemeClr val="tx1"/>
          </a:solidFill>
          <a:latin typeface="Arial" charset="0"/>
        </a:defRPr>
      </a:lvl8pPr>
      <a:lvl9pPr marL="1828664" algn="ctr" rtl="0" fontAlgn="base">
        <a:spcBef>
          <a:spcPct val="0"/>
        </a:spcBef>
        <a:spcAft>
          <a:spcPct val="0"/>
        </a:spcAft>
        <a:defRPr sz="2800" b="1">
          <a:solidFill>
            <a:schemeClr val="tx1"/>
          </a:solidFill>
          <a:latin typeface="Arial" charset="0"/>
        </a:defRPr>
      </a:lvl9pPr>
    </p:titleStyle>
    <p:bodyStyle>
      <a:lvl1pPr marL="342875" indent="-342875"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895" indent="-285729"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2915" indent="-228582"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080"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246"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411"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578"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8744"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5909"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7493272"/>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Lst>
  <p:txStyles>
    <p:title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73158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extLst>
      <p:ext uri="{BB962C8B-B14F-4D97-AF65-F5344CB8AC3E}">
        <p14:creationId xmlns:p14="http://schemas.microsoft.com/office/powerpoint/2010/main" val="1893693442"/>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F5867-7423-492B-AA49-F33B87DB37C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54E90B-9370-4A64-8DF0-465AE6858B5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F94571-D9D0-4080-9101-491A94DF63D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F467BC8-1645-4D60-8AAE-5544F2AADB5F}" type="datetimeFigureOut">
              <a:rPr lang="en-GB" smtClean="0"/>
              <a:t>30/10/2020</a:t>
            </a:fld>
            <a:endParaRPr lang="en-GB"/>
          </a:p>
        </p:txBody>
      </p:sp>
      <p:sp>
        <p:nvSpPr>
          <p:cNvPr id="5" name="Footer Placeholder 4">
            <a:extLst>
              <a:ext uri="{FF2B5EF4-FFF2-40B4-BE49-F238E27FC236}">
                <a16:creationId xmlns:a16="http://schemas.microsoft.com/office/drawing/2014/main" id="{1E0229A1-B450-4A55-8997-B2381C8251C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EFF5F2B-98E3-417A-8BA7-7FC3F9190C8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67F7537-E218-44C6-B794-E6A6968F4116}" type="slidenum">
              <a:rPr lang="en-GB" smtClean="0"/>
              <a:t>‹#›</a:t>
            </a:fld>
            <a:endParaRPr lang="en-GB"/>
          </a:p>
        </p:txBody>
      </p:sp>
    </p:spTree>
    <p:extLst>
      <p:ext uri="{BB962C8B-B14F-4D97-AF65-F5344CB8AC3E}">
        <p14:creationId xmlns:p14="http://schemas.microsoft.com/office/powerpoint/2010/main" val="2900098977"/>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57536197"/>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November 2020</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30794"/>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2400" dirty="0"/>
              <a:t>High Level Plan</a:t>
            </a:r>
            <a:endPar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endParaRPr>
          </a:p>
        </p:txBody>
      </p:sp>
      <p:pic>
        <p:nvPicPr>
          <p:cNvPr id="3" name="Picture 2">
            <a:extLst>
              <a:ext uri="{FF2B5EF4-FFF2-40B4-BE49-F238E27FC236}">
                <a16:creationId xmlns:a16="http://schemas.microsoft.com/office/drawing/2014/main" id="{0ACE923C-94A5-42E2-B11D-4507C0448B3C}"/>
              </a:ext>
            </a:extLst>
          </p:cNvPr>
          <p:cNvPicPr>
            <a:picLocks noChangeAspect="1"/>
          </p:cNvPicPr>
          <p:nvPr/>
        </p:nvPicPr>
        <p:blipFill>
          <a:blip r:embed="rId2"/>
          <a:stretch>
            <a:fillRect/>
          </a:stretch>
        </p:blipFill>
        <p:spPr>
          <a:xfrm>
            <a:off x="729983" y="453358"/>
            <a:ext cx="7676350" cy="4496808"/>
          </a:xfrm>
          <a:prstGeom prst="rect">
            <a:avLst/>
          </a:prstGeom>
        </p:spPr>
      </p:pic>
    </p:spTree>
    <p:extLst>
      <p:ext uri="{BB962C8B-B14F-4D97-AF65-F5344CB8AC3E}">
        <p14:creationId xmlns:p14="http://schemas.microsoft.com/office/powerpoint/2010/main" val="4229060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2076" y="-76106"/>
            <a:ext cx="8651961" cy="803196"/>
          </a:xfrm>
        </p:spPr>
        <p:txBody>
          <a:bodyPr vert="horz" lIns="91438" tIns="45719" rIns="91438" bIns="45719" rtlCol="0" anchor="ctr">
            <a:noAutofit/>
          </a:bodyPr>
          <a:lstStyle/>
          <a:p>
            <a:pPr algn="ctr" defTabSz="914378"/>
            <a:r>
              <a:rPr lang="en-GB" sz="2000" b="1" dirty="0">
                <a:solidFill>
                  <a:srgbClr val="3E5AA8"/>
                </a:solidFill>
                <a:latin typeface="Arial"/>
                <a:cs typeface="Arial"/>
              </a:rPr>
              <a:t>Switching Programme CR Position – CRs not impacting </a:t>
            </a:r>
            <a:r>
              <a:rPr lang="en-GB" sz="2000" b="1" dirty="0" err="1">
                <a:solidFill>
                  <a:srgbClr val="3E5AA8"/>
                </a:solidFill>
                <a:latin typeface="Arial"/>
                <a:cs typeface="Arial"/>
              </a:rPr>
              <a:t>Xoserve</a:t>
            </a:r>
            <a:r>
              <a:rPr lang="en-GB" sz="2000" b="1" dirty="0">
                <a:solidFill>
                  <a:srgbClr val="3E5AA8"/>
                </a:solidFill>
                <a:latin typeface="Arial"/>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3616572517"/>
              </p:ext>
            </p:extLst>
          </p:nvPr>
        </p:nvGraphicFramePr>
        <p:xfrm>
          <a:off x="309961" y="605563"/>
          <a:ext cx="8651962" cy="4413847"/>
        </p:xfrm>
        <a:graphic>
          <a:graphicData uri="http://schemas.openxmlformats.org/drawingml/2006/table">
            <a:tbl>
              <a:tblPr firstRow="1" bandRow="1">
                <a:tableStyleId>{5C22544A-7EE6-4342-B048-85BDC9FD1C3A}</a:tableStyleId>
              </a:tblPr>
              <a:tblGrid>
                <a:gridCol w="4428985">
                  <a:extLst>
                    <a:ext uri="{9D8B030D-6E8A-4147-A177-3AD203B41FA5}">
                      <a16:colId xmlns:a16="http://schemas.microsoft.com/office/drawing/2014/main" val="997061046"/>
                    </a:ext>
                  </a:extLst>
                </a:gridCol>
                <a:gridCol w="772756">
                  <a:extLst>
                    <a:ext uri="{9D8B030D-6E8A-4147-A177-3AD203B41FA5}">
                      <a16:colId xmlns:a16="http://schemas.microsoft.com/office/drawing/2014/main" val="2723771934"/>
                    </a:ext>
                  </a:extLst>
                </a:gridCol>
                <a:gridCol w="1030382">
                  <a:extLst>
                    <a:ext uri="{9D8B030D-6E8A-4147-A177-3AD203B41FA5}">
                      <a16:colId xmlns:a16="http://schemas.microsoft.com/office/drawing/2014/main" val="3830117845"/>
                    </a:ext>
                  </a:extLst>
                </a:gridCol>
                <a:gridCol w="930668">
                  <a:extLst>
                    <a:ext uri="{9D8B030D-6E8A-4147-A177-3AD203B41FA5}">
                      <a16:colId xmlns:a16="http://schemas.microsoft.com/office/drawing/2014/main" val="194189712"/>
                    </a:ext>
                  </a:extLst>
                </a:gridCol>
                <a:gridCol w="1489171">
                  <a:extLst>
                    <a:ext uri="{9D8B030D-6E8A-4147-A177-3AD203B41FA5}">
                      <a16:colId xmlns:a16="http://schemas.microsoft.com/office/drawing/2014/main" val="3065248341"/>
                    </a:ext>
                  </a:extLst>
                </a:gridCol>
              </a:tblGrid>
              <a:tr h="349156">
                <a:tc>
                  <a:txBody>
                    <a:bodyPr/>
                    <a:lstStyle/>
                    <a:p>
                      <a:pPr algn="ctr" rtl="0" fontAlgn="ctr"/>
                      <a:r>
                        <a:rPr lang="en-GB" sz="900" b="1" i="0" u="none" strike="noStrike" dirty="0">
                          <a:solidFill>
                            <a:srgbClr val="FFFFFF"/>
                          </a:solidFill>
                          <a:effectLst/>
                          <a:latin typeface="+mn-lt"/>
                          <a:cs typeface="Arial" panose="020B0604020202020204" pitchFamily="34" charset="0"/>
                        </a:rPr>
                        <a:t>CR Name</a:t>
                      </a:r>
                    </a:p>
                  </a:txBody>
                  <a:tcPr marL="4763" marR="4763" marT="4763" marB="0" anchor="ctr"/>
                </a:tc>
                <a:tc>
                  <a:txBody>
                    <a:bodyPr/>
                    <a:lstStyle/>
                    <a:p>
                      <a:pPr algn="ctr" rtl="0" fontAlgn="ctr"/>
                      <a:r>
                        <a:rPr lang="en-GB" sz="900" b="1" i="0" u="none" strike="noStrike" dirty="0">
                          <a:solidFill>
                            <a:srgbClr val="FFFFFF"/>
                          </a:solidFill>
                          <a:effectLst/>
                          <a:latin typeface="+mn-lt"/>
                          <a:cs typeface="Arial" panose="020B0604020202020204" pitchFamily="34" charset="0"/>
                        </a:rPr>
                        <a:t>CR Ref</a:t>
                      </a:r>
                    </a:p>
                  </a:txBody>
                  <a:tcPr marL="4763" marR="4763" marT="4763" marB="0" anchor="ctr"/>
                </a:tc>
                <a:tc>
                  <a:txBody>
                    <a:bodyPr/>
                    <a:lstStyle/>
                    <a:p>
                      <a:pPr algn="ctr" rtl="0" fontAlgn="ctr"/>
                      <a:r>
                        <a:rPr lang="en-US" sz="900" b="1" i="0" u="none" strike="noStrike" dirty="0">
                          <a:solidFill>
                            <a:srgbClr val="FFFFFF"/>
                          </a:solidFill>
                          <a:effectLst/>
                          <a:latin typeface="+mn-lt"/>
                          <a:cs typeface="Arial" panose="020B0604020202020204" pitchFamily="34" charset="0"/>
                        </a:rPr>
                        <a:t>High Level Cost IA Cost</a:t>
                      </a:r>
                    </a:p>
                  </a:txBody>
                  <a:tcPr marL="4763" marR="4763" marT="4763" marB="0" anchor="ctr"/>
                </a:tc>
                <a:tc>
                  <a:txBody>
                    <a:bodyPr/>
                    <a:lstStyle/>
                    <a:p>
                      <a:pPr algn="ctr" rtl="0" fontAlgn="ctr"/>
                      <a:r>
                        <a:rPr lang="en-GB" sz="900" b="1" i="0" u="none" strike="noStrike">
                          <a:solidFill>
                            <a:srgbClr val="FFFFFF"/>
                          </a:solidFill>
                          <a:effectLst/>
                          <a:latin typeface="+mn-lt"/>
                          <a:cs typeface="Arial" panose="020B0604020202020204" pitchFamily="34" charset="0"/>
                        </a:rPr>
                        <a:t>Date Raised</a:t>
                      </a:r>
                    </a:p>
                  </a:txBody>
                  <a:tcPr marL="4763" marR="4763" marT="4763" marB="0" anchor="ctr"/>
                </a:tc>
                <a:tc>
                  <a:txBody>
                    <a:bodyPr/>
                    <a:lstStyle/>
                    <a:p>
                      <a:pPr algn="ctr" rtl="0" fontAlgn="ctr"/>
                      <a:r>
                        <a:rPr lang="en-GB" sz="900" b="1" i="0" u="none" strike="noStrike" dirty="0">
                          <a:solidFill>
                            <a:srgbClr val="FFFFFF"/>
                          </a:solidFill>
                          <a:effectLst/>
                          <a:latin typeface="+mn-lt"/>
                          <a:cs typeface="Arial" panose="020B0604020202020204" pitchFamily="34" charset="0"/>
                        </a:rPr>
                        <a:t>Status</a:t>
                      </a:r>
                    </a:p>
                  </a:txBody>
                  <a:tcPr marL="4763" marR="4763" marT="4763" marB="0" anchor="ctr"/>
                </a:tc>
                <a:extLst>
                  <a:ext uri="{0D108BD9-81ED-4DB2-BD59-A6C34878D82A}">
                    <a16:rowId xmlns:a16="http://schemas.microsoft.com/office/drawing/2014/main" val="4029148686"/>
                  </a:ext>
                </a:extLst>
              </a:tr>
              <a:tr h="153473">
                <a:tc>
                  <a:txBody>
                    <a:bodyPr/>
                    <a:lstStyle/>
                    <a:p>
                      <a:pPr algn="l" fontAlgn="t"/>
                      <a:r>
                        <a:rPr lang="it-IT" sz="900" b="0" i="0" u="none" strike="noStrike" dirty="0">
                          <a:solidFill>
                            <a:srgbClr val="000000"/>
                          </a:solidFill>
                          <a:effectLst/>
                          <a:latin typeface="Calibri" panose="020F0502020204030204" pitchFamily="34" charset="0"/>
                        </a:rPr>
                        <a:t>Non_Mandatory_MPAS_Metered_Indicator_v0.4</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CR-D001</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27/01/2020</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Complete - No </a:t>
                      </a:r>
                      <a:r>
                        <a:rPr lang="en-GB" sz="900" b="0" i="0" u="none" strike="noStrike" dirty="0" err="1">
                          <a:solidFill>
                            <a:srgbClr val="000000"/>
                          </a:solidFill>
                          <a:effectLst/>
                          <a:latin typeface="Calibri" panose="020F0502020204030204" pitchFamily="34" charset="0"/>
                        </a:rPr>
                        <a:t>Xoserve</a:t>
                      </a:r>
                      <a:r>
                        <a:rPr lang="en-GB" sz="900" b="0" i="0" u="none" strike="noStrike" dirty="0">
                          <a:solidFill>
                            <a:srgbClr val="000000"/>
                          </a:solidFill>
                          <a:effectLst/>
                          <a:latin typeface="Calibri" panose="020F0502020204030204" pitchFamily="34" charset="0"/>
                        </a:rPr>
                        <a:t> Impact</a:t>
                      </a:r>
                    </a:p>
                  </a:txBody>
                  <a:tcPr marL="0" marR="0" marT="0" marB="0"/>
                </a:tc>
                <a:extLst>
                  <a:ext uri="{0D108BD9-81ED-4DB2-BD59-A6C34878D82A}">
                    <a16:rowId xmlns:a16="http://schemas.microsoft.com/office/drawing/2014/main" val="751528655"/>
                  </a:ext>
                </a:extLst>
              </a:tr>
              <a:tr h="153473">
                <a:tc>
                  <a:txBody>
                    <a:bodyPr/>
                    <a:lstStyle/>
                    <a:p>
                      <a:pPr algn="l" fontAlgn="t"/>
                      <a:r>
                        <a:rPr lang="en-GB" sz="900" b="0" i="0" u="none" strike="noStrike" dirty="0">
                          <a:solidFill>
                            <a:srgbClr val="000000"/>
                          </a:solidFill>
                          <a:effectLst/>
                          <a:latin typeface="Calibri" panose="020F0502020204030204" pitchFamily="34" charset="0"/>
                        </a:rPr>
                        <a:t>REC Manager Procurement Timelines</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CR-D003</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02/12/2019</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Complete - No </a:t>
                      </a:r>
                      <a:r>
                        <a:rPr lang="en-GB" sz="900" b="0" i="0" u="none" strike="noStrike" dirty="0" err="1">
                          <a:solidFill>
                            <a:srgbClr val="000000"/>
                          </a:solidFill>
                          <a:effectLst/>
                          <a:latin typeface="Calibri" panose="020F0502020204030204" pitchFamily="34" charset="0"/>
                        </a:rPr>
                        <a:t>Xoserve</a:t>
                      </a:r>
                      <a:r>
                        <a:rPr lang="en-GB" sz="900" b="0" i="0" u="none" strike="noStrike" dirty="0">
                          <a:solidFill>
                            <a:srgbClr val="000000"/>
                          </a:solidFill>
                          <a:effectLst/>
                          <a:latin typeface="Calibri" panose="020F0502020204030204" pitchFamily="34" charset="0"/>
                        </a:rPr>
                        <a:t> Impact</a:t>
                      </a:r>
                    </a:p>
                  </a:txBody>
                  <a:tcPr marL="0" marR="0" marT="0" marB="0"/>
                </a:tc>
                <a:extLst>
                  <a:ext uri="{0D108BD9-81ED-4DB2-BD59-A6C34878D82A}">
                    <a16:rowId xmlns:a16="http://schemas.microsoft.com/office/drawing/2014/main" val="1108681045"/>
                  </a:ext>
                </a:extLst>
              </a:tr>
              <a:tr h="162006">
                <a:tc>
                  <a:txBody>
                    <a:bodyPr/>
                    <a:lstStyle/>
                    <a:p>
                      <a:pPr algn="l" fontAlgn="t"/>
                      <a:r>
                        <a:rPr lang="en-GB" sz="900" b="0" i="0" u="none" strike="noStrike">
                          <a:solidFill>
                            <a:srgbClr val="000000"/>
                          </a:solidFill>
                          <a:effectLst/>
                          <a:latin typeface="Calibri" panose="020F0502020204030204" pitchFamily="34" charset="0"/>
                        </a:rPr>
                        <a:t>MPAS Related MPAN Disconnection</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CR-D004</a:t>
                      </a:r>
                    </a:p>
                  </a:txBody>
                  <a:tcPr marL="0" marR="0" marT="0" marB="0"/>
                </a:tc>
                <a:tc>
                  <a:txBody>
                    <a:bodyPr/>
                    <a:lstStyle/>
                    <a:p>
                      <a:pPr algn="ctr" fontAlgn="b"/>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ctr" fontAlgn="t"/>
                      <a:endParaRPr lang="en-GB" sz="9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On Hold</a:t>
                      </a:r>
                    </a:p>
                  </a:txBody>
                  <a:tcPr marL="0" marR="0" marT="0" marB="0"/>
                </a:tc>
                <a:extLst>
                  <a:ext uri="{0D108BD9-81ED-4DB2-BD59-A6C34878D82A}">
                    <a16:rowId xmlns:a16="http://schemas.microsoft.com/office/drawing/2014/main" val="1119251928"/>
                  </a:ext>
                </a:extLst>
              </a:tr>
              <a:tr h="163610">
                <a:tc>
                  <a:txBody>
                    <a:bodyPr/>
                    <a:lstStyle/>
                    <a:p>
                      <a:pPr algn="l" fontAlgn="t"/>
                      <a:r>
                        <a:rPr lang="en-US" sz="900" b="0" i="0" u="none" strike="noStrike">
                          <a:solidFill>
                            <a:srgbClr val="000000"/>
                          </a:solidFill>
                          <a:effectLst/>
                          <a:latin typeface="Calibri" panose="020F0502020204030204" pitchFamily="34" charset="0"/>
                        </a:rPr>
                        <a:t>Introduction of Validation Message to Logical Mode</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CR-D005</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£41,000.00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25/11/2019</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Withdrawn</a:t>
                      </a:r>
                    </a:p>
                  </a:txBody>
                  <a:tcPr marL="0" marR="0" marT="0" marB="0"/>
                </a:tc>
                <a:extLst>
                  <a:ext uri="{0D108BD9-81ED-4DB2-BD59-A6C34878D82A}">
                    <a16:rowId xmlns:a16="http://schemas.microsoft.com/office/drawing/2014/main" val="3579055430"/>
                  </a:ext>
                </a:extLst>
              </a:tr>
              <a:tr h="200504">
                <a:tc>
                  <a:txBody>
                    <a:bodyPr/>
                    <a:lstStyle/>
                    <a:p>
                      <a:pPr algn="l" fontAlgn="t"/>
                      <a:r>
                        <a:rPr lang="en-US" sz="900" b="0" i="0" u="none" strike="noStrike" dirty="0">
                          <a:solidFill>
                            <a:srgbClr val="000000"/>
                          </a:solidFill>
                          <a:effectLst/>
                          <a:latin typeface="Calibri" panose="020F0502020204030204" pitchFamily="34" charset="0"/>
                        </a:rPr>
                        <a:t>Modification of Related MPAN Cleanse Checkpoint Milestones</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CR-D006</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27/11/2019</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Complete - No </a:t>
                      </a:r>
                      <a:r>
                        <a:rPr lang="en-GB" sz="900" b="0" i="0" u="none" strike="noStrike" dirty="0" err="1">
                          <a:solidFill>
                            <a:srgbClr val="000000"/>
                          </a:solidFill>
                          <a:effectLst/>
                          <a:latin typeface="Calibri" panose="020F0502020204030204" pitchFamily="34" charset="0"/>
                        </a:rPr>
                        <a:t>Xoserve</a:t>
                      </a:r>
                      <a:r>
                        <a:rPr lang="en-GB" sz="900" b="0" i="0" u="none" strike="noStrike" dirty="0">
                          <a:solidFill>
                            <a:srgbClr val="000000"/>
                          </a:solidFill>
                          <a:effectLst/>
                          <a:latin typeface="Calibri" panose="020F0502020204030204" pitchFamily="34" charset="0"/>
                        </a:rPr>
                        <a:t> Impact</a:t>
                      </a:r>
                    </a:p>
                  </a:txBody>
                  <a:tcPr marL="0" marR="0" marT="0" marB="0"/>
                </a:tc>
                <a:extLst>
                  <a:ext uri="{0D108BD9-81ED-4DB2-BD59-A6C34878D82A}">
                    <a16:rowId xmlns:a16="http://schemas.microsoft.com/office/drawing/2014/main" val="3965349378"/>
                  </a:ext>
                </a:extLst>
              </a:tr>
              <a:tr h="153473">
                <a:tc>
                  <a:txBody>
                    <a:bodyPr/>
                    <a:lstStyle/>
                    <a:p>
                      <a:pPr algn="l" fontAlgn="t"/>
                      <a:r>
                        <a:rPr lang="en-GB" sz="900" b="0" i="0" u="none" strike="noStrike">
                          <a:solidFill>
                            <a:srgbClr val="000000"/>
                          </a:solidFill>
                          <a:effectLst/>
                          <a:latin typeface="Calibri" panose="020F0502020204030204" pitchFamily="34" charset="0"/>
                        </a:rPr>
                        <a:t>ABACUS Corrections and Re-alignments</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CR-D007</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04/12/2019</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4019188766"/>
                  </a:ext>
                </a:extLst>
              </a:tr>
              <a:tr h="153473">
                <a:tc>
                  <a:txBody>
                    <a:bodyPr/>
                    <a:lstStyle/>
                    <a:p>
                      <a:pPr algn="l" fontAlgn="t"/>
                      <a:r>
                        <a:rPr lang="en-GB" sz="900" b="0" i="0" u="none" strike="noStrike">
                          <a:solidFill>
                            <a:srgbClr val="000000"/>
                          </a:solidFill>
                          <a:effectLst/>
                          <a:latin typeface="Calibri" panose="020F0502020204030204" pitchFamily="34" charset="0"/>
                        </a:rPr>
                        <a:t>ECOES REL API Webmethod</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CR-D009</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17/12/2019</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954537531"/>
                  </a:ext>
                </a:extLst>
              </a:tr>
              <a:tr h="153473">
                <a:tc>
                  <a:txBody>
                    <a:bodyPr/>
                    <a:lstStyle/>
                    <a:p>
                      <a:pPr algn="l" fontAlgn="t"/>
                      <a:r>
                        <a:rPr lang="en-GB" sz="900" b="0" i="0" u="none" strike="noStrike" dirty="0">
                          <a:solidFill>
                            <a:srgbClr val="000000"/>
                          </a:solidFill>
                          <a:effectLst/>
                          <a:latin typeface="Calibri" panose="020F0502020204030204" pitchFamily="34" charset="0"/>
                        </a:rPr>
                        <a:t>CSSIA Uplift to Implement IG Recommendations</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CR-D010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17/12/2019</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Complete - No </a:t>
                      </a:r>
                      <a:r>
                        <a:rPr lang="en-GB" sz="900" b="0" i="0" u="none" strike="noStrike" dirty="0" err="1">
                          <a:solidFill>
                            <a:srgbClr val="000000"/>
                          </a:solidFill>
                          <a:effectLst/>
                          <a:latin typeface="Calibri" panose="020F0502020204030204" pitchFamily="34" charset="0"/>
                        </a:rPr>
                        <a:t>Xoserve</a:t>
                      </a:r>
                      <a:r>
                        <a:rPr lang="en-GB" sz="900" b="0" i="0" u="none" strike="noStrike" dirty="0">
                          <a:solidFill>
                            <a:srgbClr val="000000"/>
                          </a:solidFill>
                          <a:effectLst/>
                          <a:latin typeface="Calibri" panose="020F0502020204030204" pitchFamily="34" charset="0"/>
                        </a:rPr>
                        <a:t> Impact</a:t>
                      </a:r>
                    </a:p>
                  </a:txBody>
                  <a:tcPr marL="0" marR="0" marT="0" marB="0"/>
                </a:tc>
                <a:extLst>
                  <a:ext uri="{0D108BD9-81ED-4DB2-BD59-A6C34878D82A}">
                    <a16:rowId xmlns:a16="http://schemas.microsoft.com/office/drawing/2014/main" val="84861247"/>
                  </a:ext>
                </a:extLst>
              </a:tr>
              <a:tr h="177567">
                <a:tc>
                  <a:txBody>
                    <a:bodyPr/>
                    <a:lstStyle/>
                    <a:p>
                      <a:pPr algn="l" fontAlgn="t"/>
                      <a:r>
                        <a:rPr lang="en-US" sz="900" b="0" i="0" u="none" strike="noStrike">
                          <a:solidFill>
                            <a:srgbClr val="000000"/>
                          </a:solidFill>
                          <a:effectLst/>
                          <a:latin typeface="Calibri" panose="020F0502020204030204" pitchFamily="34" charset="0"/>
                        </a:rPr>
                        <a:t>Update 3 E2Es to align to CSSIA</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CR-D011</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10/06/2020</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84717103"/>
                  </a:ext>
                </a:extLst>
              </a:tr>
              <a:tr h="153473">
                <a:tc>
                  <a:txBody>
                    <a:bodyPr/>
                    <a:lstStyle/>
                    <a:p>
                      <a:pPr algn="l" fontAlgn="t"/>
                      <a:r>
                        <a:rPr lang="en-US" sz="900" b="0" i="0" u="none" strike="noStrike">
                          <a:solidFill>
                            <a:srgbClr val="000000"/>
                          </a:solidFill>
                          <a:effectLst/>
                          <a:latin typeface="Calibri" panose="020F0502020204030204" pitchFamily="34" charset="0"/>
                        </a:rPr>
                        <a:t>CSS_Physical_Interface_Design_Updates_mpxn_v0.2</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CR-D012</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30/01/2020</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1584130255"/>
                  </a:ext>
                </a:extLst>
              </a:tr>
              <a:tr h="200455">
                <a:tc>
                  <a:txBody>
                    <a:bodyPr/>
                    <a:lstStyle/>
                    <a:p>
                      <a:pPr algn="l" fontAlgn="t"/>
                      <a:r>
                        <a:rPr lang="en-US" sz="900" b="0" i="0" u="none" strike="noStrike">
                          <a:solidFill>
                            <a:srgbClr val="000000"/>
                          </a:solidFill>
                          <a:effectLst/>
                          <a:latin typeface="Calibri" panose="020F0502020204030204" pitchFamily="34" charset="0"/>
                        </a:rPr>
                        <a:t>Messaging_Requirements_Revisions_REC_Code_Manager_and_CSS_v0.1 Clean</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CR-D013</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28/01/2020</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Complete - No </a:t>
                      </a:r>
                      <a:r>
                        <a:rPr lang="en-GB" sz="900" b="0" i="0" u="none" strike="noStrike" dirty="0" err="1">
                          <a:solidFill>
                            <a:srgbClr val="000000"/>
                          </a:solidFill>
                          <a:effectLst/>
                          <a:latin typeface="Calibri" panose="020F0502020204030204" pitchFamily="34" charset="0"/>
                        </a:rPr>
                        <a:t>Xoserve</a:t>
                      </a:r>
                      <a:r>
                        <a:rPr lang="en-GB" sz="900" b="0" i="0" u="none" strike="noStrike" dirty="0">
                          <a:solidFill>
                            <a:srgbClr val="000000"/>
                          </a:solidFill>
                          <a:effectLst/>
                          <a:latin typeface="Calibri" panose="020F0502020204030204" pitchFamily="34" charset="0"/>
                        </a:rPr>
                        <a:t> Impact</a:t>
                      </a:r>
                    </a:p>
                  </a:txBody>
                  <a:tcPr marL="0" marR="0" marT="0" marB="0"/>
                </a:tc>
                <a:extLst>
                  <a:ext uri="{0D108BD9-81ED-4DB2-BD59-A6C34878D82A}">
                    <a16:rowId xmlns:a16="http://schemas.microsoft.com/office/drawing/2014/main" val="2508219123"/>
                  </a:ext>
                </a:extLst>
              </a:tr>
              <a:tr h="191913">
                <a:tc>
                  <a:txBody>
                    <a:bodyPr/>
                    <a:lstStyle/>
                    <a:p>
                      <a:pPr algn="l" fontAlgn="t"/>
                      <a:r>
                        <a:rPr lang="en-US" sz="900" b="0" i="0" u="none" strike="noStrike" dirty="0">
                          <a:solidFill>
                            <a:srgbClr val="000000"/>
                          </a:solidFill>
                          <a:effectLst/>
                          <a:latin typeface="Calibri" panose="020F0502020204030204" pitchFamily="34" charset="0"/>
                        </a:rPr>
                        <a:t>Amendment_of_Xoserve_Consequential_Change_Milestone_Delivery_Dates_v0.2[DRAFT]</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CR-D015</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26/02/2020</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Withdrawn</a:t>
                      </a:r>
                    </a:p>
                  </a:txBody>
                  <a:tcPr marL="0" marR="0" marT="0" marB="0"/>
                </a:tc>
                <a:extLst>
                  <a:ext uri="{0D108BD9-81ED-4DB2-BD59-A6C34878D82A}">
                    <a16:rowId xmlns:a16="http://schemas.microsoft.com/office/drawing/2014/main" val="1749593762"/>
                  </a:ext>
                </a:extLst>
              </a:tr>
              <a:tr h="165063">
                <a:tc>
                  <a:txBody>
                    <a:bodyPr/>
                    <a:lstStyle/>
                    <a:p>
                      <a:pPr algn="l" fontAlgn="t"/>
                      <a:r>
                        <a:rPr lang="en-US" sz="900" b="0" i="0" u="none" strike="noStrike">
                          <a:solidFill>
                            <a:srgbClr val="000000"/>
                          </a:solidFill>
                          <a:effectLst/>
                          <a:latin typeface="Calibri" panose="020F0502020204030204" pitchFamily="34" charset="0"/>
                        </a:rPr>
                        <a:t>CSS_Handling_of_MPAS_Business_Dates_v0.2[DRAFT]</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CR-D017</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20/07/2020</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Complete - No </a:t>
                      </a:r>
                      <a:r>
                        <a:rPr lang="en-GB" sz="900" b="0" i="0" u="none" strike="noStrike" dirty="0" err="1">
                          <a:solidFill>
                            <a:srgbClr val="000000"/>
                          </a:solidFill>
                          <a:effectLst/>
                          <a:latin typeface="Calibri" panose="020F0502020204030204" pitchFamily="34" charset="0"/>
                        </a:rPr>
                        <a:t>Xoserve</a:t>
                      </a:r>
                      <a:r>
                        <a:rPr lang="en-GB" sz="900" b="0" i="0" u="none" strike="noStrike" dirty="0">
                          <a:solidFill>
                            <a:srgbClr val="000000"/>
                          </a:solidFill>
                          <a:effectLst/>
                          <a:latin typeface="Calibri" panose="020F0502020204030204" pitchFamily="34" charset="0"/>
                        </a:rPr>
                        <a:t> Impact</a:t>
                      </a:r>
                    </a:p>
                  </a:txBody>
                  <a:tcPr marL="0" marR="0" marT="0" marB="0"/>
                </a:tc>
                <a:extLst>
                  <a:ext uri="{0D108BD9-81ED-4DB2-BD59-A6C34878D82A}">
                    <a16:rowId xmlns:a16="http://schemas.microsoft.com/office/drawing/2014/main" val="3371576077"/>
                  </a:ext>
                </a:extLst>
              </a:tr>
              <a:tr h="185271">
                <a:tc>
                  <a:txBody>
                    <a:bodyPr/>
                    <a:lstStyle/>
                    <a:p>
                      <a:pPr algn="l" fontAlgn="t"/>
                      <a:r>
                        <a:rPr lang="en-GB" sz="900" b="0" i="0" u="none" strike="noStrike">
                          <a:solidFill>
                            <a:srgbClr val="000000"/>
                          </a:solidFill>
                          <a:effectLst/>
                          <a:latin typeface="Calibri" panose="020F0502020204030204" pitchFamily="34" charset="0"/>
                        </a:rPr>
                        <a:t>Confirmation_Responses_to_Outbound_Synchronisations_v0.2[DRAFT]</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CR-D018</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 </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02/03/2020</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Withdrawn</a:t>
                      </a:r>
                    </a:p>
                  </a:txBody>
                  <a:tcPr marL="0" marR="0" marT="0" marB="0"/>
                </a:tc>
                <a:extLst>
                  <a:ext uri="{0D108BD9-81ED-4DB2-BD59-A6C34878D82A}">
                    <a16:rowId xmlns:a16="http://schemas.microsoft.com/office/drawing/2014/main" val="3865577480"/>
                  </a:ext>
                </a:extLst>
              </a:tr>
              <a:tr h="176406">
                <a:tc>
                  <a:txBody>
                    <a:bodyPr/>
                    <a:lstStyle/>
                    <a:p>
                      <a:pPr algn="l" fontAlgn="t"/>
                      <a:r>
                        <a:rPr lang="en-US" sz="900" b="0" i="0" u="none" strike="noStrike">
                          <a:solidFill>
                            <a:srgbClr val="000000"/>
                          </a:solidFill>
                          <a:effectLst/>
                          <a:latin typeface="Calibri" panose="020F0502020204030204" pitchFamily="34" charset="0"/>
                        </a:rPr>
                        <a:t>Regulatory Workstream – Programme Milestones Refresh </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CR-D020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16/03/2020</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Withdrawn</a:t>
                      </a:r>
                    </a:p>
                  </a:txBody>
                  <a:tcPr marL="0" marR="0" marT="0" marB="0"/>
                </a:tc>
                <a:extLst>
                  <a:ext uri="{0D108BD9-81ED-4DB2-BD59-A6C34878D82A}">
                    <a16:rowId xmlns:a16="http://schemas.microsoft.com/office/drawing/2014/main" val="944098535"/>
                  </a:ext>
                </a:extLst>
              </a:tr>
              <a:tr h="155104">
                <a:tc>
                  <a:txBody>
                    <a:bodyPr/>
                    <a:lstStyle/>
                    <a:p>
                      <a:pPr algn="l" fontAlgn="t"/>
                      <a:r>
                        <a:rPr lang="en-GB" sz="900" b="0" i="0" u="none" strike="noStrike">
                          <a:solidFill>
                            <a:srgbClr val="000000"/>
                          </a:solidFill>
                          <a:effectLst/>
                          <a:latin typeface="Calibri" panose="020F0502020204030204" pitchFamily="34" charset="0"/>
                        </a:rPr>
                        <a:t>Remove MPAS Interface</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CR-D021</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29/04/2020</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Withdrawn</a:t>
                      </a:r>
                    </a:p>
                  </a:txBody>
                  <a:tcPr marL="0" marR="0" marT="0" marB="0"/>
                </a:tc>
                <a:extLst>
                  <a:ext uri="{0D108BD9-81ED-4DB2-BD59-A6C34878D82A}">
                    <a16:rowId xmlns:a16="http://schemas.microsoft.com/office/drawing/2014/main" val="1751975691"/>
                  </a:ext>
                </a:extLst>
              </a:tr>
              <a:tr h="153473">
                <a:tc>
                  <a:txBody>
                    <a:bodyPr/>
                    <a:lstStyle/>
                    <a:p>
                      <a:pPr algn="l" fontAlgn="t"/>
                      <a:r>
                        <a:rPr lang="en-US" sz="900" b="0" i="0" u="none" strike="noStrike">
                          <a:solidFill>
                            <a:srgbClr val="000000"/>
                          </a:solidFill>
                          <a:effectLst/>
                          <a:latin typeface="Calibri" panose="020F0502020204030204" pitchFamily="34" charset="0"/>
                        </a:rPr>
                        <a:t>DSP_Specific_ SIT_ Functional_Exit_Criteria</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CR-D023</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29/05/2020</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Complete - No </a:t>
                      </a:r>
                      <a:r>
                        <a:rPr lang="en-GB" sz="900" b="0" i="0" u="none" strike="noStrike" dirty="0" err="1">
                          <a:solidFill>
                            <a:srgbClr val="000000"/>
                          </a:solidFill>
                          <a:effectLst/>
                          <a:latin typeface="Calibri" panose="020F0502020204030204" pitchFamily="34" charset="0"/>
                        </a:rPr>
                        <a:t>Xoserve</a:t>
                      </a:r>
                      <a:r>
                        <a:rPr lang="en-GB" sz="900" b="0" i="0" u="none" strike="noStrike" dirty="0">
                          <a:solidFill>
                            <a:srgbClr val="000000"/>
                          </a:solidFill>
                          <a:effectLst/>
                          <a:latin typeface="Calibri" panose="020F0502020204030204" pitchFamily="34" charset="0"/>
                        </a:rPr>
                        <a:t> Impact</a:t>
                      </a:r>
                    </a:p>
                  </a:txBody>
                  <a:tcPr marL="0" marR="0" marT="0" marB="0"/>
                </a:tc>
                <a:extLst>
                  <a:ext uri="{0D108BD9-81ED-4DB2-BD59-A6C34878D82A}">
                    <a16:rowId xmlns:a16="http://schemas.microsoft.com/office/drawing/2014/main" val="2701204438"/>
                  </a:ext>
                </a:extLst>
              </a:tr>
              <a:tr h="158990">
                <a:tc>
                  <a:txBody>
                    <a:bodyPr/>
                    <a:lstStyle/>
                    <a:p>
                      <a:pPr algn="l" fontAlgn="b"/>
                      <a:r>
                        <a:rPr lang="en-GB" sz="900" b="0" i="0" u="none" strike="noStrike">
                          <a:solidFill>
                            <a:srgbClr val="000000"/>
                          </a:solidFill>
                          <a:effectLst/>
                          <a:latin typeface="Calibri" panose="020F0502020204030204" pitchFamily="34" charset="0"/>
                        </a:rPr>
                        <a:t>Changes to support enhanced Solar arrangements</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CR-D025</a:t>
                      </a:r>
                    </a:p>
                  </a:txBody>
                  <a:tcPr marL="0" marR="0" marT="0"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Not Received</a:t>
                      </a:r>
                    </a:p>
                  </a:txBody>
                  <a:tcPr marL="0" marR="0" marT="0" marB="0" anchor="b"/>
                </a:tc>
                <a:extLst>
                  <a:ext uri="{0D108BD9-81ED-4DB2-BD59-A6C34878D82A}">
                    <a16:rowId xmlns:a16="http://schemas.microsoft.com/office/drawing/2014/main" val="2817240232"/>
                  </a:ext>
                </a:extLst>
              </a:tr>
              <a:tr h="146850">
                <a:tc>
                  <a:txBody>
                    <a:bodyPr/>
                    <a:lstStyle/>
                    <a:p>
                      <a:pPr algn="l" fontAlgn="b"/>
                      <a:r>
                        <a:rPr lang="en-US" sz="900" b="0" i="0" u="none" strike="noStrike">
                          <a:solidFill>
                            <a:srgbClr val="000000"/>
                          </a:solidFill>
                          <a:effectLst/>
                          <a:latin typeface="Calibri" panose="020F0502020204030204" pitchFamily="34" charset="0"/>
                        </a:rPr>
                        <a:t>A Quality Analysis Activity of the Data being used for the DMT Non-Functional Test Phase​​</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CR-D033</a:t>
                      </a: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 </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Withdrawn</a:t>
                      </a:r>
                    </a:p>
                  </a:txBody>
                  <a:tcPr marL="0" marR="0" marT="0" marB="0" anchor="b"/>
                </a:tc>
                <a:extLst>
                  <a:ext uri="{0D108BD9-81ED-4DB2-BD59-A6C34878D82A}">
                    <a16:rowId xmlns:a16="http://schemas.microsoft.com/office/drawing/2014/main" val="1531921918"/>
                  </a:ext>
                </a:extLst>
              </a:tr>
              <a:tr h="153473">
                <a:tc>
                  <a:txBody>
                    <a:bodyPr/>
                    <a:lstStyle/>
                    <a:p>
                      <a:pPr algn="l" fontAlgn="b"/>
                      <a:r>
                        <a:rPr lang="fr-FR" sz="900" b="0" i="0" u="none" strike="noStrike">
                          <a:solidFill>
                            <a:srgbClr val="000000"/>
                          </a:solidFill>
                          <a:effectLst/>
                          <a:latin typeface="Calibri" panose="020F0502020204030204" pitchFamily="34" charset="0"/>
                        </a:rPr>
                        <a:t>Xoserve CR for DES AI Removal</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CR-D036</a:t>
                      </a: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£0.00</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24/09/2020</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Complete - No </a:t>
                      </a:r>
                      <a:r>
                        <a:rPr lang="en-GB" sz="900" b="0" i="0" u="none" strike="noStrike" dirty="0" err="1">
                          <a:solidFill>
                            <a:srgbClr val="000000"/>
                          </a:solidFill>
                          <a:effectLst/>
                          <a:latin typeface="Calibri" panose="020F0502020204030204" pitchFamily="34" charset="0"/>
                        </a:rPr>
                        <a:t>Xoserve</a:t>
                      </a:r>
                      <a:r>
                        <a:rPr lang="en-GB" sz="900" b="0" i="0" u="none" strike="noStrike" dirty="0">
                          <a:solidFill>
                            <a:srgbClr val="000000"/>
                          </a:solidFill>
                          <a:effectLst/>
                          <a:latin typeface="Calibri" panose="020F0502020204030204" pitchFamily="34" charset="0"/>
                        </a:rPr>
                        <a:t> Impact</a:t>
                      </a:r>
                    </a:p>
                  </a:txBody>
                  <a:tcPr marL="0" marR="0" marT="0" marB="0" anchor="b"/>
                </a:tc>
                <a:extLst>
                  <a:ext uri="{0D108BD9-81ED-4DB2-BD59-A6C34878D82A}">
                    <a16:rowId xmlns:a16="http://schemas.microsoft.com/office/drawing/2014/main" val="2107080113"/>
                  </a:ext>
                </a:extLst>
              </a:tr>
              <a:tr h="153473">
                <a:tc>
                  <a:txBody>
                    <a:bodyPr/>
                    <a:lstStyle/>
                    <a:p>
                      <a:pPr algn="l" fontAlgn="b"/>
                      <a:r>
                        <a:rPr lang="en-US" sz="900" b="0" i="0" u="none" strike="noStrike">
                          <a:solidFill>
                            <a:srgbClr val="000000"/>
                          </a:solidFill>
                          <a:effectLst/>
                          <a:latin typeface="Calibri" panose="020F0502020204030204" pitchFamily="34" charset="0"/>
                        </a:rPr>
                        <a:t>Provide_CSS_RegistrationID_to_LPs</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CR-D037</a:t>
                      </a: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£0.00</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06/10/2020</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Complete - No </a:t>
                      </a:r>
                      <a:r>
                        <a:rPr lang="en-GB" sz="900" b="0" i="0" u="none" strike="noStrike" dirty="0" err="1">
                          <a:solidFill>
                            <a:srgbClr val="000000"/>
                          </a:solidFill>
                          <a:effectLst/>
                          <a:latin typeface="Calibri" panose="020F0502020204030204" pitchFamily="34" charset="0"/>
                        </a:rPr>
                        <a:t>Xoserve</a:t>
                      </a:r>
                      <a:r>
                        <a:rPr lang="en-GB" sz="900" b="0" i="0" u="none" strike="noStrike" dirty="0">
                          <a:solidFill>
                            <a:srgbClr val="000000"/>
                          </a:solidFill>
                          <a:effectLst/>
                          <a:latin typeface="Calibri" panose="020F0502020204030204" pitchFamily="34" charset="0"/>
                        </a:rPr>
                        <a:t> Impact</a:t>
                      </a:r>
                    </a:p>
                  </a:txBody>
                  <a:tcPr marL="0" marR="0" marT="0" marB="0" anchor="b"/>
                </a:tc>
                <a:extLst>
                  <a:ext uri="{0D108BD9-81ED-4DB2-BD59-A6C34878D82A}">
                    <a16:rowId xmlns:a16="http://schemas.microsoft.com/office/drawing/2014/main" val="2844569037"/>
                  </a:ext>
                </a:extLst>
              </a:tr>
              <a:tr h="139276">
                <a:tc>
                  <a:txBody>
                    <a:bodyPr/>
                    <a:lstStyle/>
                    <a:p>
                      <a:pPr algn="l" fontAlgn="b"/>
                      <a:r>
                        <a:rPr lang="en-GB" sz="900" b="0" i="0" u="none" strike="noStrike">
                          <a:solidFill>
                            <a:srgbClr val="000000"/>
                          </a:solidFill>
                          <a:effectLst/>
                          <a:latin typeface="Calibri" panose="020F0502020204030204" pitchFamily="34" charset="0"/>
                        </a:rPr>
                        <a:t>UEPT Tranche Regulatory Change</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CR-D040</a:t>
                      </a:r>
                    </a:p>
                  </a:txBody>
                  <a:tcPr marL="0" marR="0" marT="0"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Not Received</a:t>
                      </a:r>
                    </a:p>
                  </a:txBody>
                  <a:tcPr marL="0" marR="0" marT="0" marB="0" anchor="b"/>
                </a:tc>
                <a:extLst>
                  <a:ext uri="{0D108BD9-81ED-4DB2-BD59-A6C34878D82A}">
                    <a16:rowId xmlns:a16="http://schemas.microsoft.com/office/drawing/2014/main" val="2809587971"/>
                  </a:ext>
                </a:extLst>
              </a:tr>
              <a:tr h="153473">
                <a:tc>
                  <a:txBody>
                    <a:bodyPr/>
                    <a:lstStyle/>
                    <a:p>
                      <a:pPr algn="l" fontAlgn="b"/>
                      <a:r>
                        <a:rPr lang="en-US" sz="900" b="0" i="0" u="none" strike="noStrike">
                          <a:solidFill>
                            <a:srgbClr val="000000"/>
                          </a:solidFill>
                          <a:effectLst/>
                          <a:latin typeface="Calibri" panose="020F0502020204030204" pitchFamily="34" charset="0"/>
                        </a:rPr>
                        <a:t>NCT-0073 Functional Script Master Changes</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CR-D041</a:t>
                      </a: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£0.00</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25/09/2020</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Complete - No </a:t>
                      </a:r>
                      <a:r>
                        <a:rPr lang="en-GB" sz="900" b="0" i="0" u="none" strike="noStrike" dirty="0" err="1">
                          <a:solidFill>
                            <a:srgbClr val="000000"/>
                          </a:solidFill>
                          <a:effectLst/>
                          <a:latin typeface="Calibri" panose="020F0502020204030204" pitchFamily="34" charset="0"/>
                        </a:rPr>
                        <a:t>Xoserve</a:t>
                      </a:r>
                      <a:r>
                        <a:rPr lang="en-GB" sz="900" b="0" i="0" u="none" strike="noStrike" dirty="0">
                          <a:solidFill>
                            <a:srgbClr val="000000"/>
                          </a:solidFill>
                          <a:effectLst/>
                          <a:latin typeface="Calibri" panose="020F0502020204030204" pitchFamily="34" charset="0"/>
                        </a:rPr>
                        <a:t> Impact</a:t>
                      </a:r>
                    </a:p>
                  </a:txBody>
                  <a:tcPr marL="0" marR="0" marT="0" marB="0" anchor="b"/>
                </a:tc>
                <a:extLst>
                  <a:ext uri="{0D108BD9-81ED-4DB2-BD59-A6C34878D82A}">
                    <a16:rowId xmlns:a16="http://schemas.microsoft.com/office/drawing/2014/main" val="766585764"/>
                  </a:ext>
                </a:extLst>
              </a:tr>
              <a:tr h="153473">
                <a:tc>
                  <a:txBody>
                    <a:bodyPr/>
                    <a:lstStyle/>
                    <a:p>
                      <a:pPr algn="l" fontAlgn="b"/>
                      <a:r>
                        <a:rPr lang="en-US" sz="900" b="0" i="0" u="none" strike="noStrike">
                          <a:solidFill>
                            <a:srgbClr val="000000"/>
                          </a:solidFill>
                          <a:effectLst/>
                          <a:latin typeface="Calibri" panose="020F0502020204030204" pitchFamily="34" charset="0"/>
                        </a:rPr>
                        <a:t> Update to the End to End Testing Plan</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CR-D043</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£0.00</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05/10/2020</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Complete - No </a:t>
                      </a:r>
                      <a:r>
                        <a:rPr lang="en-GB" sz="900" b="0" i="0" u="none" strike="noStrike" dirty="0" err="1">
                          <a:solidFill>
                            <a:srgbClr val="000000"/>
                          </a:solidFill>
                          <a:effectLst/>
                          <a:latin typeface="Calibri" panose="020F0502020204030204" pitchFamily="34" charset="0"/>
                        </a:rPr>
                        <a:t>Xoserve</a:t>
                      </a:r>
                      <a:r>
                        <a:rPr lang="en-GB" sz="900" b="0" i="0" u="none" strike="noStrike" dirty="0">
                          <a:solidFill>
                            <a:srgbClr val="000000"/>
                          </a:solidFill>
                          <a:effectLst/>
                          <a:latin typeface="Calibri" panose="020F0502020204030204" pitchFamily="34" charset="0"/>
                        </a:rPr>
                        <a:t> Impact</a:t>
                      </a:r>
                    </a:p>
                  </a:txBody>
                  <a:tcPr marL="0" marR="0" marT="0" marB="0" anchor="b"/>
                </a:tc>
                <a:extLst>
                  <a:ext uri="{0D108BD9-81ED-4DB2-BD59-A6C34878D82A}">
                    <a16:rowId xmlns:a16="http://schemas.microsoft.com/office/drawing/2014/main" val="330913272"/>
                  </a:ext>
                </a:extLst>
              </a:tr>
              <a:tr h="153473">
                <a:tc>
                  <a:txBody>
                    <a:bodyPr/>
                    <a:lstStyle/>
                    <a:p>
                      <a:pPr algn="l" fontAlgn="b"/>
                      <a:r>
                        <a:rPr lang="en-US" sz="900" b="0" i="0" u="none" strike="noStrike" dirty="0">
                          <a:solidFill>
                            <a:srgbClr val="000000"/>
                          </a:solidFill>
                          <a:effectLst/>
                          <a:latin typeface="Calibri" panose="020F0502020204030204" pitchFamily="34" charset="0"/>
                        </a:rPr>
                        <a:t>Request For a New DMT Environment for DMT Live Rehearsal</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CR-D044</a:t>
                      </a:r>
                    </a:p>
                  </a:txBody>
                  <a:tcPr marL="0" marR="0" marT="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 £0.00</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23/10/2020</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Complete - No </a:t>
                      </a:r>
                      <a:r>
                        <a:rPr lang="en-GB" sz="900" b="0" i="0" u="none" strike="noStrike" dirty="0" err="1">
                          <a:solidFill>
                            <a:srgbClr val="000000"/>
                          </a:solidFill>
                          <a:effectLst/>
                          <a:latin typeface="Calibri" panose="020F0502020204030204" pitchFamily="34" charset="0"/>
                        </a:rPr>
                        <a:t>Xoserve</a:t>
                      </a:r>
                      <a:r>
                        <a:rPr lang="en-GB" sz="900" b="0" i="0" u="none" strike="noStrike" dirty="0">
                          <a:solidFill>
                            <a:srgbClr val="000000"/>
                          </a:solidFill>
                          <a:effectLst/>
                          <a:latin typeface="Calibri" panose="020F0502020204030204" pitchFamily="34" charset="0"/>
                        </a:rPr>
                        <a:t> Impact</a:t>
                      </a:r>
                    </a:p>
                  </a:txBody>
                  <a:tcPr marL="0" marR="0" marT="0" marB="0" anchor="b"/>
                </a:tc>
                <a:extLst>
                  <a:ext uri="{0D108BD9-81ED-4DB2-BD59-A6C34878D82A}">
                    <a16:rowId xmlns:a16="http://schemas.microsoft.com/office/drawing/2014/main" val="1852191556"/>
                  </a:ext>
                </a:extLst>
              </a:tr>
            </a:tbl>
          </a:graphicData>
        </a:graphic>
      </p:graphicFrame>
    </p:spTree>
    <p:extLst>
      <p:ext uri="{BB962C8B-B14F-4D97-AF65-F5344CB8AC3E}">
        <p14:creationId xmlns:p14="http://schemas.microsoft.com/office/powerpoint/2010/main" val="948104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4708" y="-84779"/>
            <a:ext cx="7886700" cy="639189"/>
          </a:xfrm>
        </p:spPr>
        <p:txBody>
          <a:bodyPr vert="horz" lIns="91438" tIns="45719" rIns="91438" bIns="45719" rtlCol="0" anchor="ctr">
            <a:noAutofit/>
          </a:bodyPr>
          <a:lstStyle/>
          <a:p>
            <a:pPr algn="ctr" defTabSz="914378"/>
            <a:r>
              <a:rPr lang="en-GB" sz="2000" b="1" dirty="0">
                <a:solidFill>
                  <a:srgbClr val="3E5AA8"/>
                </a:solidFill>
                <a:latin typeface="Arial"/>
                <a:cs typeface="Arial"/>
              </a:rPr>
              <a:t>Switching Programme CR Position – CRs impacting </a:t>
            </a:r>
            <a:r>
              <a:rPr lang="en-GB" sz="2000" b="1" dirty="0" err="1">
                <a:solidFill>
                  <a:srgbClr val="3E5AA8"/>
                </a:solidFill>
                <a:latin typeface="Arial"/>
                <a:cs typeface="Arial"/>
              </a:rPr>
              <a:t>Xoserve</a:t>
            </a:r>
            <a:endParaRPr lang="en-GB" sz="2000" b="1" dirty="0">
              <a:solidFill>
                <a:srgbClr val="3E5AA8"/>
              </a:solidFill>
              <a:latin typeface="Arial"/>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545383146"/>
              </p:ext>
            </p:extLst>
          </p:nvPr>
        </p:nvGraphicFramePr>
        <p:xfrm>
          <a:off x="362115" y="479514"/>
          <a:ext cx="8533603" cy="4467941"/>
        </p:xfrm>
        <a:graphic>
          <a:graphicData uri="http://schemas.openxmlformats.org/drawingml/2006/table">
            <a:tbl>
              <a:tblPr firstRow="1" bandRow="1">
                <a:tableStyleId>{5C22544A-7EE6-4342-B048-85BDC9FD1C3A}</a:tableStyleId>
              </a:tblPr>
              <a:tblGrid>
                <a:gridCol w="4039764">
                  <a:extLst>
                    <a:ext uri="{9D8B030D-6E8A-4147-A177-3AD203B41FA5}">
                      <a16:colId xmlns:a16="http://schemas.microsoft.com/office/drawing/2014/main" val="997061046"/>
                    </a:ext>
                  </a:extLst>
                </a:gridCol>
                <a:gridCol w="713932">
                  <a:extLst>
                    <a:ext uri="{9D8B030D-6E8A-4147-A177-3AD203B41FA5}">
                      <a16:colId xmlns:a16="http://schemas.microsoft.com/office/drawing/2014/main" val="2723771934"/>
                    </a:ext>
                  </a:extLst>
                </a:gridCol>
                <a:gridCol w="1121487">
                  <a:extLst>
                    <a:ext uri="{9D8B030D-6E8A-4147-A177-3AD203B41FA5}">
                      <a16:colId xmlns:a16="http://schemas.microsoft.com/office/drawing/2014/main" val="3830117845"/>
                    </a:ext>
                  </a:extLst>
                </a:gridCol>
                <a:gridCol w="951699">
                  <a:extLst>
                    <a:ext uri="{9D8B030D-6E8A-4147-A177-3AD203B41FA5}">
                      <a16:colId xmlns:a16="http://schemas.microsoft.com/office/drawing/2014/main" val="194189712"/>
                    </a:ext>
                  </a:extLst>
                </a:gridCol>
                <a:gridCol w="1706721">
                  <a:extLst>
                    <a:ext uri="{9D8B030D-6E8A-4147-A177-3AD203B41FA5}">
                      <a16:colId xmlns:a16="http://schemas.microsoft.com/office/drawing/2014/main" val="3065248341"/>
                    </a:ext>
                  </a:extLst>
                </a:gridCol>
              </a:tblGrid>
              <a:tr h="377463">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CR Name</a:t>
                      </a:r>
                    </a:p>
                  </a:txBody>
                  <a:tcPr marL="4763" marR="4763" marT="4763" marB="0" anchor="ctr"/>
                </a:tc>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CR Ref</a:t>
                      </a:r>
                    </a:p>
                  </a:txBody>
                  <a:tcPr marL="4763" marR="4763" marT="4763" marB="0" anchor="ctr"/>
                </a:tc>
                <a:tc>
                  <a:txBody>
                    <a:bodyPr/>
                    <a:lstStyle/>
                    <a:p>
                      <a:pPr algn="ctr" rtl="0" fontAlgn="ctr"/>
                      <a:r>
                        <a:rPr lang="en-US" sz="800" b="1" i="0" u="none" strike="noStrike">
                          <a:solidFill>
                            <a:srgbClr val="FFFFFF"/>
                          </a:solidFill>
                          <a:effectLst/>
                          <a:latin typeface="Arial" panose="020B0604020202020204" pitchFamily="34" charset="0"/>
                          <a:cs typeface="Arial" panose="020B0604020202020204" pitchFamily="34" charset="0"/>
                        </a:rPr>
                        <a:t>High Level Cost IA Cost</a:t>
                      </a:r>
                    </a:p>
                  </a:txBody>
                  <a:tcPr marL="4763" marR="4763" marT="4763" marB="0" anchor="ctr"/>
                </a:tc>
                <a:tc>
                  <a:txBody>
                    <a:bodyPr/>
                    <a:lstStyle/>
                    <a:p>
                      <a:pPr algn="ctr" rtl="0" fontAlgn="ctr"/>
                      <a:r>
                        <a:rPr lang="en-GB" sz="800" b="1" i="0" u="none" strike="noStrike">
                          <a:solidFill>
                            <a:srgbClr val="FFFFFF"/>
                          </a:solidFill>
                          <a:effectLst/>
                          <a:latin typeface="Arial" panose="020B0604020202020204" pitchFamily="34" charset="0"/>
                          <a:cs typeface="Arial" panose="020B0604020202020204" pitchFamily="34" charset="0"/>
                        </a:rPr>
                        <a:t>Date Raised</a:t>
                      </a:r>
                    </a:p>
                  </a:txBody>
                  <a:tcPr marL="4763" marR="4763" marT="4763" marB="0" anchor="ctr"/>
                </a:tc>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Status</a:t>
                      </a:r>
                    </a:p>
                  </a:txBody>
                  <a:tcPr marL="4763" marR="4763" marT="4763" marB="0" anchor="ctr"/>
                </a:tc>
                <a:extLst>
                  <a:ext uri="{0D108BD9-81ED-4DB2-BD59-A6C34878D82A}">
                    <a16:rowId xmlns:a16="http://schemas.microsoft.com/office/drawing/2014/main" val="4029148686"/>
                  </a:ext>
                </a:extLst>
              </a:tr>
              <a:tr h="185116">
                <a:tc>
                  <a:txBody>
                    <a:bodyPr/>
                    <a:lstStyle/>
                    <a:p>
                      <a:pPr algn="l" fontAlgn="t"/>
                      <a:r>
                        <a:rPr lang="en-GB" sz="900" b="0" i="0" u="none" strike="noStrike" dirty="0">
                          <a:solidFill>
                            <a:srgbClr val="000000"/>
                          </a:solidFill>
                          <a:effectLst/>
                          <a:latin typeface="Calibri" panose="020F0502020204030204" pitchFamily="34" charset="0"/>
                        </a:rPr>
                        <a:t>Programme Plan Re-Baseline</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CR-D002</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07/11/2019</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Approved - Complete</a:t>
                      </a:r>
                    </a:p>
                  </a:txBody>
                  <a:tcPr marL="0" marR="0" marT="0" marB="0"/>
                </a:tc>
                <a:extLst>
                  <a:ext uri="{0D108BD9-81ED-4DB2-BD59-A6C34878D82A}">
                    <a16:rowId xmlns:a16="http://schemas.microsoft.com/office/drawing/2014/main" val="751528655"/>
                  </a:ext>
                </a:extLst>
              </a:tr>
              <a:tr h="185116">
                <a:tc>
                  <a:txBody>
                    <a:bodyPr/>
                    <a:lstStyle/>
                    <a:p>
                      <a:pPr algn="l" fontAlgn="t"/>
                      <a:r>
                        <a:rPr lang="en-US" sz="900" b="0" i="0" u="none" strike="noStrike" dirty="0">
                          <a:solidFill>
                            <a:srgbClr val="000000"/>
                          </a:solidFill>
                          <a:effectLst/>
                          <a:latin typeface="Calibri" panose="020F0502020204030204" pitchFamily="34" charset="0"/>
                        </a:rPr>
                        <a:t>Updates to the CSS Physical Interface Design (</a:t>
                      </a:r>
                      <a:r>
                        <a:rPr lang="en-US" sz="900" b="0" i="0" u="none" strike="noStrike" dirty="0" err="1">
                          <a:solidFill>
                            <a:srgbClr val="000000"/>
                          </a:solidFill>
                          <a:effectLst/>
                          <a:latin typeface="Calibri" panose="020F0502020204030204" pitchFamily="34" charset="0"/>
                        </a:rPr>
                        <a:t>PhID</a:t>
                      </a:r>
                      <a:r>
                        <a:rPr lang="en-US" sz="900" b="0" i="0" u="none" strike="noStrike" dirty="0">
                          <a:solidFill>
                            <a:srgbClr val="000000"/>
                          </a:solidFill>
                          <a:effectLst/>
                          <a:latin typeface="Calibri" panose="020F0502020204030204" pitchFamily="34" charset="0"/>
                        </a:rPr>
                        <a:t>).</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CR-D008</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£17,250.00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22/01/2020</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653742555"/>
                  </a:ext>
                </a:extLst>
              </a:tr>
              <a:tr h="185116">
                <a:tc>
                  <a:txBody>
                    <a:bodyPr/>
                    <a:lstStyle/>
                    <a:p>
                      <a:pPr algn="l" fontAlgn="t"/>
                      <a:r>
                        <a:rPr lang="en-GB" sz="900" b="0" i="0" u="none" strike="noStrike" dirty="0">
                          <a:solidFill>
                            <a:srgbClr val="000000"/>
                          </a:solidFill>
                          <a:effectLst/>
                          <a:latin typeface="Calibri" panose="020F0502020204030204" pitchFamily="34" charset="0"/>
                        </a:rPr>
                        <a:t>CSS_Exception_Handling_Strategy_v0.2</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CR-D014</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26/02/2020</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473898194"/>
                  </a:ext>
                </a:extLst>
              </a:tr>
              <a:tr h="185116">
                <a:tc>
                  <a:txBody>
                    <a:bodyPr/>
                    <a:lstStyle/>
                    <a:p>
                      <a:pPr algn="l" fontAlgn="t"/>
                      <a:r>
                        <a:rPr lang="en-US" sz="900" b="0" i="0" u="none" strike="noStrike">
                          <a:solidFill>
                            <a:srgbClr val="000000"/>
                          </a:solidFill>
                          <a:effectLst/>
                          <a:latin typeface="Calibri" panose="020F0502020204030204" pitchFamily="34" charset="0"/>
                        </a:rPr>
                        <a:t>Provide_CSS_RegistrationID_to_PUI_and_LPs</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CR-D016</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07/08/2020</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3811377997"/>
                  </a:ext>
                </a:extLst>
              </a:tr>
              <a:tr h="185116">
                <a:tc>
                  <a:txBody>
                    <a:bodyPr/>
                    <a:lstStyle/>
                    <a:p>
                      <a:pPr algn="l" fontAlgn="t"/>
                      <a:r>
                        <a:rPr lang="en-US" sz="900" b="0" i="0" u="none" strike="noStrike">
                          <a:solidFill>
                            <a:srgbClr val="000000"/>
                          </a:solidFill>
                          <a:effectLst/>
                          <a:latin typeface="Calibri" panose="020F0502020204030204" pitchFamily="34" charset="0"/>
                        </a:rPr>
                        <a:t>Licence Exempt Network Customer Identifier – ABACUS Data Model update</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CR-E51</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29/10/2019</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Approved - Complete</a:t>
                      </a:r>
                    </a:p>
                  </a:txBody>
                  <a:tcPr marL="0" marR="0" marT="0" marB="0"/>
                </a:tc>
                <a:extLst>
                  <a:ext uri="{0D108BD9-81ED-4DB2-BD59-A6C34878D82A}">
                    <a16:rowId xmlns:a16="http://schemas.microsoft.com/office/drawing/2014/main" val="982708138"/>
                  </a:ext>
                </a:extLst>
              </a:tr>
              <a:tr h="185116">
                <a:tc>
                  <a:txBody>
                    <a:bodyPr/>
                    <a:lstStyle/>
                    <a:p>
                      <a:pPr algn="l" fontAlgn="t"/>
                      <a:r>
                        <a:rPr lang="en-US" sz="900" b="0" i="0" u="none" strike="noStrike">
                          <a:solidFill>
                            <a:srgbClr val="000000"/>
                          </a:solidFill>
                          <a:effectLst/>
                          <a:latin typeface="Calibri" panose="020F0502020204030204" pitchFamily="34" charset="0"/>
                        </a:rPr>
                        <a:t>Amendments to the DMS artefact suite</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CR-D019</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£6,500.00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16/03/2020</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1119725783"/>
                  </a:ext>
                </a:extLst>
              </a:tr>
              <a:tr h="185116">
                <a:tc>
                  <a:txBody>
                    <a:bodyPr/>
                    <a:lstStyle/>
                    <a:p>
                      <a:pPr algn="l" fontAlgn="t"/>
                      <a:r>
                        <a:rPr lang="en-US" sz="900" b="0" i="0" u="none" strike="noStrike">
                          <a:solidFill>
                            <a:srgbClr val="000000"/>
                          </a:solidFill>
                          <a:effectLst/>
                          <a:latin typeface="Calibri" panose="020F0502020204030204" pitchFamily="34" charset="0"/>
                        </a:rPr>
                        <a:t>Migration of Terminated Gas RMPS</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CR-D022</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10/06/2020</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403325048"/>
                  </a:ext>
                </a:extLst>
              </a:tr>
              <a:tr h="298615">
                <a:tc>
                  <a:txBody>
                    <a:bodyPr/>
                    <a:lstStyle/>
                    <a:p>
                      <a:pPr algn="l" fontAlgn="t"/>
                      <a:r>
                        <a:rPr lang="en-US" sz="900" b="0" i="0" u="none" strike="noStrike" dirty="0">
                          <a:solidFill>
                            <a:srgbClr val="000000"/>
                          </a:solidFill>
                          <a:effectLst/>
                          <a:latin typeface="Calibri" panose="020F0502020204030204" pitchFamily="34" charset="0"/>
                        </a:rPr>
                        <a:t>Amendments to the NC-0079 for REL (Retail Energy Location) Data Migration and Reconciliation</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CR-D024</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£20,000.00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06/07/2020</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4000169379"/>
                  </a:ext>
                </a:extLst>
              </a:tr>
              <a:tr h="185116">
                <a:tc>
                  <a:txBody>
                    <a:bodyPr/>
                    <a:lstStyle/>
                    <a:p>
                      <a:pPr algn="l" fontAlgn="b"/>
                      <a:r>
                        <a:rPr lang="en-GB" sz="900" b="0" i="0" u="none" strike="noStrike">
                          <a:solidFill>
                            <a:srgbClr val="000000"/>
                          </a:solidFill>
                          <a:effectLst/>
                          <a:latin typeface="Calibri" panose="020F0502020204030204" pitchFamily="34" charset="0"/>
                        </a:rPr>
                        <a:t>DMS - PHID Alignment Parties </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CR-D026</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£0.00</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06/07/2020</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3029581709"/>
                  </a:ext>
                </a:extLst>
              </a:tr>
              <a:tr h="185116">
                <a:tc>
                  <a:txBody>
                    <a:bodyPr/>
                    <a:lstStyle/>
                    <a:p>
                      <a:pPr algn="l" fontAlgn="b"/>
                      <a:r>
                        <a:rPr lang="en-US" sz="900" b="0" i="0" u="none" strike="noStrike">
                          <a:solidFill>
                            <a:srgbClr val="000000"/>
                          </a:solidFill>
                          <a:effectLst/>
                          <a:latin typeface="Calibri" panose="020F0502020204030204" pitchFamily="34" charset="0"/>
                        </a:rPr>
                        <a:t>Request For a New or Upgraded DMT Environment</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CR-D027</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£256,009.00</a:t>
                      </a: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07/08/2020</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4226307551"/>
                  </a:ext>
                </a:extLst>
              </a:tr>
              <a:tr h="185116">
                <a:tc>
                  <a:txBody>
                    <a:bodyPr/>
                    <a:lstStyle/>
                    <a:p>
                      <a:pPr algn="l" fontAlgn="b"/>
                      <a:r>
                        <a:rPr lang="en-US" sz="900" b="0" i="0" u="none" strike="noStrike">
                          <a:solidFill>
                            <a:srgbClr val="000000"/>
                          </a:solidFill>
                          <a:effectLst/>
                          <a:latin typeface="Calibri" panose="020F0502020204030204" pitchFamily="34" charset="0"/>
                        </a:rPr>
                        <a:t>Enable TLS connection pooling for all directly connected parties to CSS]</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CR-D028</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£2,500.00</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13/07/2020</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174782153"/>
                  </a:ext>
                </a:extLst>
              </a:tr>
              <a:tr h="185116">
                <a:tc>
                  <a:txBody>
                    <a:bodyPr/>
                    <a:lstStyle/>
                    <a:p>
                      <a:pPr algn="l" fontAlgn="b"/>
                      <a:r>
                        <a:rPr lang="en-GB" sz="900" b="0" i="0" u="none" strike="noStrike">
                          <a:solidFill>
                            <a:srgbClr val="000000"/>
                          </a:solidFill>
                          <a:effectLst/>
                          <a:latin typeface="Calibri" panose="020F0502020204030204" pitchFamily="34" charset="0"/>
                        </a:rPr>
                        <a:t>Message Header Format for PKI Certificate Identification]</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CR-D029</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£2,500.00</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13/07/2020</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3150541801"/>
                  </a:ext>
                </a:extLst>
              </a:tr>
              <a:tr h="185116">
                <a:tc>
                  <a:txBody>
                    <a:bodyPr/>
                    <a:lstStyle/>
                    <a:p>
                      <a:pPr algn="l" fontAlgn="b"/>
                      <a:r>
                        <a:rPr lang="en-US" sz="900" b="0" i="0" u="none" strike="noStrike">
                          <a:solidFill>
                            <a:srgbClr val="000000"/>
                          </a:solidFill>
                          <a:effectLst/>
                          <a:latin typeface="Calibri" panose="020F0502020204030204" pitchFamily="34" charset="0"/>
                        </a:rPr>
                        <a:t>SIT Functional Test Re Plan  Enabling Parallel Testing </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CR-D030</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£56,000.00</a:t>
                      </a: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20/07/2020</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3371576077"/>
                  </a:ext>
                </a:extLst>
              </a:tr>
              <a:tr h="274659">
                <a:tc>
                  <a:txBody>
                    <a:bodyPr/>
                    <a:lstStyle/>
                    <a:p>
                      <a:pPr algn="l" fontAlgn="b"/>
                      <a:r>
                        <a:rPr lang="en-US" sz="900" b="0" i="0" u="none" strike="noStrike">
                          <a:solidFill>
                            <a:srgbClr val="000000"/>
                          </a:solidFill>
                          <a:effectLst/>
                          <a:latin typeface="Calibri" panose="020F0502020204030204" pitchFamily="34" charset="0"/>
                        </a:rPr>
                        <a:t>CSS Role-based access control (RBAC)</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CR-D031</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£48,530.00</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24/07/2020</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Awaiting Decision</a:t>
                      </a:r>
                    </a:p>
                  </a:txBody>
                  <a:tcPr marL="0" marR="0" marT="0" marB="0" anchor="b"/>
                </a:tc>
                <a:extLst>
                  <a:ext uri="{0D108BD9-81ED-4DB2-BD59-A6C34878D82A}">
                    <a16:rowId xmlns:a16="http://schemas.microsoft.com/office/drawing/2014/main" val="4239267783"/>
                  </a:ext>
                </a:extLst>
              </a:tr>
              <a:tr h="185116">
                <a:tc>
                  <a:txBody>
                    <a:bodyPr/>
                    <a:lstStyle/>
                    <a:p>
                      <a:pPr algn="l" fontAlgn="b"/>
                      <a:r>
                        <a:rPr lang="fr-FR" sz="900" b="0" i="0" u="none" strike="noStrike">
                          <a:solidFill>
                            <a:srgbClr val="000000"/>
                          </a:solidFill>
                          <a:effectLst/>
                          <a:latin typeface="Calibri" panose="020F0502020204030204" pitchFamily="34" charset="0"/>
                        </a:rPr>
                        <a:t>DM_Validation Catalogue_Shipper_Effective_Date_Change_</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CR-D032</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£0.00</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03/08/2020</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4149916139"/>
                  </a:ext>
                </a:extLst>
              </a:tr>
              <a:tr h="185116">
                <a:tc>
                  <a:txBody>
                    <a:bodyPr/>
                    <a:lstStyle/>
                    <a:p>
                      <a:pPr algn="l" fontAlgn="b"/>
                      <a:r>
                        <a:rPr lang="en-GB" sz="900" b="0" i="0" u="none" strike="noStrike">
                          <a:solidFill>
                            <a:srgbClr val="000000"/>
                          </a:solidFill>
                          <a:effectLst/>
                          <a:latin typeface="Calibri" panose="020F0502020204030204" pitchFamily="34" charset="0"/>
                        </a:rPr>
                        <a:t>Compression During Data Migration</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CR-D034</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£500.00</a:t>
                      </a: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09/09/2020</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683635751"/>
                  </a:ext>
                </a:extLst>
              </a:tr>
              <a:tr h="185116">
                <a:tc>
                  <a:txBody>
                    <a:bodyPr/>
                    <a:lstStyle/>
                    <a:p>
                      <a:pPr algn="l" fontAlgn="b"/>
                      <a:r>
                        <a:rPr lang="en-US" sz="900" b="0" i="0" u="none" strike="noStrike">
                          <a:solidFill>
                            <a:srgbClr val="000000"/>
                          </a:solidFill>
                          <a:effectLst/>
                          <a:latin typeface="Calibri" panose="020F0502020204030204" pitchFamily="34" charset="0"/>
                        </a:rPr>
                        <a:t>CSS Change from UTC to Local Time </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CR-D035</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£0.00</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22/09/2020</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Awaiting Decision</a:t>
                      </a:r>
                    </a:p>
                  </a:txBody>
                  <a:tcPr marL="0" marR="0" marT="0" marB="0" anchor="b"/>
                </a:tc>
                <a:extLst>
                  <a:ext uri="{0D108BD9-81ED-4DB2-BD59-A6C34878D82A}">
                    <a16:rowId xmlns:a16="http://schemas.microsoft.com/office/drawing/2014/main" val="1515270279"/>
                  </a:ext>
                </a:extLst>
              </a:tr>
              <a:tr h="185116">
                <a:tc>
                  <a:txBody>
                    <a:bodyPr/>
                    <a:lstStyle/>
                    <a:p>
                      <a:pPr algn="l" fontAlgn="b"/>
                      <a:r>
                        <a:rPr lang="en-US" sz="900" b="0" i="0" u="none" strike="noStrike">
                          <a:solidFill>
                            <a:srgbClr val="000000"/>
                          </a:solidFill>
                          <a:effectLst/>
                          <a:latin typeface="Calibri" panose="020F0502020204030204" pitchFamily="34" charset="0"/>
                        </a:rPr>
                        <a:t>Uplift to the CSS Interface Specifications</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CR-D038</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£70,000.00</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07/10/2020</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Awaiting Decision</a:t>
                      </a:r>
                    </a:p>
                  </a:txBody>
                  <a:tcPr marL="0" marR="0" marT="0" marB="0" anchor="b"/>
                </a:tc>
                <a:extLst>
                  <a:ext uri="{0D108BD9-81ED-4DB2-BD59-A6C34878D82A}">
                    <a16:rowId xmlns:a16="http://schemas.microsoft.com/office/drawing/2014/main" val="3818935558"/>
                  </a:ext>
                </a:extLst>
              </a:tr>
              <a:tr h="185116">
                <a:tc>
                  <a:txBody>
                    <a:bodyPr/>
                    <a:lstStyle/>
                    <a:p>
                      <a:pPr algn="l" fontAlgn="b"/>
                      <a:r>
                        <a:rPr lang="en-US" sz="900" b="0" i="0" u="none" strike="noStrike">
                          <a:solidFill>
                            <a:srgbClr val="000000"/>
                          </a:solidFill>
                          <a:effectLst/>
                          <a:latin typeface="Calibri" panose="020F0502020204030204" pitchFamily="34" charset="0"/>
                        </a:rPr>
                        <a:t>Uplift to Business Data Validation Rules</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CR-D039</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£20,000.00</a:t>
                      </a: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 </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621960918"/>
                  </a:ext>
                </a:extLst>
              </a:tr>
              <a:tr h="185116">
                <a:tc>
                  <a:txBody>
                    <a:bodyPr/>
                    <a:lstStyle/>
                    <a:p>
                      <a:pPr algn="l" fontAlgn="b"/>
                      <a:r>
                        <a:rPr lang="en-GB" sz="900" b="0" i="0" u="none" strike="noStrike" dirty="0">
                          <a:solidFill>
                            <a:srgbClr val="000000"/>
                          </a:solidFill>
                          <a:effectLst/>
                          <a:latin typeface="Calibri" panose="020F0502020204030204" pitchFamily="34" charset="0"/>
                        </a:rPr>
                        <a:t>Programme Plan Re-Baseline</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CR-D042</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£14,913,000.00</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28/09/2020</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128523585"/>
                  </a:ext>
                </a:extLst>
              </a:tr>
              <a:tr h="185116">
                <a:tc>
                  <a:txBody>
                    <a:bodyPr/>
                    <a:lstStyle/>
                    <a:p>
                      <a:pPr algn="l" fontAlgn="b"/>
                      <a:r>
                        <a:rPr lang="en-US" sz="900" b="1" i="0" u="none" strike="noStrike" dirty="0">
                          <a:solidFill>
                            <a:srgbClr val="000000"/>
                          </a:solidFill>
                          <a:effectLst/>
                          <a:latin typeface="+mn-lt"/>
                          <a:cs typeface="Arial" panose="020B0604020202020204" pitchFamily="34" charset="0"/>
                        </a:rPr>
                        <a:t>Total</a:t>
                      </a:r>
                    </a:p>
                  </a:txBody>
                  <a:tcPr marL="0" marR="0" marT="0" marB="0" anchor="b"/>
                </a:tc>
                <a:tc>
                  <a:txBody>
                    <a:bodyPr/>
                    <a:lstStyle/>
                    <a:p>
                      <a:pPr algn="ctr" fontAlgn="b"/>
                      <a:endParaRPr lang="en-GB" sz="900" b="1" i="0" u="none" strike="noStrike" dirty="0">
                        <a:solidFill>
                          <a:srgbClr val="000000"/>
                        </a:solidFill>
                        <a:effectLst/>
                        <a:latin typeface="+mn-lt"/>
                        <a:cs typeface="Arial" panose="020B0604020202020204" pitchFamily="34" charset="0"/>
                      </a:endParaRPr>
                    </a:p>
                  </a:txBody>
                  <a:tcPr marL="0" marR="0" marT="0" marB="0" anchor="b"/>
                </a:tc>
                <a:tc>
                  <a:txBody>
                    <a:bodyPr/>
                    <a:lstStyle/>
                    <a:p>
                      <a:pPr algn="l" fontAlgn="b"/>
                      <a:r>
                        <a:rPr lang="en-GB" sz="900" b="1" i="0" u="none" strike="noStrike" dirty="0">
                          <a:solidFill>
                            <a:srgbClr val="000000"/>
                          </a:solidFill>
                          <a:effectLst/>
                          <a:latin typeface="+mn-lt"/>
                          <a:cs typeface="Arial" panose="020B0604020202020204" pitchFamily="34" charset="0"/>
                        </a:rPr>
                        <a:t>£15,412,789.00</a:t>
                      </a:r>
                    </a:p>
                  </a:txBody>
                  <a:tcPr marL="0" marR="0" marT="0" marB="0" anchor="b"/>
                </a:tc>
                <a:tc>
                  <a:txBody>
                    <a:bodyPr/>
                    <a:lstStyle/>
                    <a:p>
                      <a:pPr algn="ctr" fontAlgn="b"/>
                      <a:endParaRPr lang="en-GB" sz="9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GB" sz="9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3747851793"/>
                  </a:ext>
                </a:extLst>
              </a:tr>
            </a:tbl>
          </a:graphicData>
        </a:graphic>
      </p:graphicFrame>
    </p:spTree>
    <p:extLst>
      <p:ext uri="{BB962C8B-B14F-4D97-AF65-F5344CB8AC3E}">
        <p14:creationId xmlns:p14="http://schemas.microsoft.com/office/powerpoint/2010/main" val="2704607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57682217"/>
              </p:ext>
            </p:extLst>
          </p:nvPr>
        </p:nvGraphicFramePr>
        <p:xfrm>
          <a:off x="54000" y="485547"/>
          <a:ext cx="9036000" cy="4568629"/>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202406">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2362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dirty="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rowSpan="4" gridSpan="2">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800" b="0" kern="1200" baseline="0" dirty="0">
                          <a:solidFill>
                            <a:schemeClr val="tx1"/>
                          </a:solidFill>
                          <a:latin typeface="+mn-lt"/>
                          <a:ea typeface="+mn-ea"/>
                          <a:cs typeface="Arial"/>
                        </a:rPr>
                        <a:t>RAG status remains at Amber whilst we review the latest milestone plan in line with milestones, assumption and dependencies log in conjunction with this.  This review will be assessed against internal plans from a timeline, cost and resource perspective. Queries and concerns have been raised with the Central Programme team with agreed actions being tracked via programme governance and weekly with our account manager within </a:t>
                      </a:r>
                      <a:r>
                        <a:rPr lang="en-GB" sz="800" b="0" kern="1200" baseline="0" dirty="0" err="1">
                          <a:solidFill>
                            <a:schemeClr val="tx1"/>
                          </a:solidFill>
                          <a:latin typeface="+mn-lt"/>
                          <a:ea typeface="+mn-ea"/>
                          <a:cs typeface="Arial"/>
                        </a:rPr>
                        <a:t>NetCompany</a:t>
                      </a:r>
                      <a:r>
                        <a:rPr lang="en-GB" sz="800" b="0" kern="1200" baseline="0" dirty="0">
                          <a:solidFill>
                            <a:schemeClr val="tx1"/>
                          </a:solidFill>
                          <a:latin typeface="+mn-lt"/>
                          <a:ea typeface="+mn-ea"/>
                          <a:cs typeface="Arial"/>
                        </a:rPr>
                        <a:t> (SI).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baseline="0" dirty="0">
                        <a:solidFill>
                          <a:schemeClr val="tx1"/>
                        </a:solidFill>
                        <a:latin typeface="+mn-lt"/>
                        <a:ea typeface="+mn-ea"/>
                        <a:cs typeface="Arial"/>
                      </a:endParaRPr>
                    </a:p>
                    <a:p>
                      <a:pPr marL="0" marR="0" lvl="0" indent="0" algn="l" rtl="0" eaLnBrk="1" fontAlgn="auto" latinLnBrk="0" hangingPunct="1">
                        <a:lnSpc>
                          <a:spcPct val="100000"/>
                        </a:lnSpc>
                        <a:spcBef>
                          <a:spcPts val="0"/>
                        </a:spcBef>
                        <a:spcAft>
                          <a:spcPts val="0"/>
                        </a:spcAft>
                        <a:buFont typeface="Arial" panose="020B0604020202020204" pitchFamily="34" charset="0"/>
                        <a:buNone/>
                      </a:pPr>
                      <a:endParaRPr lang="en-GB" sz="7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2474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dirty="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247411">
                <a:tc>
                  <a:txBody>
                    <a:bodyPr/>
                    <a:lstStyle/>
                    <a:p>
                      <a:pPr marL="0" marR="0" indent="0" algn="l" rtl="0" eaLnBrk="1" fontAlgn="auto" latinLnBrk="0" hangingPunct="1">
                        <a:lnSpc>
                          <a:spcPct val="100000"/>
                        </a:lnSpc>
                        <a:spcBef>
                          <a:spcPts val="0"/>
                        </a:spcBef>
                        <a:spcAft>
                          <a:spcPts val="0"/>
                        </a:spcAft>
                        <a:buFontTx/>
                        <a:buNone/>
                      </a:pPr>
                      <a:r>
                        <a:rPr lang="en-GB" sz="700" b="1" kern="1200" dirty="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269914">
                <a:tc>
                  <a:txBody>
                    <a:bodyPr/>
                    <a:lstStyle/>
                    <a:p>
                      <a:pPr marL="0" marR="0" indent="0" algn="l" rtl="0" eaLnBrk="1" fontAlgn="auto" latinLnBrk="0" hangingPunct="1">
                        <a:lnSpc>
                          <a:spcPct val="100000"/>
                        </a:lnSpc>
                        <a:spcBef>
                          <a:spcPts val="0"/>
                        </a:spcBef>
                        <a:spcAft>
                          <a:spcPts val="0"/>
                        </a:spcAft>
                        <a:buFontTx/>
                        <a:buNone/>
                      </a:pPr>
                      <a:r>
                        <a:rPr lang="en-GB" sz="700" b="1" kern="1200" dirty="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02406">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Key Progress &amp; Milestones (Last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1394936">
                <a:tc rowSpan="3" gridSpan="4">
                  <a:txBody>
                    <a:bodyPr/>
                    <a:lstStyle/>
                    <a:p>
                      <a:pPr marL="0" marR="0" lvl="0" indent="0" algn="l">
                        <a:lnSpc>
                          <a:spcPct val="100000"/>
                        </a:lnSpc>
                        <a:spcBef>
                          <a:spcPts val="0"/>
                        </a:spcBef>
                        <a:spcAft>
                          <a:spcPts val="0"/>
                        </a:spcAft>
                        <a:buFont typeface="Arial" panose="020B0604020202020204" pitchFamily="34" charset="0"/>
                        <a:buNone/>
                      </a:pPr>
                      <a:r>
                        <a:rPr lang="en-GB" sz="800" b="1" kern="1200" baseline="0" dirty="0">
                          <a:solidFill>
                            <a:schemeClr val="tx1"/>
                          </a:solidFill>
                          <a:latin typeface="+mn-lt"/>
                          <a:ea typeface="+mn-ea"/>
                          <a:cs typeface="Arial"/>
                        </a:rPr>
                        <a:t>Key Programme Update</a:t>
                      </a:r>
                      <a:endParaRPr lang="en-GB" sz="800" b="0" kern="1200" baseline="0" dirty="0">
                        <a:solidFill>
                          <a:schemeClr val="tx1"/>
                        </a:solidFill>
                        <a:latin typeface="+mn-lt"/>
                        <a:ea typeface="+mn-ea"/>
                        <a:cs typeface="Arial"/>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kern="1200" baseline="0" dirty="0">
                          <a:solidFill>
                            <a:schemeClr val="tx1"/>
                          </a:solidFill>
                          <a:latin typeface="+mn-lt"/>
                          <a:ea typeface="+mn-ea"/>
                          <a:cs typeface="Arial"/>
                        </a:rPr>
                        <a:t>Re-Plan: </a:t>
                      </a:r>
                      <a:r>
                        <a:rPr lang="en-GB" sz="800" b="0" kern="1200" baseline="0" dirty="0">
                          <a:solidFill>
                            <a:schemeClr val="tx1"/>
                          </a:solidFill>
                          <a:latin typeface="+mn-lt"/>
                          <a:ea typeface="+mn-ea"/>
                          <a:cs typeface="Arial"/>
                        </a:rPr>
                        <a:t>The CSS programme </a:t>
                      </a:r>
                      <a:r>
                        <a:rPr lang="en-GB" sz="800" kern="1200" dirty="0">
                          <a:solidFill>
                            <a:schemeClr val="tx1"/>
                          </a:solidFill>
                          <a:effectLst/>
                          <a:latin typeface="+mn-lt"/>
                          <a:ea typeface="+mn-ea"/>
                          <a:cs typeface="+mn-cs"/>
                        </a:rPr>
                        <a:t>have received the re-plan from Ofgem.  Key highlights for your information:</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kern="1200" dirty="0">
                          <a:solidFill>
                            <a:schemeClr val="tx1"/>
                          </a:solidFill>
                          <a:effectLst/>
                          <a:latin typeface="+mn-lt"/>
                          <a:ea typeface="+mn-ea"/>
                          <a:cs typeface="+mn-cs"/>
                        </a:rPr>
                        <a:t>SIT NFR completes 12/2/21</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kern="1200" dirty="0">
                          <a:solidFill>
                            <a:schemeClr val="tx1"/>
                          </a:solidFill>
                          <a:effectLst/>
                          <a:latin typeface="+mn-lt"/>
                          <a:ea typeface="+mn-ea"/>
                          <a:cs typeface="+mn-cs"/>
                        </a:rPr>
                        <a:t>SIT Functional completes 4/3/21</a:t>
                      </a:r>
                    </a:p>
                    <a:p>
                      <a:pPr marL="628650" marR="0" lvl="1" indent="-171450" algn="l" rtl="0" eaLnBrk="1" fontAlgn="auto" latinLnBrk="0" hangingPunct="1">
                        <a:lnSpc>
                          <a:spcPct val="100000"/>
                        </a:lnSpc>
                        <a:spcBef>
                          <a:spcPts val="0"/>
                        </a:spcBef>
                        <a:spcAft>
                          <a:spcPts val="0"/>
                        </a:spcAft>
                        <a:buFont typeface="Arial" panose="020B0604020202020204" pitchFamily="34" charset="0"/>
                        <a:buChar char="•"/>
                      </a:pPr>
                      <a:r>
                        <a:rPr lang="en-GB" sz="800" kern="1200" dirty="0">
                          <a:solidFill>
                            <a:schemeClr val="tx1"/>
                          </a:solidFill>
                          <a:effectLst/>
                          <a:latin typeface="+mn-lt"/>
                          <a:ea typeface="+mn-ea"/>
                          <a:cs typeface="+mn-cs"/>
                        </a:rPr>
                        <a:t>UEPT moves to start 10/5/21 ends</a:t>
                      </a:r>
                      <a:r>
                        <a:rPr lang="en-GB" sz="800" kern="1200" dirty="0">
                          <a:solidFill>
                            <a:schemeClr val="tx1"/>
                          </a:solidFill>
                          <a:effectLst/>
                          <a:latin typeface="+mn-lt"/>
                          <a:ea typeface="+mn-ea"/>
                          <a:cs typeface="+mn-cs"/>
                          <a:sym typeface="Wingdings" panose="05000000000000000000" pitchFamily="2" charset="2"/>
                        </a:rPr>
                        <a:t> 5/11/21</a:t>
                      </a:r>
                      <a:r>
                        <a:rPr lang="en-GB" sz="800" kern="1200" dirty="0">
                          <a:solidFill>
                            <a:schemeClr val="tx1"/>
                          </a:solidFill>
                          <a:effectLst/>
                          <a:latin typeface="+mn-lt"/>
                          <a:ea typeface="+mn-ea"/>
                          <a:cs typeface="+mn-cs"/>
                        </a:rPr>
                        <a:t>  </a:t>
                      </a:r>
                    </a:p>
                    <a:p>
                      <a:pPr marL="628650" marR="0" lvl="1" indent="-171450" algn="l" rtl="0" eaLnBrk="1" fontAlgn="auto" latinLnBrk="0" hangingPunct="1">
                        <a:lnSpc>
                          <a:spcPct val="100000"/>
                        </a:lnSpc>
                        <a:spcBef>
                          <a:spcPts val="0"/>
                        </a:spcBef>
                        <a:spcAft>
                          <a:spcPts val="0"/>
                        </a:spcAft>
                        <a:buFont typeface="Arial" panose="020B0604020202020204" pitchFamily="34" charset="0"/>
                        <a:buChar char="•"/>
                      </a:pPr>
                      <a:r>
                        <a:rPr lang="en-GB" sz="800" kern="1200" dirty="0">
                          <a:solidFill>
                            <a:schemeClr val="tx1"/>
                          </a:solidFill>
                          <a:effectLst/>
                          <a:latin typeface="+mn-lt"/>
                          <a:ea typeface="+mn-ea"/>
                          <a:cs typeface="+mn-cs"/>
                        </a:rPr>
                        <a:t>E2E moves to start 12/7/21 ends</a:t>
                      </a:r>
                      <a:r>
                        <a:rPr lang="en-GB" sz="800" kern="1200" dirty="0">
                          <a:solidFill>
                            <a:schemeClr val="tx1"/>
                          </a:solidFill>
                          <a:effectLst/>
                          <a:latin typeface="+mn-lt"/>
                          <a:ea typeface="+mn-ea"/>
                          <a:cs typeface="+mn-cs"/>
                          <a:sym typeface="Wingdings" panose="05000000000000000000" pitchFamily="2" charset="2"/>
                        </a:rPr>
                        <a:t> 10/12/21</a:t>
                      </a:r>
                      <a:r>
                        <a:rPr lang="en-GB" sz="800" kern="1200" dirty="0">
                          <a:solidFill>
                            <a:schemeClr val="tx1"/>
                          </a:solidFill>
                          <a:effectLst/>
                          <a:latin typeface="+mn-lt"/>
                          <a:ea typeface="+mn-ea"/>
                          <a:cs typeface="+mn-cs"/>
                        </a:rPr>
                        <a:t>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kern="1200" dirty="0">
                          <a:solidFill>
                            <a:schemeClr val="tx1"/>
                          </a:solidFill>
                          <a:effectLst/>
                          <a:latin typeface="+mn-lt"/>
                          <a:ea typeface="+mn-ea"/>
                          <a:cs typeface="+mn-cs"/>
                        </a:rPr>
                        <a:t>Transition Testing to start 8/11/21 ends </a:t>
                      </a:r>
                      <a:r>
                        <a:rPr lang="en-GB" sz="800" kern="1200" dirty="0">
                          <a:solidFill>
                            <a:schemeClr val="tx1"/>
                          </a:solidFill>
                          <a:effectLst/>
                          <a:latin typeface="+mn-lt"/>
                          <a:ea typeface="+mn-ea"/>
                          <a:cs typeface="+mn-cs"/>
                          <a:sym typeface="Wingdings" panose="05000000000000000000" pitchFamily="2" charset="2"/>
                        </a:rPr>
                        <a:t>4/04/22</a:t>
                      </a:r>
                    </a:p>
                    <a:p>
                      <a:pPr marL="628650" marR="0" lvl="1" indent="-171450" algn="l" rtl="0" eaLnBrk="1" fontAlgn="auto" latinLnBrk="0" hangingPunct="1">
                        <a:lnSpc>
                          <a:spcPct val="100000"/>
                        </a:lnSpc>
                        <a:spcBef>
                          <a:spcPts val="0"/>
                        </a:spcBef>
                        <a:spcAft>
                          <a:spcPts val="0"/>
                        </a:spcAft>
                        <a:buFont typeface="Arial" panose="020B0604020202020204" pitchFamily="34" charset="0"/>
                        <a:buChar char="•"/>
                      </a:pPr>
                      <a:r>
                        <a:rPr lang="en-GB" sz="800" kern="1200" dirty="0">
                          <a:solidFill>
                            <a:schemeClr val="tx1"/>
                          </a:solidFill>
                          <a:effectLst/>
                          <a:latin typeface="+mn-lt"/>
                          <a:ea typeface="+mn-ea"/>
                          <a:cs typeface="+mn-cs"/>
                        </a:rPr>
                        <a:t>Transition to Live to start  21/3/22 ends</a:t>
                      </a:r>
                      <a:r>
                        <a:rPr lang="en-GB" sz="800" kern="1200" dirty="0">
                          <a:solidFill>
                            <a:schemeClr val="tx1"/>
                          </a:solidFill>
                          <a:effectLst/>
                          <a:latin typeface="+mn-lt"/>
                          <a:ea typeface="+mn-ea"/>
                          <a:cs typeface="+mn-cs"/>
                          <a:sym typeface="Wingdings" panose="05000000000000000000" pitchFamily="2" charset="2"/>
                        </a:rPr>
                        <a:t> 6/6/22</a:t>
                      </a:r>
                      <a:endParaRPr lang="en-GB" sz="800" kern="1200" dirty="0">
                        <a:solidFill>
                          <a:schemeClr val="tx1"/>
                        </a:solidFill>
                        <a:effectLst/>
                        <a:latin typeface="+mn-lt"/>
                        <a:ea typeface="+mn-ea"/>
                        <a:cs typeface="+mn-cs"/>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kern="1200" dirty="0">
                          <a:solidFill>
                            <a:schemeClr val="tx1"/>
                          </a:solidFill>
                          <a:effectLst/>
                          <a:latin typeface="+mn-lt"/>
                          <a:ea typeface="+mn-ea"/>
                          <a:cs typeface="+mn-cs"/>
                        </a:rPr>
                        <a:t>Go-Live window is between 6/6/22 ends</a:t>
                      </a:r>
                      <a:r>
                        <a:rPr lang="en-GB" sz="800" kern="1200" dirty="0">
                          <a:solidFill>
                            <a:schemeClr val="tx1"/>
                          </a:solidFill>
                          <a:effectLst/>
                          <a:latin typeface="+mn-lt"/>
                          <a:ea typeface="+mn-ea"/>
                          <a:cs typeface="+mn-cs"/>
                          <a:sym typeface="Wingdings" panose="05000000000000000000" pitchFamily="2" charset="2"/>
                        </a:rPr>
                        <a:t> 15/8/22</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800" kern="1200" dirty="0">
                        <a:solidFill>
                          <a:schemeClr val="tx1"/>
                        </a:solidFill>
                        <a:effectLst/>
                        <a:latin typeface="+mn-lt"/>
                        <a:ea typeface="+mn-ea"/>
                        <a:cs typeface="+mn-cs"/>
                      </a:endParaRPr>
                    </a:p>
                    <a:p>
                      <a:pPr marL="180975" marR="0" lvl="1" indent="0" algn="l" rtl="0" eaLnBrk="1" fontAlgn="auto" latinLnBrk="0" hangingPunct="1">
                        <a:lnSpc>
                          <a:spcPct val="100000"/>
                        </a:lnSpc>
                        <a:spcBef>
                          <a:spcPts val="0"/>
                        </a:spcBef>
                        <a:spcAft>
                          <a:spcPts val="0"/>
                        </a:spcAft>
                        <a:buFont typeface="Arial" panose="020B0604020202020204" pitchFamily="34" charset="0"/>
                        <a:buNone/>
                      </a:pPr>
                      <a:r>
                        <a:rPr lang="en-GB" sz="800" kern="1200" dirty="0">
                          <a:solidFill>
                            <a:schemeClr val="tx1"/>
                          </a:solidFill>
                          <a:effectLst/>
                          <a:latin typeface="+mn-lt"/>
                          <a:ea typeface="+mn-ea"/>
                          <a:cs typeface="+mn-cs"/>
                        </a:rPr>
                        <a:t>RBAC security solution has been removed from the “core” delivery and will be included in a separate release, potentially post go-live. SI have been informed that the costs for this will be significant to support development, internal test, regression and full test as well as deployment.  We have not produced any figures to support the proposed solution, we will do so as soon as we receive further information via a formal CR.</a:t>
                      </a:r>
                      <a:endParaRPr lang="en-GB" sz="800" b="1" kern="1200" baseline="0" dirty="0">
                        <a:solidFill>
                          <a:schemeClr val="tx1"/>
                        </a:solidFill>
                        <a:effectLst/>
                        <a:latin typeface="+mn-lt"/>
                        <a:ea typeface="+mn-ea"/>
                        <a:cs typeface="Arial"/>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kern="1200" dirty="0">
                          <a:solidFill>
                            <a:schemeClr val="tx1"/>
                          </a:solidFill>
                          <a:effectLst/>
                          <a:latin typeface="+mn-lt"/>
                          <a:ea typeface="+mn-ea"/>
                          <a:cs typeface="+mn-cs"/>
                        </a:rPr>
                        <a:t>External Test Phases:  </a:t>
                      </a:r>
                      <a:r>
                        <a:rPr lang="en-GB" sz="800" b="0" kern="1200" dirty="0">
                          <a:solidFill>
                            <a:schemeClr val="tx1"/>
                          </a:solidFill>
                          <a:effectLst/>
                          <a:latin typeface="+mn-lt"/>
                          <a:ea typeface="+mn-ea"/>
                          <a:cs typeface="+mn-cs"/>
                        </a:rPr>
                        <a:t>The SI have raised a risk that SIT Phase 2 will not hit it’s completion. Testing at the point of production of this pack was 83% complete.</a:t>
                      </a:r>
                      <a:r>
                        <a:rPr lang="en-GB" sz="800" b="0" kern="1200" dirty="0">
                          <a:solidFill>
                            <a:srgbClr val="FF0000"/>
                          </a:solidFill>
                          <a:effectLst/>
                          <a:latin typeface="+mn-lt"/>
                          <a:ea typeface="+mn-ea"/>
                          <a:cs typeface="+mn-cs"/>
                        </a:rPr>
                        <a:t> </a:t>
                      </a:r>
                      <a:r>
                        <a:rPr lang="en-GB" sz="800" b="0" kern="1200" dirty="0">
                          <a:solidFill>
                            <a:schemeClr val="tx1"/>
                          </a:solidFill>
                          <a:effectLst/>
                          <a:latin typeface="+mn-lt"/>
                          <a:ea typeface="+mn-ea"/>
                          <a:cs typeface="+mn-cs"/>
                        </a:rPr>
                        <a:t>D</a:t>
                      </a:r>
                      <a:r>
                        <a:rPr lang="en-GB" sz="800" kern="1200" dirty="0">
                          <a:solidFill>
                            <a:schemeClr val="tx1"/>
                          </a:solidFill>
                          <a:effectLst/>
                          <a:latin typeface="+mn-lt"/>
                          <a:ea typeface="+mn-ea"/>
                          <a:cs typeface="+mn-cs"/>
                        </a:rPr>
                        <a:t>efects raised in SIT Cycle 1 continue to be re-tested in Cycle 2 as well as blocked Cycle 1 scripts. </a:t>
                      </a:r>
                      <a:r>
                        <a:rPr lang="en-GB" sz="800" b="0" kern="1200" dirty="0">
                          <a:solidFill>
                            <a:schemeClr val="tx1"/>
                          </a:solidFill>
                          <a:effectLst/>
                          <a:latin typeface="+mn-lt"/>
                          <a:ea typeface="+mn-ea"/>
                          <a:cs typeface="+mn-cs"/>
                        </a:rPr>
                        <a:t>External NFR will resume mid November for ESP’s.</a:t>
                      </a:r>
                      <a:endParaRPr lang="en-GB" sz="800" b="0" kern="1200" baseline="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800" b="1" kern="1200" dirty="0">
                          <a:solidFill>
                            <a:schemeClr val="tx1"/>
                          </a:solidFill>
                          <a:effectLst/>
                          <a:latin typeface="+mn-lt"/>
                          <a:ea typeface="+mn-ea"/>
                          <a:cs typeface="+mn-cs"/>
                        </a:rPr>
                        <a:t>Internal NFR &amp; Performance Testing:  </a:t>
                      </a:r>
                      <a:r>
                        <a:rPr lang="en-GB" sz="800" b="0" kern="1200" dirty="0">
                          <a:solidFill>
                            <a:schemeClr val="tx1"/>
                          </a:solidFill>
                          <a:effectLst/>
                          <a:latin typeface="+mn-lt"/>
                          <a:ea typeface="+mn-ea"/>
                          <a:cs typeface="+mn-cs"/>
                        </a:rPr>
                        <a:t>I</a:t>
                      </a:r>
                      <a:r>
                        <a:rPr lang="en-GB" sz="800" kern="1200" baseline="0" dirty="0">
                          <a:solidFill>
                            <a:schemeClr val="tx1"/>
                          </a:solidFill>
                          <a:latin typeface="+mn-lt"/>
                          <a:ea typeface="+mn-ea"/>
                          <a:cs typeface="Arial"/>
                        </a:rPr>
                        <a:t>nternal NFR metric of 17 transaction/second for Peak Of Peak achieved and stable. Throughput issues have been observed, these are being tracked through to resolution.</a:t>
                      </a:r>
                      <a:r>
                        <a:rPr lang="en-GB" sz="800" b="0" i="0" u="none" strike="noStrike" kern="1200" baseline="0" noProof="0" dirty="0">
                          <a:solidFill>
                            <a:schemeClr val="tx1"/>
                          </a:solidFill>
                        </a:rPr>
                        <a:t>. </a:t>
                      </a:r>
                      <a:endParaRPr lang="en-GB" sz="800" b="0" i="0" kern="1200" baseline="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US" sz="800" b="1" i="0" kern="1200" dirty="0">
                          <a:solidFill>
                            <a:schemeClr val="dk1"/>
                          </a:solidFill>
                          <a:effectLst/>
                          <a:latin typeface="+mn-lt"/>
                          <a:ea typeface="+mn-ea"/>
                          <a:cs typeface="+mn-cs"/>
                        </a:rPr>
                        <a:t>DES &amp; API: </a:t>
                      </a:r>
                      <a:r>
                        <a:rPr lang="en-US" sz="800" b="0" i="0" kern="1200" dirty="0">
                          <a:solidFill>
                            <a:schemeClr val="dk1"/>
                          </a:solidFill>
                          <a:effectLst/>
                          <a:latin typeface="+mn-lt"/>
                          <a:ea typeface="+mn-ea"/>
                          <a:cs typeface="+mn-cs"/>
                        </a:rPr>
                        <a:t>DES development continues. Schema evolving to support screen requirements and secondary API data queries. REL and Switching screen </a:t>
                      </a:r>
                      <a:r>
                        <a:rPr lang="en-US" sz="800" b="0" i="0" kern="1200" dirty="0">
                          <a:solidFill>
                            <a:schemeClr val="tx1"/>
                          </a:solidFill>
                          <a:effectLst/>
                          <a:latin typeface="+mn-lt"/>
                          <a:ea typeface="+mn-ea"/>
                          <a:cs typeface="+mn-cs"/>
                        </a:rPr>
                        <a:t>re-factoring done and existing screen re-platforming in progress. “Data API”  being expanded to support additional Ofgem requirements</a:t>
                      </a: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800" b="1" kern="1200" dirty="0">
                          <a:solidFill>
                            <a:schemeClr val="tx1"/>
                          </a:solidFill>
                          <a:effectLst/>
                          <a:latin typeface="+mn-lt"/>
                          <a:ea typeface="+mn-ea"/>
                          <a:cs typeface="+mn-cs"/>
                        </a:rPr>
                        <a:t>CCMT: </a:t>
                      </a:r>
                      <a:r>
                        <a:rPr lang="en-GB" sz="800" b="0" kern="1200" dirty="0">
                          <a:solidFill>
                            <a:schemeClr val="tx1"/>
                          </a:solidFill>
                          <a:effectLst/>
                          <a:latin typeface="+mn-lt"/>
                          <a:ea typeface="+mn-ea"/>
                          <a:cs typeface="+mn-cs"/>
                        </a:rPr>
                        <a:t>Timelines to be considered against the revised re-plan.  Engagement will continue via the Market Trials working group</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rowSpan="3" hMerge="1">
                  <a:txBody>
                    <a:bodyPr/>
                    <a:lstStyle/>
                    <a:p>
                      <a:endParaRPr lang="en-GB"/>
                    </a:p>
                  </a:txBody>
                  <a:tcPr/>
                </a:tc>
                <a:tc rowSpan="3" hMerge="1">
                  <a:txBody>
                    <a:bodyPr/>
                    <a:lstStyle/>
                    <a:p>
                      <a:endParaRPr lang="en-GB"/>
                    </a:p>
                  </a:txBody>
                  <a:tcPr/>
                </a:tc>
                <a:tc rowSpan="3"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700" b="1" i="0" u="none" strike="noStrike" kern="1200" noProof="0" dirty="0">
                          <a:solidFill>
                            <a:schemeClr val="tx1"/>
                          </a:solidFill>
                          <a:effectLst/>
                          <a:latin typeface="+mn-lt"/>
                          <a:ea typeface="+mn-ea"/>
                          <a:cs typeface="+mn-cs"/>
                        </a:rPr>
                        <a:t>DM NFR</a:t>
                      </a:r>
                      <a:r>
                        <a:rPr lang="en-GB" sz="700" b="0" i="0" u="none" strike="noStrike" kern="1200" noProof="0" dirty="0">
                          <a:solidFill>
                            <a:schemeClr val="tx1"/>
                          </a:solidFill>
                          <a:effectLst/>
                          <a:latin typeface="+mn-lt"/>
                          <a:ea typeface="+mn-ea"/>
                          <a:cs typeface="+mn-cs"/>
                        </a:rPr>
                        <a:t>: Planning continues to start DMT NFR</a:t>
                      </a:r>
                    </a:p>
                    <a:p>
                      <a:pPr marL="171450" marR="0" lvl="0" indent="-171450" algn="l">
                        <a:lnSpc>
                          <a:spcPct val="100000"/>
                        </a:lnSpc>
                        <a:spcBef>
                          <a:spcPts val="0"/>
                        </a:spcBef>
                        <a:spcAft>
                          <a:spcPts val="0"/>
                        </a:spcAft>
                        <a:buFont typeface="Arial" panose="020B0604020202020204" pitchFamily="34" charset="0"/>
                        <a:buChar char="•"/>
                      </a:pPr>
                      <a:r>
                        <a:rPr lang="en-GB" sz="700" b="1" i="0" u="none" strike="noStrike" kern="1200" noProof="0" dirty="0">
                          <a:solidFill>
                            <a:schemeClr val="tx1"/>
                          </a:solidFill>
                          <a:effectLst/>
                          <a:latin typeface="+mn-lt"/>
                          <a:ea typeface="+mn-ea"/>
                          <a:cs typeface="+mn-cs"/>
                        </a:rPr>
                        <a:t>External SIT: </a:t>
                      </a:r>
                      <a:r>
                        <a:rPr lang="en-GB" sz="700" b="0" i="0" u="none" strike="noStrike" kern="1200" noProof="0" dirty="0">
                          <a:solidFill>
                            <a:schemeClr val="tx1"/>
                          </a:solidFill>
                          <a:effectLst/>
                          <a:latin typeface="+mn-lt"/>
                          <a:ea typeface="+mn-ea"/>
                          <a:cs typeface="+mn-cs"/>
                        </a:rPr>
                        <a:t>Cycle 2 functional testing continues </a:t>
                      </a:r>
                    </a:p>
                    <a:p>
                      <a:pPr marL="171450" marR="0" lvl="0" indent="-171450" algn="l">
                        <a:lnSpc>
                          <a:spcPct val="100000"/>
                        </a:lnSpc>
                        <a:spcBef>
                          <a:spcPts val="0"/>
                        </a:spcBef>
                        <a:spcAft>
                          <a:spcPts val="0"/>
                        </a:spcAft>
                        <a:buFont typeface="Arial" panose="020B0604020202020204" pitchFamily="34" charset="0"/>
                        <a:buChar char="•"/>
                      </a:pPr>
                      <a:r>
                        <a:rPr lang="en-GB" sz="700" b="1" i="0" u="none" strike="noStrike" kern="1200" noProof="0" dirty="0">
                          <a:solidFill>
                            <a:schemeClr val="tx1"/>
                          </a:solidFill>
                          <a:effectLst/>
                          <a:latin typeface="+mn-lt"/>
                          <a:ea typeface="+mn-ea"/>
                          <a:cs typeface="+mn-cs"/>
                        </a:rPr>
                        <a:t>Internal UAT: </a:t>
                      </a:r>
                      <a:r>
                        <a:rPr lang="en-GB" sz="700" b="0" i="0" u="none" strike="noStrike" kern="1200" noProof="0" dirty="0">
                          <a:solidFill>
                            <a:schemeClr val="tx1"/>
                          </a:solidFill>
                          <a:effectLst/>
                          <a:latin typeface="+mn-lt"/>
                          <a:ea typeface="+mn-ea"/>
                          <a:cs typeface="+mn-cs"/>
                        </a:rPr>
                        <a:t>Started – Test Execution complete</a:t>
                      </a:r>
                      <a:endParaRPr lang="en-GB" sz="700" b="1" i="0" u="none" strike="noStrike" kern="1200" noProof="0" dirty="0">
                        <a:solidFill>
                          <a:schemeClr val="tx1"/>
                        </a:solidFill>
                        <a:effectLst/>
                        <a:latin typeface="+mn-lt"/>
                        <a:ea typeface="+mn-ea"/>
                        <a:cs typeface="+mn-cs"/>
                      </a:endParaRPr>
                    </a:p>
                    <a:p>
                      <a:pPr marL="171450" marR="0" lvl="0" indent="-171450" algn="l">
                        <a:lnSpc>
                          <a:spcPct val="100000"/>
                        </a:lnSpc>
                        <a:spcBef>
                          <a:spcPts val="0"/>
                        </a:spcBef>
                        <a:spcAft>
                          <a:spcPts val="0"/>
                        </a:spcAft>
                        <a:buFont typeface="Arial" panose="020B0604020202020204" pitchFamily="34" charset="0"/>
                        <a:buChar char="•"/>
                      </a:pPr>
                      <a:r>
                        <a:rPr lang="en-GB" sz="700" b="1" i="0" u="none" strike="noStrike" kern="1200" noProof="0" dirty="0">
                          <a:solidFill>
                            <a:schemeClr val="tx1"/>
                          </a:solidFill>
                          <a:effectLst/>
                          <a:latin typeface="+mn-lt"/>
                          <a:ea typeface="+mn-ea"/>
                          <a:cs typeface="+mn-cs"/>
                        </a:rPr>
                        <a:t>Internal SIT:</a:t>
                      </a:r>
                      <a:r>
                        <a:rPr lang="en-GB" sz="700" b="0" i="0" u="none" strike="noStrike" kern="1200" noProof="0" dirty="0">
                          <a:solidFill>
                            <a:schemeClr val="tx1"/>
                          </a:solidFill>
                          <a:effectLst/>
                          <a:latin typeface="+mn-lt"/>
                          <a:ea typeface="+mn-ea"/>
                          <a:cs typeface="+mn-cs"/>
                        </a:rPr>
                        <a:t> Phase 4 in progress with limited </a:t>
                      </a:r>
                      <a:r>
                        <a:rPr lang="en-GB" sz="700" b="0" i="0" u="none" strike="noStrike" kern="1200" noProof="0" dirty="0" err="1">
                          <a:solidFill>
                            <a:schemeClr val="tx1"/>
                          </a:solidFill>
                          <a:effectLst/>
                          <a:latin typeface="+mn-lt"/>
                          <a:ea typeface="+mn-ea"/>
                          <a:cs typeface="+mn-cs"/>
                        </a:rPr>
                        <a:t>defec</a:t>
                      </a:r>
                      <a:endParaRPr lang="en-GB" sz="700" b="0" i="0" u="none" strike="noStrike" kern="1200" noProof="0" dirty="0">
                        <a:solidFill>
                          <a:schemeClr val="tx1"/>
                        </a:solidFill>
                        <a:effectLst/>
                        <a:latin typeface="+mn-lt"/>
                        <a:ea typeface="+mn-ea"/>
                        <a:cs typeface="+mn-cs"/>
                      </a:endParaRPr>
                    </a:p>
                    <a:p>
                      <a:pPr marL="171450" marR="0" lvl="0" indent="-171450" algn="l">
                        <a:lnSpc>
                          <a:spcPct val="100000"/>
                        </a:lnSpc>
                        <a:spcBef>
                          <a:spcPts val="0"/>
                        </a:spcBef>
                        <a:spcAft>
                          <a:spcPts val="0"/>
                        </a:spcAft>
                        <a:buFont typeface="Arial" panose="020B0604020202020204" pitchFamily="34" charset="0"/>
                        <a:buChar char="•"/>
                      </a:pPr>
                      <a:r>
                        <a:rPr lang="en-GB" sz="700" b="1" i="0" u="none" strike="noStrike" kern="1200" noProof="0" dirty="0">
                          <a:solidFill>
                            <a:schemeClr val="tx1"/>
                          </a:solidFill>
                          <a:effectLst/>
                          <a:latin typeface="+mn-lt"/>
                          <a:ea typeface="+mn-ea"/>
                          <a:cs typeface="+mn-cs"/>
                        </a:rPr>
                        <a:t>Programme:</a:t>
                      </a:r>
                      <a:r>
                        <a:rPr lang="en-GB" sz="700" b="0" i="0" u="none" strike="noStrike" kern="1200" noProof="0" dirty="0">
                          <a:solidFill>
                            <a:schemeClr val="tx1"/>
                          </a:solidFill>
                          <a:effectLst/>
                          <a:latin typeface="+mn-lt"/>
                          <a:ea typeface="+mn-ea"/>
                          <a:cs typeface="+mn-cs"/>
                        </a:rPr>
                        <a:t> MAD Log v2 being reviewed. </a:t>
                      </a:r>
                    </a:p>
                    <a:p>
                      <a:pPr marL="171450" marR="0" lvl="0" indent="-171450" algn="l">
                        <a:lnSpc>
                          <a:spcPct val="100000"/>
                        </a:lnSpc>
                        <a:spcBef>
                          <a:spcPts val="0"/>
                        </a:spcBef>
                        <a:spcAft>
                          <a:spcPts val="0"/>
                        </a:spcAft>
                        <a:buFont typeface="Arial" panose="020B0604020202020204" pitchFamily="34" charset="0"/>
                        <a:buChar char="•"/>
                      </a:pPr>
                      <a:r>
                        <a:rPr lang="en-GB" sz="700" b="1" kern="1200" dirty="0">
                          <a:solidFill>
                            <a:schemeClr val="tx1"/>
                          </a:solidFill>
                          <a:effectLst/>
                          <a:latin typeface="+mn-lt"/>
                          <a:ea typeface="+mn-ea"/>
                          <a:cs typeface="+mn-cs"/>
                        </a:rPr>
                        <a:t>Transition</a:t>
                      </a:r>
                      <a:r>
                        <a:rPr lang="en-GB" sz="700" b="0" kern="1200" dirty="0">
                          <a:solidFill>
                            <a:schemeClr val="tx1"/>
                          </a:solidFill>
                          <a:effectLst/>
                          <a:latin typeface="+mn-lt"/>
                          <a:ea typeface="+mn-ea"/>
                          <a:cs typeface="+mn-cs"/>
                        </a:rPr>
                        <a:t>: Xoserve Strawman planning continues </a:t>
                      </a:r>
                    </a:p>
                    <a:p>
                      <a:pPr marL="171450" marR="0" lvl="0" indent="-171450" algn="l">
                        <a:lnSpc>
                          <a:spcPct val="100000"/>
                        </a:lnSpc>
                        <a:spcBef>
                          <a:spcPts val="0"/>
                        </a:spcBef>
                        <a:spcAft>
                          <a:spcPts val="0"/>
                        </a:spcAft>
                        <a:buFont typeface="Arial" panose="020B0604020202020204" pitchFamily="34" charset="0"/>
                        <a:buChar char="•"/>
                      </a:pPr>
                      <a:r>
                        <a:rPr lang="en-GB" sz="700" b="1" i="0" u="none" strike="noStrike" kern="1200" noProof="0" dirty="0">
                          <a:solidFill>
                            <a:schemeClr val="tx1"/>
                          </a:solidFill>
                          <a:effectLst/>
                          <a:latin typeface="+mn-lt"/>
                          <a:ea typeface="+mn-ea"/>
                          <a:cs typeface="+mn-cs"/>
                        </a:rPr>
                        <a:t>CRs:</a:t>
                      </a:r>
                      <a:r>
                        <a:rPr lang="en-GB" sz="700" b="0" i="0" u="none" strike="noStrike" kern="1200" noProof="0" dirty="0">
                          <a:solidFill>
                            <a:schemeClr val="tx1"/>
                          </a:solidFill>
                          <a:effectLst/>
                          <a:latin typeface="+mn-lt"/>
                          <a:ea typeface="+mn-ea"/>
                          <a:cs typeface="+mn-cs"/>
                        </a:rPr>
                        <a:t> Impact assessment and implementation continue</a:t>
                      </a:r>
                    </a:p>
                    <a:p>
                      <a:pPr marL="171450" marR="0" lvl="0" indent="-171450" algn="l">
                        <a:lnSpc>
                          <a:spcPct val="100000"/>
                        </a:lnSpc>
                        <a:spcBef>
                          <a:spcPts val="0"/>
                        </a:spcBef>
                        <a:spcAft>
                          <a:spcPts val="0"/>
                        </a:spcAft>
                        <a:buFont typeface="Arial" panose="020B0604020202020204" pitchFamily="34" charset="0"/>
                        <a:buChar char="•"/>
                      </a:pPr>
                      <a:r>
                        <a:rPr lang="en-GB" sz="700" b="1" i="0" u="none" strike="noStrike" kern="1200" noProof="0" dirty="0">
                          <a:solidFill>
                            <a:schemeClr val="tx1"/>
                          </a:solidFill>
                          <a:effectLst/>
                          <a:latin typeface="+mn-lt"/>
                          <a:ea typeface="+mn-ea"/>
                          <a:cs typeface="+mn-cs"/>
                        </a:rPr>
                        <a:t>Performance Testing:</a:t>
                      </a:r>
                      <a:r>
                        <a:rPr lang="en-GB" sz="700" b="0" i="0" u="none" strike="noStrike" kern="1200" noProof="0" dirty="0">
                          <a:solidFill>
                            <a:schemeClr val="tx1"/>
                          </a:solidFill>
                          <a:effectLst/>
                          <a:latin typeface="+mn-lt"/>
                          <a:ea typeface="+mn-ea"/>
                          <a:cs typeface="+mn-cs"/>
                        </a:rPr>
                        <a:t> 17 trans/second achieved Peak of peak</a:t>
                      </a:r>
                    </a:p>
                    <a:p>
                      <a:pPr marL="171450" marR="0" lvl="0" indent="-171450" algn="l">
                        <a:lnSpc>
                          <a:spcPct val="100000"/>
                        </a:lnSpc>
                        <a:spcBef>
                          <a:spcPts val="0"/>
                        </a:spcBef>
                        <a:spcAft>
                          <a:spcPts val="0"/>
                        </a:spcAft>
                        <a:buFont typeface="Arial" panose="020B0604020202020204" pitchFamily="34" charset="0"/>
                        <a:buChar char="•"/>
                      </a:pPr>
                      <a:r>
                        <a:rPr lang="en-GB" sz="700" b="1" kern="1200" dirty="0">
                          <a:solidFill>
                            <a:schemeClr val="tx1"/>
                          </a:solidFill>
                          <a:effectLst/>
                          <a:latin typeface="+mn-lt"/>
                          <a:ea typeface="+mn-ea"/>
                          <a:cs typeface="+mn-cs"/>
                        </a:rPr>
                        <a:t>Internal NFT: </a:t>
                      </a:r>
                      <a:r>
                        <a:rPr lang="en-GB" sz="700" b="0" kern="1200" dirty="0">
                          <a:solidFill>
                            <a:schemeClr val="tx1"/>
                          </a:solidFill>
                          <a:effectLst/>
                          <a:latin typeface="+mn-lt"/>
                          <a:ea typeface="+mn-ea"/>
                          <a:cs typeface="+mn-cs"/>
                        </a:rPr>
                        <a:t>Performance Test Phase 2a complete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1" kern="1200" baseline="0" dirty="0">
                          <a:solidFill>
                            <a:schemeClr val="tx1"/>
                          </a:solidFill>
                          <a:effectLst/>
                          <a:latin typeface="+mn-lt"/>
                          <a:ea typeface="+mn-ea"/>
                          <a:cs typeface="+mn-cs"/>
                        </a:rPr>
                        <a:t>Secondary APIs:</a:t>
                      </a:r>
                      <a:r>
                        <a:rPr lang="en-GB" sz="700" b="0" kern="1200" baseline="0" dirty="0">
                          <a:solidFill>
                            <a:schemeClr val="tx1"/>
                          </a:solidFill>
                          <a:effectLst/>
                          <a:latin typeface="+mn-lt"/>
                          <a:ea typeface="+mn-ea"/>
                          <a:cs typeface="+mn-cs"/>
                        </a:rPr>
                        <a:t> Design, build and test activities continue in line with plan</a:t>
                      </a:r>
                    </a:p>
                    <a:p>
                      <a:pPr marL="171450" marR="0" lvl="0" indent="-171450" algn="l">
                        <a:lnSpc>
                          <a:spcPct val="100000"/>
                        </a:lnSpc>
                        <a:spcBef>
                          <a:spcPts val="0"/>
                        </a:spcBef>
                        <a:spcAft>
                          <a:spcPts val="0"/>
                        </a:spcAft>
                        <a:buFont typeface="Arial" panose="020B0604020202020204" pitchFamily="34" charset="0"/>
                        <a:buChar char="•"/>
                      </a:pPr>
                      <a:endParaRPr lang="en-GB" sz="700" b="1" kern="120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r h="202406">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56979972"/>
                  </a:ext>
                </a:extLst>
              </a:tr>
              <a:tr h="1496258">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700" b="1" kern="1200" dirty="0">
                          <a:solidFill>
                            <a:schemeClr val="tx1"/>
                          </a:solidFill>
                          <a:effectLst/>
                          <a:latin typeface="+mn-lt"/>
                          <a:ea typeface="+mn-ea"/>
                          <a:cs typeface="+mn-cs"/>
                        </a:rPr>
                        <a:t>DMT NFR:</a:t>
                      </a:r>
                      <a:r>
                        <a:rPr lang="en-GB" sz="700" b="0" kern="1200" dirty="0">
                          <a:solidFill>
                            <a:schemeClr val="tx1"/>
                          </a:solidFill>
                          <a:effectLst/>
                          <a:latin typeface="+mn-lt"/>
                          <a:ea typeface="+mn-ea"/>
                          <a:cs typeface="+mn-cs"/>
                        </a:rPr>
                        <a:t> Start test execution</a:t>
                      </a:r>
                    </a:p>
                    <a:p>
                      <a:pPr marL="171450" marR="0" lvl="0" indent="-171450" algn="l">
                        <a:lnSpc>
                          <a:spcPct val="100000"/>
                        </a:lnSpc>
                        <a:spcBef>
                          <a:spcPts val="0"/>
                        </a:spcBef>
                        <a:spcAft>
                          <a:spcPts val="0"/>
                        </a:spcAft>
                        <a:buFont typeface="Arial" panose="020B0604020202020204" pitchFamily="34" charset="0"/>
                        <a:buChar char="•"/>
                      </a:pPr>
                      <a:r>
                        <a:rPr lang="en-GB" sz="700" b="1" kern="1200" dirty="0">
                          <a:solidFill>
                            <a:schemeClr val="tx1"/>
                          </a:solidFill>
                          <a:effectLst/>
                          <a:latin typeface="+mn-lt"/>
                          <a:ea typeface="+mn-ea"/>
                          <a:cs typeface="+mn-cs"/>
                        </a:rPr>
                        <a:t>Environments:</a:t>
                      </a:r>
                      <a:r>
                        <a:rPr lang="en-GB" sz="700" b="0" kern="1200" dirty="0">
                          <a:solidFill>
                            <a:schemeClr val="tx1"/>
                          </a:solidFill>
                          <a:effectLst/>
                          <a:latin typeface="+mn-lt"/>
                          <a:ea typeface="+mn-ea"/>
                          <a:cs typeface="+mn-cs"/>
                        </a:rPr>
                        <a:t> Continue final roll out of API environments and complete </a:t>
                      </a:r>
                      <a:r>
                        <a:rPr lang="en-GB" sz="700" b="0" kern="1200" dirty="0" err="1">
                          <a:solidFill>
                            <a:schemeClr val="tx1"/>
                          </a:solidFill>
                          <a:effectLst/>
                          <a:latin typeface="+mn-lt"/>
                          <a:ea typeface="+mn-ea"/>
                          <a:cs typeface="+mn-cs"/>
                        </a:rPr>
                        <a:t>UKLink</a:t>
                      </a:r>
                      <a:r>
                        <a:rPr lang="en-GB" sz="700" b="0" kern="1200" dirty="0">
                          <a:solidFill>
                            <a:schemeClr val="tx1"/>
                          </a:solidFill>
                          <a:effectLst/>
                          <a:latin typeface="+mn-lt"/>
                          <a:ea typeface="+mn-ea"/>
                          <a:cs typeface="+mn-cs"/>
                        </a:rPr>
                        <a:t> backup strategy changes</a:t>
                      </a:r>
                    </a:p>
                    <a:p>
                      <a:pPr marL="171450" marR="0" lvl="0" indent="-171450" algn="l">
                        <a:lnSpc>
                          <a:spcPct val="100000"/>
                        </a:lnSpc>
                        <a:spcBef>
                          <a:spcPts val="0"/>
                        </a:spcBef>
                        <a:spcAft>
                          <a:spcPts val="0"/>
                        </a:spcAft>
                        <a:buFont typeface="Arial" panose="020B0604020202020204" pitchFamily="34" charset="0"/>
                        <a:buChar char="•"/>
                      </a:pPr>
                      <a:r>
                        <a:rPr lang="en-GB" sz="700" b="1" kern="1200" dirty="0">
                          <a:solidFill>
                            <a:schemeClr val="tx1"/>
                          </a:solidFill>
                          <a:effectLst/>
                          <a:latin typeface="+mn-lt"/>
                          <a:ea typeface="+mn-ea"/>
                          <a:cs typeface="+mn-cs"/>
                        </a:rPr>
                        <a:t>External SIT: </a:t>
                      </a:r>
                      <a:r>
                        <a:rPr lang="en-GB" sz="700" b="0" kern="1200" dirty="0">
                          <a:solidFill>
                            <a:schemeClr val="tx1"/>
                          </a:solidFill>
                          <a:effectLst/>
                          <a:latin typeface="+mn-lt"/>
                          <a:ea typeface="+mn-ea"/>
                          <a:cs typeface="+mn-cs"/>
                        </a:rPr>
                        <a:t>Continue External SIT </a:t>
                      </a:r>
                    </a:p>
                    <a:p>
                      <a:pPr marL="171450" marR="0" lvl="0" indent="-171450" algn="l">
                        <a:lnSpc>
                          <a:spcPct val="100000"/>
                        </a:lnSpc>
                        <a:spcBef>
                          <a:spcPts val="0"/>
                        </a:spcBef>
                        <a:spcAft>
                          <a:spcPts val="0"/>
                        </a:spcAft>
                        <a:buFont typeface="Arial" panose="020B0604020202020204" pitchFamily="34" charset="0"/>
                        <a:buChar char="•"/>
                      </a:pPr>
                      <a:r>
                        <a:rPr lang="en-GB" sz="700" b="1" kern="1200" dirty="0">
                          <a:solidFill>
                            <a:schemeClr val="tx1"/>
                          </a:solidFill>
                          <a:effectLst/>
                          <a:latin typeface="+mn-lt"/>
                          <a:ea typeface="+mn-ea"/>
                          <a:cs typeface="+mn-cs"/>
                        </a:rPr>
                        <a:t>External NFR: </a:t>
                      </a:r>
                      <a:r>
                        <a:rPr lang="en-GB" sz="700" b="0" kern="1200" dirty="0">
                          <a:solidFill>
                            <a:schemeClr val="tx1"/>
                          </a:solidFill>
                          <a:effectLst/>
                          <a:latin typeface="+mn-lt"/>
                          <a:ea typeface="+mn-ea"/>
                          <a:cs typeface="+mn-cs"/>
                        </a:rPr>
                        <a:t>Continue planning to start in November</a:t>
                      </a:r>
                      <a:endParaRPr lang="en-GB" sz="700" b="1" kern="1200" dirty="0">
                        <a:solidFill>
                          <a:schemeClr val="tx1"/>
                        </a:solidFill>
                        <a:effectLst/>
                        <a:latin typeface="+mn-lt"/>
                        <a:ea typeface="+mn-ea"/>
                        <a:cs typeface="+mn-cs"/>
                      </a:endParaRPr>
                    </a:p>
                    <a:p>
                      <a:pPr marL="171450" marR="0" lvl="0" indent="-171450" algn="l">
                        <a:lnSpc>
                          <a:spcPct val="100000"/>
                        </a:lnSpc>
                        <a:spcBef>
                          <a:spcPts val="0"/>
                        </a:spcBef>
                        <a:spcAft>
                          <a:spcPts val="0"/>
                        </a:spcAft>
                        <a:buFont typeface="Arial" panose="020B0604020202020204" pitchFamily="34" charset="0"/>
                        <a:buChar char="•"/>
                      </a:pPr>
                      <a:r>
                        <a:rPr lang="en-GB" sz="700" b="1" kern="1200" dirty="0">
                          <a:solidFill>
                            <a:schemeClr val="tx1"/>
                          </a:solidFill>
                          <a:effectLst/>
                          <a:latin typeface="+mn-lt"/>
                          <a:ea typeface="+mn-ea"/>
                          <a:cs typeface="+mn-cs"/>
                        </a:rPr>
                        <a:t>Internal Test:</a:t>
                      </a:r>
                      <a:r>
                        <a:rPr lang="en-GB" sz="700" b="0" kern="1200" dirty="0">
                          <a:solidFill>
                            <a:schemeClr val="tx1"/>
                          </a:solidFill>
                          <a:effectLst/>
                          <a:latin typeface="+mn-lt"/>
                          <a:ea typeface="+mn-ea"/>
                          <a:cs typeface="+mn-cs"/>
                        </a:rPr>
                        <a:t> Continue SIT phase 4, Performance test 2b, SIT &amp; UAT assurance, DES 4 and Maintenance release regression test prep</a:t>
                      </a:r>
                    </a:p>
                    <a:p>
                      <a:pPr marL="171450" marR="0" lvl="0" indent="-171450" algn="l">
                        <a:lnSpc>
                          <a:spcPct val="100000"/>
                        </a:lnSpc>
                        <a:spcBef>
                          <a:spcPts val="0"/>
                        </a:spcBef>
                        <a:spcAft>
                          <a:spcPts val="0"/>
                        </a:spcAft>
                        <a:buFont typeface="Arial" panose="020B0604020202020204" pitchFamily="34" charset="0"/>
                        <a:buChar char="•"/>
                      </a:pPr>
                      <a:r>
                        <a:rPr lang="en-GB" sz="700" b="1" kern="1200" dirty="0">
                          <a:solidFill>
                            <a:schemeClr val="tx1"/>
                          </a:solidFill>
                          <a:effectLst/>
                          <a:latin typeface="+mn-lt"/>
                          <a:ea typeface="+mn-ea"/>
                          <a:cs typeface="+mn-cs"/>
                        </a:rPr>
                        <a:t>Internal NFT: </a:t>
                      </a:r>
                      <a:r>
                        <a:rPr lang="en-GB" sz="700" b="0" kern="1200" dirty="0">
                          <a:solidFill>
                            <a:schemeClr val="tx1"/>
                          </a:solidFill>
                          <a:effectLst/>
                          <a:latin typeface="+mn-lt"/>
                          <a:ea typeface="+mn-ea"/>
                          <a:cs typeface="+mn-cs"/>
                        </a:rPr>
                        <a:t>Continue Performance Test Phase 2B  </a:t>
                      </a:r>
                      <a:endParaRPr lang="en-GB" sz="7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1" kern="1200" dirty="0">
                          <a:solidFill>
                            <a:schemeClr val="tx1"/>
                          </a:solidFill>
                          <a:effectLst/>
                          <a:latin typeface="+mn-lt"/>
                          <a:ea typeface="+mn-ea"/>
                          <a:cs typeface="+mn-cs"/>
                        </a:rPr>
                        <a:t>DES</a:t>
                      </a:r>
                      <a:r>
                        <a:rPr lang="en-GB" sz="700" b="0" kern="1200" dirty="0">
                          <a:solidFill>
                            <a:schemeClr val="tx1"/>
                          </a:solidFill>
                          <a:effectLst/>
                          <a:latin typeface="+mn-lt"/>
                          <a:ea typeface="+mn-ea"/>
                          <a:cs typeface="+mn-cs"/>
                        </a:rPr>
                        <a:t>:</a:t>
                      </a:r>
                      <a:r>
                        <a:rPr lang="en-GB" sz="700" kern="1200" dirty="0">
                          <a:solidFill>
                            <a:schemeClr val="tx1"/>
                          </a:solidFill>
                          <a:effectLst/>
                          <a:latin typeface="+mn-lt"/>
                          <a:ea typeface="+mn-ea"/>
                          <a:cs typeface="+mn-cs"/>
                        </a:rPr>
                        <a:t> Complete DES Re-write activities and </a:t>
                      </a:r>
                      <a:r>
                        <a:rPr lang="en-GB" sz="700" b="0" kern="1200" baseline="0" dirty="0">
                          <a:solidFill>
                            <a:schemeClr val="tx1"/>
                          </a:solidFill>
                          <a:effectLst/>
                          <a:latin typeface="+mn-lt"/>
                          <a:ea typeface="+mn-ea"/>
                          <a:cs typeface="+mn-cs"/>
                        </a:rPr>
                        <a:t>commence DBT for Ofgem requested API</a:t>
                      </a:r>
                      <a:endParaRPr lang="en-GB" sz="7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1" kern="1200" baseline="0" dirty="0">
                          <a:solidFill>
                            <a:schemeClr val="tx1"/>
                          </a:solidFill>
                          <a:effectLst/>
                          <a:latin typeface="+mn-lt"/>
                          <a:ea typeface="+mn-ea"/>
                          <a:cs typeface="+mn-cs"/>
                        </a:rPr>
                        <a:t>Secondary APIs:</a:t>
                      </a:r>
                      <a:r>
                        <a:rPr lang="en-GB" sz="700" b="0" kern="1200" baseline="0" dirty="0">
                          <a:solidFill>
                            <a:schemeClr val="tx1"/>
                          </a:solidFill>
                          <a:effectLst/>
                          <a:latin typeface="+mn-lt"/>
                          <a:ea typeface="+mn-ea"/>
                          <a:cs typeface="+mn-cs"/>
                        </a:rPr>
                        <a:t> Design, build and test activities continue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1" kern="1200" baseline="0" dirty="0">
                          <a:solidFill>
                            <a:schemeClr val="tx1"/>
                          </a:solidFill>
                          <a:effectLst/>
                          <a:latin typeface="+mn-lt"/>
                          <a:ea typeface="+mn-ea"/>
                          <a:cs typeface="+mn-cs"/>
                        </a:rPr>
                        <a:t>Transition:</a:t>
                      </a:r>
                      <a:r>
                        <a:rPr lang="en-GB" sz="700" b="0" kern="1200" baseline="0" dirty="0">
                          <a:solidFill>
                            <a:schemeClr val="tx1"/>
                          </a:solidFill>
                          <a:effectLst/>
                          <a:latin typeface="+mn-lt"/>
                          <a:ea typeface="+mn-ea"/>
                          <a:cs typeface="+mn-cs"/>
                        </a:rPr>
                        <a:t> Transition planning – straw man to be completed by SI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1" kern="1200" baseline="0" dirty="0">
                          <a:solidFill>
                            <a:schemeClr val="tx1"/>
                          </a:solidFill>
                          <a:effectLst/>
                          <a:latin typeface="+mn-lt"/>
                          <a:ea typeface="+mn-ea"/>
                          <a:cs typeface="+mn-cs"/>
                        </a:rPr>
                        <a:t>Costs:</a:t>
                      </a:r>
                      <a:r>
                        <a:rPr lang="en-GB" sz="700" b="0" kern="1200" baseline="0" dirty="0">
                          <a:solidFill>
                            <a:schemeClr val="tx1"/>
                          </a:solidFill>
                          <a:effectLst/>
                          <a:latin typeface="+mn-lt"/>
                          <a:ea typeface="+mn-ea"/>
                          <a:cs typeface="+mn-cs"/>
                        </a:rPr>
                        <a:t> Continue cost analysis and control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82429732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1416896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08000"/>
            <a:ext cx="8229600" cy="504000"/>
          </a:xfrm>
        </p:spPr>
        <p:txBody>
          <a:bodyPr anchor="t">
            <a:normAutofit/>
          </a:bodyPr>
          <a:lstStyle/>
          <a:p>
            <a:r>
              <a:rPr lang="en-GB" sz="2400" dirty="0"/>
              <a:t>Amber and Green workstream updates</a:t>
            </a:r>
          </a:p>
        </p:txBody>
      </p:sp>
      <p:sp>
        <p:nvSpPr>
          <p:cNvPr id="4" name="TextBox 3">
            <a:extLst>
              <a:ext uri="{FF2B5EF4-FFF2-40B4-BE49-F238E27FC236}">
                <a16:creationId xmlns:a16="http://schemas.microsoft.com/office/drawing/2014/main" id="{958A81C8-48C0-4D3D-BB89-BDEDDC31DDD7}"/>
              </a:ext>
            </a:extLst>
          </p:cNvPr>
          <p:cNvSpPr txBox="1"/>
          <p:nvPr/>
        </p:nvSpPr>
        <p:spPr>
          <a:xfrm>
            <a:off x="2866145" y="1782696"/>
            <a:ext cx="2697095" cy="376517"/>
          </a:xfrm>
          <a:prstGeom prst="rect">
            <a:avLst/>
          </a:prstGeom>
          <a:solidFill>
            <a:srgbClr val="FFFF00"/>
          </a:solidFill>
        </p:spPr>
        <p:txBody>
          <a:bodyPr wrap="square" rtlCol="0">
            <a:spAutoFit/>
          </a:bodyPr>
          <a:lstStyle/>
          <a:p>
            <a:pPr marL="0" marR="0" lvl="0" indent="0" algn="l" defTabSz="457166"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Kirsty to update</a:t>
            </a:r>
          </a:p>
        </p:txBody>
      </p:sp>
      <p:graphicFrame>
        <p:nvGraphicFramePr>
          <p:cNvPr id="6" name="Table 5">
            <a:extLst>
              <a:ext uri="{FF2B5EF4-FFF2-40B4-BE49-F238E27FC236}">
                <a16:creationId xmlns:a16="http://schemas.microsoft.com/office/drawing/2014/main" id="{7D0FCE7B-3235-4C8A-BA7E-F3E33BA81AAE}"/>
              </a:ext>
            </a:extLst>
          </p:cNvPr>
          <p:cNvGraphicFramePr>
            <a:graphicFrameLocks noGrp="1"/>
          </p:cNvGraphicFramePr>
          <p:nvPr>
            <p:extLst>
              <p:ext uri="{D42A27DB-BD31-4B8C-83A1-F6EECF244321}">
                <p14:modId xmlns:p14="http://schemas.microsoft.com/office/powerpoint/2010/main" val="3641153253"/>
              </p:ext>
            </p:extLst>
          </p:nvPr>
        </p:nvGraphicFramePr>
        <p:xfrm>
          <a:off x="18001" y="909778"/>
          <a:ext cx="9125999" cy="3208858"/>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789721">
                  <a:extLst>
                    <a:ext uri="{9D8B030D-6E8A-4147-A177-3AD203B41FA5}">
                      <a16:colId xmlns:a16="http://schemas.microsoft.com/office/drawing/2014/main" val="20001"/>
                    </a:ext>
                  </a:extLst>
                </a:gridCol>
                <a:gridCol w="7127078">
                  <a:extLst>
                    <a:ext uri="{9D8B030D-6E8A-4147-A177-3AD203B41FA5}">
                      <a16:colId xmlns:a16="http://schemas.microsoft.com/office/drawing/2014/main" val="20002"/>
                    </a:ext>
                  </a:extLst>
                </a:gridCol>
              </a:tblGrid>
              <a:tr h="615087">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a:t>
                      </a:r>
                    </a:p>
                    <a:p>
                      <a:pPr algn="ctr"/>
                      <a:r>
                        <a:rPr lang="en-GB" sz="80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9200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50" b="1" kern="1200" baseline="0" noProof="0">
                          <a:solidFill>
                            <a:schemeClr val="tx1"/>
                          </a:solidFill>
                          <a:latin typeface="+mn-lt"/>
                          <a:ea typeface="+mn-ea"/>
                          <a:cs typeface="+mn-cs"/>
                        </a:rPr>
                        <a:t>Data Provision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sz="750" kern="1200" baseline="0" dirty="0">
                          <a:solidFill>
                            <a:schemeClr val="tx1"/>
                          </a:solidFill>
                          <a:latin typeface="+mn-lt"/>
                          <a:ea typeface="+mn-ea"/>
                          <a:cs typeface="Arial" panose="020B0604020202020204" pitchFamily="34" charset="0"/>
                        </a:rPr>
                        <a:t>Overall status is at Amber whilst UEPT data extract work is re-planned</a:t>
                      </a:r>
                      <a:r>
                        <a:rPr kumimoji="0" lang="en-US" sz="75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for 21</a:t>
                      </a:r>
                      <a:r>
                        <a:rPr kumimoji="0" lang="en-US" sz="750" b="0" i="0" u="none" strike="noStrike" kern="1200" cap="none" spc="0" normalizeH="0" baseline="30000" noProof="0" dirty="0">
                          <a:ln>
                            <a:noFill/>
                          </a:ln>
                          <a:solidFill>
                            <a:schemeClr val="tx1"/>
                          </a:solidFill>
                          <a:effectLst/>
                          <a:uLnTx/>
                          <a:uFillTx/>
                          <a:latin typeface="+mn-lt"/>
                          <a:ea typeface="+mn-ea"/>
                          <a:cs typeface="Arial" panose="020B0604020202020204" pitchFamily="34" charset="0"/>
                        </a:rPr>
                        <a:t>st</a:t>
                      </a:r>
                      <a:r>
                        <a:rPr kumimoji="0" lang="en-US" sz="75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November production data copy. </a:t>
                      </a:r>
                      <a:r>
                        <a:rPr kumimoji="0" lang="en-GB" sz="750" b="0" i="0" u="none" strike="noStrike" kern="1200" cap="none" spc="0" normalizeH="0" baseline="0" dirty="0">
                          <a:ln>
                            <a:noFill/>
                          </a:ln>
                          <a:solidFill>
                            <a:schemeClr val="tx1"/>
                          </a:solidFill>
                          <a:effectLst/>
                          <a:uLnTx/>
                          <a:uFillTx/>
                          <a:latin typeface="+mn-lt"/>
                          <a:ea typeface="+mn-ea"/>
                          <a:cs typeface="Arial" panose="020B0604020202020204" pitchFamily="34" charset="0"/>
                        </a:rPr>
                        <a:t>Market Trials data portfolio extracts are to be re-planned for Jan 2021. Data quality Analysis reports for cycle 3 (DA070) have been submitted to SI. Data team are investigating options for data extraction to support the SI’s future quarterly requests for these reports. Data cleansing activity continues. Planning for REL cycle 3 is underway</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251881032"/>
                  </a:ext>
                </a:extLst>
              </a:tr>
              <a:tr h="658769">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GB" sz="750" b="1" kern="1200" baseline="0">
                          <a:solidFill>
                            <a:schemeClr val="tx1"/>
                          </a:solidFill>
                          <a:latin typeface="+mn-lt"/>
                          <a:ea typeface="+mn-ea"/>
                          <a:cs typeface="Arial"/>
                        </a:rPr>
                        <a:t>Performance Test &amp; OAT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0" fontAlgn="auto" latinLnBrk="0" hangingPunct="0">
                        <a:lnSpc>
                          <a:spcPct val="100000"/>
                        </a:lnSpc>
                        <a:spcBef>
                          <a:spcPts val="85"/>
                        </a:spcBef>
                        <a:spcAft>
                          <a:spcPts val="85"/>
                        </a:spcAft>
                        <a:buClrTx/>
                        <a:buSzTx/>
                        <a:buFont typeface="Arial" panose="05000000000000000000" pitchFamily="2" charset="2"/>
                        <a:buNone/>
                        <a:tabLst/>
                        <a:defRPr/>
                      </a:pPr>
                      <a:r>
                        <a:rPr lang="en-US" sz="750" i="0" kern="1200" baseline="0" dirty="0">
                          <a:solidFill>
                            <a:schemeClr val="tx1"/>
                          </a:solidFill>
                          <a:latin typeface="+mn-lt"/>
                          <a:ea typeface="+mn-ea"/>
                          <a:cs typeface="Arial" panose="020B0604020202020204" pitchFamily="34" charset="0"/>
                        </a:rPr>
                        <a:t>Overall status is at amber due to delays incurred due to environmental issues. We are as a consequence forecasting a three week delay to the completion of Phase 2b. Controlled runs carried out with test logs being </a:t>
                      </a:r>
                      <a:r>
                        <a:rPr lang="en-US" sz="750" i="0" kern="1200" baseline="0" dirty="0" err="1">
                          <a:solidFill>
                            <a:schemeClr val="tx1"/>
                          </a:solidFill>
                          <a:latin typeface="+mn-lt"/>
                          <a:ea typeface="+mn-ea"/>
                          <a:cs typeface="Arial" panose="020B0604020202020204" pitchFamily="34" charset="0"/>
                        </a:rPr>
                        <a:t>analysed</a:t>
                      </a:r>
                      <a:r>
                        <a:rPr lang="en-US" sz="750" i="0" kern="1200" baseline="0" dirty="0">
                          <a:solidFill>
                            <a:schemeClr val="tx1"/>
                          </a:solidFill>
                          <a:latin typeface="+mn-lt"/>
                          <a:ea typeface="+mn-ea"/>
                          <a:cs typeface="Arial" panose="020B0604020202020204" pitchFamily="34" charset="0"/>
                        </a:rPr>
                        <a:t>. Control-M issue has been resolved and schedule corrected. Further meter read testing carried with good results identified. Time Slice 2 testing has commenced.</a:t>
                      </a:r>
                      <a:endParaRPr lang="en-US" sz="750" b="0" i="0" u="none" strike="noStrike" kern="1200" noProof="0" dirty="0">
                        <a:effectLst/>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12697320"/>
                  </a:ext>
                </a:extLst>
              </a:tr>
              <a:tr h="455132">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solidFill>
                          <a:srgbClr val="FF0000"/>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r>
                        <a:rPr lang="en-US" altLang="en-US" sz="750" b="1" kern="1200" baseline="0" dirty="0">
                          <a:solidFill>
                            <a:schemeClr val="tx1"/>
                          </a:solidFill>
                          <a:latin typeface="+mn-lt"/>
                          <a:ea typeface="+mn-ea"/>
                          <a:cs typeface="+mn-cs"/>
                        </a:rPr>
                        <a:t>Secondary API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u="none" strike="noStrike" kern="1200" noProof="0" dirty="0">
                          <a:solidFill>
                            <a:schemeClr val="dk1"/>
                          </a:solidFill>
                          <a:effectLst/>
                          <a:latin typeface="+mn-lt"/>
                          <a:ea typeface="+mn-ea"/>
                          <a:cs typeface="+mn-cs"/>
                        </a:rPr>
                        <a:t>Overall status is green. Design Build and Test activities continue to plan. </a:t>
                      </a:r>
                      <a:r>
                        <a:rPr lang="en-US" sz="800" b="0" i="0" kern="1200" dirty="0">
                          <a:solidFill>
                            <a:schemeClr val="dk1"/>
                          </a:solidFill>
                          <a:effectLst/>
                          <a:latin typeface="+mn-lt"/>
                          <a:ea typeface="+mn-ea"/>
                          <a:cs typeface="+mn-cs"/>
                        </a:rPr>
                        <a:t>Schema evolving to support screen requirements and secondary API data queries. REL and Switching screen </a:t>
                      </a:r>
                      <a:r>
                        <a:rPr lang="en-US" sz="800" b="0" i="0" kern="1200" dirty="0">
                          <a:solidFill>
                            <a:schemeClr val="tx1"/>
                          </a:solidFill>
                          <a:effectLst/>
                          <a:latin typeface="+mn-lt"/>
                          <a:ea typeface="+mn-ea"/>
                          <a:cs typeface="+mn-cs"/>
                        </a:rPr>
                        <a:t>re-factoring done and existing screen re-platforming in progress. “Data API”  being expanded to support additional Ofgem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i="0" u="none" strike="noStrike" kern="1200" noProof="0" dirty="0">
                        <a:solidFill>
                          <a:schemeClr val="dk1"/>
                        </a:solidFill>
                        <a:effectLst/>
                        <a:latin typeface="+mn-lt"/>
                        <a:ea typeface="+mn-ea"/>
                        <a:cs typeface="+mn-cs"/>
                      </a:endParaRPr>
                    </a:p>
                    <a:p>
                      <a:endParaRPr lang="en-GB" sz="750" b="0" i="0" u="none" strike="noStrike" kern="1200" noProof="0" dirty="0"/>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4097846269"/>
                  </a:ext>
                </a:extLst>
              </a:tr>
              <a:tr h="379817">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750" b="1" kern="1200" baseline="0" dirty="0">
                          <a:solidFill>
                            <a:schemeClr val="tx1"/>
                          </a:solidFill>
                          <a:latin typeface="+mn-lt"/>
                          <a:ea typeface="+mn-ea"/>
                          <a:cs typeface="+mn-cs"/>
                        </a:rPr>
                        <a:t>UK Link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u="none" strike="noStrike" kern="1200" dirty="0">
                          <a:solidFill>
                            <a:schemeClr val="dk1"/>
                          </a:solidFill>
                          <a:effectLst/>
                          <a:latin typeface="+mn-lt"/>
                          <a:ea typeface="+mn-ea"/>
                          <a:cs typeface="+mn-cs"/>
                        </a:rPr>
                        <a:t>Overall status is Green. CRs emerging from the central </a:t>
                      </a:r>
                      <a:r>
                        <a:rPr lang="en-US" sz="800" b="0" i="0" u="none" strike="noStrike" kern="1200" dirty="0" err="1">
                          <a:solidFill>
                            <a:schemeClr val="dk1"/>
                          </a:solidFill>
                          <a:effectLst/>
                          <a:latin typeface="+mn-lt"/>
                          <a:ea typeface="+mn-ea"/>
                          <a:cs typeface="+mn-cs"/>
                        </a:rPr>
                        <a:t>programme</a:t>
                      </a:r>
                      <a:r>
                        <a:rPr lang="en-US" sz="800" b="0" i="0" u="none" strike="noStrike" kern="1200" dirty="0">
                          <a:solidFill>
                            <a:schemeClr val="dk1"/>
                          </a:solidFill>
                          <a:effectLst/>
                          <a:latin typeface="+mn-lt"/>
                          <a:ea typeface="+mn-ea"/>
                          <a:cs typeface="+mn-cs"/>
                        </a:rPr>
                        <a:t> continue to be assessed against baseline design and delivered as they progress through the governance. At the point of creating this update there are 8 external Programme CR’s inflight.</a:t>
                      </a:r>
                    </a:p>
                    <a:p>
                      <a:r>
                        <a:rPr lang="en-GB" sz="750" b="0" i="0" u="none" strike="noStrike" kern="1200" dirty="0">
                          <a:solidFill>
                            <a:schemeClr val="dk1"/>
                          </a:solidFill>
                          <a:effectLst/>
                          <a:latin typeface="+mn-lt"/>
                          <a:ea typeface="+mn-ea"/>
                          <a:cs typeface="+mn-cs"/>
                        </a:rPr>
                        <a:t>.</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8421818"/>
                  </a:ext>
                </a:extLst>
              </a:tr>
            </a:tbl>
          </a:graphicData>
        </a:graphic>
      </p:graphicFrame>
      <p:graphicFrame>
        <p:nvGraphicFramePr>
          <p:cNvPr id="3" name="Table 2">
            <a:extLst>
              <a:ext uri="{FF2B5EF4-FFF2-40B4-BE49-F238E27FC236}">
                <a16:creationId xmlns:a16="http://schemas.microsoft.com/office/drawing/2014/main" id="{FCA60899-77F9-4AFF-A9A1-5BC42BE22016}"/>
              </a:ext>
            </a:extLst>
          </p:cNvPr>
          <p:cNvGraphicFramePr>
            <a:graphicFrameLocks noGrp="1"/>
          </p:cNvGraphicFramePr>
          <p:nvPr>
            <p:extLst>
              <p:ext uri="{D42A27DB-BD31-4B8C-83A1-F6EECF244321}">
                <p14:modId xmlns:p14="http://schemas.microsoft.com/office/powerpoint/2010/main" val="3546497158"/>
              </p:ext>
            </p:extLst>
          </p:nvPr>
        </p:nvGraphicFramePr>
        <p:xfrm>
          <a:off x="38984" y="4118636"/>
          <a:ext cx="8752663" cy="822960"/>
        </p:xfrm>
        <a:graphic>
          <a:graphicData uri="http://schemas.openxmlformats.org/drawingml/2006/table">
            <a:tbl>
              <a:tblPr firstRow="1" bandRow="1">
                <a:tableStyleId>{5C22544A-7EE6-4342-B048-85BDC9FD1C3A}</a:tableStyleId>
              </a:tblPr>
              <a:tblGrid>
                <a:gridCol w="613146">
                  <a:extLst>
                    <a:ext uri="{9D8B030D-6E8A-4147-A177-3AD203B41FA5}">
                      <a16:colId xmlns:a16="http://schemas.microsoft.com/office/drawing/2014/main" val="275532562"/>
                    </a:ext>
                  </a:extLst>
                </a:gridCol>
                <a:gridCol w="567070">
                  <a:extLst>
                    <a:ext uri="{9D8B030D-6E8A-4147-A177-3AD203B41FA5}">
                      <a16:colId xmlns:a16="http://schemas.microsoft.com/office/drawing/2014/main" val="4215766276"/>
                    </a:ext>
                  </a:extLst>
                </a:gridCol>
                <a:gridCol w="815163">
                  <a:extLst>
                    <a:ext uri="{9D8B030D-6E8A-4147-A177-3AD203B41FA5}">
                      <a16:colId xmlns:a16="http://schemas.microsoft.com/office/drawing/2014/main" val="1947326586"/>
                    </a:ext>
                  </a:extLst>
                </a:gridCol>
                <a:gridCol w="6757284">
                  <a:extLst>
                    <a:ext uri="{9D8B030D-6E8A-4147-A177-3AD203B41FA5}">
                      <a16:colId xmlns:a16="http://schemas.microsoft.com/office/drawing/2014/main" val="619696325"/>
                    </a:ext>
                  </a:extLst>
                </a:gridCol>
              </a:tblGrid>
              <a:tr h="800694">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700" b="1" kern="1200" baseline="0" noProof="0" dirty="0">
                          <a:solidFill>
                            <a:schemeClr val="tx1"/>
                          </a:solidFill>
                          <a:latin typeface="+mn-lt"/>
                          <a:ea typeface="+mn-ea"/>
                          <a:cs typeface="+mn-cs"/>
                        </a:rPr>
                        <a:t>Testing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US" sz="800" b="0" i="0" u="none" strike="noStrike" kern="1200" noProof="0" dirty="0">
                          <a:solidFill>
                            <a:schemeClr val="dk1"/>
                          </a:solidFill>
                          <a:effectLst/>
                          <a:latin typeface="+mn-lt"/>
                          <a:ea typeface="+mn-ea"/>
                          <a:cs typeface="+mn-cs"/>
                        </a:rPr>
                        <a:t>User Acceptance Testing completed on the 30/9, Test Exit report creation in progress. Secondary API Test Preparation for Transport Rates API and MAP API is in progress, Test execution for Settlement and Nomination API delayed to 1/10. Switch-Stream Test Scenario creation for PIT, Option 2(Full functionality) and Option 1(Full Functionality) is in progress.  UEPT Test Planning progress – Awaiting confirmation from SI of PIT and UEPT testing required as an Adaptor Service. </a:t>
                      </a:r>
                      <a:r>
                        <a:rPr lang="en-US" sz="800" b="0" i="0" u="none" strike="noStrike" kern="1200" dirty="0">
                          <a:solidFill>
                            <a:schemeClr val="dk1"/>
                          </a:solidFill>
                          <a:effectLst/>
                          <a:latin typeface="+mn-lt"/>
                          <a:ea typeface="+mn-ea"/>
                          <a:cs typeface="+mn-cs"/>
                        </a:rPr>
                        <a:t>Test Evidence Assurance is in progress Phase 1 - 122 of 142 Assured, Phase 2 - 93 of 132 Assured  and UAT 10 of 195 Assured. </a:t>
                      </a:r>
                      <a:r>
                        <a:rPr lang="en-GB" sz="800" b="0" i="0" u="none" strike="noStrike" kern="1200" dirty="0">
                          <a:solidFill>
                            <a:schemeClr val="dk1"/>
                          </a:solidFill>
                          <a:effectLst/>
                          <a:latin typeface="+mn-lt"/>
                          <a:ea typeface="+mn-ea"/>
                          <a:cs typeface="+mn-cs"/>
                        </a:rPr>
                        <a:t>External SIT  “TW2” is in currently on track to finish on the 16/10 - </a:t>
                      </a:r>
                      <a:r>
                        <a:rPr lang="en-US" sz="800" b="0" i="0" u="none" strike="noStrike" kern="1200" dirty="0">
                          <a:solidFill>
                            <a:schemeClr val="dk1"/>
                          </a:solidFill>
                          <a:effectLst/>
                          <a:latin typeface="+mn-lt"/>
                          <a:ea typeface="+mn-ea"/>
                          <a:cs typeface="+mn-cs"/>
                        </a:rPr>
                        <a:t>70.35.% Test Scripts passed (726 of total 1032 Test Scripts)</a:t>
                      </a:r>
                      <a:endParaRPr lang="en-US" sz="800" b="0" i="0" u="none" strike="noStrike" kern="1200" noProof="0" dirty="0">
                        <a:effectLst/>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1866888"/>
                  </a:ext>
                </a:extLst>
              </a:tr>
            </a:tbl>
          </a:graphicData>
        </a:graphic>
      </p:graphicFrame>
    </p:spTree>
    <p:extLst>
      <p:ext uri="{BB962C8B-B14F-4D97-AF65-F5344CB8AC3E}">
        <p14:creationId xmlns:p14="http://schemas.microsoft.com/office/powerpoint/2010/main" val="1452396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788833743"/>
              </p:ext>
            </p:extLst>
          </p:nvPr>
        </p:nvGraphicFramePr>
        <p:xfrm>
          <a:off x="0" y="446380"/>
          <a:ext cx="9125999" cy="4578995"/>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880857">
                  <a:extLst>
                    <a:ext uri="{9D8B030D-6E8A-4147-A177-3AD203B41FA5}">
                      <a16:colId xmlns:a16="http://schemas.microsoft.com/office/drawing/2014/main" val="20001"/>
                    </a:ext>
                  </a:extLst>
                </a:gridCol>
                <a:gridCol w="7035942">
                  <a:extLst>
                    <a:ext uri="{9D8B030D-6E8A-4147-A177-3AD203B41FA5}">
                      <a16:colId xmlns:a16="http://schemas.microsoft.com/office/drawing/2014/main" val="20002"/>
                    </a:ext>
                  </a:extLst>
                </a:gridCol>
              </a:tblGrid>
              <a:tr h="487530">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a:t>
                      </a:r>
                    </a:p>
                    <a:p>
                      <a:pPr algn="ctr"/>
                      <a:r>
                        <a:rPr lang="en-GB" sz="80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60974">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700" b="1" dirty="0">
                          <a:solidFill>
                            <a:schemeClr val="tx1"/>
                          </a:solidFill>
                          <a:latin typeface="+mn-lt"/>
                        </a:rPr>
                        <a:t>Service Management</a:t>
                      </a:r>
                      <a:endParaRPr kumimoji="0" lang="en-GB" sz="700" b="1"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750" kern="1200" baseline="0" dirty="0">
                          <a:solidFill>
                            <a:schemeClr val="tx1"/>
                          </a:solidFill>
                          <a:latin typeface="+mn-lt"/>
                          <a:ea typeface="+mn-ea"/>
                          <a:cs typeface="Arial" panose="020B0604020202020204" pitchFamily="34" charset="0"/>
                        </a:rPr>
                        <a:t>The first of a series of 1-2-1 sessions with DCC was held last week to address previous feedback we provided against the core process review. This first session was based around a very detailed discussion around DCC proposed SLA’s, these discussions will continue.  DCC are suggesting that the proposed SLA’s are within the REC but this is not our understanding within the reviews we have undertaken to date.  DCC have an action to confirm and provide the appropriate REC schedule where these are being included.  REC schedule review continues.</a:t>
                      </a:r>
                      <a:endParaRPr lang="en-GB" sz="750" kern="1200" baseline="0" dirty="0">
                        <a:solidFill>
                          <a:srgbClr val="FF0000"/>
                        </a:solidFill>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r h="780420">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altLang="en-US" sz="700" b="1" kern="1200" baseline="0">
                          <a:solidFill>
                            <a:schemeClr val="tx1"/>
                          </a:solidFill>
                          <a:latin typeface="+mn-lt"/>
                          <a:ea typeface="+mn-ea"/>
                          <a:cs typeface="Arial"/>
                        </a:rPr>
                        <a:t>Batch</a:t>
                      </a:r>
                      <a:endParaRPr kumimoji="0" lang="en-GB" sz="700" b="1" i="0" u="none" strike="noStrike" kern="1200" cap="none" spc="0" normalizeH="0" baseline="0" noProof="0">
                        <a:ln>
                          <a:noFill/>
                        </a:ln>
                        <a:solidFill>
                          <a:prstClr val="black"/>
                        </a:solidFill>
                        <a:effectLst/>
                        <a:uLnTx/>
                        <a:uFillTx/>
                        <a:latin typeface="+mn-lt"/>
                        <a:ea typeface="+mn-ea"/>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750" i="0" baseline="0">
                          <a:solidFill>
                            <a:schemeClr val="tx1"/>
                          </a:solidFill>
                          <a:latin typeface="+mn-lt"/>
                          <a:cs typeface="Arial"/>
                        </a:rPr>
                        <a:t>The UAT Evidences are being updated to include some additional jobs ahead of formal review. There have been lots of troubleshooting calls to resolve the Control-M Gateway issue but this has now been resolved. Analysis is underway to establish the root cause. The AMT job setup is in progress as requested now the Control-M Gateway issue has been resolved. There are ongoing discussions with ECMS to try and obtain a regular report detailing any Control-M changes that have been made to Production as per risk 62881.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45169"/>
                  </a:ext>
                </a:extLst>
              </a:tr>
              <a:tr h="878259">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700" b="1">
                          <a:solidFill>
                            <a:schemeClr val="tx1"/>
                          </a:solidFill>
                          <a:latin typeface="+mn-lt"/>
                        </a:rPr>
                        <a:t>Gemini</a:t>
                      </a:r>
                      <a:endParaRPr lang="en-US" sz="700" b="1">
                        <a:solidFill>
                          <a:schemeClr val="tx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750" i="0" baseline="0" dirty="0">
                          <a:solidFill>
                            <a:schemeClr val="tx1"/>
                          </a:solidFill>
                          <a:latin typeface="+mn-lt"/>
                          <a:cs typeface="Arial"/>
                        </a:rPr>
                        <a:t>There are ongoing discussions and analysis taking place to agree the solution of the Production defect recently identified. Regression testing on the new ECP environment has been completed and a code deployment has been requested.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060194420"/>
                  </a:ext>
                </a:extLst>
              </a:tr>
              <a:tr h="616688">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1" kern="1200" baseline="0" noProof="0">
                          <a:solidFill>
                            <a:schemeClr val="tx1"/>
                          </a:solidFill>
                          <a:latin typeface="+mn-lt"/>
                          <a:ea typeface="+mn-ea"/>
                          <a:cs typeface="+mn-cs"/>
                        </a:rPr>
                        <a:t>Reporting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75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CR has now been drafted and contains the details for each report identified as impacted.  This is going through internal governance.</a:t>
                      </a:r>
                      <a:endParaRPr kumimoji="0" lang="en-US" sz="750" b="0" i="0" u="none" strike="noStrike" kern="1200" cap="none" spc="0" normalizeH="0" baseline="0" dirty="0">
                        <a:ln>
                          <a:noFill/>
                        </a:ln>
                        <a:solidFill>
                          <a:schemeClr val="tx1"/>
                        </a:solidFill>
                        <a:effectLst/>
                        <a:uLnTx/>
                        <a:uFillTx/>
                        <a:latin typeface="+mn-lt"/>
                        <a:ea typeface="+mn-ea"/>
                        <a:cs typeface="Arial"/>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238991"/>
                  </a:ext>
                </a:extLst>
              </a:tr>
              <a:tr h="1155124">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700" b="1" kern="1200" baseline="0">
                          <a:solidFill>
                            <a:schemeClr val="tx1"/>
                          </a:solidFill>
                          <a:latin typeface="+mn-lt"/>
                          <a:ea typeface="+mn-ea"/>
                          <a:cs typeface="+mn-cs"/>
                        </a:rPr>
                        <a:t>Environments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750" b="0" i="0" u="none" strike="noStrike" kern="1200" dirty="0">
                          <a:solidFill>
                            <a:schemeClr val="tx1"/>
                          </a:solidFill>
                          <a:effectLst/>
                          <a:latin typeface="Arial" panose="020B0604020202020204" pitchFamily="34" charset="0"/>
                          <a:ea typeface="+mn-ea"/>
                          <a:cs typeface="Arial" panose="020B0604020202020204" pitchFamily="34" charset="0"/>
                        </a:rPr>
                        <a:t>Schedule is amber due to Environment re-plan in progress following release of SI re-plan.  All planned environment </a:t>
                      </a:r>
                      <a:r>
                        <a:rPr lang="en-US" sz="750" b="0" i="0" u="none" strike="noStrike" kern="1200" dirty="0" err="1">
                          <a:solidFill>
                            <a:schemeClr val="tx1"/>
                          </a:solidFill>
                          <a:effectLst/>
                          <a:latin typeface="Arial" panose="020B0604020202020204" pitchFamily="34" charset="0"/>
                          <a:ea typeface="+mn-ea"/>
                          <a:cs typeface="Arial" panose="020B0604020202020204" pitchFamily="34" charset="0"/>
                        </a:rPr>
                        <a:t>activites</a:t>
                      </a:r>
                      <a:r>
                        <a:rPr lang="en-US" sz="750" b="0" i="0" u="none" strike="noStrike" kern="1200" dirty="0">
                          <a:solidFill>
                            <a:schemeClr val="tx1"/>
                          </a:solidFill>
                          <a:effectLst/>
                          <a:latin typeface="Arial" panose="020B0604020202020204" pitchFamily="34" charset="0"/>
                          <a:ea typeface="+mn-ea"/>
                          <a:cs typeface="Arial" panose="020B0604020202020204" pitchFamily="34" charset="0"/>
                        </a:rPr>
                        <a:t> in-light are tracking to plan.  Continued assessment will continue to save costs where environment re-purpose can be identified.</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120750060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3651932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58351164"/>
              </p:ext>
            </p:extLst>
          </p:nvPr>
        </p:nvGraphicFramePr>
        <p:xfrm>
          <a:off x="0" y="892942"/>
          <a:ext cx="9125999" cy="3849173"/>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880857">
                  <a:extLst>
                    <a:ext uri="{9D8B030D-6E8A-4147-A177-3AD203B41FA5}">
                      <a16:colId xmlns:a16="http://schemas.microsoft.com/office/drawing/2014/main" val="20001"/>
                    </a:ext>
                  </a:extLst>
                </a:gridCol>
                <a:gridCol w="7035942">
                  <a:extLst>
                    <a:ext uri="{9D8B030D-6E8A-4147-A177-3AD203B41FA5}">
                      <a16:colId xmlns:a16="http://schemas.microsoft.com/office/drawing/2014/main" val="20002"/>
                    </a:ext>
                  </a:extLst>
                </a:gridCol>
              </a:tblGrid>
              <a:tr h="502066">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a:t>
                      </a:r>
                    </a:p>
                    <a:p>
                      <a:pPr algn="ctr"/>
                      <a:r>
                        <a:rPr lang="en-GB" sz="80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2799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GB" sz="800" b="1" dirty="0"/>
                        <a:t>DES, API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a:lnSpc>
                          <a:spcPct val="100000"/>
                        </a:lnSpc>
                        <a:spcBef>
                          <a:spcPts val="0"/>
                        </a:spcBef>
                        <a:spcAft>
                          <a:spcPts val="0"/>
                        </a:spcAft>
                        <a:buFont typeface="Arial" panose="020B0604020202020204" pitchFamily="34" charset="0"/>
                        <a:buNone/>
                      </a:pPr>
                      <a:r>
                        <a:rPr lang="en-US" sz="750" b="0" i="0" u="none" strike="noStrike" baseline="0" noProof="0" dirty="0">
                          <a:solidFill>
                            <a:schemeClr val="tx1"/>
                          </a:solidFill>
                        </a:rPr>
                        <a:t>DES Full Re-platform (DES4) Build has now recommenced as Environment build outs are completed in QAS1 and QAS2. We have further work to convert PPTE2/3 shortly. SITNF and DMT environment builds underway for delivery this month. An additional round of SME ‘beta’ internal testing is being planned prior to Market Trials. . Environment templating is for the QAS environments, with QAS2 delivered and QAS1 in smoke testing. SITNF is now in progress, to be delivered by mid October along with DMT for support data migration testing. Pen Testing for DES4 now planned for November, and a new non-functional test phase for Browser Compatibility added to the project.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251782"/>
                  </a:ext>
                </a:extLst>
              </a:tr>
              <a:tr h="103760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700" b="1" kern="1200" baseline="0">
                          <a:solidFill>
                            <a:schemeClr val="tx1"/>
                          </a:solidFill>
                          <a:latin typeface="+mn-lt"/>
                          <a:ea typeface="+mn-ea"/>
                          <a:cs typeface="+mn-cs"/>
                        </a:rPr>
                        <a:t>REC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lvl="0" indent="0" algn="l">
                        <a:lnSpc>
                          <a:spcPct val="100000"/>
                        </a:lnSpc>
                        <a:spcBef>
                          <a:spcPts val="0"/>
                        </a:spcBef>
                        <a:spcAft>
                          <a:spcPts val="0"/>
                        </a:spcAft>
                        <a:buFont typeface="Arial" panose="020B0604020202020204" pitchFamily="34" charset="0"/>
                        <a:buNone/>
                      </a:pPr>
                      <a:r>
                        <a:rPr lang="en-US" sz="800" b="0" i="0" u="none" strike="noStrike" baseline="0" noProof="0" dirty="0"/>
                        <a:t>The overall status of the REC project is currently green with Capture Stage in progress and Strategic approach being </a:t>
                      </a:r>
                      <a:r>
                        <a:rPr lang="en-US" sz="800" b="0" i="0" u="none" strike="noStrike" baseline="0" noProof="0" dirty="0" err="1"/>
                        <a:t>finalised</a:t>
                      </a:r>
                      <a:r>
                        <a:rPr lang="en-US" sz="800" b="0" i="0" u="none" strike="noStrike" baseline="0" noProof="0" dirty="0"/>
                        <a:t>. Original target was to complete Capture by 18</a:t>
                      </a:r>
                      <a:r>
                        <a:rPr lang="en-US" sz="800" b="0" i="0" u="none" strike="noStrike" baseline="30000" noProof="0" dirty="0"/>
                        <a:t>th</a:t>
                      </a:r>
                      <a:r>
                        <a:rPr lang="en-US" sz="800" b="0" i="0" u="none" strike="noStrike" baseline="0" noProof="0" dirty="0"/>
                        <a:t> December 2020. </a:t>
                      </a:r>
                      <a:r>
                        <a:rPr lang="en-US" sz="800" b="0" i="0" u="none" strike="noStrike" kern="1200" baseline="0" dirty="0">
                          <a:solidFill>
                            <a:schemeClr val="dk1"/>
                          </a:solidFill>
                          <a:latin typeface="+mn-lt"/>
                          <a:ea typeface="+mn-ea"/>
                          <a:cs typeface="+mn-cs"/>
                        </a:rPr>
                        <a:t>Draft REC Schedules under review with the appropriate Xoserve SME’s. Transition Schedule and review of Service Management Schedule and Performance Assurance Schedules are being reviewed by the CSSC service management workstream in conjunction with Xoserve Tech Ops team. </a:t>
                      </a:r>
                      <a:r>
                        <a:rPr lang="en-US" sz="800" b="0" i="0" u="none" strike="noStrike" kern="1200" baseline="0" noProof="0" dirty="0">
                          <a:solidFill>
                            <a:schemeClr val="dk1"/>
                          </a:solidFill>
                          <a:latin typeface="+mn-lt"/>
                          <a:ea typeface="+mn-ea"/>
                          <a:cs typeface="+mn-cs"/>
                        </a:rPr>
                        <a:t>External </a:t>
                      </a:r>
                      <a:r>
                        <a:rPr lang="en-US" sz="800" b="0" i="0" u="none" strike="noStrike" kern="1200" baseline="0" noProof="0" dirty="0" err="1">
                          <a:solidFill>
                            <a:schemeClr val="dk1"/>
                          </a:solidFill>
                          <a:latin typeface="+mn-lt"/>
                          <a:ea typeface="+mn-ea"/>
                          <a:cs typeface="+mn-cs"/>
                        </a:rPr>
                        <a:t>RECCo</a:t>
                      </a:r>
                      <a:r>
                        <a:rPr lang="en-US" sz="800" b="0" i="0" u="none" strike="noStrike" kern="1200" baseline="0" noProof="0" dirty="0">
                          <a:solidFill>
                            <a:schemeClr val="dk1"/>
                          </a:solidFill>
                          <a:latin typeface="+mn-lt"/>
                          <a:ea typeface="+mn-ea"/>
                          <a:cs typeface="+mn-cs"/>
                        </a:rPr>
                        <a:t> alignment meeting hosted 18</a:t>
                      </a:r>
                      <a:r>
                        <a:rPr lang="en-US" sz="800" b="0" i="0" u="none" strike="noStrike" kern="1200" baseline="30000" noProof="0" dirty="0">
                          <a:solidFill>
                            <a:schemeClr val="dk1"/>
                          </a:solidFill>
                          <a:latin typeface="+mn-lt"/>
                          <a:ea typeface="+mn-ea"/>
                          <a:cs typeface="+mn-cs"/>
                        </a:rPr>
                        <a:t>th</a:t>
                      </a:r>
                      <a:r>
                        <a:rPr lang="en-US" sz="800" b="0" i="0" u="none" strike="noStrike" kern="1200" baseline="0" noProof="0" dirty="0">
                          <a:solidFill>
                            <a:schemeClr val="dk1"/>
                          </a:solidFill>
                          <a:latin typeface="+mn-lt"/>
                          <a:ea typeface="+mn-ea"/>
                          <a:cs typeface="+mn-cs"/>
                        </a:rPr>
                        <a:t> Sep to initially review Model Services Contract for Gas Enquiry Service (GES). Meeting scheduled 2</a:t>
                      </a:r>
                      <a:r>
                        <a:rPr lang="en-US" sz="800" b="0" i="0" u="none" strike="noStrike" kern="1200" baseline="30000" noProof="0" dirty="0">
                          <a:solidFill>
                            <a:schemeClr val="dk1"/>
                          </a:solidFill>
                          <a:latin typeface="+mn-lt"/>
                          <a:ea typeface="+mn-ea"/>
                          <a:cs typeface="+mn-cs"/>
                        </a:rPr>
                        <a:t>nd</a:t>
                      </a:r>
                      <a:r>
                        <a:rPr lang="en-US" sz="800" b="0" i="0" u="none" strike="noStrike" kern="1200" baseline="0" noProof="0" dirty="0">
                          <a:solidFill>
                            <a:schemeClr val="dk1"/>
                          </a:solidFill>
                          <a:latin typeface="+mn-lt"/>
                          <a:ea typeface="+mn-ea"/>
                          <a:cs typeface="+mn-cs"/>
                        </a:rPr>
                        <a:t> Oct to progress Framework Agreement for CDSP FS provisions. Ofgem RDUG hosted 24</a:t>
                      </a:r>
                      <a:r>
                        <a:rPr lang="en-US" sz="800" b="0" i="0" u="none" strike="noStrike" kern="1200" baseline="30000" noProof="0" dirty="0">
                          <a:solidFill>
                            <a:schemeClr val="dk1"/>
                          </a:solidFill>
                          <a:latin typeface="+mn-lt"/>
                          <a:ea typeface="+mn-ea"/>
                          <a:cs typeface="+mn-cs"/>
                        </a:rPr>
                        <a:t>th</a:t>
                      </a:r>
                      <a:r>
                        <a:rPr lang="en-US" sz="800" b="0" i="0" u="none" strike="noStrike" kern="1200" baseline="0" noProof="0" dirty="0">
                          <a:solidFill>
                            <a:schemeClr val="dk1"/>
                          </a:solidFill>
                          <a:latin typeface="+mn-lt"/>
                          <a:ea typeface="+mn-ea"/>
                          <a:cs typeface="+mn-cs"/>
                        </a:rPr>
                        <a:t> Sep and included review of Transition, SPAA Transition, Transfer of Consumer Data &amp; Pre-Payment Arrangement Schedules as well as Gas Transporter </a:t>
                      </a:r>
                      <a:r>
                        <a:rPr lang="en-US" sz="800" b="0" i="0" u="none" strike="noStrike" kern="1200" baseline="0" noProof="0" dirty="0" err="1">
                          <a:solidFill>
                            <a:schemeClr val="dk1"/>
                          </a:solidFill>
                          <a:latin typeface="+mn-lt"/>
                          <a:ea typeface="+mn-ea"/>
                          <a:cs typeface="+mn-cs"/>
                        </a:rPr>
                        <a:t>Licence</a:t>
                      </a:r>
                      <a:r>
                        <a:rPr lang="en-US" sz="800" b="0" i="0" u="none" strike="noStrike" kern="1200" baseline="0" noProof="0" dirty="0">
                          <a:solidFill>
                            <a:schemeClr val="dk1"/>
                          </a:solidFill>
                          <a:latin typeface="+mn-lt"/>
                          <a:ea typeface="+mn-ea"/>
                          <a:cs typeface="+mn-cs"/>
                        </a:rPr>
                        <a:t> changes.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72799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50" b="1" kern="1200" baseline="0" noProof="0">
                          <a:solidFill>
                            <a:schemeClr val="tx1"/>
                          </a:solidFill>
                          <a:latin typeface="+mn-lt"/>
                          <a:ea typeface="+mn-ea"/>
                          <a:cs typeface="+mn-cs"/>
                        </a:rPr>
                        <a:t>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50" b="1" kern="1200" baseline="0" noProof="0">
                          <a:solidFill>
                            <a:schemeClr val="tx1"/>
                          </a:solidFill>
                          <a:latin typeface="+mn-lt"/>
                          <a:ea typeface="+mn-ea"/>
                          <a:cs typeface="+mn-cs"/>
                        </a:rPr>
                        <a:t>Migration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750" kern="1200" baseline="0" dirty="0">
                          <a:solidFill>
                            <a:schemeClr val="tx1"/>
                          </a:solidFill>
                          <a:latin typeface="+mn-lt"/>
                          <a:ea typeface="+mn-ea"/>
                          <a:cs typeface="Arial" panose="020B0604020202020204" pitchFamily="34" charset="0"/>
                        </a:rPr>
                        <a:t>Resource is in place for DM non functional testing. The SI have rescinded the requirement to generate additional “growth volume” data for bulk extracts. System testing for CR-D016 (CR0081) </a:t>
                      </a:r>
                      <a:r>
                        <a:rPr lang="en-GB" sz="750" kern="1200" baseline="0" dirty="0" err="1">
                          <a:solidFill>
                            <a:schemeClr val="tx1"/>
                          </a:solidFill>
                          <a:latin typeface="+mn-lt"/>
                          <a:ea typeface="+mn-ea"/>
                          <a:cs typeface="Arial" panose="020B0604020202020204" pitchFamily="34" charset="0"/>
                        </a:rPr>
                        <a:t>RegID</a:t>
                      </a:r>
                      <a:r>
                        <a:rPr lang="en-GB" sz="750" kern="1200" baseline="0" dirty="0">
                          <a:solidFill>
                            <a:schemeClr val="tx1"/>
                          </a:solidFill>
                          <a:latin typeface="+mn-lt"/>
                          <a:ea typeface="+mn-ea"/>
                          <a:cs typeface="Arial" panose="020B0604020202020204" pitchFamily="34" charset="0"/>
                        </a:rPr>
                        <a:t> has completed and a review of the test evidence is scheduled. DMT (functional) is in closedown, The Xoserve team have received the Test Completion report from the SI for review this week. Work on populating test scripts in Jira for DM non-functional has completed, however the SI are looking to issue additional scenarios for Smoke testing and CR functional testing outside of the DM NF scenarios. A CR for a dedicated environment for DM non-functional is being progressed. Approval to start work has been given and progress is to be tracked.</a:t>
                      </a:r>
                      <a:endParaRPr lang="en-US" altLang="en-US" sz="750" i="1" baseline="0" dirty="0">
                        <a:solidFill>
                          <a:schemeClr val="tx1"/>
                        </a:solidFill>
                        <a:latin typeface="+mn-lt"/>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r h="85351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kumimoji="0" lang="en-GB" sz="750" b="1" i="0" u="none" strike="noStrike" kern="1200" cap="none" spc="0" normalizeH="0" baseline="0" noProof="0">
                          <a:ln>
                            <a:noFill/>
                          </a:ln>
                          <a:solidFill>
                            <a:schemeClr val="tx1"/>
                          </a:solidFill>
                          <a:effectLst/>
                          <a:uLnTx/>
                          <a:uFillTx/>
                          <a:latin typeface="+mn-lt"/>
                          <a:ea typeface="+mn-ea"/>
                          <a:cs typeface="Arial"/>
                        </a:rPr>
                        <a:t>Market Trials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algn="l"/>
                      <a:r>
                        <a:rPr lang="en-GB" sz="750" i="0" kern="1200" baseline="0" dirty="0">
                          <a:solidFill>
                            <a:schemeClr val="tx1"/>
                          </a:solidFill>
                          <a:latin typeface="+mn-lt"/>
                          <a:ea typeface="+mn-ea"/>
                          <a:cs typeface="Arial" panose="020B0604020202020204" pitchFamily="34" charset="0"/>
                        </a:rPr>
                        <a:t>Overall the workstream is has returned to green following the change in timelines to align with the re-planned UEPT/E2E timelines, these will be assessed again against the Programme re-plan.</a:t>
                      </a:r>
                    </a:p>
                    <a:p>
                      <a:pPr algn="l"/>
                      <a:r>
                        <a:rPr lang="en-GB" sz="750" i="0" kern="1200" baseline="0" dirty="0">
                          <a:solidFill>
                            <a:schemeClr val="tx1"/>
                          </a:solidFill>
                          <a:latin typeface="+mn-lt"/>
                          <a:ea typeface="+mn-ea"/>
                          <a:cs typeface="Arial" panose="020B0604020202020204" pitchFamily="34" charset="0"/>
                        </a:rPr>
                        <a:t>The revised  timelines will be discussed in detail with the industry at CCMTWG.  Smoke testing and connectivity testing will start with the industry on 22</a:t>
                      </a:r>
                      <a:r>
                        <a:rPr lang="en-GB" sz="750" i="0" kern="1200" baseline="30000" dirty="0">
                          <a:solidFill>
                            <a:schemeClr val="tx1"/>
                          </a:solidFill>
                          <a:latin typeface="+mn-lt"/>
                          <a:ea typeface="+mn-ea"/>
                          <a:cs typeface="Arial" panose="020B0604020202020204" pitchFamily="34" charset="0"/>
                        </a:rPr>
                        <a:t>nd</a:t>
                      </a:r>
                      <a:r>
                        <a:rPr lang="en-GB" sz="750" i="0" kern="1200" baseline="0" dirty="0">
                          <a:solidFill>
                            <a:schemeClr val="tx1"/>
                          </a:solidFill>
                          <a:latin typeface="+mn-lt"/>
                          <a:ea typeface="+mn-ea"/>
                          <a:cs typeface="Arial" panose="020B0604020202020204" pitchFamily="34" charset="0"/>
                        </a:rPr>
                        <a:t> March with test execution starting on 12</a:t>
                      </a:r>
                      <a:r>
                        <a:rPr lang="en-GB" sz="750" i="0" kern="1200" baseline="30000" dirty="0">
                          <a:solidFill>
                            <a:schemeClr val="tx1"/>
                          </a:solidFill>
                          <a:latin typeface="+mn-lt"/>
                          <a:ea typeface="+mn-ea"/>
                          <a:cs typeface="Arial" panose="020B0604020202020204" pitchFamily="34" charset="0"/>
                        </a:rPr>
                        <a:t>th</a:t>
                      </a:r>
                      <a:r>
                        <a:rPr lang="en-GB" sz="750" i="0" kern="1200" baseline="0" dirty="0">
                          <a:solidFill>
                            <a:schemeClr val="tx1"/>
                          </a:solidFill>
                          <a:latin typeface="+mn-lt"/>
                          <a:ea typeface="+mn-ea"/>
                          <a:cs typeface="Arial" panose="020B0604020202020204" pitchFamily="34" charset="0"/>
                        </a:rPr>
                        <a:t> April . Milestones updated to reflect new plan. </a:t>
                      </a:r>
                      <a:endParaRPr lang="en-US" sz="750" b="0" i="0" u="none" strike="noStrike" kern="1200" dirty="0">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1184828694"/>
                  </a:ext>
                </a:extLst>
              </a:tr>
            </a:tbl>
          </a:graphicData>
        </a:graphic>
      </p:graphicFrame>
      <p:sp>
        <p:nvSpPr>
          <p:cNvPr id="2" name="Title 1"/>
          <p:cNvSpPr>
            <a:spLocks noGrp="1"/>
          </p:cNvSpPr>
          <p:nvPr>
            <p:ph type="title"/>
          </p:nvPr>
        </p:nvSpPr>
        <p:spPr>
          <a:xfrm>
            <a:off x="457200" y="0"/>
            <a:ext cx="8229600" cy="892942"/>
          </a:xfrm>
        </p:spPr>
        <p:txBody>
          <a:bodyPr>
            <a:normAutofit/>
          </a:bodyPr>
          <a:lstStyle/>
          <a:p>
            <a:r>
              <a:rPr lang="en-GB" sz="2400" dirty="0"/>
              <a:t>Appendix A – Green Workstream Updates</a:t>
            </a:r>
          </a:p>
        </p:txBody>
      </p:sp>
    </p:spTree>
    <p:extLst>
      <p:ext uri="{BB962C8B-B14F-4D97-AF65-F5344CB8AC3E}">
        <p14:creationId xmlns:p14="http://schemas.microsoft.com/office/powerpoint/2010/main" val="1330211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(1/4)</a:t>
            </a:r>
          </a:p>
        </p:txBody>
      </p:sp>
      <p:graphicFrame>
        <p:nvGraphicFramePr>
          <p:cNvPr id="5" name="Table 4"/>
          <p:cNvGraphicFramePr>
            <a:graphicFrameLocks noGrp="1"/>
          </p:cNvGraphicFramePr>
          <p:nvPr>
            <p:extLst>
              <p:ext uri="{D42A27DB-BD31-4B8C-83A1-F6EECF244321}">
                <p14:modId xmlns:p14="http://schemas.microsoft.com/office/powerpoint/2010/main" val="466077379"/>
              </p:ext>
            </p:extLst>
          </p:nvPr>
        </p:nvGraphicFramePr>
        <p:xfrm>
          <a:off x="85651" y="503605"/>
          <a:ext cx="8972695" cy="4371175"/>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274813">
                  <a:extLst>
                    <a:ext uri="{9D8B030D-6E8A-4147-A177-3AD203B41FA5}">
                      <a16:colId xmlns:a16="http://schemas.microsoft.com/office/drawing/2014/main" val="20002"/>
                    </a:ext>
                  </a:extLst>
                </a:gridCol>
                <a:gridCol w="1519963">
                  <a:extLst>
                    <a:ext uri="{9D8B030D-6E8A-4147-A177-3AD203B41FA5}">
                      <a16:colId xmlns:a16="http://schemas.microsoft.com/office/drawing/2014/main" val="20003"/>
                    </a:ext>
                  </a:extLst>
                </a:gridCol>
                <a:gridCol w="1541224">
                  <a:extLst>
                    <a:ext uri="{9D8B030D-6E8A-4147-A177-3AD203B41FA5}">
                      <a16:colId xmlns:a16="http://schemas.microsoft.com/office/drawing/2014/main" val="2992598958"/>
                    </a:ext>
                  </a:extLst>
                </a:gridCol>
                <a:gridCol w="952820">
                  <a:extLst>
                    <a:ext uri="{9D8B030D-6E8A-4147-A177-3AD203B41FA5}">
                      <a16:colId xmlns:a16="http://schemas.microsoft.com/office/drawing/2014/main" val="2261462523"/>
                    </a:ext>
                  </a:extLst>
                </a:gridCol>
              </a:tblGrid>
              <a:tr h="593788">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1231864">
                <a:tc>
                  <a:txBody>
                    <a:bodyPr/>
                    <a:lstStyle/>
                    <a:p>
                      <a:pPr algn="ctr" fontAlgn="ctr"/>
                      <a:r>
                        <a:rPr lang="en-GB" sz="800" b="0" i="0" u="none" strike="noStrike" dirty="0">
                          <a:solidFill>
                            <a:schemeClr val="tx1"/>
                          </a:solidFill>
                          <a:effectLst/>
                          <a:latin typeface="Arial" panose="020B0604020202020204" pitchFamily="34" charset="0"/>
                        </a:rPr>
                        <a:t>63538</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algn="ctr" fontAlgn="b"/>
                      <a:r>
                        <a:rPr lang="en-GB" sz="80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all CRs (particularly those raised in the early phases of the Switching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may not been incorporated into design and build by the relevant parties because these CRs might have not been incorporated correctly into requirements leading to additional efforts required to incorporate these CRs and testing through the relevant test phases (and as a subsequence delays to already delayed timelines.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Escalate to the SI to revisit the traceability exercise to identify any gaps (if any) and reflect the impacts of these CRs on the plan</a:t>
                      </a:r>
                    </a:p>
                  </a:txBody>
                  <a:tcPr marL="0" marR="0" marT="0" marB="0" anchor="ctr">
                    <a:solidFill>
                      <a:srgbClr val="CED1E2"/>
                    </a:solidFill>
                  </a:tcPr>
                </a:tc>
                <a:tc>
                  <a:txBody>
                    <a:bodyPr/>
                    <a:lstStyle/>
                    <a:p>
                      <a:r>
                        <a:rPr lang="en-US" sz="800" dirty="0">
                          <a:solidFill>
                            <a:schemeClr val="tx1"/>
                          </a:solidFill>
                          <a:latin typeface="+mn-lt"/>
                        </a:rPr>
                        <a:t>DCC have agreed that this is a very high priority to review and confirm all CRE entries have been included. </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30/11/20</a:t>
                      </a:r>
                    </a:p>
                  </a:txBody>
                  <a:tcPr marL="0" marR="0" marT="0" marB="0" anchor="ctr">
                    <a:solidFill>
                      <a:srgbClr val="CED1E2"/>
                    </a:solidFill>
                  </a:tcPr>
                </a:tc>
                <a:extLst>
                  <a:ext uri="{0D108BD9-81ED-4DB2-BD59-A6C34878D82A}">
                    <a16:rowId xmlns:a16="http://schemas.microsoft.com/office/drawing/2014/main" val="2257138714"/>
                  </a:ext>
                </a:extLst>
              </a:tr>
              <a:tr h="1647103">
                <a:tc>
                  <a:txBody>
                    <a:bodyPr/>
                    <a:lstStyle/>
                    <a:p>
                      <a:pPr algn="ctr" fontAlgn="ctr"/>
                      <a:r>
                        <a:rPr lang="en-GB" sz="800" b="0" i="0" u="none" strike="noStrike" dirty="0">
                          <a:solidFill>
                            <a:schemeClr val="tx1"/>
                          </a:solidFill>
                          <a:effectLst/>
                          <a:latin typeface="Arial" panose="020B0604020202020204" pitchFamily="34" charset="0"/>
                        </a:rPr>
                        <a:t>62741</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algn="ctr" fontAlgn="b"/>
                      <a:r>
                        <a:rPr lang="en-GB" sz="80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SIT NFR testing will be deemed invalid if carried out as currently planned because SIT Functional would not have reached the necessary level of code stability for Non functional testing to be carried out leading to additional costs related to resources and environments required to support further cycles of NFR testing once a stable code level has been achieved. High volumes of defects are currently being found in SIT which in turn is impacting progression and therefore delays in completing the SIT cycles required to establish a suitable level of code stability. The current timelines still plan for NFR testing to be carried out prior to the completion of sufficient functional SIT required to establish a stable code set.</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Escalate to the SI via all established forums to instigate a near term plan review to ensure these phases are re-planned appropriately.</a:t>
                      </a:r>
                    </a:p>
                  </a:txBody>
                  <a:tcPr marL="0" marR="0" marT="0" marB="0" anchor="ctr">
                    <a:solidFill>
                      <a:srgbClr val="CED1E2"/>
                    </a:solidFill>
                  </a:tcPr>
                </a:tc>
                <a:tc>
                  <a:txBody>
                    <a:bodyPr/>
                    <a:lstStyle/>
                    <a:p>
                      <a:r>
                        <a:rPr lang="en-US" sz="800" dirty="0">
                          <a:solidFill>
                            <a:schemeClr val="tx1"/>
                          </a:solidFill>
                          <a:latin typeface="+mn-lt"/>
                        </a:rPr>
                        <a:t>All functionality bar 1 defect blocking completion of TW2. test team confident that the testing will be completed on 30/10. Testing have advised that this can be closed w/c 2/11.</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06/11/20</a:t>
                      </a:r>
                    </a:p>
                  </a:txBody>
                  <a:tcPr marL="0" marR="0" marT="0" marB="0" anchor="ctr">
                    <a:solidFill>
                      <a:srgbClr val="CED1E2"/>
                    </a:solidFill>
                  </a:tcPr>
                </a:tc>
                <a:extLst>
                  <a:ext uri="{0D108BD9-81ED-4DB2-BD59-A6C34878D82A}">
                    <a16:rowId xmlns:a16="http://schemas.microsoft.com/office/drawing/2014/main" val="2240870502"/>
                  </a:ext>
                </a:extLst>
              </a:tr>
              <a:tr h="898420">
                <a:tc>
                  <a:txBody>
                    <a:bodyPr/>
                    <a:lstStyle/>
                    <a:p>
                      <a:pPr algn="ctr" fontAlgn="ctr"/>
                      <a:r>
                        <a:rPr lang="en-GB" sz="800" b="0" i="0" u="none" strike="noStrike" dirty="0">
                          <a:solidFill>
                            <a:schemeClr val="tx1"/>
                          </a:solidFill>
                          <a:effectLst/>
                          <a:latin typeface="Arial" panose="020B0604020202020204" pitchFamily="34" charset="0"/>
                        </a:rPr>
                        <a:t>62448</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Data Migration</a:t>
                      </a:r>
                    </a:p>
                  </a:txBody>
                  <a:tcPr marL="6350" marR="6350" marT="6350" marB="0" anchor="ctr">
                    <a:solidFill>
                      <a:srgbClr val="CED1E2"/>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Arial" panose="020B0604020202020204" pitchFamily="34" charset="0"/>
                        </a:rPr>
                        <a:t>There is a risk that </a:t>
                      </a:r>
                      <a:r>
                        <a:rPr lang="en-US" sz="800" b="0" i="0" u="none" strike="noStrike" dirty="0" err="1">
                          <a:solidFill>
                            <a:schemeClr val="tx1"/>
                          </a:solidFill>
                          <a:effectLst/>
                          <a:latin typeface="Arial" panose="020B0604020202020204" pitchFamily="34" charset="0"/>
                        </a:rPr>
                        <a:t>Xoserve's</a:t>
                      </a:r>
                      <a:r>
                        <a:rPr lang="en-US" sz="800" b="0" i="0" u="none" strike="noStrike" dirty="0">
                          <a:solidFill>
                            <a:schemeClr val="tx1"/>
                          </a:solidFill>
                          <a:effectLst/>
                          <a:latin typeface="Arial" panose="020B0604020202020204" pitchFamily="34" charset="0"/>
                        </a:rPr>
                        <a:t> solution delivery is incompatible with the CSS being delivered by Landmark because of poor version control and ambiguity as to which is the live version of the CSS Interface Design Specification that the CSSP have built to, leading to avoidable defects arising in SIT and the subsequent rework required by one or both parties.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Confirm with SI the correct version of this document and support them in improving the version control in future</a:t>
                      </a:r>
                    </a:p>
                  </a:txBody>
                  <a:tcPr marL="0" marR="0" marT="0" marB="0" anchor="ctr">
                    <a:solidFill>
                      <a:srgbClr val="CED1E2"/>
                    </a:solidFill>
                  </a:tcPr>
                </a:tc>
                <a:tc>
                  <a:txBody>
                    <a:bodyPr/>
                    <a:lstStyle/>
                    <a:p>
                      <a:r>
                        <a:rPr lang="en-US" sz="800" dirty="0">
                          <a:solidFill>
                            <a:schemeClr val="tx1"/>
                          </a:solidFill>
                          <a:latin typeface="+mn-lt"/>
                        </a:rPr>
                        <a:t>Awaiting update from SI from discussions with CSSP</a:t>
                      </a:r>
                      <a:endParaRPr lang="en-GB" sz="800" dirty="0">
                        <a:solidFill>
                          <a:schemeClr val="tx1"/>
                        </a:solidFill>
                        <a:latin typeface="+mn-lt"/>
                      </a:endParaRPr>
                    </a:p>
                  </a:txBody>
                  <a:tcPr marL="36000" marR="36000" marT="36000" marB="36000" anchor="ctr">
                    <a:solidFill>
                      <a:srgbClr val="CED1E2"/>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06/11/20</a:t>
                      </a:r>
                    </a:p>
                  </a:txBody>
                  <a:tcPr marL="0" marR="0" marT="0" marB="0" anchor="ctr">
                    <a:solidFill>
                      <a:srgbClr val="CED1E2"/>
                    </a:solidFill>
                  </a:tcPr>
                </a:tc>
                <a:extLst>
                  <a:ext uri="{0D108BD9-81ED-4DB2-BD59-A6C34878D82A}">
                    <a16:rowId xmlns:a16="http://schemas.microsoft.com/office/drawing/2014/main" val="2114814120"/>
                  </a:ext>
                </a:extLst>
              </a:tr>
            </a:tbl>
          </a:graphicData>
        </a:graphic>
      </p:graphicFrame>
    </p:spTree>
    <p:extLst>
      <p:ext uri="{BB962C8B-B14F-4D97-AF65-F5344CB8AC3E}">
        <p14:creationId xmlns:p14="http://schemas.microsoft.com/office/powerpoint/2010/main" val="3895383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(2/4)</a:t>
            </a:r>
          </a:p>
        </p:txBody>
      </p:sp>
      <p:graphicFrame>
        <p:nvGraphicFramePr>
          <p:cNvPr id="4" name="Table 3">
            <a:extLst>
              <a:ext uri="{FF2B5EF4-FFF2-40B4-BE49-F238E27FC236}">
                <a16:creationId xmlns:a16="http://schemas.microsoft.com/office/drawing/2014/main" id="{21C82824-B6F8-4235-A640-0218035C3387}"/>
              </a:ext>
            </a:extLst>
          </p:cNvPr>
          <p:cNvGraphicFramePr>
            <a:graphicFrameLocks noGrp="1"/>
          </p:cNvGraphicFramePr>
          <p:nvPr>
            <p:extLst>
              <p:ext uri="{D42A27DB-BD31-4B8C-83A1-F6EECF244321}">
                <p14:modId xmlns:p14="http://schemas.microsoft.com/office/powerpoint/2010/main" val="2422796234"/>
              </p:ext>
            </p:extLst>
          </p:nvPr>
        </p:nvGraphicFramePr>
        <p:xfrm>
          <a:off x="21193" y="468842"/>
          <a:ext cx="9101611" cy="4442273"/>
        </p:xfrm>
        <a:graphic>
          <a:graphicData uri="http://schemas.openxmlformats.org/drawingml/2006/table">
            <a:tbl>
              <a:tblPr firstRow="1" bandRow="1">
                <a:tableStyleId>{5C22544A-7EE6-4342-B048-85BDC9FD1C3A}</a:tableStyleId>
              </a:tblPr>
              <a:tblGrid>
                <a:gridCol w="528181">
                  <a:extLst>
                    <a:ext uri="{9D8B030D-6E8A-4147-A177-3AD203B41FA5}">
                      <a16:colId xmlns:a16="http://schemas.microsoft.com/office/drawing/2014/main" val="20000"/>
                    </a:ext>
                  </a:extLst>
                </a:gridCol>
                <a:gridCol w="217962">
                  <a:extLst>
                    <a:ext uri="{9D8B030D-6E8A-4147-A177-3AD203B41FA5}">
                      <a16:colId xmlns:a16="http://schemas.microsoft.com/office/drawing/2014/main" val="20001"/>
                    </a:ext>
                  </a:extLst>
                </a:gridCol>
                <a:gridCol w="961925">
                  <a:extLst>
                    <a:ext uri="{9D8B030D-6E8A-4147-A177-3AD203B41FA5}">
                      <a16:colId xmlns:a16="http://schemas.microsoft.com/office/drawing/2014/main" val="3490358336"/>
                    </a:ext>
                  </a:extLst>
                </a:gridCol>
                <a:gridCol w="2400994">
                  <a:extLst>
                    <a:ext uri="{9D8B030D-6E8A-4147-A177-3AD203B41FA5}">
                      <a16:colId xmlns:a16="http://schemas.microsoft.com/office/drawing/2014/main" val="20002"/>
                    </a:ext>
                  </a:extLst>
                </a:gridCol>
                <a:gridCol w="1590418">
                  <a:extLst>
                    <a:ext uri="{9D8B030D-6E8A-4147-A177-3AD203B41FA5}">
                      <a16:colId xmlns:a16="http://schemas.microsoft.com/office/drawing/2014/main" val="20003"/>
                    </a:ext>
                  </a:extLst>
                </a:gridCol>
                <a:gridCol w="2450911">
                  <a:extLst>
                    <a:ext uri="{9D8B030D-6E8A-4147-A177-3AD203B41FA5}">
                      <a16:colId xmlns:a16="http://schemas.microsoft.com/office/drawing/2014/main" val="2992598958"/>
                    </a:ext>
                  </a:extLst>
                </a:gridCol>
                <a:gridCol w="951220">
                  <a:extLst>
                    <a:ext uri="{9D8B030D-6E8A-4147-A177-3AD203B41FA5}">
                      <a16:colId xmlns:a16="http://schemas.microsoft.com/office/drawing/2014/main" val="2261462523"/>
                    </a:ext>
                  </a:extLst>
                </a:gridCol>
              </a:tblGrid>
              <a:tr h="561929">
                <a:tc>
                  <a:txBody>
                    <a:bodyPr/>
                    <a:lstStyle/>
                    <a:p>
                      <a:pPr algn="ctr"/>
                      <a:r>
                        <a:rPr lang="en-GB" sz="900" dirty="0"/>
                        <a:t>REF</a:t>
                      </a:r>
                    </a:p>
                  </a:txBody>
                  <a:tcPr marL="36000" marR="36000" marT="36000" marB="36000" anchor="ctr"/>
                </a:tc>
                <a:tc>
                  <a:txBody>
                    <a:bodyPr/>
                    <a:lstStyle/>
                    <a:p>
                      <a:pPr algn="ctr"/>
                      <a:r>
                        <a:rPr lang="en-GB" sz="900"/>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t>DESCRIPTION</a:t>
                      </a:r>
                      <a:endParaRPr lang="en-GB" sz="900"/>
                    </a:p>
                  </a:txBody>
                  <a:tcPr marL="36000" marR="36000" marT="36000" marB="36000" anchor="ctr"/>
                </a:tc>
                <a:tc>
                  <a:txBody>
                    <a:bodyPr/>
                    <a:lstStyle/>
                    <a:p>
                      <a:pPr algn="ctr"/>
                      <a:r>
                        <a:rPr lang="en-GB" sz="900" dirty="0"/>
                        <a:t>MITIGATING ACTIONS</a:t>
                      </a:r>
                    </a:p>
                  </a:txBody>
                  <a:tcPr marL="36000" marR="36000" marT="36000" marB="36000" anchor="ctr"/>
                </a:tc>
                <a:tc>
                  <a:txBody>
                    <a:bodyPr/>
                    <a:lstStyle/>
                    <a:p>
                      <a:pPr algn="ctr"/>
                      <a:r>
                        <a:rPr lang="en-GB" sz="900" dirty="0"/>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1275323">
                <a:tc>
                  <a:txBody>
                    <a:bodyPr/>
                    <a:lstStyle/>
                    <a:p>
                      <a:pPr algn="ctr" fontAlgn="ctr"/>
                      <a:r>
                        <a:rPr lang="en-GB" sz="800" b="0" i="0" u="none" strike="noStrike" dirty="0">
                          <a:solidFill>
                            <a:schemeClr val="tx1"/>
                          </a:solidFill>
                          <a:effectLst/>
                          <a:latin typeface="Arial" panose="020B0604020202020204" pitchFamily="34" charset="0"/>
                        </a:rPr>
                        <a:t>55513</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algn="ctr" fontAlgn="b"/>
                      <a:r>
                        <a:rPr lang="en-GB" sz="80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in the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participants might interpret business rules differently because business rules underpinning the CSS Interfaces have not been published alongside the interface document as well as discrepancies between business rules defined within REC and captured in ABACUS. Leading to significant process mismatches at a later stage (i.e. SIT, UEPT) and potential rework and timeline slippages.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Xoserve to publish design assumptions as part of the RAID reporting to the SI to ensure visibility of Xoserve design assumptions around business rules and processes.</a:t>
                      </a:r>
                    </a:p>
                  </a:txBody>
                  <a:tcPr marL="0" marR="0" marT="0" marB="0" anchor="ctr">
                    <a:solidFill>
                      <a:srgbClr val="CED1E2"/>
                    </a:solidFill>
                  </a:tcPr>
                </a:tc>
                <a:tc>
                  <a:txBody>
                    <a:bodyPr/>
                    <a:lstStyle/>
                    <a:p>
                      <a:r>
                        <a:rPr lang="en-US" sz="800" b="0" i="0" u="none" strike="noStrike" kern="1200" dirty="0">
                          <a:solidFill>
                            <a:schemeClr val="tx1"/>
                          </a:solidFill>
                          <a:effectLst/>
                          <a:latin typeface="+mn-lt"/>
                          <a:ea typeface="+mn-ea"/>
                          <a:cs typeface="+mn-cs"/>
                        </a:rPr>
                        <a:t>This is being monitored. The lack of this level of documentation has already manifested. CR-E01 and CR-E09 has not been incorporated in CSS Design. This should have come to light earlier</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30/10/20</a:t>
                      </a:r>
                    </a:p>
                  </a:txBody>
                  <a:tcPr marL="0" marR="0" marT="0" marB="0" anchor="ctr">
                    <a:solidFill>
                      <a:srgbClr val="CED1E2"/>
                    </a:solidFill>
                  </a:tcPr>
                </a:tc>
                <a:extLst>
                  <a:ext uri="{0D108BD9-81ED-4DB2-BD59-A6C34878D82A}">
                    <a16:rowId xmlns:a16="http://schemas.microsoft.com/office/drawing/2014/main" val="1961572476"/>
                  </a:ext>
                </a:extLst>
              </a:tr>
              <a:tr h="1613103">
                <a:tc>
                  <a:txBody>
                    <a:bodyPr/>
                    <a:lstStyle/>
                    <a:p>
                      <a:pPr algn="ctr" fontAlgn="ctr"/>
                      <a:r>
                        <a:rPr lang="en-GB" sz="800" b="0" i="0" u="none" strike="noStrike" dirty="0">
                          <a:solidFill>
                            <a:schemeClr val="tx1"/>
                          </a:solidFill>
                          <a:effectLst/>
                          <a:latin typeface="Arial" panose="020B0604020202020204" pitchFamily="34" charset="0"/>
                        </a:rPr>
                        <a:t>61894</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CSS proposed SLA's do not align to current service model/SLA's because DCC/Ofgem are proposing a new set of SLA's for all parties regardless of existing arrangements, leading to target operating model changes and potential contractual changes with 3rd party suppliers (considerable increase in operational cost)</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Our working assumption is that existing SLAs will prevail however, there are ongoing discussions taking place with DCC to understand their expectation.</a:t>
                      </a:r>
                    </a:p>
                    <a:p>
                      <a:pPr algn="l" fontAlgn="ctr"/>
                      <a:endParaRPr lang="en-US" sz="800" b="0" i="0" u="none" strike="noStrike" dirty="0">
                        <a:solidFill>
                          <a:schemeClr val="tx1"/>
                        </a:solidFill>
                        <a:effectLst/>
                        <a:latin typeface="Arial" panose="020B0604020202020204" pitchFamily="34" charset="0"/>
                      </a:endParaRPr>
                    </a:p>
                    <a:p>
                      <a:pPr algn="l" fontAlgn="ctr"/>
                      <a:endParaRPr lang="en-US" sz="800" b="0" i="0" u="none" strike="noStrike" dirty="0">
                        <a:solidFill>
                          <a:schemeClr val="tx1"/>
                        </a:solidFill>
                        <a:effectLst/>
                        <a:latin typeface="Arial" panose="020B0604020202020204" pitchFamily="34" charset="0"/>
                      </a:endParaRPr>
                    </a:p>
                    <a:p>
                      <a:pPr algn="l" fontAlgn="ctr"/>
                      <a:r>
                        <a:rPr lang="en-US" sz="800" b="0" i="0" u="none" strike="noStrike" dirty="0">
                          <a:solidFill>
                            <a:schemeClr val="tx1"/>
                          </a:solidFill>
                          <a:effectLst/>
                          <a:latin typeface="Arial" panose="020B0604020202020204" pitchFamily="34" charset="0"/>
                        </a:rPr>
                        <a:t>REC review - no such SLA's imposed on us currently.</a:t>
                      </a:r>
                    </a:p>
                  </a:txBody>
                  <a:tcPr marL="0" marR="0" marT="0" marB="0" anchor="ctr">
                    <a:solidFill>
                      <a:srgbClr val="CED1E2"/>
                    </a:solidFill>
                  </a:tcPr>
                </a:tc>
                <a:tc>
                  <a:txBody>
                    <a:bodyPr/>
                    <a:lstStyle/>
                    <a:p>
                      <a:r>
                        <a:rPr lang="en-US" sz="800" dirty="0"/>
                        <a:t>This has been highlighted to the SI. SI is picking this up to discuss with DCC to understand where in the process this is and reopen discussions around SLAs.</a:t>
                      </a:r>
                    </a:p>
                    <a:p>
                      <a:endParaRPr lang="en-US" sz="800" dirty="0"/>
                    </a:p>
                    <a:p>
                      <a:r>
                        <a:rPr lang="en-US" sz="800" dirty="0"/>
                        <a:t>DCC has fed back that SLAs are baselined following a presentation at the August Design forum. </a:t>
                      </a:r>
                      <a:r>
                        <a:rPr lang="en-US" sz="800" dirty="0" err="1"/>
                        <a:t>Xoserve</a:t>
                      </a:r>
                      <a:r>
                        <a:rPr lang="en-US" sz="800" dirty="0"/>
                        <a:t> has previously fed back our concerns and queries.</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Arial" panose="020B0604020202020204" pitchFamily="34" charset="0"/>
                        </a:rPr>
                        <a:t>02/11/20</a:t>
                      </a:r>
                    </a:p>
                  </a:txBody>
                  <a:tcPr marL="0" marR="0" marT="0" marB="0" anchor="ctr">
                    <a:solidFill>
                      <a:srgbClr val="CED1E2"/>
                    </a:solidFill>
                  </a:tcPr>
                </a:tc>
                <a:extLst>
                  <a:ext uri="{0D108BD9-81ED-4DB2-BD59-A6C34878D82A}">
                    <a16:rowId xmlns:a16="http://schemas.microsoft.com/office/drawing/2014/main" val="3007009940"/>
                  </a:ext>
                </a:extLst>
              </a:tr>
              <a:tr h="991918">
                <a:tc>
                  <a:txBody>
                    <a:bodyPr/>
                    <a:lstStyle/>
                    <a:p>
                      <a:pPr algn="ctr" fontAlgn="ctr"/>
                      <a:r>
                        <a:rPr lang="en-GB" sz="800" b="0" i="0" u="none" strike="noStrike" dirty="0">
                          <a:solidFill>
                            <a:schemeClr val="tx1"/>
                          </a:solidFill>
                          <a:effectLst/>
                          <a:latin typeface="Arial" panose="020B0604020202020204" pitchFamily="34" charset="0"/>
                        </a:rPr>
                        <a:t>54378</a:t>
                      </a:r>
                    </a:p>
                  </a:txBody>
                  <a:tcPr marL="0" marR="0" marT="0" marB="0" anchor="ctr">
                    <a:solidFill>
                      <a:srgbClr val="CED1E2"/>
                    </a:solidFill>
                  </a:tcPr>
                </a:tc>
                <a:tc>
                  <a:txBody>
                    <a:bodyPr/>
                    <a:lstStyle/>
                    <a:p>
                      <a:pPr algn="ctr" fontAlgn="b"/>
                      <a:endParaRPr lang="en-GB" sz="800" b="0" i="0" u="none" strike="noStrike" kern="1200" dirty="0">
                        <a:solidFill>
                          <a:srgbClr val="FF0000"/>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logical model contained in Abacus may not fully reflect the CSS processes and interactions with existing service providers because of limited engagement of all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stakeholders during the industry wide design phase. Leading to rework of the consequential design activities that have already been completed.</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Engage with SI to ensure that Abacus update to fully reflect CSS processes</a:t>
                      </a:r>
                    </a:p>
                  </a:txBody>
                  <a:tcPr marL="0" marR="0" marT="0" marB="0" anchor="ctr">
                    <a:solidFill>
                      <a:srgbClr val="CED1E2"/>
                    </a:solidFill>
                  </a:tcPr>
                </a:tc>
                <a:tc>
                  <a:txBody>
                    <a:bodyPr/>
                    <a:lstStyle/>
                    <a:p>
                      <a:r>
                        <a:rPr lang="en-US" sz="800" dirty="0">
                          <a:solidFill>
                            <a:schemeClr val="tx1"/>
                          </a:solidFill>
                          <a:latin typeface="+mn-lt"/>
                        </a:rPr>
                        <a:t>Discussed with Ofgem and DCC on 23/10 during the meeting on readiness </a:t>
                      </a:r>
                      <a:r>
                        <a:rPr lang="en-US" sz="800" dirty="0" err="1">
                          <a:solidFill>
                            <a:schemeClr val="tx1"/>
                          </a:solidFill>
                          <a:latin typeface="+mn-lt"/>
                        </a:rPr>
                        <a:t>assesment</a:t>
                      </a:r>
                      <a:r>
                        <a:rPr lang="en-US" sz="800" dirty="0">
                          <a:solidFill>
                            <a:schemeClr val="tx1"/>
                          </a:solidFill>
                          <a:latin typeface="+mn-lt"/>
                        </a:rPr>
                        <a:t>. DCC taken an action to investigate.</a:t>
                      </a:r>
                      <a:endParaRPr lang="en-GB" sz="800" dirty="0">
                        <a:solidFill>
                          <a:schemeClr val="tx1"/>
                        </a:solidFill>
                        <a:latin typeface="+mn-lt"/>
                      </a:endParaRPr>
                    </a:p>
                  </a:txBody>
                  <a:tcPr marL="36000" marR="36000" marT="36000" marB="36000" anchor="ctr">
                    <a:solidFill>
                      <a:srgbClr val="CED1E2"/>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03/03/21</a:t>
                      </a:r>
                    </a:p>
                  </a:txBody>
                  <a:tcPr marL="0" marR="0" marT="0" marB="0" anchor="ctr">
                    <a:solidFill>
                      <a:srgbClr val="CED1E2"/>
                    </a:solidFill>
                  </a:tcPr>
                </a:tc>
                <a:extLst>
                  <a:ext uri="{0D108BD9-81ED-4DB2-BD59-A6C34878D82A}">
                    <a16:rowId xmlns:a16="http://schemas.microsoft.com/office/drawing/2014/main" val="2101639985"/>
                  </a:ext>
                </a:extLst>
              </a:tr>
            </a:tbl>
          </a:graphicData>
        </a:graphic>
      </p:graphicFrame>
    </p:spTree>
    <p:extLst>
      <p:ext uri="{BB962C8B-B14F-4D97-AF65-F5344CB8AC3E}">
        <p14:creationId xmlns:p14="http://schemas.microsoft.com/office/powerpoint/2010/main" val="3506049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(3/4)</a:t>
            </a:r>
          </a:p>
        </p:txBody>
      </p:sp>
      <p:graphicFrame>
        <p:nvGraphicFramePr>
          <p:cNvPr id="5" name="Table 4"/>
          <p:cNvGraphicFramePr>
            <a:graphicFrameLocks noGrp="1"/>
          </p:cNvGraphicFramePr>
          <p:nvPr>
            <p:extLst>
              <p:ext uri="{D42A27DB-BD31-4B8C-83A1-F6EECF244321}">
                <p14:modId xmlns:p14="http://schemas.microsoft.com/office/powerpoint/2010/main" val="928337671"/>
              </p:ext>
            </p:extLst>
          </p:nvPr>
        </p:nvGraphicFramePr>
        <p:xfrm>
          <a:off x="85651" y="503607"/>
          <a:ext cx="8972695" cy="4437331"/>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329416">
                  <a:extLst>
                    <a:ext uri="{9D8B030D-6E8A-4147-A177-3AD203B41FA5}">
                      <a16:colId xmlns:a16="http://schemas.microsoft.com/office/drawing/2014/main" val="20002"/>
                    </a:ext>
                  </a:extLst>
                </a:gridCol>
                <a:gridCol w="1224366">
                  <a:extLst>
                    <a:ext uri="{9D8B030D-6E8A-4147-A177-3AD203B41FA5}">
                      <a16:colId xmlns:a16="http://schemas.microsoft.com/office/drawing/2014/main" val="20003"/>
                    </a:ext>
                  </a:extLst>
                </a:gridCol>
                <a:gridCol w="1906292">
                  <a:extLst>
                    <a:ext uri="{9D8B030D-6E8A-4147-A177-3AD203B41FA5}">
                      <a16:colId xmlns:a16="http://schemas.microsoft.com/office/drawing/2014/main" val="2992598958"/>
                    </a:ext>
                  </a:extLst>
                </a:gridCol>
                <a:gridCol w="828746">
                  <a:extLst>
                    <a:ext uri="{9D8B030D-6E8A-4147-A177-3AD203B41FA5}">
                      <a16:colId xmlns:a16="http://schemas.microsoft.com/office/drawing/2014/main" val="2261462523"/>
                    </a:ext>
                  </a:extLst>
                </a:gridCol>
              </a:tblGrid>
              <a:tr h="586858">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877091">
                <a:tc>
                  <a:txBody>
                    <a:bodyPr/>
                    <a:lstStyle/>
                    <a:p>
                      <a:pPr algn="ctr" fontAlgn="ctr"/>
                      <a:r>
                        <a:rPr lang="en-GB" sz="800" b="0" i="0" u="none" strike="noStrike" dirty="0">
                          <a:solidFill>
                            <a:schemeClr val="tx1"/>
                          </a:solidFill>
                          <a:effectLst/>
                          <a:latin typeface="Arial" panose="020B0604020202020204" pitchFamily="34" charset="0"/>
                        </a:rPr>
                        <a:t>62897</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Data Migration</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Xoserve may not be able to provide Landmark with data for UEPT on time leading to late delivery of data and potential delay to the start of UEPT</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Review plans, discuss with </a:t>
                      </a:r>
                      <a:r>
                        <a:rPr lang="en-US" sz="800" b="0" i="0" u="none" strike="noStrike" kern="1200" dirty="0" err="1">
                          <a:solidFill>
                            <a:schemeClr val="tx1"/>
                          </a:solidFill>
                          <a:effectLst/>
                          <a:latin typeface="+mn-lt"/>
                          <a:ea typeface="+mn-ea"/>
                          <a:cs typeface="+mn-cs"/>
                        </a:rPr>
                        <a:t>programme</a:t>
                      </a:r>
                      <a:endParaRPr lang="en-US" sz="800" b="0" i="0" u="none" strike="noStrike" kern="1200" dirty="0">
                        <a:solidFill>
                          <a:schemeClr val="tx1"/>
                        </a:solidFill>
                        <a:effectLst/>
                        <a:latin typeface="+mn-lt"/>
                        <a:ea typeface="+mn-ea"/>
                        <a:cs typeface="+mn-cs"/>
                      </a:endParaRP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Planning underway. Azure team (Microsoft) on standby to support. Confirmation on "</a:t>
                      </a:r>
                      <a:r>
                        <a:rPr lang="en-US" sz="800" b="0" i="0" u="none" strike="noStrike" dirty="0" err="1">
                          <a:solidFill>
                            <a:schemeClr val="tx1"/>
                          </a:solidFill>
                          <a:effectLst/>
                          <a:latin typeface="+mn-lt"/>
                        </a:rPr>
                        <a:t>finalk</a:t>
                      </a:r>
                      <a:r>
                        <a:rPr lang="en-US" sz="800" b="0" i="0" u="none" strike="noStrike" dirty="0">
                          <a:solidFill>
                            <a:schemeClr val="tx1"/>
                          </a:solidFill>
                          <a:effectLst/>
                          <a:latin typeface="+mn-lt"/>
                        </a:rPr>
                        <a:t> environment" to be used will be provided 28/10</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20/11/20</a:t>
                      </a:r>
                    </a:p>
                  </a:txBody>
                  <a:tcPr marL="0" marR="0" marT="0" marB="0" anchor="ctr">
                    <a:solidFill>
                      <a:srgbClr val="CED1E2"/>
                    </a:solidFill>
                  </a:tcPr>
                </a:tc>
                <a:extLst>
                  <a:ext uri="{0D108BD9-81ED-4DB2-BD59-A6C34878D82A}">
                    <a16:rowId xmlns:a16="http://schemas.microsoft.com/office/drawing/2014/main" val="2532698408"/>
                  </a:ext>
                </a:extLst>
              </a:tr>
              <a:tr h="1146989">
                <a:tc>
                  <a:txBody>
                    <a:bodyPr/>
                    <a:lstStyle/>
                    <a:p>
                      <a:pPr algn="ctr" fontAlgn="ctr"/>
                      <a:r>
                        <a:rPr lang="en-GB" sz="800" b="0" i="0" u="none" strike="noStrike" dirty="0">
                          <a:solidFill>
                            <a:schemeClr val="tx1"/>
                          </a:solidFill>
                          <a:effectLst/>
                          <a:latin typeface="Arial" panose="020B0604020202020204" pitchFamily="34" charset="0"/>
                        </a:rPr>
                        <a:t>55549</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that the approval of the CSS Physical Design does not take into consideration the complete E2E impacts of the Switching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because the CSS design is solely focused on the core CSS and primary interactions with CSS. Leading to an inaccurate critical path being followed for the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and subsequent downstream delays to the delivery timeline.</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1. Raise with Ofgem to identify owner/RACI </a:t>
                      </a:r>
                    </a:p>
                    <a:p>
                      <a:pPr algn="l" fontAlgn="ctr"/>
                      <a:r>
                        <a:rPr lang="en-US" sz="800" b="0" i="0" u="none" strike="noStrike" kern="1200" dirty="0">
                          <a:solidFill>
                            <a:schemeClr val="tx1"/>
                          </a:solidFill>
                          <a:effectLst/>
                          <a:latin typeface="+mn-lt"/>
                          <a:ea typeface="+mn-ea"/>
                          <a:cs typeface="+mn-cs"/>
                        </a:rPr>
                        <a:t>2. E2E CSS design needs to be in place involving all components/systems/interactions which needs to be form the architectural baseline that the </a:t>
                      </a:r>
                      <a:r>
                        <a:rPr lang="en-US" sz="800" b="0" i="0" u="none" strike="noStrike" kern="1200" dirty="0" err="1">
                          <a:solidFill>
                            <a:schemeClr val="tx1"/>
                          </a:solidFill>
                          <a:effectLst/>
                          <a:latin typeface="+mn-lt"/>
                          <a:ea typeface="+mn-ea"/>
                          <a:cs typeface="+mn-cs"/>
                        </a:rPr>
                        <a:t>Programme</a:t>
                      </a:r>
                      <a:r>
                        <a:rPr lang="en-US" sz="800" b="0" i="0" u="none" strike="noStrike" kern="1200" dirty="0">
                          <a:solidFill>
                            <a:schemeClr val="tx1"/>
                          </a:solidFill>
                          <a:effectLst/>
                          <a:latin typeface="+mn-lt"/>
                          <a:ea typeface="+mn-ea"/>
                          <a:cs typeface="+mn-cs"/>
                        </a:rPr>
                        <a:t> is governed against.</a:t>
                      </a:r>
                    </a:p>
                  </a:txBody>
                  <a:tcPr marL="0" marR="0" marT="0" marB="0" anchor="ctr">
                    <a:solidFill>
                      <a:srgbClr val="CED1E2"/>
                    </a:solidFill>
                  </a:tcPr>
                </a:tc>
                <a:tc>
                  <a:txBody>
                    <a:bodyPr/>
                    <a:lstStyle/>
                    <a:p>
                      <a:pPr algn="l" rtl="0" fontAlgn="ctr"/>
                      <a:r>
                        <a:rPr lang="en-US" sz="800" b="0" i="0" u="none" strike="noStrike" kern="1200" dirty="0">
                          <a:solidFill>
                            <a:schemeClr val="tx1"/>
                          </a:solidFill>
                          <a:effectLst/>
                          <a:latin typeface="+mn-lt"/>
                          <a:ea typeface="+mn-ea"/>
                          <a:cs typeface="+mn-cs"/>
                        </a:rPr>
                        <a:t>This is being monitored. The lack of this level of documentation has already manifested. CR-E01 and CR-E09 has not been incorporated in CSS Design. This should have come to light earlier.</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30/10//20</a:t>
                      </a:r>
                    </a:p>
                  </a:txBody>
                  <a:tcPr marL="0" marR="0" marT="0" marB="0" anchor="ctr">
                    <a:solidFill>
                      <a:srgbClr val="CED1E2"/>
                    </a:solidFill>
                  </a:tcPr>
                </a:tc>
                <a:extLst>
                  <a:ext uri="{0D108BD9-81ED-4DB2-BD59-A6C34878D82A}">
                    <a16:rowId xmlns:a16="http://schemas.microsoft.com/office/drawing/2014/main" val="861901174"/>
                  </a:ext>
                </a:extLst>
              </a:tr>
              <a:tr h="877091">
                <a:tc>
                  <a:txBody>
                    <a:bodyPr/>
                    <a:lstStyle/>
                    <a:p>
                      <a:pPr algn="ctr" fontAlgn="ctr"/>
                      <a:r>
                        <a:rPr lang="en-GB" sz="800" b="0" i="0" u="none" strike="noStrike" dirty="0">
                          <a:solidFill>
                            <a:schemeClr val="tx1"/>
                          </a:solidFill>
                          <a:effectLst/>
                          <a:latin typeface="Arial" panose="020B0604020202020204" pitchFamily="34" charset="0"/>
                        </a:rPr>
                        <a:t>62830</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Data Migration</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we may not be able to access the data </a:t>
                      </a:r>
                      <a:r>
                        <a:rPr lang="en-US" sz="800" b="0" i="0" u="none" strike="noStrike" dirty="0" err="1">
                          <a:solidFill>
                            <a:schemeClr val="tx1"/>
                          </a:solidFill>
                          <a:effectLst/>
                          <a:latin typeface="Arial" panose="020B0604020202020204" pitchFamily="34" charset="0"/>
                        </a:rPr>
                        <a:t>centre</a:t>
                      </a:r>
                      <a:r>
                        <a:rPr lang="en-US" sz="800" b="0" i="0" u="none" strike="noStrike" dirty="0">
                          <a:solidFill>
                            <a:schemeClr val="tx1"/>
                          </a:solidFill>
                          <a:effectLst/>
                          <a:latin typeface="Arial" panose="020B0604020202020204" pitchFamily="34" charset="0"/>
                        </a:rPr>
                        <a:t> in order to connect the databox,  to move the 31st prod cut to the azure environment leading to Xoserve being unable to load the data copy onto the environment to begin extract work, and test preparation</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Escalate with TechOps to explore options for gaining access to the data </a:t>
                      </a:r>
                      <a:r>
                        <a:rPr lang="en-US" sz="800" b="0" i="0" u="none" strike="noStrike" kern="1200" dirty="0" err="1">
                          <a:solidFill>
                            <a:schemeClr val="tx1"/>
                          </a:solidFill>
                          <a:effectLst/>
                          <a:latin typeface="+mn-lt"/>
                          <a:ea typeface="+mn-ea"/>
                          <a:cs typeface="+mn-cs"/>
                        </a:rPr>
                        <a:t>centre</a:t>
                      </a:r>
                      <a:r>
                        <a:rPr lang="en-US" sz="800" b="0" i="0" u="none" strike="noStrike" kern="1200" dirty="0">
                          <a:solidFill>
                            <a:schemeClr val="tx1"/>
                          </a:solidFill>
                          <a:effectLst/>
                          <a:latin typeface="+mn-lt"/>
                          <a:ea typeface="+mn-ea"/>
                          <a:cs typeface="+mn-cs"/>
                        </a:rPr>
                        <a:t>.</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No further update. Risk remains as local lockdowns may be imposed</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30/11/20</a:t>
                      </a:r>
                    </a:p>
                  </a:txBody>
                  <a:tcPr marL="0" marR="0" marT="0" marB="0" anchor="ctr">
                    <a:solidFill>
                      <a:srgbClr val="CED1E2"/>
                    </a:solidFill>
                  </a:tcPr>
                </a:tc>
                <a:extLst>
                  <a:ext uri="{0D108BD9-81ED-4DB2-BD59-A6C34878D82A}">
                    <a16:rowId xmlns:a16="http://schemas.microsoft.com/office/drawing/2014/main" val="721745369"/>
                  </a:ext>
                </a:extLst>
              </a:tr>
              <a:tr h="877091">
                <a:tc>
                  <a:txBody>
                    <a:bodyPr/>
                    <a:lstStyle/>
                    <a:p>
                      <a:pPr algn="ctr" fontAlgn="ctr"/>
                      <a:r>
                        <a:rPr lang="en-GB" sz="800" b="0" i="0" u="none" strike="noStrike" dirty="0">
                          <a:solidFill>
                            <a:schemeClr val="tx1"/>
                          </a:solidFill>
                          <a:effectLst/>
                          <a:latin typeface="Arial" panose="020B0604020202020204" pitchFamily="34" charset="0"/>
                        </a:rPr>
                        <a:t>63061</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Data Migration</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of delays in transferring the production data copy from the databox to Azure by Microsoft leading to delays in provision of data extracts for Landmark for UEPT</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Discuss MS service levels and agreements with Steve Concannon</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To be reviewed alongside detailed plans for prod copy and transfer work</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23/11/20</a:t>
                      </a:r>
                    </a:p>
                  </a:txBody>
                  <a:tcPr marL="0" marR="0" marT="0" marB="0" anchor="ctr">
                    <a:solidFill>
                      <a:srgbClr val="CED1E2"/>
                    </a:solidFill>
                  </a:tcPr>
                </a:tc>
                <a:extLst>
                  <a:ext uri="{0D108BD9-81ED-4DB2-BD59-A6C34878D82A}">
                    <a16:rowId xmlns:a16="http://schemas.microsoft.com/office/drawing/2014/main" val="863058277"/>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(4/4)</a:t>
            </a:r>
          </a:p>
        </p:txBody>
      </p:sp>
      <p:graphicFrame>
        <p:nvGraphicFramePr>
          <p:cNvPr id="6" name="Table 5">
            <a:extLst>
              <a:ext uri="{FF2B5EF4-FFF2-40B4-BE49-F238E27FC236}">
                <a16:creationId xmlns:a16="http://schemas.microsoft.com/office/drawing/2014/main" id="{6500F5EA-9F5F-4187-B4AD-7ACA78930A14}"/>
              </a:ext>
            </a:extLst>
          </p:cNvPr>
          <p:cNvGraphicFramePr>
            <a:graphicFrameLocks noGrp="1"/>
          </p:cNvGraphicFramePr>
          <p:nvPr>
            <p:extLst>
              <p:ext uri="{D42A27DB-BD31-4B8C-83A1-F6EECF244321}">
                <p14:modId xmlns:p14="http://schemas.microsoft.com/office/powerpoint/2010/main" val="2235708778"/>
              </p:ext>
            </p:extLst>
          </p:nvPr>
        </p:nvGraphicFramePr>
        <p:xfrm>
          <a:off x="93810" y="523269"/>
          <a:ext cx="8972695" cy="4517272"/>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654108">
                  <a:extLst>
                    <a:ext uri="{9D8B030D-6E8A-4147-A177-3AD203B41FA5}">
                      <a16:colId xmlns:a16="http://schemas.microsoft.com/office/drawing/2014/main" val="3490358336"/>
                    </a:ext>
                  </a:extLst>
                </a:gridCol>
                <a:gridCol w="2858393">
                  <a:extLst>
                    <a:ext uri="{9D8B030D-6E8A-4147-A177-3AD203B41FA5}">
                      <a16:colId xmlns:a16="http://schemas.microsoft.com/office/drawing/2014/main" val="20002"/>
                    </a:ext>
                  </a:extLst>
                </a:gridCol>
                <a:gridCol w="1647131">
                  <a:extLst>
                    <a:ext uri="{9D8B030D-6E8A-4147-A177-3AD203B41FA5}">
                      <a16:colId xmlns:a16="http://schemas.microsoft.com/office/drawing/2014/main" val="20003"/>
                    </a:ext>
                  </a:extLst>
                </a:gridCol>
                <a:gridCol w="2124668">
                  <a:extLst>
                    <a:ext uri="{9D8B030D-6E8A-4147-A177-3AD203B41FA5}">
                      <a16:colId xmlns:a16="http://schemas.microsoft.com/office/drawing/2014/main" val="2992598958"/>
                    </a:ext>
                  </a:extLst>
                </a:gridCol>
                <a:gridCol w="952820">
                  <a:extLst>
                    <a:ext uri="{9D8B030D-6E8A-4147-A177-3AD203B41FA5}">
                      <a16:colId xmlns:a16="http://schemas.microsoft.com/office/drawing/2014/main" val="2261462523"/>
                    </a:ext>
                  </a:extLst>
                </a:gridCol>
              </a:tblGrid>
              <a:tr h="437062">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980576">
                <a:tc>
                  <a:txBody>
                    <a:bodyPr/>
                    <a:lstStyle/>
                    <a:p>
                      <a:pPr algn="ctr" fontAlgn="b"/>
                      <a:r>
                        <a:rPr lang="en-GB" sz="800" b="0" i="0" u="none" strike="noStrike" dirty="0">
                          <a:solidFill>
                            <a:schemeClr val="tx1"/>
                          </a:solidFill>
                          <a:effectLst/>
                          <a:latin typeface="+mn-lt"/>
                        </a:rPr>
                        <a:t>62942</a:t>
                      </a:r>
                    </a:p>
                  </a:txBody>
                  <a:tcPr marL="36000" marR="36000" marT="36000" marB="36000" anchor="ctr">
                    <a:solidFill>
                      <a:srgbClr val="CED1E2"/>
                    </a:solidFill>
                  </a:tcPr>
                </a:tc>
                <a:tc>
                  <a:txBody>
                    <a:bodyPr/>
                    <a:lstStyle/>
                    <a:p>
                      <a:pPr algn="ctr" fontAlgn="b"/>
                      <a:endParaRPr lang="en-GB" sz="800" b="0" i="0" u="none" strike="noStrike" dirty="0">
                        <a:solidFill>
                          <a:schemeClr val="tx1"/>
                        </a:solidFill>
                        <a:effectLst/>
                        <a:latin typeface="+mn-lt"/>
                      </a:endParaRPr>
                    </a:p>
                  </a:txBody>
                  <a:tcPr marL="36000" marR="36000" marT="36000" marB="36000" anchor="ctr">
                    <a:solidFill>
                      <a:srgbClr val="26A412"/>
                    </a:solidFill>
                  </a:tcPr>
                </a:tc>
                <a:tc>
                  <a:txBody>
                    <a:bodyPr/>
                    <a:lstStyle/>
                    <a:p>
                      <a:pPr algn="ctr" fontAlgn="b"/>
                      <a:r>
                        <a:rPr lang="en-GB" sz="800" b="0" i="0" u="none" strike="noStrike" dirty="0">
                          <a:solidFill>
                            <a:schemeClr val="tx1"/>
                          </a:solidFill>
                          <a:effectLst/>
                          <a:latin typeface="+mn-lt"/>
                        </a:rPr>
                        <a:t>Programme</a:t>
                      </a:r>
                    </a:p>
                  </a:txBody>
                  <a:tcPr marL="36000" marR="36000" marT="36000" marB="36000" anchor="ctr">
                    <a:solidFill>
                      <a:srgbClr val="CED1E2"/>
                    </a:solidFill>
                  </a:tcPr>
                </a:tc>
                <a:tc>
                  <a:txBody>
                    <a:bodyPr/>
                    <a:lstStyle/>
                    <a:p>
                      <a:pPr algn="l"/>
                      <a:r>
                        <a:rPr lang="en-US" sz="800" b="0" i="0" u="none" strike="noStrike" kern="1200" dirty="0">
                          <a:solidFill>
                            <a:srgbClr val="000000"/>
                          </a:solidFill>
                          <a:effectLst/>
                          <a:latin typeface="Arial" panose="020B0604020202020204" pitchFamily="34" charset="0"/>
                          <a:ea typeface="+mn-ea"/>
                          <a:cs typeface="+mn-cs"/>
                        </a:rPr>
                        <a:t>There is a risk that Xoserve systems will be out of sync with CSS during British Summer Time because CSSP intend to use UTC within the CSS solution and both UK Link and Gemini are believed to use BST leading to incorrect reporting of switches and all relevant data from Xoserve systems during the period where BST is one hour ahead of UTC.</a:t>
                      </a:r>
                    </a:p>
                  </a:txBody>
                  <a:tcPr marL="36000" marR="36000" marT="36000" marB="36000" anchor="ctr">
                    <a:solidFill>
                      <a:srgbClr val="CED1E2"/>
                    </a:solidFill>
                  </a:tcPr>
                </a:tc>
                <a:tc>
                  <a:txBody>
                    <a:bodyPr/>
                    <a:lstStyle/>
                    <a:p>
                      <a:pPr algn="l" fontAlgn="t"/>
                      <a:r>
                        <a:rPr lang="en-US" sz="800" b="0" i="0" u="none" strike="noStrike" kern="1200" dirty="0">
                          <a:solidFill>
                            <a:schemeClr val="tx1"/>
                          </a:solidFill>
                          <a:effectLst/>
                          <a:latin typeface="+mn-lt"/>
                          <a:ea typeface="+mn-ea"/>
                          <a:cs typeface="+mn-cs"/>
                        </a:rPr>
                        <a:t>Ofgem have now made a decision that BST will continue to be used across the gas industry so a CR is expected requiring Landmark to make the necessary changes to CSS.</a:t>
                      </a:r>
                    </a:p>
                  </a:txBody>
                  <a:tcPr marL="36000" marR="36000" marT="36000" marB="36000" anchor="ctr">
                    <a:solidFill>
                      <a:srgbClr val="CED1E2"/>
                    </a:solidFill>
                  </a:tcPr>
                </a:tc>
                <a:tc>
                  <a:txBody>
                    <a:bodyPr/>
                    <a:lstStyle/>
                    <a:p>
                      <a:pPr marL="0" indent="0" algn="l" rtl="0" fontAlgn="ctr">
                        <a:buFontTx/>
                        <a:buNone/>
                      </a:pPr>
                      <a:r>
                        <a:rPr lang="en-US" sz="800" b="0" i="0" u="none" strike="noStrike" kern="1200" dirty="0">
                          <a:solidFill>
                            <a:schemeClr val="tx1"/>
                          </a:solidFill>
                          <a:effectLst/>
                          <a:latin typeface="+mn-lt"/>
                          <a:ea typeface="+mn-ea"/>
                          <a:cs typeface="+mn-cs"/>
                        </a:rPr>
                        <a:t> Keeping this open until the CR is tested</a:t>
                      </a:r>
                    </a:p>
                  </a:txBody>
                  <a:tcPr marL="36000" marR="36000" marT="36000" marB="36000" anchor="ctr">
                    <a:solidFill>
                      <a:srgbClr val="CED1E2"/>
                    </a:solidFill>
                  </a:tcPr>
                </a:tc>
                <a:tc>
                  <a:txBody>
                    <a:bodyPr/>
                    <a:lstStyle/>
                    <a:p>
                      <a:pPr algn="ctr" fontAlgn="b"/>
                      <a:r>
                        <a:rPr lang="en-GB" sz="800" b="0" i="0" u="none" strike="noStrike" dirty="0">
                          <a:solidFill>
                            <a:schemeClr val="tx1"/>
                          </a:solidFill>
                          <a:effectLst/>
                          <a:latin typeface="+mn-lt"/>
                        </a:rPr>
                        <a:t>31/12/20</a:t>
                      </a:r>
                    </a:p>
                  </a:txBody>
                  <a:tcPr marL="36000" marR="36000" marT="36000" marB="36000" anchor="ctr">
                    <a:solidFill>
                      <a:srgbClr val="CED1E2"/>
                    </a:solidFill>
                  </a:tcPr>
                </a:tc>
                <a:extLst>
                  <a:ext uri="{0D108BD9-81ED-4DB2-BD59-A6C34878D82A}">
                    <a16:rowId xmlns:a16="http://schemas.microsoft.com/office/drawing/2014/main" val="2975199750"/>
                  </a:ext>
                </a:extLst>
              </a:tr>
              <a:tr h="980576">
                <a:tc>
                  <a:txBody>
                    <a:bodyPr/>
                    <a:lstStyle/>
                    <a:p>
                      <a:pPr algn="ctr" fontAlgn="ctr"/>
                      <a:r>
                        <a:rPr lang="en-GB" sz="800" b="0" i="0" u="none" strike="noStrike" dirty="0">
                          <a:solidFill>
                            <a:schemeClr val="tx1"/>
                          </a:solidFill>
                          <a:effectLst/>
                          <a:latin typeface="Arial" panose="020B0604020202020204" pitchFamily="34" charset="0"/>
                        </a:rPr>
                        <a:t>62695</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rgbClr val="000000"/>
                          </a:solidFill>
                          <a:effectLst/>
                          <a:latin typeface="Arial" panose="020B0604020202020204" pitchFamily="34" charset="0"/>
                        </a:rPr>
                        <a:t>There is a risk that Xoserve is not aware of changes made to the core Service Management processes because of DCC not providing updated process maps leading to re-work to review the revised DCC process maps and update ours accordingly.</a:t>
                      </a:r>
                      <a:endParaRPr lang="en-US" sz="800" b="0" i="0" u="none" strike="noStrike" dirty="0">
                        <a:solidFill>
                          <a:schemeClr val="tx1"/>
                        </a:solidFill>
                        <a:effectLst/>
                        <a:latin typeface="Arial" panose="020B0604020202020204" pitchFamily="34" charset="0"/>
                      </a:endParaRP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Requested copies of the revised process maps to review</a:t>
                      </a:r>
                    </a:p>
                  </a:txBody>
                  <a:tcPr marL="0" marR="0" marT="0" marB="0" anchor="ctr">
                    <a:solidFill>
                      <a:srgbClr val="CED1E2"/>
                    </a:solidFill>
                  </a:tcPr>
                </a:tc>
                <a:tc>
                  <a:txBody>
                    <a:bodyPr/>
                    <a:lstStyle/>
                    <a:p>
                      <a:pPr algn="l" rtl="0" fontAlgn="ctr"/>
                      <a:r>
                        <a:rPr lang="en-US" sz="800" b="0" i="0" u="none" strike="noStrike" dirty="0">
                          <a:solidFill>
                            <a:srgbClr val="000000"/>
                          </a:solidFill>
                          <a:effectLst/>
                          <a:latin typeface="Arial" panose="020B0604020202020204" pitchFamily="34" charset="0"/>
                        </a:rPr>
                        <a:t>Continue to schedule workshops with DCC to discuss the feedback provided against all process documents that have been received from them.</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13/11/20</a:t>
                      </a:r>
                    </a:p>
                  </a:txBody>
                  <a:tcPr marL="0" marR="0" marT="0" marB="0" anchor="ctr">
                    <a:solidFill>
                      <a:srgbClr val="CED1E2"/>
                    </a:solidFill>
                  </a:tcPr>
                </a:tc>
                <a:extLst>
                  <a:ext uri="{0D108BD9-81ED-4DB2-BD59-A6C34878D82A}">
                    <a16:rowId xmlns:a16="http://schemas.microsoft.com/office/drawing/2014/main" val="1433124569"/>
                  </a:ext>
                </a:extLst>
              </a:tr>
              <a:tr h="524630">
                <a:tc>
                  <a:txBody>
                    <a:bodyPr/>
                    <a:lstStyle/>
                    <a:p>
                      <a:pPr algn="ctr" fontAlgn="ctr"/>
                      <a:r>
                        <a:rPr lang="en-GB" sz="800" b="0" i="0" u="none" strike="noStrike" dirty="0">
                          <a:solidFill>
                            <a:schemeClr val="tx1"/>
                          </a:solidFill>
                          <a:effectLst/>
                          <a:latin typeface="Arial" panose="020B0604020202020204" pitchFamily="34" charset="0"/>
                        </a:rPr>
                        <a:t>63646</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 DCC will be establishing a Service Review.  There is a risk that </a:t>
                      </a:r>
                      <a:r>
                        <a:rPr lang="en-US" sz="800" b="0" i="0" u="none" strike="noStrike" dirty="0" err="1">
                          <a:solidFill>
                            <a:schemeClr val="tx1"/>
                          </a:solidFill>
                          <a:effectLst/>
                          <a:latin typeface="Arial" panose="020B0604020202020204" pitchFamily="34" charset="0"/>
                        </a:rPr>
                        <a:t>Xoserve</a:t>
                      </a:r>
                      <a:r>
                        <a:rPr lang="en-US" sz="800" b="0" i="0" u="none" strike="noStrike" dirty="0">
                          <a:solidFill>
                            <a:schemeClr val="tx1"/>
                          </a:solidFill>
                          <a:effectLst/>
                          <a:latin typeface="Arial" panose="020B0604020202020204" pitchFamily="34" charset="0"/>
                        </a:rPr>
                        <a:t> will be misrepresented because the DCC have not confirmed what the reporting requirements are for this forum leading to </a:t>
                      </a:r>
                      <a:r>
                        <a:rPr lang="en-US" sz="800" b="0" i="0" u="none" strike="noStrike" dirty="0" err="1">
                          <a:solidFill>
                            <a:schemeClr val="tx1"/>
                          </a:solidFill>
                          <a:effectLst/>
                          <a:latin typeface="Arial" panose="020B0604020202020204" pitchFamily="34" charset="0"/>
                        </a:rPr>
                        <a:t>to</a:t>
                      </a:r>
                      <a:r>
                        <a:rPr lang="en-US" sz="800" b="0" i="0" u="none" strike="noStrike" dirty="0">
                          <a:solidFill>
                            <a:schemeClr val="tx1"/>
                          </a:solidFill>
                          <a:effectLst/>
                          <a:latin typeface="Arial" panose="020B0604020202020204" pitchFamily="34" charset="0"/>
                        </a:rPr>
                        <a:t> the Review not providing an accurate view to market participants and a reputation impact on </a:t>
                      </a:r>
                      <a:r>
                        <a:rPr lang="en-US" sz="800" b="0" i="0" u="none" strike="noStrike" dirty="0" err="1">
                          <a:solidFill>
                            <a:schemeClr val="tx1"/>
                          </a:solidFill>
                          <a:effectLst/>
                          <a:latin typeface="Arial" panose="020B0604020202020204" pitchFamily="34" charset="0"/>
                        </a:rPr>
                        <a:t>Xoserve</a:t>
                      </a:r>
                      <a:r>
                        <a:rPr lang="en-US" sz="800" b="0" i="0" u="none" strike="noStrike" dirty="0">
                          <a:solidFill>
                            <a:schemeClr val="tx1"/>
                          </a:solidFill>
                          <a:effectLst/>
                          <a:latin typeface="Arial" panose="020B0604020202020204" pitchFamily="34" charset="0"/>
                        </a:rPr>
                        <a:t>.</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XOS will push DCC for clarity within the monthly forums.  We have requested that this is added as an agenda item within the October forum.</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This was not added to the October agenda - advised that it will carry over to November forum</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31/12/20</a:t>
                      </a:r>
                    </a:p>
                  </a:txBody>
                  <a:tcPr marL="0" marR="0" marT="0" marB="0" anchor="ctr">
                    <a:solidFill>
                      <a:srgbClr val="CED1E2"/>
                    </a:solidFill>
                  </a:tcPr>
                </a:tc>
                <a:extLst>
                  <a:ext uri="{0D108BD9-81ED-4DB2-BD59-A6C34878D82A}">
                    <a16:rowId xmlns:a16="http://schemas.microsoft.com/office/drawing/2014/main" val="1585161009"/>
                  </a:ext>
                </a:extLst>
              </a:tr>
              <a:tr h="1259112">
                <a:tc>
                  <a:txBody>
                    <a:bodyPr/>
                    <a:lstStyle/>
                    <a:p>
                      <a:pPr algn="ctr" fontAlgn="ctr"/>
                      <a:r>
                        <a:rPr lang="en-GB" sz="800" b="0" i="0" u="none" strike="noStrike" dirty="0">
                          <a:solidFill>
                            <a:schemeClr val="tx1"/>
                          </a:solidFill>
                          <a:effectLst/>
                          <a:latin typeface="Arial" panose="020B0604020202020204" pitchFamily="34" charset="0"/>
                        </a:rPr>
                        <a:t>63645</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Performance Assurance board will be formed to assure that that Switching Service is meeting market Participants expectation.  There is a risk that </a:t>
                      </a:r>
                      <a:r>
                        <a:rPr lang="en-US" sz="800" b="0" i="0" u="none" strike="noStrike" dirty="0" err="1">
                          <a:solidFill>
                            <a:schemeClr val="tx1"/>
                          </a:solidFill>
                          <a:effectLst/>
                          <a:latin typeface="Arial" panose="020B0604020202020204" pitchFamily="34" charset="0"/>
                        </a:rPr>
                        <a:t>Xoserve</a:t>
                      </a:r>
                      <a:r>
                        <a:rPr lang="en-US" sz="800" b="0" i="0" u="none" strike="noStrike" dirty="0">
                          <a:solidFill>
                            <a:schemeClr val="tx1"/>
                          </a:solidFill>
                          <a:effectLst/>
                          <a:latin typeface="Arial" panose="020B0604020202020204" pitchFamily="34" charset="0"/>
                        </a:rPr>
                        <a:t> will be unable to provide the appropriate supporting information in the required timescales because DCC have not confirmed what Service Providers will need to feed into the board and it was discussed at the last Switching - Monthly Engagement Session that this board could ask for anything leading to the Performance Assurance Board not providing an accurate view to market participants and this having a reputational impact on </a:t>
                      </a:r>
                      <a:r>
                        <a:rPr lang="en-US" sz="800" b="0" i="0" u="none" strike="noStrike" dirty="0" err="1">
                          <a:solidFill>
                            <a:schemeClr val="tx1"/>
                          </a:solidFill>
                          <a:effectLst/>
                          <a:latin typeface="Arial" panose="020B0604020202020204" pitchFamily="34" charset="0"/>
                        </a:rPr>
                        <a:t>Xoserve</a:t>
                      </a:r>
                      <a:r>
                        <a:rPr lang="en-US" sz="800" b="0" i="0" u="none" strike="noStrike" dirty="0">
                          <a:solidFill>
                            <a:schemeClr val="tx1"/>
                          </a:solidFill>
                          <a:effectLst/>
                          <a:latin typeface="Arial" panose="020B0604020202020204" pitchFamily="34" charset="0"/>
                        </a:rPr>
                        <a:t> as the required information could not be provided in time.</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XOS will push DCC for clarity within the monthly forums &amp; 1:1 sessions</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This was not added to the October agenda - advised that it will carry over to November forum</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31/12/20</a:t>
                      </a:r>
                    </a:p>
                  </a:txBody>
                  <a:tcPr marL="0" marR="0" marT="0" marB="0" anchor="ctr">
                    <a:solidFill>
                      <a:srgbClr val="CED1E2"/>
                    </a:solidFill>
                  </a:tcPr>
                </a:tc>
                <a:extLst>
                  <a:ext uri="{0D108BD9-81ED-4DB2-BD59-A6C34878D82A}">
                    <a16:rowId xmlns:a16="http://schemas.microsoft.com/office/drawing/2014/main" val="3876468564"/>
                  </a:ext>
                </a:extLst>
              </a:tr>
            </a:tbl>
          </a:graphicData>
        </a:graphic>
      </p:graphicFrame>
    </p:spTree>
    <p:extLst>
      <p:ext uri="{BB962C8B-B14F-4D97-AF65-F5344CB8AC3E}">
        <p14:creationId xmlns:p14="http://schemas.microsoft.com/office/powerpoint/2010/main" val="3840453369"/>
      </p:ext>
    </p:extLst>
  </p:cSld>
  <p:clrMapOvr>
    <a:masterClrMapping/>
  </p:clrMapOvr>
</p:sld>
</file>

<file path=ppt/theme/theme1.xml><?xml version="1.0" encoding="utf-8"?>
<a:theme xmlns:a="http://schemas.openxmlformats.org/drawingml/2006/main" name="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Xoserve PowerPoint Template Clean">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78529C455A9849A187361FC3458725" ma:contentTypeVersion="6" ma:contentTypeDescription="Create a new document." ma:contentTypeScope="" ma:versionID="3ec5a87947171acfd9804d4f30ba0a3d">
  <xsd:schema xmlns:xsd="http://www.w3.org/2001/XMLSchema" xmlns:xs="http://www.w3.org/2001/XMLSchema" xmlns:p="http://schemas.microsoft.com/office/2006/metadata/properties" xmlns:ns2="06f4956c-4c52-4651-8c4e-2a64183ace1b" xmlns:ns3="103fba77-31dd-4780-83f9-c54f26c3a260" targetNamespace="http://schemas.microsoft.com/office/2006/metadata/properties" ma:root="true" ma:fieldsID="1f903d043c5dee0e65d32569fd8cb14b" ns2:_="" ns3:_="">
    <xsd:import namespace="06f4956c-4c52-4651-8c4e-2a64183ace1b"/>
    <xsd:import namespace="103fba77-31dd-4780-83f9-c54f26c3a2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f4956c-4c52-4651-8c4e-2a64183ace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3fba77-31dd-4780-83f9-c54f26c3a2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5E33CF-F0A5-4254-A4F4-3B1B7B591D23}"/>
</file>

<file path=customXml/itemProps2.xml><?xml version="1.0" encoding="utf-8"?>
<ds:datastoreItem xmlns:ds="http://schemas.openxmlformats.org/officeDocument/2006/customXml" ds:itemID="{F8545E1A-EA83-463B-B744-ADE3D05E8049}">
  <ds:schemaRefs>
    <ds:schemaRef ds:uri="b5d8c402-b464-4f85-b954-cddb3da0df20"/>
    <ds:schemaRef ds:uri="http://www.w3.org/XML/1998/namespace"/>
    <ds:schemaRef ds:uri="http://schemas.microsoft.com/office/infopath/2007/PartnerControls"/>
    <ds:schemaRef ds:uri="http://purl.org/dc/dcmitype/"/>
    <ds:schemaRef ds:uri="http://purl.org/dc/terms/"/>
    <ds:schemaRef ds:uri="http://schemas.microsoft.com/office/2006/documentManagement/types"/>
    <ds:schemaRef ds:uri="http://purl.org/dc/elements/1.1/"/>
    <ds:schemaRef ds:uri="http://schemas.openxmlformats.org/package/2006/metadata/core-properties"/>
    <ds:schemaRef ds:uri="afe9fadc-cf94-4dd1-a692-a3c9fbf85351"/>
    <ds:schemaRef ds:uri="http://schemas.microsoft.com/office/2006/metadata/properties"/>
  </ds:schemaRefs>
</ds:datastoreItem>
</file>

<file path=customXml/itemProps3.xml><?xml version="1.0" encoding="utf-8"?>
<ds:datastoreItem xmlns:ds="http://schemas.openxmlformats.org/officeDocument/2006/customXml" ds:itemID="{48BF2A29-2C2F-44EF-BF41-193292EB7A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1281</TotalTime>
  <Words>3800</Words>
  <Application>Microsoft Office PowerPoint</Application>
  <PresentationFormat>On-screen Show (16:9)</PresentationFormat>
  <Paragraphs>489</Paragraphs>
  <Slides>12</Slides>
  <Notes>5</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12</vt:i4>
      </vt:variant>
    </vt:vector>
  </HeadingPairs>
  <TitlesOfParts>
    <vt:vector size="22" baseType="lpstr">
      <vt:lpstr>ＭＳ Ｐゴシック</vt:lpstr>
      <vt:lpstr>Arial</vt:lpstr>
      <vt:lpstr>Calibri</vt:lpstr>
      <vt:lpstr>Calibri Light</vt:lpstr>
      <vt:lpstr>Wingdings</vt:lpstr>
      <vt:lpstr>xoserve templates</vt:lpstr>
      <vt:lpstr>Office Theme</vt:lpstr>
      <vt:lpstr>1_xoserve templates</vt:lpstr>
      <vt:lpstr>2_Office Theme</vt:lpstr>
      <vt:lpstr>Xoserve PowerPoint Template Clean</vt:lpstr>
      <vt:lpstr>CSSC Programme Dashboard</vt:lpstr>
      <vt:lpstr>PowerPoint Presentation</vt:lpstr>
      <vt:lpstr>Amber and Green workstream updates</vt:lpstr>
      <vt:lpstr>Green Workstream Updates</vt:lpstr>
      <vt:lpstr>Appendix A – Green Workstream Updates</vt:lpstr>
      <vt:lpstr>Key Programme Risks (1/4)</vt:lpstr>
      <vt:lpstr>Key Programme Risks (2/4)</vt:lpstr>
      <vt:lpstr>Key Programme Risks (3/4)</vt:lpstr>
      <vt:lpstr>Key Programme Risks (4/4)</vt:lpstr>
      <vt:lpstr>PowerPoint Presentation</vt:lpstr>
      <vt:lpstr>Switching Programme CR Position – CRs not impacting Xoserve </vt:lpstr>
      <vt:lpstr>Switching Programme CR Position – CRs impacting Xoserve</vt:lpstr>
    </vt:vector>
  </TitlesOfParts>
  <Company>DC Freelance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has been achieved since last meeting?</dc:title>
  <dc:creator>Simon Clements</dc:creator>
  <cp:lastModifiedBy>Emma J Lyndon</cp:lastModifiedBy>
  <cp:revision>6</cp:revision>
  <cp:lastPrinted>2019-12-17T14:02:10Z</cp:lastPrinted>
  <dcterms:created xsi:type="dcterms:W3CDTF">2011-09-20T14:58:41Z</dcterms:created>
  <dcterms:modified xsi:type="dcterms:W3CDTF">2020-10-30T15:38:19Z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NewReviewCycle">
    <vt:lpwstr/>
  </property>
  <property fmtid="{D5CDD505-2E9C-101B-9397-08002B2CF9AE}" pid="4" name="ContentTypeId">
    <vt:lpwstr>0x010100CD78529C455A9849A187361FC3458725</vt:lpwstr>
  </property>
</Properties>
</file>