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08" r:id="rId6"/>
    <p:sldId id="309" r:id="rId7"/>
    <p:sldId id="310" r:id="rId8"/>
    <p:sldId id="313" r:id="rId9"/>
    <p:sldId id="315" r:id="rId10"/>
    <p:sldId id="314" r:id="rId11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E96A15-19C0-4BAE-9B05-420A2FCB91E1}" v="520" dt="2020-10-30T11:54:51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3883" autoAdjust="0"/>
  </p:normalViewPr>
  <p:slideViewPr>
    <p:cSldViewPr>
      <p:cViewPr>
        <p:scale>
          <a:sx n="90" d="100"/>
          <a:sy n="90" d="100"/>
        </p:scale>
        <p:origin x="75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0BDDFEBA-C602-4497-ADD0-57D818223C3F}"/>
    <pc:docChg chg="custSel addSld delSld modSld">
      <pc:chgData name="James Rigby" userId="7ade5d71-70eb-452f-8090-262cd4d9bd62" providerId="ADAL" clId="{0BDDFEBA-C602-4497-ADD0-57D818223C3F}" dt="2020-10-30T11:54:51.800" v="519" actId="1076"/>
      <pc:docMkLst>
        <pc:docMk/>
      </pc:docMkLst>
      <pc:sldChg chg="addSp delSp modSp">
        <pc:chgData name="James Rigby" userId="7ade5d71-70eb-452f-8090-262cd4d9bd62" providerId="ADAL" clId="{0BDDFEBA-C602-4497-ADD0-57D818223C3F}" dt="2020-10-30T11:53:16.527" v="508" actId="14100"/>
        <pc:sldMkLst>
          <pc:docMk/>
          <pc:sldMk cId="862162089" sldId="308"/>
        </pc:sldMkLst>
        <pc:spChg chg="mod">
          <ac:chgData name="James Rigby" userId="7ade5d71-70eb-452f-8090-262cd4d9bd62" providerId="ADAL" clId="{0BDDFEBA-C602-4497-ADD0-57D818223C3F}" dt="2020-10-30T11:42:53.140" v="92" actId="404"/>
          <ac:spMkLst>
            <pc:docMk/>
            <pc:sldMk cId="862162089" sldId="308"/>
            <ac:spMk id="2" creationId="{00000000-0000-0000-0000-000000000000}"/>
          </ac:spMkLst>
        </pc:spChg>
        <pc:spChg chg="mod">
          <ac:chgData name="James Rigby" userId="7ade5d71-70eb-452f-8090-262cd4d9bd62" providerId="ADAL" clId="{0BDDFEBA-C602-4497-ADD0-57D818223C3F}" dt="2020-10-30T11:53:16.527" v="508" actId="14100"/>
          <ac:spMkLst>
            <pc:docMk/>
            <pc:sldMk cId="862162089" sldId="308"/>
            <ac:spMk id="5" creationId="{A41E83A2-9D91-4DDD-889E-8991F40921D8}"/>
          </ac:spMkLst>
        </pc:spChg>
        <pc:picChg chg="add mod">
          <ac:chgData name="James Rigby" userId="7ade5d71-70eb-452f-8090-262cd4d9bd62" providerId="ADAL" clId="{0BDDFEBA-C602-4497-ADD0-57D818223C3F}" dt="2020-10-30T11:53:04.634" v="505" actId="1037"/>
          <ac:picMkLst>
            <pc:docMk/>
            <pc:sldMk cId="862162089" sldId="308"/>
            <ac:picMk id="3" creationId="{8561C121-2C3E-4ED6-AC50-748A1FE9D039}"/>
          </ac:picMkLst>
        </pc:picChg>
        <pc:picChg chg="del">
          <ac:chgData name="James Rigby" userId="7ade5d71-70eb-452f-8090-262cd4d9bd62" providerId="ADAL" clId="{0BDDFEBA-C602-4497-ADD0-57D818223C3F}" dt="2020-10-30T11:38:34.361" v="4" actId="478"/>
          <ac:picMkLst>
            <pc:docMk/>
            <pc:sldMk cId="862162089" sldId="308"/>
            <ac:picMk id="4" creationId="{C8FE98B5-3EFF-40A4-BEBA-DF4B2AB36C77}"/>
          </ac:picMkLst>
        </pc:picChg>
        <pc:picChg chg="add mod">
          <ac:chgData name="James Rigby" userId="7ade5d71-70eb-452f-8090-262cd4d9bd62" providerId="ADAL" clId="{0BDDFEBA-C602-4497-ADD0-57D818223C3F}" dt="2020-10-30T11:53:04.634" v="505" actId="1037"/>
          <ac:picMkLst>
            <pc:docMk/>
            <pc:sldMk cId="862162089" sldId="308"/>
            <ac:picMk id="6" creationId="{D89561A7-65B6-4B18-9649-15177A85A42C}"/>
          </ac:picMkLst>
        </pc:picChg>
        <pc:picChg chg="del mod">
          <ac:chgData name="James Rigby" userId="7ade5d71-70eb-452f-8090-262cd4d9bd62" providerId="ADAL" clId="{0BDDFEBA-C602-4497-ADD0-57D818223C3F}" dt="2020-10-30T11:39:20.556" v="13" actId="478"/>
          <ac:picMkLst>
            <pc:docMk/>
            <pc:sldMk cId="862162089" sldId="308"/>
            <ac:picMk id="7" creationId="{10CAEBA5-EB32-4D22-BD24-24E0BC31C08E}"/>
          </ac:picMkLst>
        </pc:picChg>
        <pc:picChg chg="add mod">
          <ac:chgData name="James Rigby" userId="7ade5d71-70eb-452f-8090-262cd4d9bd62" providerId="ADAL" clId="{0BDDFEBA-C602-4497-ADD0-57D818223C3F}" dt="2020-10-30T11:53:04.634" v="505" actId="1037"/>
          <ac:picMkLst>
            <pc:docMk/>
            <pc:sldMk cId="862162089" sldId="308"/>
            <ac:picMk id="8" creationId="{3AF80510-C920-46E7-A58E-A0FCC19156AC}"/>
          </ac:picMkLst>
        </pc:picChg>
        <pc:picChg chg="del">
          <ac:chgData name="James Rigby" userId="7ade5d71-70eb-452f-8090-262cd4d9bd62" providerId="ADAL" clId="{0BDDFEBA-C602-4497-ADD0-57D818223C3F}" dt="2020-10-30T11:38:44.247" v="8" actId="478"/>
          <ac:picMkLst>
            <pc:docMk/>
            <pc:sldMk cId="862162089" sldId="308"/>
            <ac:picMk id="10" creationId="{A6404850-3A18-4112-885E-812100A2470A}"/>
          </ac:picMkLst>
        </pc:picChg>
      </pc:sldChg>
      <pc:sldChg chg="del">
        <pc:chgData name="James Rigby" userId="7ade5d71-70eb-452f-8090-262cd4d9bd62" providerId="ADAL" clId="{0BDDFEBA-C602-4497-ADD0-57D818223C3F}" dt="2020-10-30T11:53:28.917" v="509" actId="2696"/>
        <pc:sldMkLst>
          <pc:docMk/>
          <pc:sldMk cId="1483613457" sldId="309"/>
        </pc:sldMkLst>
      </pc:sldChg>
      <pc:sldChg chg="add">
        <pc:chgData name="James Rigby" userId="7ade5d71-70eb-452f-8090-262cd4d9bd62" providerId="ADAL" clId="{0BDDFEBA-C602-4497-ADD0-57D818223C3F}" dt="2020-10-30T11:54:01.497" v="510"/>
        <pc:sldMkLst>
          <pc:docMk/>
          <pc:sldMk cId="2656418964" sldId="309"/>
        </pc:sldMkLst>
      </pc:sldChg>
      <pc:sldChg chg="add">
        <pc:chgData name="James Rigby" userId="7ade5d71-70eb-452f-8090-262cd4d9bd62" providerId="ADAL" clId="{0BDDFEBA-C602-4497-ADD0-57D818223C3F}" dt="2020-10-30T11:54:01.497" v="510"/>
        <pc:sldMkLst>
          <pc:docMk/>
          <pc:sldMk cId="3056585007" sldId="310"/>
        </pc:sldMkLst>
      </pc:sldChg>
      <pc:sldChg chg="add">
        <pc:chgData name="James Rigby" userId="7ade5d71-70eb-452f-8090-262cd4d9bd62" providerId="ADAL" clId="{0BDDFEBA-C602-4497-ADD0-57D818223C3F}" dt="2020-10-30T11:54:01.497" v="510"/>
        <pc:sldMkLst>
          <pc:docMk/>
          <pc:sldMk cId="508074604" sldId="313"/>
        </pc:sldMkLst>
      </pc:sldChg>
      <pc:sldChg chg="modSp add">
        <pc:chgData name="James Rigby" userId="7ade5d71-70eb-452f-8090-262cd4d9bd62" providerId="ADAL" clId="{0BDDFEBA-C602-4497-ADD0-57D818223C3F}" dt="2020-10-30T11:54:51.800" v="519" actId="1076"/>
        <pc:sldMkLst>
          <pc:docMk/>
          <pc:sldMk cId="2049638443" sldId="314"/>
        </pc:sldMkLst>
        <pc:spChg chg="mod">
          <ac:chgData name="James Rigby" userId="7ade5d71-70eb-452f-8090-262cd4d9bd62" providerId="ADAL" clId="{0BDDFEBA-C602-4497-ADD0-57D818223C3F}" dt="2020-10-30T11:54:49.212" v="518" actId="1076"/>
          <ac:spMkLst>
            <pc:docMk/>
            <pc:sldMk cId="2049638443" sldId="314"/>
            <ac:spMk id="4" creationId="{F96E2293-1DFE-40A8-B403-8D94FE22911F}"/>
          </ac:spMkLst>
        </pc:spChg>
        <pc:picChg chg="mod">
          <ac:chgData name="James Rigby" userId="7ade5d71-70eb-452f-8090-262cd4d9bd62" providerId="ADAL" clId="{0BDDFEBA-C602-4497-ADD0-57D818223C3F}" dt="2020-10-30T11:54:51.800" v="519" actId="1076"/>
          <ac:picMkLst>
            <pc:docMk/>
            <pc:sldMk cId="2049638443" sldId="314"/>
            <ac:picMk id="1026" creationId="{5BC3758A-730E-4B6B-A432-29BE2A05C2B6}"/>
          </ac:picMkLst>
        </pc:picChg>
      </pc:sldChg>
      <pc:sldChg chg="add">
        <pc:chgData name="James Rigby" userId="7ade5d71-70eb-452f-8090-262cd4d9bd62" providerId="ADAL" clId="{0BDDFEBA-C602-4497-ADD0-57D818223C3F}" dt="2020-10-30T11:54:01.497" v="510"/>
        <pc:sldMkLst>
          <pc:docMk/>
          <pc:sldMk cId="994194224" sldId="31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BP21%20DSC%20Change%20Budget%20All%20Customers%20211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BP21%20DSC%20Change%20Budget%20All%20Customers%20211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DSC Change Budget BP 21/22 - Draft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39-4860-9C88-7865DC7FE3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39-4860-9C88-7865DC7FE3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39-4860-9C88-7865DC7FE3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39-4860-9C88-7865DC7FE3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39-4860-9C88-7865DC7FE3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Overall!$A$3:$A$7</c:f>
              <c:strCache>
                <c:ptCount val="5"/>
                <c:pt idx="0">
                  <c:v>Change budget</c:v>
                </c:pt>
                <c:pt idx="1">
                  <c:v>Contingency funding</c:v>
                </c:pt>
                <c:pt idx="2">
                  <c:v>PAC funding</c:v>
                </c:pt>
                <c:pt idx="3">
                  <c:v>Xoserve change funding </c:v>
                </c:pt>
                <c:pt idx="4">
                  <c:v>Market trials</c:v>
                </c:pt>
              </c:strCache>
            </c:strRef>
          </c:cat>
          <c:val>
            <c:numRef>
              <c:f>Overall!$B$3:$B$7</c:f>
              <c:numCache>
                <c:formatCode>"£"#,##0</c:formatCode>
                <c:ptCount val="5"/>
                <c:pt idx="0">
                  <c:v>2589600</c:v>
                </c:pt>
                <c:pt idx="1">
                  <c:v>500000</c:v>
                </c:pt>
                <c:pt idx="2">
                  <c:v>100000</c:v>
                </c:pt>
                <c:pt idx="3">
                  <c:v>200000</c:v>
                </c:pt>
                <c:pt idx="4">
                  <c:v>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21-4A21-9745-F526F42E2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Comparison</a:t>
            </a:r>
            <a:r>
              <a:rPr lang="en-GB" baseline="0" dirty="0"/>
              <a:t> with draft 1 per element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Draft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Change budget</c:v>
                </c:pt>
                <c:pt idx="1">
                  <c:v>Contingency funding</c:v>
                </c:pt>
                <c:pt idx="2">
                  <c:v>PAC funding</c:v>
                </c:pt>
                <c:pt idx="3">
                  <c:v>Xoserve change funding </c:v>
                </c:pt>
                <c:pt idx="4">
                  <c:v>Market trials</c:v>
                </c:pt>
              </c:strCache>
            </c:strRef>
          </c:cat>
          <c:val>
            <c:numRef>
              <c:f>Sheet2!$B$2:$B$6</c:f>
              <c:numCache>
                <c:formatCode>"£"#,##0</c:formatCode>
                <c:ptCount val="5"/>
                <c:pt idx="0">
                  <c:v>2589600</c:v>
                </c:pt>
                <c:pt idx="1">
                  <c:v>500000</c:v>
                </c:pt>
                <c:pt idx="2">
                  <c:v>100000</c:v>
                </c:pt>
                <c:pt idx="3">
                  <c:v>200000</c:v>
                </c:pt>
                <c:pt idx="4">
                  <c:v>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1-470B-81C5-5E200D993382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Draft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Change budget</c:v>
                </c:pt>
                <c:pt idx="1">
                  <c:v>Contingency funding</c:v>
                </c:pt>
                <c:pt idx="2">
                  <c:v>PAC funding</c:v>
                </c:pt>
                <c:pt idx="3">
                  <c:v>Xoserve change funding </c:v>
                </c:pt>
                <c:pt idx="4">
                  <c:v>Market trials</c:v>
                </c:pt>
              </c:strCache>
            </c:strRef>
          </c:cat>
          <c:val>
            <c:numRef>
              <c:f>Sheet2!$C$2:$C$6</c:f>
              <c:numCache>
                <c:formatCode>"£"#,##0</c:formatCode>
                <c:ptCount val="5"/>
                <c:pt idx="0">
                  <c:v>2939600</c:v>
                </c:pt>
                <c:pt idx="1">
                  <c:v>550000</c:v>
                </c:pt>
                <c:pt idx="2">
                  <c:v>100000</c:v>
                </c:pt>
                <c:pt idx="3">
                  <c:v>200000</c:v>
                </c:pt>
                <c:pt idx="4">
                  <c:v>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71-470B-81C5-5E200D993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954399"/>
        <c:axId val="256847071"/>
      </c:barChart>
      <c:catAx>
        <c:axId val="196954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47071"/>
        <c:crosses val="autoZero"/>
        <c:auto val="1"/>
        <c:lblAlgn val="ctr"/>
        <c:lblOffset val="100"/>
        <c:noMultiLvlLbl val="0"/>
      </c:catAx>
      <c:valAx>
        <c:axId val="25684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54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2.1 - DSC Change Budget BP20 (Financial Year To Date)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820472" cy="416011"/>
          </a:xfrm>
        </p:spPr>
        <p:txBody>
          <a:bodyPr>
            <a:noAutofit/>
          </a:bodyPr>
          <a:lstStyle/>
          <a:p>
            <a:r>
              <a:rPr lang="en-GB" sz="1600" dirty="0"/>
              <a:t>Budget v Spend BP20/21 Financial Year To Date (FYTD)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E83A2-9D91-4DDD-889E-8991F40921D8}"/>
              </a:ext>
            </a:extLst>
          </p:cNvPr>
          <p:cNvSpPr txBox="1"/>
          <p:nvPr/>
        </p:nvSpPr>
        <p:spPr>
          <a:xfrm>
            <a:off x="6804248" y="699542"/>
            <a:ext cx="18002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Overall increase in available funds of £73k for FY 20/21</a:t>
            </a:r>
            <a:endParaRPr lang="en-GB" sz="900" dirty="0"/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Shippers (overall +£73k available funds)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 £60k removed from XRN4645 (XRN was split into 2 parts A/B.  B was withdrawn and A is listed separately in the finance tracker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£17k added to cost of XRN5168 as BER was higher than HLSO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£5k removed from XRN 5172 as BER was lower than HLSO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 £20k removed from XRN 4923 as change withdrawn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£5k removed from XRN4645a as BER was lower than HLSO</a:t>
            </a:r>
          </a:p>
          <a:p>
            <a:r>
              <a:rPr lang="en-GB" sz="9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61C121-2C3E-4ED6-AC50-748A1FE9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19587"/>
            <a:ext cx="3295165" cy="15081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9561A7-65B6-4B18-9649-15177A85A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633" y="699542"/>
            <a:ext cx="2950277" cy="15081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F80510-C920-46E7-A58E-A0FCC19156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323120"/>
            <a:ext cx="6351262" cy="247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1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BP21 - Draft 2</a:t>
            </a:r>
          </a:p>
        </p:txBody>
      </p:sp>
    </p:spTree>
    <p:extLst>
      <p:ext uri="{BB962C8B-B14F-4D97-AF65-F5344CB8AC3E}">
        <p14:creationId xmlns:p14="http://schemas.microsoft.com/office/powerpoint/2010/main" val="265641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Background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15566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7F94A-76E3-4E6C-BEC6-88F1A706D4A3}"/>
              </a:ext>
            </a:extLst>
          </p:cNvPr>
          <p:cNvSpPr txBox="1"/>
          <p:nvPr/>
        </p:nvSpPr>
        <p:spPr>
          <a:xfrm>
            <a:off x="611560" y="1069967"/>
            <a:ext cx="8370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052D87-15FB-4981-905F-FC42E991A8FF}"/>
              </a:ext>
            </a:extLst>
          </p:cNvPr>
          <p:cNvSpPr txBox="1"/>
          <p:nvPr/>
        </p:nvSpPr>
        <p:spPr>
          <a:xfrm>
            <a:off x="477888" y="88215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initial draft (recommended in August ChMC) has been through consultation as part of the wider business plan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Some changes are required based on the output from the consultation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IGTs have reduced their budget with some changes originally earmarked for draw-down from the DSC Change Budget now to be potentially progressed via other means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has caused the overall budget to be reduced by £450k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IGT share of indirect costs has also reduced as a result of the reduction (% of the total direct costs dictates % share of indirect costs).  So all other constituencies now pick up a slightly larger % share of indirect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impact of this has almost entirely been mitigated (less than 1% change in total budgets for Shippers, DNs and NTS from draft 1)  by a reduction in Contingency (-£50k) and Market Trials (-£50k) forecasted costs which have both been reduced in line with consultation to more accurately reflect the overall size of the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5658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Combined BP21 Change Budget  - Draft 2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15566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7F94A-76E3-4E6C-BEC6-88F1A706D4A3}"/>
              </a:ext>
            </a:extLst>
          </p:cNvPr>
          <p:cNvSpPr txBox="1"/>
          <p:nvPr/>
        </p:nvSpPr>
        <p:spPr>
          <a:xfrm>
            <a:off x="323528" y="76062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Constituency discussions have provided Xoserve with a steer as to what is required / desired  for delivery using BP21 funds.  This has driven out a requirement for a total budget of £3.58m broken down as shown in the pie chart below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This represents a 12% reduction from initial draft (-£0.45m)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86AB19E-EB42-4B79-ABFA-AEFF16FC8A05}"/>
              </a:ext>
              <a:ext uri="{147F2762-F138-4A5C-976F-8EAC2B608ADB}">
                <a16:predDERef xmlns:a16="http://schemas.microsoft.com/office/drawing/2014/main" pred="{582D60FA-A6E4-47CE-A480-5D14452FA97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7048" y="1851670"/>
          <a:ext cx="4951016" cy="275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6CB9EDC-6E0E-4F20-9445-E0104162554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624593" y="1808254"/>
          <a:ext cx="4025812" cy="276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807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Constituency View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15566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E7545-43E4-4A94-8027-64A650745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478" y="699542"/>
            <a:ext cx="6575926" cy="20258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2A31EF-2C41-45E7-BDDC-19F1F512A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91" y="2879937"/>
            <a:ext cx="6576413" cy="19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9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BP21 Timeline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15566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E2293-1DFE-40A8-B403-8D94FE22911F}"/>
              </a:ext>
            </a:extLst>
          </p:cNvPr>
          <p:cNvSpPr txBox="1"/>
          <p:nvPr/>
        </p:nvSpPr>
        <p:spPr>
          <a:xfrm>
            <a:off x="523358" y="892738"/>
            <a:ext cx="859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ChMC recommendation will be sought in </a:t>
            </a:r>
            <a:r>
              <a:rPr lang="en-GB" sz="1200" dirty="0" err="1"/>
              <a:t>eChMC</a:t>
            </a:r>
            <a:r>
              <a:rPr lang="en-GB" sz="1200" dirty="0"/>
              <a:t> on 30</a:t>
            </a:r>
            <a:r>
              <a:rPr lang="en-GB" sz="1200" baseline="30000" dirty="0"/>
              <a:t>th</a:t>
            </a:r>
            <a:r>
              <a:rPr lang="en-GB" sz="1200" dirty="0"/>
              <a:t> November 2020 on final draft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Second consultation phase and scoping of Nov-21 Major release may require further adjustment of budget for 21/22 FY</a:t>
            </a:r>
          </a:p>
        </p:txBody>
      </p:sp>
      <p:pic>
        <p:nvPicPr>
          <p:cNvPr id="1026" name="Picture 21" descr="image002">
            <a:extLst>
              <a:ext uri="{FF2B5EF4-FFF2-40B4-BE49-F238E27FC236}">
                <a16:creationId xmlns:a16="http://schemas.microsoft.com/office/drawing/2014/main" id="{5BC3758A-730E-4B6B-A432-29BE2A05C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35646"/>
            <a:ext cx="6701142" cy="29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638443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4" ma:contentTypeDescription="Create a new document." ma:contentTypeScope="" ma:versionID="44eac019f3bf39a1d3b501069a58b2c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4F8175-98FB-475C-A3F9-1C1D4EC37239}"/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b50a422f-301f-4fa5-bbd4-d22046ec3c52"/>
    <ds:schemaRef ds:uri="http://schemas.openxmlformats.org/package/2006/metadata/core-properties"/>
    <ds:schemaRef ds:uri="http://schemas.microsoft.com/office/infopath/2007/PartnerControls"/>
    <ds:schemaRef ds:uri="b554553c-748b-4189-a5a3-c522c630a41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19360</TotalTime>
  <Words>412</Words>
  <Application>Microsoft Office PowerPoint</Application>
  <PresentationFormat>On-screen Show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FR3 Comms Approach v1.0 221018</vt:lpstr>
      <vt:lpstr>2.1 - DSC Change Budget BP20 (Financial Year To Date)</vt:lpstr>
      <vt:lpstr>Budget v Spend BP20/21 Financial Year To Date (FYTD)  </vt:lpstr>
      <vt:lpstr>DSC Change Budget BP21 - Draft 2</vt:lpstr>
      <vt:lpstr>Background </vt:lpstr>
      <vt:lpstr>Combined BP21 Change Budget  - Draft 2 </vt:lpstr>
      <vt:lpstr>Constituency View   </vt:lpstr>
      <vt:lpstr>BP21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105</cp:revision>
  <cp:lastPrinted>2020-09-03T10:38:05Z</cp:lastPrinted>
  <dcterms:created xsi:type="dcterms:W3CDTF">2018-10-22T13:17:46Z</dcterms:created>
  <dcterms:modified xsi:type="dcterms:W3CDTF">2020-10-30T11:55:00Z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