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4"/>
    <p:sldMasterId id="2147484063" r:id="rId5"/>
    <p:sldMasterId id="2147484129" r:id="rId6"/>
    <p:sldMasterId id="2147484139" r:id="rId7"/>
    <p:sldMasterId id="2147484143" r:id="rId8"/>
  </p:sldMasterIdLst>
  <p:notesMasterIdLst>
    <p:notesMasterId r:id="rId22"/>
  </p:notesMasterIdLst>
  <p:handoutMasterIdLst>
    <p:handoutMasterId r:id="rId23"/>
  </p:handoutMasterIdLst>
  <p:sldIdLst>
    <p:sldId id="352" r:id="rId9"/>
    <p:sldId id="805" r:id="rId10"/>
    <p:sldId id="824" r:id="rId11"/>
    <p:sldId id="787" r:id="rId12"/>
    <p:sldId id="775" r:id="rId13"/>
    <p:sldId id="791" r:id="rId14"/>
    <p:sldId id="794" r:id="rId15"/>
    <p:sldId id="783" r:id="rId16"/>
    <p:sldId id="790" r:id="rId17"/>
    <p:sldId id="785" r:id="rId18"/>
    <p:sldId id="257" r:id="rId19"/>
    <p:sldId id="258" r:id="rId20"/>
    <p:sldId id="825" r:id="rId21"/>
  </p:sldIdLst>
  <p:sldSz cx="9144000" cy="5143500" type="screen16x9"/>
  <p:notesSz cx="6724650" cy="9774238"/>
  <p:defaultTextStyle>
    <a:defPPr>
      <a:defRPr lang="en-US"/>
    </a:defPPr>
    <a:lvl1pPr algn="l" defTabSz="457166" rtl="0" fontAlgn="base">
      <a:spcBef>
        <a:spcPct val="0"/>
      </a:spcBef>
      <a:spcAft>
        <a:spcPct val="0"/>
      </a:spcAft>
      <a:defRPr kern="1200">
        <a:solidFill>
          <a:schemeClr val="tx1"/>
        </a:solidFill>
        <a:latin typeface="Arial" charset="0"/>
        <a:ea typeface="ＭＳ Ｐゴシック" pitchFamily="34" charset="-128"/>
        <a:cs typeface="+mn-cs"/>
      </a:defRPr>
    </a:lvl1pPr>
    <a:lvl2pPr marL="457166" algn="l" defTabSz="457166" rtl="0" fontAlgn="base">
      <a:spcBef>
        <a:spcPct val="0"/>
      </a:spcBef>
      <a:spcAft>
        <a:spcPct val="0"/>
      </a:spcAft>
      <a:defRPr kern="1200">
        <a:solidFill>
          <a:schemeClr val="tx1"/>
        </a:solidFill>
        <a:latin typeface="Arial" charset="0"/>
        <a:ea typeface="ＭＳ Ｐゴシック" pitchFamily="34" charset="-128"/>
        <a:cs typeface="+mn-cs"/>
      </a:defRPr>
    </a:lvl2pPr>
    <a:lvl3pPr marL="914333" algn="l" defTabSz="457166" rtl="0" fontAlgn="base">
      <a:spcBef>
        <a:spcPct val="0"/>
      </a:spcBef>
      <a:spcAft>
        <a:spcPct val="0"/>
      </a:spcAft>
      <a:defRPr kern="1200">
        <a:solidFill>
          <a:schemeClr val="tx1"/>
        </a:solidFill>
        <a:latin typeface="Arial" charset="0"/>
        <a:ea typeface="ＭＳ Ｐゴシック" pitchFamily="34" charset="-128"/>
        <a:cs typeface="+mn-cs"/>
      </a:defRPr>
    </a:lvl3pPr>
    <a:lvl4pPr marL="1371498" algn="l" defTabSz="457166" rtl="0" fontAlgn="base">
      <a:spcBef>
        <a:spcPct val="0"/>
      </a:spcBef>
      <a:spcAft>
        <a:spcPct val="0"/>
      </a:spcAft>
      <a:defRPr kern="1200">
        <a:solidFill>
          <a:schemeClr val="tx1"/>
        </a:solidFill>
        <a:latin typeface="Arial" charset="0"/>
        <a:ea typeface="ＭＳ Ｐゴシック" pitchFamily="34" charset="-128"/>
        <a:cs typeface="+mn-cs"/>
      </a:defRPr>
    </a:lvl4pPr>
    <a:lvl5pPr marL="1828664" algn="l" defTabSz="457166" rtl="0" fontAlgn="base">
      <a:spcBef>
        <a:spcPct val="0"/>
      </a:spcBef>
      <a:spcAft>
        <a:spcPct val="0"/>
      </a:spcAft>
      <a:defRPr kern="1200">
        <a:solidFill>
          <a:schemeClr val="tx1"/>
        </a:solidFill>
        <a:latin typeface="Arial" charset="0"/>
        <a:ea typeface="ＭＳ Ｐゴシック" pitchFamily="34" charset="-128"/>
        <a:cs typeface="+mn-cs"/>
      </a:defRPr>
    </a:lvl5pPr>
    <a:lvl6pPr marL="2285829" algn="l" defTabSz="914333" rtl="0" eaLnBrk="1" latinLnBrk="0" hangingPunct="1">
      <a:defRPr kern="1200">
        <a:solidFill>
          <a:schemeClr val="tx1"/>
        </a:solidFill>
        <a:latin typeface="Arial" charset="0"/>
        <a:ea typeface="ＭＳ Ｐゴシック" pitchFamily="34" charset="-128"/>
        <a:cs typeface="+mn-cs"/>
      </a:defRPr>
    </a:lvl6pPr>
    <a:lvl7pPr marL="2742995" algn="l" defTabSz="914333" rtl="0" eaLnBrk="1" latinLnBrk="0" hangingPunct="1">
      <a:defRPr kern="1200">
        <a:solidFill>
          <a:schemeClr val="tx1"/>
        </a:solidFill>
        <a:latin typeface="Arial" charset="0"/>
        <a:ea typeface="ＭＳ Ｐゴシック" pitchFamily="34" charset="-128"/>
        <a:cs typeface="+mn-cs"/>
      </a:defRPr>
    </a:lvl7pPr>
    <a:lvl8pPr marL="3200160" algn="l" defTabSz="914333" rtl="0" eaLnBrk="1" latinLnBrk="0" hangingPunct="1">
      <a:defRPr kern="1200">
        <a:solidFill>
          <a:schemeClr val="tx1"/>
        </a:solidFill>
        <a:latin typeface="Arial" charset="0"/>
        <a:ea typeface="ＭＳ Ｐゴシック" pitchFamily="34" charset="-128"/>
        <a:cs typeface="+mn-cs"/>
      </a:defRPr>
    </a:lvl8pPr>
    <a:lvl9pPr marL="3657326" algn="l" defTabSz="914333"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61" userDrawn="1">
          <p15:clr>
            <a:srgbClr val="A4A3A4"/>
          </p15:clr>
        </p15:guide>
        <p15:guide id="2" pos="2095" userDrawn="1">
          <p15:clr>
            <a:srgbClr val="A4A3A4"/>
          </p15:clr>
        </p15:guide>
        <p15:guide id="3" orient="horz" pos="3325" userDrawn="1">
          <p15:clr>
            <a:srgbClr val="A4A3A4"/>
          </p15:clr>
        </p15:guide>
        <p15:guide id="4" pos="207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Krupa" initials="EK" lastIdx="1" clrIdx="0"/>
  <p:cmAuthor id="2" name="Laing, Stephen" initials="LS" lastIdx="1" clrIdx="1">
    <p:extLst>
      <p:ext uri="{19B8F6BF-5375-455C-9EA6-DF929625EA0E}">
        <p15:presenceInfo xmlns:p15="http://schemas.microsoft.com/office/powerpoint/2012/main" userId="S-1-5-21-4145888014-839675345-3125187760-1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A412"/>
    <a:srgbClr val="FFCC00"/>
    <a:srgbClr val="E8EAF1"/>
    <a:srgbClr val="F09F0E"/>
    <a:srgbClr val="CED1E1"/>
    <a:srgbClr val="CED1E2"/>
    <a:srgbClr val="3E5AA8"/>
    <a:srgbClr val="D2232A"/>
    <a:srgbClr val="0070C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E58D1E-6E9B-39FE-9FDB-16894EA0A12A}" v="6" dt="2020-10-02T14:26:25.563"/>
    <p1510:client id="{D44B6EAC-0FB0-44B7-8CE4-1EB9C7B1B237}" v="25" dt="2020-10-02T14:24:30.7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796" autoAdjust="0"/>
  </p:normalViewPr>
  <p:slideViewPr>
    <p:cSldViewPr snapToGrid="0">
      <p:cViewPr varScale="1">
        <p:scale>
          <a:sx n="90" d="100"/>
          <a:sy n="90" d="100"/>
        </p:scale>
        <p:origin x="600" y="52"/>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61"/>
        <p:guide pos="2095"/>
        <p:guide orient="horz" pos="3325"/>
        <p:guide pos="207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J Lyndon" userId="S::emma.j.lyndon@xoserve.com::fefd1f69-c297-4970-add2-0b667d1abc1f" providerId="AD" clId="Web-{8EE58D1E-6E9B-39FE-9FDB-16894EA0A12A}"/>
    <pc:docChg chg="modSld">
      <pc:chgData name="Emma J Lyndon" userId="S::emma.j.lyndon@xoserve.com::fefd1f69-c297-4970-add2-0b667d1abc1f" providerId="AD" clId="Web-{8EE58D1E-6E9B-39FE-9FDB-16894EA0A12A}" dt="2020-10-02T14:26:25.141" v="4" actId="20577"/>
      <pc:docMkLst>
        <pc:docMk/>
      </pc:docMkLst>
      <pc:sldChg chg="modSp">
        <pc:chgData name="Emma J Lyndon" userId="S::emma.j.lyndon@xoserve.com::fefd1f69-c297-4970-add2-0b667d1abc1f" providerId="AD" clId="Web-{8EE58D1E-6E9B-39FE-9FDB-16894EA0A12A}" dt="2020-10-02T14:26:23.360" v="2" actId="20577"/>
        <pc:sldMkLst>
          <pc:docMk/>
          <pc:sldMk cId="3324695576" sldId="352"/>
        </pc:sldMkLst>
        <pc:spChg chg="mod">
          <ac:chgData name="Emma J Lyndon" userId="S::emma.j.lyndon@xoserve.com::fefd1f69-c297-4970-add2-0b667d1abc1f" providerId="AD" clId="Web-{8EE58D1E-6E9B-39FE-9FDB-16894EA0A12A}" dt="2020-10-02T14:26:23.360" v="2" actId="20577"/>
          <ac:spMkLst>
            <pc:docMk/>
            <pc:sldMk cId="3324695576" sldId="352"/>
            <ac:spMk id="5" creationId="{00000000-0000-0000-0000-000000000000}"/>
          </ac:spMkLst>
        </pc:spChg>
      </pc:sldChg>
    </pc:docChg>
  </pc:docChgLst>
  <pc:docChgLst>
    <pc:chgData name="Emma J Lyndon" userId="fefd1f69-c297-4970-add2-0b667d1abc1f" providerId="ADAL" clId="{C7671ADA-ECE7-46F1-B48D-24CEB62D34A4}"/>
    <pc:docChg chg="addSld modSld sldOrd">
      <pc:chgData name="Emma J Lyndon" userId="fefd1f69-c297-4970-add2-0b667d1abc1f" providerId="ADAL" clId="{C7671ADA-ECE7-46F1-B48D-24CEB62D34A4}" dt="2020-10-02T14:24:30.718" v="24" actId="14100"/>
      <pc:docMkLst>
        <pc:docMk/>
      </pc:docMkLst>
      <pc:sldChg chg="addSp delSp modSp add ord">
        <pc:chgData name="Emma J Lyndon" userId="fefd1f69-c297-4970-add2-0b667d1abc1f" providerId="ADAL" clId="{C7671ADA-ECE7-46F1-B48D-24CEB62D34A4}" dt="2020-10-02T14:24:30.718" v="24" actId="14100"/>
        <pc:sldMkLst>
          <pc:docMk/>
          <pc:sldMk cId="14197653" sldId="825"/>
        </pc:sldMkLst>
        <pc:spChg chg="mod">
          <ac:chgData name="Emma J Lyndon" userId="fefd1f69-c297-4970-add2-0b667d1abc1f" providerId="ADAL" clId="{C7671ADA-ECE7-46F1-B48D-24CEB62D34A4}" dt="2020-10-02T14:22:53.113" v="19" actId="20577"/>
          <ac:spMkLst>
            <pc:docMk/>
            <pc:sldMk cId="14197653" sldId="825"/>
            <ac:spMk id="2" creationId="{F644638D-97A6-49E1-B372-64F9F24D06C6}"/>
          </ac:spMkLst>
        </pc:spChg>
        <pc:spChg chg="del">
          <ac:chgData name="Emma J Lyndon" userId="fefd1f69-c297-4970-add2-0b667d1abc1f" providerId="ADAL" clId="{C7671ADA-ECE7-46F1-B48D-24CEB62D34A4}" dt="2020-10-02T14:24:10.038" v="20"/>
          <ac:spMkLst>
            <pc:docMk/>
            <pc:sldMk cId="14197653" sldId="825"/>
            <ac:spMk id="3" creationId="{745D8788-8B63-4511-BAA0-68157F409AEE}"/>
          </ac:spMkLst>
        </pc:spChg>
        <pc:picChg chg="add mod">
          <ac:chgData name="Emma J Lyndon" userId="fefd1f69-c297-4970-add2-0b667d1abc1f" providerId="ADAL" clId="{C7671ADA-ECE7-46F1-B48D-24CEB62D34A4}" dt="2020-10-02T14:24:30.718" v="24" actId="14100"/>
          <ac:picMkLst>
            <pc:docMk/>
            <pc:sldMk cId="14197653" sldId="825"/>
            <ac:picMk id="4" creationId="{4FEF9776-BC4F-4971-97CB-721A89C0D6C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9"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39" name="Rectangle 3"/>
          <p:cNvSpPr>
            <a:spLocks noGrp="1" noChangeArrowheads="1"/>
          </p:cNvSpPr>
          <p:nvPr>
            <p:ph type="dt" sz="quarter" idx="1"/>
          </p:nvPr>
        </p:nvSpPr>
        <p:spPr bwMode="auto">
          <a:xfrm>
            <a:off x="3734281"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algn="r" eaLnBrk="0" hangingPunct="0">
              <a:defRPr sz="1200">
                <a:latin typeface="Arial" pitchFamily="34" charset="0"/>
              </a:defRPr>
            </a:lvl1pPr>
          </a:lstStyle>
          <a:p>
            <a:pPr>
              <a:defRPr/>
            </a:pPr>
            <a:fld id="{35915AD2-10A0-4F07-9C90-55F5737F54B9}" type="datetime1">
              <a:rPr lang="en-GB"/>
              <a:pPr>
                <a:defRPr/>
              </a:pPr>
              <a:t>02/10/2020</a:t>
            </a:fld>
            <a:endParaRPr lang="en-GB"/>
          </a:p>
        </p:txBody>
      </p:sp>
      <p:sp>
        <p:nvSpPr>
          <p:cNvPr id="65540" name="Rectangle 4"/>
          <p:cNvSpPr>
            <a:spLocks noGrp="1" noChangeArrowheads="1"/>
          </p:cNvSpPr>
          <p:nvPr>
            <p:ph type="ftr" sz="quarter" idx="2"/>
          </p:nvPr>
        </p:nvSpPr>
        <p:spPr bwMode="auto">
          <a:xfrm>
            <a:off x="9"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41" name="Rectangle 5"/>
          <p:cNvSpPr>
            <a:spLocks noGrp="1" noChangeArrowheads="1"/>
          </p:cNvSpPr>
          <p:nvPr>
            <p:ph type="sldNum" sz="quarter" idx="3"/>
          </p:nvPr>
        </p:nvSpPr>
        <p:spPr bwMode="auto">
          <a:xfrm>
            <a:off x="3734281"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algn="r" eaLnBrk="0" hangingPunct="0">
              <a:defRPr sz="1200">
                <a:latin typeface="Arial" pitchFamily="34" charset="0"/>
              </a:defRPr>
            </a:lvl1pPr>
          </a:lstStyle>
          <a:p>
            <a:pPr>
              <a:defRPr/>
            </a:pPr>
            <a:fld id="{9B2C83C7-81E3-4FFC-ABB8-6C2E0AC39E1C}" type="slidenum">
              <a:rPr lang="en-GB"/>
              <a:pPr>
                <a:defRPr/>
              </a:pPr>
              <a:t>‹#›</a:t>
            </a:fld>
            <a:endParaRPr lang="en-GB"/>
          </a:p>
        </p:txBody>
      </p:sp>
    </p:spTree>
    <p:extLst>
      <p:ext uri="{BB962C8B-B14F-4D97-AF65-F5344CB8AC3E}">
        <p14:creationId xmlns:p14="http://schemas.microsoft.com/office/powerpoint/2010/main" val="1595398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10"/>
            <a:ext cx="2857977" cy="527741"/>
          </a:xfrm>
          <a:prstGeom prst="rect">
            <a:avLst/>
          </a:prstGeom>
        </p:spPr>
        <p:txBody>
          <a:bodyPr vert="horz" lIns="90085" tIns="45037" rIns="90085" bIns="45037" rtlCol="0"/>
          <a:lstStyle>
            <a:lvl1pPr algn="l">
              <a:defRPr sz="1200"/>
            </a:lvl1pPr>
          </a:lstStyle>
          <a:p>
            <a:endParaRPr lang="en-GB"/>
          </a:p>
        </p:txBody>
      </p:sp>
      <p:sp>
        <p:nvSpPr>
          <p:cNvPr id="3" name="Date Placeholder 2"/>
          <p:cNvSpPr>
            <a:spLocks noGrp="1"/>
          </p:cNvSpPr>
          <p:nvPr>
            <p:ph type="dt" idx="1"/>
          </p:nvPr>
        </p:nvSpPr>
        <p:spPr>
          <a:xfrm>
            <a:off x="3734370" y="10"/>
            <a:ext cx="2857977" cy="527741"/>
          </a:xfrm>
          <a:prstGeom prst="rect">
            <a:avLst/>
          </a:prstGeom>
        </p:spPr>
        <p:txBody>
          <a:bodyPr vert="horz" lIns="90085" tIns="45037" rIns="90085" bIns="45037" rtlCol="0"/>
          <a:lstStyle>
            <a:lvl1pPr algn="r">
              <a:defRPr sz="1200"/>
            </a:lvl1pPr>
          </a:lstStyle>
          <a:p>
            <a:fld id="{4F0B033A-D7A2-4873-87D3-52E71CC76346}" type="datetimeFigureOut">
              <a:rPr lang="en-GB" smtClean="0"/>
              <a:t>02/10/2020</a:t>
            </a:fld>
            <a:endParaRPr lang="en-GB"/>
          </a:p>
        </p:txBody>
      </p:sp>
      <p:sp>
        <p:nvSpPr>
          <p:cNvPr id="4" name="Slide Image Placeholder 3"/>
          <p:cNvSpPr>
            <a:spLocks noGrp="1" noRot="1" noChangeAspect="1"/>
          </p:cNvSpPr>
          <p:nvPr>
            <p:ph type="sldImg" idx="2"/>
          </p:nvPr>
        </p:nvSpPr>
        <p:spPr>
          <a:xfrm>
            <a:off x="-215900" y="792163"/>
            <a:ext cx="7037388" cy="3957637"/>
          </a:xfrm>
          <a:prstGeom prst="rect">
            <a:avLst/>
          </a:prstGeom>
          <a:noFill/>
          <a:ln w="12700">
            <a:solidFill>
              <a:prstClr val="black"/>
            </a:solidFill>
          </a:ln>
        </p:spPr>
        <p:txBody>
          <a:bodyPr vert="horz" lIns="90085" tIns="45037" rIns="90085" bIns="45037" rtlCol="0" anchor="ctr"/>
          <a:lstStyle/>
          <a:p>
            <a:endParaRPr lang="en-GB"/>
          </a:p>
        </p:txBody>
      </p:sp>
      <p:sp>
        <p:nvSpPr>
          <p:cNvPr id="5" name="Notes Placeholder 4"/>
          <p:cNvSpPr>
            <a:spLocks noGrp="1"/>
          </p:cNvSpPr>
          <p:nvPr>
            <p:ph type="body" sz="quarter" idx="3"/>
          </p:nvPr>
        </p:nvSpPr>
        <p:spPr>
          <a:xfrm>
            <a:off x="660012" y="5014389"/>
            <a:ext cx="5273869" cy="4749668"/>
          </a:xfrm>
          <a:prstGeom prst="rect">
            <a:avLst/>
          </a:prstGeom>
        </p:spPr>
        <p:txBody>
          <a:bodyPr vert="horz" lIns="90085" tIns="45037" rIns="90085" bIns="450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0" y="10025393"/>
            <a:ext cx="2857977" cy="527741"/>
          </a:xfrm>
          <a:prstGeom prst="rect">
            <a:avLst/>
          </a:prstGeom>
        </p:spPr>
        <p:txBody>
          <a:bodyPr vert="horz" lIns="90085" tIns="45037" rIns="90085" bIns="45037" rtlCol="0" anchor="b"/>
          <a:lstStyle>
            <a:lvl1pPr algn="l">
              <a:defRPr sz="1200"/>
            </a:lvl1pPr>
          </a:lstStyle>
          <a:p>
            <a:endParaRPr lang="en-GB"/>
          </a:p>
        </p:txBody>
      </p:sp>
      <p:sp>
        <p:nvSpPr>
          <p:cNvPr id="7" name="Slide Number Placeholder 6"/>
          <p:cNvSpPr>
            <a:spLocks noGrp="1"/>
          </p:cNvSpPr>
          <p:nvPr>
            <p:ph type="sldNum" sz="quarter" idx="5"/>
          </p:nvPr>
        </p:nvSpPr>
        <p:spPr>
          <a:xfrm>
            <a:off x="3734370" y="10025393"/>
            <a:ext cx="2857977" cy="527741"/>
          </a:xfrm>
          <a:prstGeom prst="rect">
            <a:avLst/>
          </a:prstGeom>
        </p:spPr>
        <p:txBody>
          <a:bodyPr vert="horz" lIns="90085" tIns="45037" rIns="90085" bIns="45037" rtlCol="0" anchor="b"/>
          <a:lstStyle>
            <a:lvl1pPr algn="r">
              <a:defRPr sz="1200"/>
            </a:lvl1pPr>
          </a:lstStyle>
          <a:p>
            <a:fld id="{CBAFCE3B-317D-4AE0-BC7F-8267412B7C4C}" type="slidenum">
              <a:rPr lang="en-GB" smtClean="0"/>
              <a:t>‹#›</a:t>
            </a:fld>
            <a:endParaRPr lang="en-GB"/>
          </a:p>
        </p:txBody>
      </p:sp>
    </p:spTree>
    <p:extLst>
      <p:ext uri="{BB962C8B-B14F-4D97-AF65-F5344CB8AC3E}">
        <p14:creationId xmlns:p14="http://schemas.microsoft.com/office/powerpoint/2010/main" val="2891876015"/>
      </p:ext>
    </p:extLst>
  </p:cSld>
  <p:clrMap bg1="lt1" tx1="dk1" bg2="lt2" tx2="dk2" accent1="accent1" accent2="accent2" accent3="accent3" accent4="accent4" accent5="accent5" accent6="accent6" hlink="hlink" folHlink="folHlink"/>
  <p:hf hdr="0" ftr="0" dt="0"/>
  <p:notesStyle>
    <a:lvl1pPr marL="0" algn="l" defTabSz="914333" rtl="0" eaLnBrk="1" latinLnBrk="0" hangingPunct="1">
      <a:defRPr sz="1200" kern="1200">
        <a:solidFill>
          <a:schemeClr val="tx1"/>
        </a:solidFill>
        <a:latin typeface="+mn-lt"/>
        <a:ea typeface="+mn-ea"/>
        <a:cs typeface="+mn-cs"/>
      </a:defRPr>
    </a:lvl1pPr>
    <a:lvl2pPr marL="457166" algn="l" defTabSz="914333" rtl="0" eaLnBrk="1" latinLnBrk="0" hangingPunct="1">
      <a:defRPr sz="1200" kern="1200">
        <a:solidFill>
          <a:schemeClr val="tx1"/>
        </a:solidFill>
        <a:latin typeface="+mn-lt"/>
        <a:ea typeface="+mn-ea"/>
        <a:cs typeface="+mn-cs"/>
      </a:defRPr>
    </a:lvl2pPr>
    <a:lvl3pPr marL="914333" algn="l" defTabSz="914333" rtl="0" eaLnBrk="1" latinLnBrk="0" hangingPunct="1">
      <a:defRPr sz="1200" kern="1200">
        <a:solidFill>
          <a:schemeClr val="tx1"/>
        </a:solidFill>
        <a:latin typeface="+mn-lt"/>
        <a:ea typeface="+mn-ea"/>
        <a:cs typeface="+mn-cs"/>
      </a:defRPr>
    </a:lvl3pPr>
    <a:lvl4pPr marL="1371498" algn="l" defTabSz="914333" rtl="0" eaLnBrk="1" latinLnBrk="0" hangingPunct="1">
      <a:defRPr sz="1200" kern="1200">
        <a:solidFill>
          <a:schemeClr val="tx1"/>
        </a:solidFill>
        <a:latin typeface="+mn-lt"/>
        <a:ea typeface="+mn-ea"/>
        <a:cs typeface="+mn-cs"/>
      </a:defRPr>
    </a:lvl4pPr>
    <a:lvl5pPr marL="1828664" algn="l" defTabSz="914333" rtl="0" eaLnBrk="1" latinLnBrk="0" hangingPunct="1">
      <a:defRPr sz="1200" kern="1200">
        <a:solidFill>
          <a:schemeClr val="tx1"/>
        </a:solidFill>
        <a:latin typeface="+mn-lt"/>
        <a:ea typeface="+mn-ea"/>
        <a:cs typeface="+mn-cs"/>
      </a:defRPr>
    </a:lvl5pPr>
    <a:lvl6pPr marL="2285829" algn="l" defTabSz="914333" rtl="0" eaLnBrk="1" latinLnBrk="0" hangingPunct="1">
      <a:defRPr sz="1200" kern="1200">
        <a:solidFill>
          <a:schemeClr val="tx1"/>
        </a:solidFill>
        <a:latin typeface="+mn-lt"/>
        <a:ea typeface="+mn-ea"/>
        <a:cs typeface="+mn-cs"/>
      </a:defRPr>
    </a:lvl6pPr>
    <a:lvl7pPr marL="2742995" algn="l" defTabSz="914333" rtl="0" eaLnBrk="1" latinLnBrk="0" hangingPunct="1">
      <a:defRPr sz="1200" kern="1200">
        <a:solidFill>
          <a:schemeClr val="tx1"/>
        </a:solidFill>
        <a:latin typeface="+mn-lt"/>
        <a:ea typeface="+mn-ea"/>
        <a:cs typeface="+mn-cs"/>
      </a:defRPr>
    </a:lvl7pPr>
    <a:lvl8pPr marL="3200160" algn="l" defTabSz="914333" rtl="0" eaLnBrk="1" latinLnBrk="0" hangingPunct="1">
      <a:defRPr sz="1200" kern="1200">
        <a:solidFill>
          <a:schemeClr val="tx1"/>
        </a:solidFill>
        <a:latin typeface="+mn-lt"/>
        <a:ea typeface="+mn-ea"/>
        <a:cs typeface="+mn-cs"/>
      </a:defRPr>
    </a:lvl8pPr>
    <a:lvl9pPr marL="3657326" algn="l" defTabSz="9143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1</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159452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AFCE3B-317D-4AE0-BC7F-8267412B7C4C}" type="slidenum">
              <a:rPr lang="en-GB" smtClean="0"/>
              <a:t>8</a:t>
            </a:fld>
            <a:endParaRPr lang="en-GB"/>
          </a:p>
        </p:txBody>
      </p:sp>
    </p:spTree>
    <p:extLst>
      <p:ext uri="{BB962C8B-B14F-4D97-AF65-F5344CB8AC3E}">
        <p14:creationId xmlns:p14="http://schemas.microsoft.com/office/powerpoint/2010/main" val="3149530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1391867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50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313153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60808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645478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78866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21863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6661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976099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76627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3865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855100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88096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82469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2278354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193372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5" y="0"/>
            <a:ext cx="8688388" cy="555526"/>
          </a:xfrm>
        </p:spPr>
        <p:txBody>
          <a:bodyPr/>
          <a:lstStyle>
            <a:lvl1pPr algn="l">
              <a:defRPr sz="3000">
                <a:solidFill>
                  <a:srgbClr val="1D3E61"/>
                </a:solidFill>
              </a:defRPr>
            </a:lvl1pPr>
          </a:lstStyle>
          <a:p>
            <a:r>
              <a:rPr lang="en-US"/>
              <a:t>Click to edit Master title style</a:t>
            </a:r>
            <a:endParaRPr lang="en-GB"/>
          </a:p>
        </p:txBody>
      </p:sp>
      <p:sp>
        <p:nvSpPr>
          <p:cNvPr id="6" name="Rectangle 5"/>
          <p:cNvSpPr/>
          <p:nvPr userDrawn="1"/>
        </p:nvSpPr>
        <p:spPr bwMode="auto">
          <a:xfrm>
            <a:off x="0" y="3579862"/>
            <a:ext cx="9144000" cy="1563638"/>
          </a:xfrm>
          <a:prstGeom prst="rect">
            <a:avLst/>
          </a:prstGeom>
          <a:solidFill>
            <a:srgbClr val="FFFFFF"/>
          </a:solidFill>
          <a:ln w="9525" cap="flat" cmpd="sng" algn="ctr">
            <a:no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023104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7675-B12C-435D-A763-86634C3642A3}"/>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8B7E3C39-8D1A-4F70-831A-56B44A510B3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D850DA4-842A-4F16-8DC4-502B085F9EDE}"/>
              </a:ext>
            </a:extLst>
          </p:cNvPr>
          <p:cNvSpPr>
            <a:spLocks noGrp="1"/>
          </p:cNvSpPr>
          <p:nvPr>
            <p:ph type="dt" sz="half" idx="10"/>
          </p:nvPr>
        </p:nvSpPr>
        <p:spPr/>
        <p:txBody>
          <a:bodyPr/>
          <a:lstStyle/>
          <a:p>
            <a:fld id="{4F467BC8-1645-4D60-8AAE-5544F2AADB5F}" type="datetimeFigureOut">
              <a:rPr lang="en-GB" smtClean="0"/>
              <a:t>02/10/2020</a:t>
            </a:fld>
            <a:endParaRPr lang="en-GB"/>
          </a:p>
        </p:txBody>
      </p:sp>
      <p:sp>
        <p:nvSpPr>
          <p:cNvPr id="5" name="Footer Placeholder 4">
            <a:extLst>
              <a:ext uri="{FF2B5EF4-FFF2-40B4-BE49-F238E27FC236}">
                <a16:creationId xmlns:a16="http://schemas.microsoft.com/office/drawing/2014/main" id="{F8D1017F-00F5-44FB-AE70-FF9A9CB60E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9B2CA1-31DF-4B84-BBC2-D7C5E6364D26}"/>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18985600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AAD4D-27CB-4AF1-8616-482656FA01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646DB0-712D-4003-A19F-FC7D0EACC3A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98308C-0D9B-4EBF-BA9A-A3B4E3084EA7}"/>
              </a:ext>
            </a:extLst>
          </p:cNvPr>
          <p:cNvSpPr>
            <a:spLocks noGrp="1"/>
          </p:cNvSpPr>
          <p:nvPr>
            <p:ph type="dt" sz="half" idx="10"/>
          </p:nvPr>
        </p:nvSpPr>
        <p:spPr/>
        <p:txBody>
          <a:bodyPr/>
          <a:lstStyle/>
          <a:p>
            <a:fld id="{4F467BC8-1645-4D60-8AAE-5544F2AADB5F}" type="datetimeFigureOut">
              <a:rPr lang="en-GB" smtClean="0"/>
              <a:t>02/10/2020</a:t>
            </a:fld>
            <a:endParaRPr lang="en-GB"/>
          </a:p>
        </p:txBody>
      </p:sp>
      <p:sp>
        <p:nvSpPr>
          <p:cNvPr id="5" name="Footer Placeholder 4">
            <a:extLst>
              <a:ext uri="{FF2B5EF4-FFF2-40B4-BE49-F238E27FC236}">
                <a16:creationId xmlns:a16="http://schemas.microsoft.com/office/drawing/2014/main" id="{234C204F-AE0E-466D-AB54-D541DFE613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AB413B-9C12-48B5-98F0-69BCCFB37DD1}"/>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35873063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A3D89-A0D6-4292-9046-70799AC3CBAC}"/>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99CD78-37C3-4EE5-B501-0DC2FAF85C70}"/>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123304-CE38-4518-BCF2-D61D6F4F2E6C}"/>
              </a:ext>
            </a:extLst>
          </p:cNvPr>
          <p:cNvSpPr>
            <a:spLocks noGrp="1"/>
          </p:cNvSpPr>
          <p:nvPr>
            <p:ph type="dt" sz="half" idx="10"/>
          </p:nvPr>
        </p:nvSpPr>
        <p:spPr/>
        <p:txBody>
          <a:bodyPr/>
          <a:lstStyle/>
          <a:p>
            <a:fld id="{4F467BC8-1645-4D60-8AAE-5544F2AADB5F}" type="datetimeFigureOut">
              <a:rPr lang="en-GB" smtClean="0"/>
              <a:t>02/10/2020</a:t>
            </a:fld>
            <a:endParaRPr lang="en-GB"/>
          </a:p>
        </p:txBody>
      </p:sp>
      <p:sp>
        <p:nvSpPr>
          <p:cNvPr id="5" name="Footer Placeholder 4">
            <a:extLst>
              <a:ext uri="{FF2B5EF4-FFF2-40B4-BE49-F238E27FC236}">
                <a16:creationId xmlns:a16="http://schemas.microsoft.com/office/drawing/2014/main" id="{B440B553-302A-4C85-9217-FE4B79ED3F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167B3A-09E3-44A2-AC66-C012D7DBB585}"/>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15199445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37E58-08D7-49DF-A6C1-A978E9B13F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296BAC-9042-43A0-9EF6-48F472A5F171}"/>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529636A-A969-4A52-8698-AA9B608F87A2}"/>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2F600E0-B0C7-4355-98B6-7E187275B10F}"/>
              </a:ext>
            </a:extLst>
          </p:cNvPr>
          <p:cNvSpPr>
            <a:spLocks noGrp="1"/>
          </p:cNvSpPr>
          <p:nvPr>
            <p:ph type="dt" sz="half" idx="10"/>
          </p:nvPr>
        </p:nvSpPr>
        <p:spPr/>
        <p:txBody>
          <a:bodyPr/>
          <a:lstStyle/>
          <a:p>
            <a:fld id="{4F467BC8-1645-4D60-8AAE-5544F2AADB5F}" type="datetimeFigureOut">
              <a:rPr lang="en-GB" smtClean="0"/>
              <a:t>02/10/2020</a:t>
            </a:fld>
            <a:endParaRPr lang="en-GB"/>
          </a:p>
        </p:txBody>
      </p:sp>
      <p:sp>
        <p:nvSpPr>
          <p:cNvPr id="6" name="Footer Placeholder 5">
            <a:extLst>
              <a:ext uri="{FF2B5EF4-FFF2-40B4-BE49-F238E27FC236}">
                <a16:creationId xmlns:a16="http://schemas.microsoft.com/office/drawing/2014/main" id="{8E250287-0790-4B15-8145-8A85C5C401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54BC39-F494-45EC-BE8C-16B6EC0E8C41}"/>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28839315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4AE2C-C6D3-4CE7-8EDA-FEBFDE5147FB}"/>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700F34-87E3-40A7-8F5C-48E5082FF9F3}"/>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77D266E5-3AD8-477C-8D0D-A243F9965BD1}"/>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B820145-6F12-44FC-AA24-12C4E8C5E2F2}"/>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A6ACACEB-0B7C-4669-8F19-182646E5C3DC}"/>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71F8C66-8472-4D8A-9BA8-5540DBAC53DF}"/>
              </a:ext>
            </a:extLst>
          </p:cNvPr>
          <p:cNvSpPr>
            <a:spLocks noGrp="1"/>
          </p:cNvSpPr>
          <p:nvPr>
            <p:ph type="dt" sz="half" idx="10"/>
          </p:nvPr>
        </p:nvSpPr>
        <p:spPr/>
        <p:txBody>
          <a:bodyPr/>
          <a:lstStyle/>
          <a:p>
            <a:fld id="{4F467BC8-1645-4D60-8AAE-5544F2AADB5F}" type="datetimeFigureOut">
              <a:rPr lang="en-GB" smtClean="0"/>
              <a:t>02/10/2020</a:t>
            </a:fld>
            <a:endParaRPr lang="en-GB"/>
          </a:p>
        </p:txBody>
      </p:sp>
      <p:sp>
        <p:nvSpPr>
          <p:cNvPr id="8" name="Footer Placeholder 7">
            <a:extLst>
              <a:ext uri="{FF2B5EF4-FFF2-40B4-BE49-F238E27FC236}">
                <a16:creationId xmlns:a16="http://schemas.microsoft.com/office/drawing/2014/main" id="{A0D0E69C-AA6A-4F7B-96EC-45B2F87B33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6422F10-699F-460D-B52D-4CA1B2572A2A}"/>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2322822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6" y="-42360"/>
            <a:ext cx="8688388" cy="723900"/>
          </a:xfrm>
        </p:spPr>
        <p:txBody>
          <a:bodyPr/>
          <a:lstStyle>
            <a:lvl1pPr algn="l">
              <a:defRPr sz="3000">
                <a:solidFill>
                  <a:srgbClr val="1D3E61"/>
                </a:solidFill>
              </a:defRPr>
            </a:lvl1pPr>
          </a:lstStyle>
          <a:p>
            <a:r>
              <a:rPr lang="en-US"/>
              <a:t>Click to edit Master title style</a:t>
            </a:r>
            <a:endParaRPr lang="en-GB"/>
          </a:p>
        </p:txBody>
      </p:sp>
      <p:sp>
        <p:nvSpPr>
          <p:cNvPr id="3" name="Content Placeholder 2"/>
          <p:cNvSpPr>
            <a:spLocks noGrp="1"/>
          </p:cNvSpPr>
          <p:nvPr>
            <p:ph idx="1"/>
          </p:nvPr>
        </p:nvSpPr>
        <p:spPr>
          <a:xfrm>
            <a:off x="228600" y="681540"/>
            <a:ext cx="8686800" cy="3456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8778983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5DE90-D9F5-4733-9947-035F5691BF1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6E48A88-5A7F-4173-99FB-E8D1881C8BD2}"/>
              </a:ext>
            </a:extLst>
          </p:cNvPr>
          <p:cNvSpPr>
            <a:spLocks noGrp="1"/>
          </p:cNvSpPr>
          <p:nvPr>
            <p:ph type="dt" sz="half" idx="10"/>
          </p:nvPr>
        </p:nvSpPr>
        <p:spPr/>
        <p:txBody>
          <a:bodyPr/>
          <a:lstStyle/>
          <a:p>
            <a:fld id="{4F467BC8-1645-4D60-8AAE-5544F2AADB5F}" type="datetimeFigureOut">
              <a:rPr lang="en-GB" smtClean="0"/>
              <a:t>02/10/2020</a:t>
            </a:fld>
            <a:endParaRPr lang="en-GB"/>
          </a:p>
        </p:txBody>
      </p:sp>
      <p:sp>
        <p:nvSpPr>
          <p:cNvPr id="4" name="Footer Placeholder 3">
            <a:extLst>
              <a:ext uri="{FF2B5EF4-FFF2-40B4-BE49-F238E27FC236}">
                <a16:creationId xmlns:a16="http://schemas.microsoft.com/office/drawing/2014/main" id="{BC5B69FF-8922-439B-AE68-06656E7BA7D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01F78E9-9C3B-4EFB-B581-AE02D63D573B}"/>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26373132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E90635-50DE-4E17-AC6A-C817A02F26BF}"/>
              </a:ext>
            </a:extLst>
          </p:cNvPr>
          <p:cNvSpPr>
            <a:spLocks noGrp="1"/>
          </p:cNvSpPr>
          <p:nvPr>
            <p:ph type="dt" sz="half" idx="10"/>
          </p:nvPr>
        </p:nvSpPr>
        <p:spPr/>
        <p:txBody>
          <a:bodyPr/>
          <a:lstStyle/>
          <a:p>
            <a:fld id="{4F467BC8-1645-4D60-8AAE-5544F2AADB5F}" type="datetimeFigureOut">
              <a:rPr lang="en-GB" smtClean="0"/>
              <a:t>02/10/2020</a:t>
            </a:fld>
            <a:endParaRPr lang="en-GB"/>
          </a:p>
        </p:txBody>
      </p:sp>
      <p:sp>
        <p:nvSpPr>
          <p:cNvPr id="3" name="Footer Placeholder 2">
            <a:extLst>
              <a:ext uri="{FF2B5EF4-FFF2-40B4-BE49-F238E27FC236}">
                <a16:creationId xmlns:a16="http://schemas.microsoft.com/office/drawing/2014/main" id="{418769E7-7194-4E90-BDCE-A2AB2C84C23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26CBC6B-F68C-423C-A724-27884F23C0B2}"/>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21616820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6236F-8EB5-45FE-A516-3E3742C3D2B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EFCD77D-2B41-4335-B886-378F51263D3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3A0EDF-842F-4A72-B745-3774B5B0A8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72DBF0F-6B38-45A4-97ED-F7097B2DC347}"/>
              </a:ext>
            </a:extLst>
          </p:cNvPr>
          <p:cNvSpPr>
            <a:spLocks noGrp="1"/>
          </p:cNvSpPr>
          <p:nvPr>
            <p:ph type="dt" sz="half" idx="10"/>
          </p:nvPr>
        </p:nvSpPr>
        <p:spPr/>
        <p:txBody>
          <a:bodyPr/>
          <a:lstStyle/>
          <a:p>
            <a:fld id="{4F467BC8-1645-4D60-8AAE-5544F2AADB5F}" type="datetimeFigureOut">
              <a:rPr lang="en-GB" smtClean="0"/>
              <a:t>02/10/2020</a:t>
            </a:fld>
            <a:endParaRPr lang="en-GB"/>
          </a:p>
        </p:txBody>
      </p:sp>
      <p:sp>
        <p:nvSpPr>
          <p:cNvPr id="6" name="Footer Placeholder 5">
            <a:extLst>
              <a:ext uri="{FF2B5EF4-FFF2-40B4-BE49-F238E27FC236}">
                <a16:creationId xmlns:a16="http://schemas.microsoft.com/office/drawing/2014/main" id="{0C4E40B0-E37F-42CC-A865-30D81903B5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04D9EF-6D08-4D75-833D-E97AE210EC49}"/>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37393908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C23E3-AB80-4DE2-B316-035FDAD4567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84B697A-C1A0-4930-9285-0E35172C35CC}"/>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A205EC61-E688-4038-A6CF-AE53E261A7C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D11E1F4-2E4F-48F6-9828-86422706D63C}"/>
              </a:ext>
            </a:extLst>
          </p:cNvPr>
          <p:cNvSpPr>
            <a:spLocks noGrp="1"/>
          </p:cNvSpPr>
          <p:nvPr>
            <p:ph type="dt" sz="half" idx="10"/>
          </p:nvPr>
        </p:nvSpPr>
        <p:spPr/>
        <p:txBody>
          <a:bodyPr/>
          <a:lstStyle/>
          <a:p>
            <a:fld id="{4F467BC8-1645-4D60-8AAE-5544F2AADB5F}" type="datetimeFigureOut">
              <a:rPr lang="en-GB" smtClean="0"/>
              <a:t>02/10/2020</a:t>
            </a:fld>
            <a:endParaRPr lang="en-GB"/>
          </a:p>
        </p:txBody>
      </p:sp>
      <p:sp>
        <p:nvSpPr>
          <p:cNvPr id="6" name="Footer Placeholder 5">
            <a:extLst>
              <a:ext uri="{FF2B5EF4-FFF2-40B4-BE49-F238E27FC236}">
                <a16:creationId xmlns:a16="http://schemas.microsoft.com/office/drawing/2014/main" id="{39225619-0E85-408A-BC30-208533DF43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D4BF3F-BF7D-410A-A6B6-416A271AC315}"/>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3129013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8FB94-D069-4BA9-AF73-50FAE001772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38C63F-732B-43B2-960B-757284F16BC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437DB9-C680-4F8E-A993-28F42D8E702E}"/>
              </a:ext>
            </a:extLst>
          </p:cNvPr>
          <p:cNvSpPr>
            <a:spLocks noGrp="1"/>
          </p:cNvSpPr>
          <p:nvPr>
            <p:ph type="dt" sz="half" idx="10"/>
          </p:nvPr>
        </p:nvSpPr>
        <p:spPr/>
        <p:txBody>
          <a:bodyPr/>
          <a:lstStyle/>
          <a:p>
            <a:fld id="{4F467BC8-1645-4D60-8AAE-5544F2AADB5F}" type="datetimeFigureOut">
              <a:rPr lang="en-GB" smtClean="0"/>
              <a:t>02/10/2020</a:t>
            </a:fld>
            <a:endParaRPr lang="en-GB"/>
          </a:p>
        </p:txBody>
      </p:sp>
      <p:sp>
        <p:nvSpPr>
          <p:cNvPr id="5" name="Footer Placeholder 4">
            <a:extLst>
              <a:ext uri="{FF2B5EF4-FFF2-40B4-BE49-F238E27FC236}">
                <a16:creationId xmlns:a16="http://schemas.microsoft.com/office/drawing/2014/main" id="{CD73203B-DAB9-4435-BBD9-3D837AE2D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3263B4-D22D-4983-94A1-4CBBEDD0E6DA}"/>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40985660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F1C5E4-4D64-4B0A-AA42-E64F10E6F195}"/>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FEE260-5C59-4267-80CC-3E9062CA9759}"/>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38ECEE-AB7D-4E65-A987-C03CEAAD6673}"/>
              </a:ext>
            </a:extLst>
          </p:cNvPr>
          <p:cNvSpPr>
            <a:spLocks noGrp="1"/>
          </p:cNvSpPr>
          <p:nvPr>
            <p:ph type="dt" sz="half" idx="10"/>
          </p:nvPr>
        </p:nvSpPr>
        <p:spPr/>
        <p:txBody>
          <a:bodyPr/>
          <a:lstStyle/>
          <a:p>
            <a:fld id="{4F467BC8-1645-4D60-8AAE-5544F2AADB5F}" type="datetimeFigureOut">
              <a:rPr lang="en-GB" smtClean="0"/>
              <a:t>02/10/2020</a:t>
            </a:fld>
            <a:endParaRPr lang="en-GB"/>
          </a:p>
        </p:txBody>
      </p:sp>
      <p:sp>
        <p:nvSpPr>
          <p:cNvPr id="5" name="Footer Placeholder 4">
            <a:extLst>
              <a:ext uri="{FF2B5EF4-FFF2-40B4-BE49-F238E27FC236}">
                <a16:creationId xmlns:a16="http://schemas.microsoft.com/office/drawing/2014/main" id="{0C4D1F43-EDF0-457F-B9FC-9E6A19ABFF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BA1DBE-5B1B-4248-8A93-FE93E6BB4D45}"/>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3715544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3062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034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3988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102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Tree>
    <p:extLst>
      <p:ext uri="{BB962C8B-B14F-4D97-AF65-F5344CB8AC3E}">
        <p14:creationId xmlns:p14="http://schemas.microsoft.com/office/powerpoint/2010/main" val="3210974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11144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3.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3.png"/><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5.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6"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4" y="444396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9" tIns="46035" rIns="92069" bIns="46035"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4062" r:id="rId1"/>
    <p:sldLayoutId id="2147484060" r:id="rId2"/>
    <p:sldLayoutId id="2147484061" r:id="rId3"/>
  </p:sldLayoutIdLst>
  <p:hf hdr="0" ftr="0" dt="0"/>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166" algn="ctr" rtl="0" fontAlgn="base">
        <a:spcBef>
          <a:spcPct val="0"/>
        </a:spcBef>
        <a:spcAft>
          <a:spcPct val="0"/>
        </a:spcAft>
        <a:defRPr sz="2800" b="1">
          <a:solidFill>
            <a:schemeClr val="tx1"/>
          </a:solidFill>
          <a:latin typeface="Arial" charset="0"/>
        </a:defRPr>
      </a:lvl6pPr>
      <a:lvl7pPr marL="914333" algn="ctr" rtl="0" fontAlgn="base">
        <a:spcBef>
          <a:spcPct val="0"/>
        </a:spcBef>
        <a:spcAft>
          <a:spcPct val="0"/>
        </a:spcAft>
        <a:defRPr sz="2800" b="1">
          <a:solidFill>
            <a:schemeClr val="tx1"/>
          </a:solidFill>
          <a:latin typeface="Arial" charset="0"/>
        </a:defRPr>
      </a:lvl7pPr>
      <a:lvl8pPr marL="1371498" algn="ctr" rtl="0" fontAlgn="base">
        <a:spcBef>
          <a:spcPct val="0"/>
        </a:spcBef>
        <a:spcAft>
          <a:spcPct val="0"/>
        </a:spcAft>
        <a:defRPr sz="2800" b="1">
          <a:solidFill>
            <a:schemeClr val="tx1"/>
          </a:solidFill>
          <a:latin typeface="Arial" charset="0"/>
        </a:defRPr>
      </a:lvl8pPr>
      <a:lvl9pPr marL="1828664" algn="ctr" rtl="0" fontAlgn="base">
        <a:spcBef>
          <a:spcPct val="0"/>
        </a:spcBef>
        <a:spcAft>
          <a:spcPct val="0"/>
        </a:spcAft>
        <a:defRPr sz="2800" b="1">
          <a:solidFill>
            <a:schemeClr val="tx1"/>
          </a:solidFill>
          <a:latin typeface="Arial" charset="0"/>
        </a:defRPr>
      </a:lvl9pPr>
    </p:titleStyle>
    <p:bodyStyle>
      <a:lvl1pPr marL="342875" indent="-342875"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895" indent="-285729"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2915" indent="-228582"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080"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246"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411"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578"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8744"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5909"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7493272"/>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Lst>
  <p:txStyles>
    <p:title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13856804"/>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73158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extLst>
      <p:ext uri="{BB962C8B-B14F-4D97-AF65-F5344CB8AC3E}">
        <p14:creationId xmlns:p14="http://schemas.microsoft.com/office/powerpoint/2010/main" val="1893693442"/>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F5867-7423-492B-AA49-F33B87DB37C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54E90B-9370-4A64-8DF0-465AE6858B5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F94571-D9D0-4080-9101-491A94DF63D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F467BC8-1645-4D60-8AAE-5544F2AADB5F}" type="datetimeFigureOut">
              <a:rPr lang="en-GB" smtClean="0"/>
              <a:t>02/10/2020</a:t>
            </a:fld>
            <a:endParaRPr lang="en-GB"/>
          </a:p>
        </p:txBody>
      </p:sp>
      <p:sp>
        <p:nvSpPr>
          <p:cNvPr id="5" name="Footer Placeholder 4">
            <a:extLst>
              <a:ext uri="{FF2B5EF4-FFF2-40B4-BE49-F238E27FC236}">
                <a16:creationId xmlns:a16="http://schemas.microsoft.com/office/drawing/2014/main" id="{1E0229A1-B450-4A55-8997-B2381C8251C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EFF5F2B-98E3-417A-8BA7-7FC3F9190C87}"/>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67F7537-E218-44C6-B794-E6A6968F4116}" type="slidenum">
              <a:rPr lang="en-GB" smtClean="0"/>
              <a:t>‹#›</a:t>
            </a:fld>
            <a:endParaRPr lang="en-GB"/>
          </a:p>
        </p:txBody>
      </p:sp>
    </p:spTree>
    <p:extLst>
      <p:ext uri="{BB962C8B-B14F-4D97-AF65-F5344CB8AC3E}">
        <p14:creationId xmlns:p14="http://schemas.microsoft.com/office/powerpoint/2010/main" val="2900098977"/>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October 2020</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2745C0-C3F1-4E14-AB1C-A0A3DEBF42EA}"/>
              </a:ext>
            </a:extLst>
          </p:cNvPr>
          <p:cNvSpPr txBox="1">
            <a:spLocks/>
          </p:cNvSpPr>
          <p:nvPr/>
        </p:nvSpPr>
        <p:spPr>
          <a:xfrm>
            <a:off x="832005" y="138313"/>
            <a:ext cx="7479990" cy="387007"/>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378"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High Level Plan</a:t>
            </a:r>
          </a:p>
        </p:txBody>
      </p:sp>
      <p:pic>
        <p:nvPicPr>
          <p:cNvPr id="6" name="Picture 5">
            <a:extLst>
              <a:ext uri="{FF2B5EF4-FFF2-40B4-BE49-F238E27FC236}">
                <a16:creationId xmlns:a16="http://schemas.microsoft.com/office/drawing/2014/main" id="{382669D9-CC0F-4E8C-87D5-EA9C7D17A028}"/>
              </a:ext>
            </a:extLst>
          </p:cNvPr>
          <p:cNvPicPr>
            <a:picLocks noChangeAspect="1"/>
          </p:cNvPicPr>
          <p:nvPr/>
        </p:nvPicPr>
        <p:blipFill>
          <a:blip r:embed="rId2"/>
          <a:stretch>
            <a:fillRect/>
          </a:stretch>
        </p:blipFill>
        <p:spPr>
          <a:xfrm>
            <a:off x="588817" y="525320"/>
            <a:ext cx="7966365" cy="4343829"/>
          </a:xfrm>
          <a:prstGeom prst="rect">
            <a:avLst/>
          </a:prstGeom>
        </p:spPr>
      </p:pic>
    </p:spTree>
    <p:extLst>
      <p:ext uri="{BB962C8B-B14F-4D97-AF65-F5344CB8AC3E}">
        <p14:creationId xmlns:p14="http://schemas.microsoft.com/office/powerpoint/2010/main" val="3973031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2076" y="65655"/>
            <a:ext cx="8651961" cy="803196"/>
          </a:xfrm>
        </p:spPr>
        <p:txBody>
          <a:bodyPr vert="horz" lIns="91438" tIns="45719" rIns="91438" bIns="45719" rtlCol="0" anchor="ctr">
            <a:noAutofit/>
          </a:bodyPr>
          <a:lstStyle/>
          <a:p>
            <a:pPr algn="ctr" defTabSz="914378"/>
            <a:r>
              <a:rPr lang="en-GB" sz="2000" b="1" dirty="0">
                <a:solidFill>
                  <a:srgbClr val="3E5AA8"/>
                </a:solidFill>
                <a:latin typeface="Arial"/>
                <a:cs typeface="Arial"/>
              </a:rPr>
              <a:t>Switching Programme CR Position – CRs not impacting </a:t>
            </a:r>
            <a:r>
              <a:rPr lang="en-GB" sz="2000" b="1" dirty="0" err="1">
                <a:solidFill>
                  <a:srgbClr val="3E5AA8"/>
                </a:solidFill>
                <a:latin typeface="Arial"/>
                <a:cs typeface="Arial"/>
              </a:rPr>
              <a:t>Xoserve</a:t>
            </a:r>
            <a:r>
              <a:rPr lang="en-GB" sz="2000" b="1" dirty="0">
                <a:solidFill>
                  <a:srgbClr val="3E5AA8"/>
                </a:solidFill>
                <a:latin typeface="Arial"/>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570139000"/>
              </p:ext>
            </p:extLst>
          </p:nvPr>
        </p:nvGraphicFramePr>
        <p:xfrm>
          <a:off x="362115" y="804569"/>
          <a:ext cx="8412492" cy="3930932"/>
        </p:xfrm>
        <a:graphic>
          <a:graphicData uri="http://schemas.openxmlformats.org/drawingml/2006/table">
            <a:tbl>
              <a:tblPr firstRow="1" bandRow="1">
                <a:tableStyleId>{5C22544A-7EE6-4342-B048-85BDC9FD1C3A}</a:tableStyleId>
              </a:tblPr>
              <a:tblGrid>
                <a:gridCol w="4153811">
                  <a:extLst>
                    <a:ext uri="{9D8B030D-6E8A-4147-A177-3AD203B41FA5}">
                      <a16:colId xmlns:a16="http://schemas.microsoft.com/office/drawing/2014/main" val="997061046"/>
                    </a:ext>
                  </a:extLst>
                </a:gridCol>
                <a:gridCol w="532419">
                  <a:extLst>
                    <a:ext uri="{9D8B030D-6E8A-4147-A177-3AD203B41FA5}">
                      <a16:colId xmlns:a16="http://schemas.microsoft.com/office/drawing/2014/main" val="2723771934"/>
                    </a:ext>
                  </a:extLst>
                </a:gridCol>
                <a:gridCol w="1373400">
                  <a:extLst>
                    <a:ext uri="{9D8B030D-6E8A-4147-A177-3AD203B41FA5}">
                      <a16:colId xmlns:a16="http://schemas.microsoft.com/office/drawing/2014/main" val="3830117845"/>
                    </a:ext>
                  </a:extLst>
                </a:gridCol>
                <a:gridCol w="670363">
                  <a:extLst>
                    <a:ext uri="{9D8B030D-6E8A-4147-A177-3AD203B41FA5}">
                      <a16:colId xmlns:a16="http://schemas.microsoft.com/office/drawing/2014/main" val="194189712"/>
                    </a:ext>
                  </a:extLst>
                </a:gridCol>
                <a:gridCol w="1682499">
                  <a:extLst>
                    <a:ext uri="{9D8B030D-6E8A-4147-A177-3AD203B41FA5}">
                      <a16:colId xmlns:a16="http://schemas.microsoft.com/office/drawing/2014/main" val="3065248341"/>
                    </a:ext>
                  </a:extLst>
                </a:gridCol>
              </a:tblGrid>
              <a:tr h="632420">
                <a:tc>
                  <a:txBody>
                    <a:bodyPr/>
                    <a:lstStyle/>
                    <a:p>
                      <a:pPr algn="l" rtl="0" fontAlgn="ctr"/>
                      <a:r>
                        <a:rPr lang="en-GB" sz="900" b="1" i="0" u="none" strike="noStrike" dirty="0">
                          <a:solidFill>
                            <a:srgbClr val="FFFFFF"/>
                          </a:solidFill>
                          <a:effectLst/>
                          <a:latin typeface="Arial" panose="020B0604020202020204" pitchFamily="34" charset="0"/>
                          <a:cs typeface="Arial" panose="020B0604020202020204" pitchFamily="34" charset="0"/>
                        </a:rPr>
                        <a:t>CR Name</a:t>
                      </a:r>
                    </a:p>
                  </a:txBody>
                  <a:tcPr marL="4763" marR="4763" marT="4763" marB="0" anchor="ctr"/>
                </a:tc>
                <a:tc>
                  <a:txBody>
                    <a:bodyPr/>
                    <a:lstStyle/>
                    <a:p>
                      <a:pPr algn="l" rtl="0" fontAlgn="ctr"/>
                      <a:r>
                        <a:rPr lang="en-GB" sz="900" b="1" i="0" u="none" strike="noStrike">
                          <a:solidFill>
                            <a:srgbClr val="FFFFFF"/>
                          </a:solidFill>
                          <a:effectLst/>
                          <a:latin typeface="Arial" panose="020B0604020202020204" pitchFamily="34" charset="0"/>
                          <a:cs typeface="Arial" panose="020B0604020202020204" pitchFamily="34" charset="0"/>
                        </a:rPr>
                        <a:t>CR Ref</a:t>
                      </a:r>
                    </a:p>
                  </a:txBody>
                  <a:tcPr marL="4763" marR="4763" marT="4763" marB="0" anchor="ctr"/>
                </a:tc>
                <a:tc>
                  <a:txBody>
                    <a:bodyPr/>
                    <a:lstStyle/>
                    <a:p>
                      <a:pPr algn="l" rtl="0" fontAlgn="ctr"/>
                      <a:r>
                        <a:rPr lang="en-US" sz="900" b="1" i="0" u="none" strike="noStrike" dirty="0">
                          <a:solidFill>
                            <a:srgbClr val="FFFFFF"/>
                          </a:solidFill>
                          <a:effectLst/>
                          <a:latin typeface="Arial" panose="020B0604020202020204" pitchFamily="34" charset="0"/>
                          <a:cs typeface="Arial" panose="020B0604020202020204" pitchFamily="34" charset="0"/>
                        </a:rPr>
                        <a:t>High Level Cost IA Cost</a:t>
                      </a:r>
                    </a:p>
                  </a:txBody>
                  <a:tcPr marL="4763" marR="4763" marT="4763" marB="0" anchor="ctr"/>
                </a:tc>
                <a:tc>
                  <a:txBody>
                    <a:bodyPr/>
                    <a:lstStyle/>
                    <a:p>
                      <a:pPr algn="l" rtl="0" fontAlgn="ctr"/>
                      <a:r>
                        <a:rPr lang="en-GB" sz="900" b="1" i="0" u="none" strike="noStrike">
                          <a:solidFill>
                            <a:srgbClr val="FFFFFF"/>
                          </a:solidFill>
                          <a:effectLst/>
                          <a:latin typeface="Arial" panose="020B0604020202020204" pitchFamily="34" charset="0"/>
                          <a:cs typeface="Arial" panose="020B0604020202020204" pitchFamily="34" charset="0"/>
                        </a:rPr>
                        <a:t>Date Raised</a:t>
                      </a:r>
                    </a:p>
                  </a:txBody>
                  <a:tcPr marL="4763" marR="4763" marT="4763" marB="0" anchor="ctr"/>
                </a:tc>
                <a:tc>
                  <a:txBody>
                    <a:bodyPr/>
                    <a:lstStyle/>
                    <a:p>
                      <a:pPr algn="l" rtl="0" fontAlgn="ctr"/>
                      <a:r>
                        <a:rPr lang="en-GB" sz="900" b="1" i="0" u="none" strike="noStrike" dirty="0">
                          <a:solidFill>
                            <a:srgbClr val="FFFFFF"/>
                          </a:solidFill>
                          <a:effectLst/>
                          <a:latin typeface="Arial" panose="020B0604020202020204" pitchFamily="34" charset="0"/>
                          <a:cs typeface="Arial" panose="020B0604020202020204" pitchFamily="34" charset="0"/>
                        </a:rPr>
                        <a:t>Status</a:t>
                      </a:r>
                    </a:p>
                  </a:txBody>
                  <a:tcPr marL="4763" marR="4763" marT="4763" marB="0" anchor="ctr"/>
                </a:tc>
                <a:extLst>
                  <a:ext uri="{0D108BD9-81ED-4DB2-BD59-A6C34878D82A}">
                    <a16:rowId xmlns:a16="http://schemas.microsoft.com/office/drawing/2014/main" val="4029148686"/>
                  </a:ext>
                </a:extLst>
              </a:tr>
              <a:tr h="235608">
                <a:tc>
                  <a:txBody>
                    <a:bodyPr/>
                    <a:lstStyle/>
                    <a:p>
                      <a:pPr algn="l" fontAlgn="t"/>
                      <a:r>
                        <a:rPr lang="it-IT" sz="800" b="0" i="0" u="none" strike="noStrike" dirty="0">
                          <a:solidFill>
                            <a:srgbClr val="000000"/>
                          </a:solidFill>
                          <a:effectLst/>
                          <a:latin typeface="Arial" panose="020B0604020202020204" pitchFamily="34" charset="0"/>
                          <a:cs typeface="Arial" panose="020B0604020202020204" pitchFamily="34" charset="0"/>
                        </a:rPr>
                        <a:t>Non_Mandatory_MPAS_Metered_Indicator_v0.4</a:t>
                      </a:r>
                    </a:p>
                  </a:txBody>
                  <a:tcPr marL="0" marR="0" marT="0" marB="0"/>
                </a:tc>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CR-D001</a:t>
                      </a:r>
                    </a:p>
                  </a:txBody>
                  <a:tcPr marL="0" marR="0" marT="0" marB="0"/>
                </a:tc>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800" b="0" i="0" u="none" strike="noStrike" dirty="0">
                          <a:solidFill>
                            <a:srgbClr val="000000"/>
                          </a:solidFill>
                          <a:effectLst/>
                          <a:latin typeface="Arial" panose="020B0604020202020204" pitchFamily="34" charset="0"/>
                          <a:cs typeface="Arial" panose="020B0604020202020204" pitchFamily="34" charset="0"/>
                        </a:rPr>
                        <a:t>27/01/2020</a:t>
                      </a:r>
                    </a:p>
                  </a:txBody>
                  <a:tcPr marL="0" marR="0" marT="0" marB="0"/>
                </a:tc>
                <a:tc>
                  <a:txBody>
                    <a:bodyPr/>
                    <a:lstStyle/>
                    <a:p>
                      <a:pPr algn="ctr" fontAlgn="t"/>
                      <a:r>
                        <a:rPr lang="en-GB" sz="800" b="0" i="0" u="none" strike="noStrike" dirty="0">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751528655"/>
                  </a:ext>
                </a:extLst>
              </a:tr>
              <a:tr h="235608">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REC Manager Procurement Timelines</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CR-D003</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800" b="0" i="0" u="none" strike="noStrike" dirty="0">
                          <a:solidFill>
                            <a:srgbClr val="000000"/>
                          </a:solidFill>
                          <a:effectLst/>
                          <a:latin typeface="Arial" panose="020B0604020202020204" pitchFamily="34" charset="0"/>
                          <a:cs typeface="Arial" panose="020B0604020202020204" pitchFamily="34" charset="0"/>
                        </a:rPr>
                        <a:t>02/12/2019</a:t>
                      </a:r>
                    </a:p>
                  </a:txBody>
                  <a:tcPr marL="0" marR="0" marT="0" marB="0"/>
                </a:tc>
                <a:tc>
                  <a:txBody>
                    <a:bodyPr/>
                    <a:lstStyle/>
                    <a:p>
                      <a:pPr algn="ctr" fontAlgn="t"/>
                      <a:r>
                        <a:rPr lang="en-GB" sz="800" b="0" i="0" u="none" strike="noStrike" dirty="0">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3371576077"/>
                  </a:ext>
                </a:extLst>
              </a:tr>
              <a:tr h="235608">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MPAS Related MPAN Disconnection</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CR-D004</a:t>
                      </a:r>
                    </a:p>
                  </a:txBody>
                  <a:tcPr marL="0" marR="0" marT="0" marB="0"/>
                </a:tc>
                <a:tc>
                  <a:txBody>
                    <a:bodyPr/>
                    <a:lstStyle/>
                    <a:p>
                      <a:pPr algn="l" fontAlgn="b"/>
                      <a:endParaRPr lang="en-GB"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On Hold</a:t>
                      </a:r>
                    </a:p>
                  </a:txBody>
                  <a:tcPr marL="0" marR="0" marT="0" marB="0"/>
                </a:tc>
                <a:extLst>
                  <a:ext uri="{0D108BD9-81ED-4DB2-BD59-A6C34878D82A}">
                    <a16:rowId xmlns:a16="http://schemas.microsoft.com/office/drawing/2014/main" val="3865577480"/>
                  </a:ext>
                </a:extLst>
              </a:tr>
              <a:tr h="235608">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Modification of Related MPAN Cleanse Checkpoint Milestones</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CR-D006</a:t>
                      </a:r>
                    </a:p>
                  </a:txBody>
                  <a:tcPr marL="0" marR="0" marT="0" marB="0"/>
                </a:tc>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27/11/2019</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944098535"/>
                  </a:ext>
                </a:extLst>
              </a:tr>
              <a:tr h="235608">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ABACUS Corrections and Re-alignments</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CR-D007</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04/12/2019</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1751975691"/>
                  </a:ext>
                </a:extLst>
              </a:tr>
              <a:tr h="235608">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ECOES REL API </a:t>
                      </a:r>
                      <a:r>
                        <a:rPr lang="en-GB" sz="800" b="0" i="0" u="none" strike="noStrike" dirty="0" err="1">
                          <a:solidFill>
                            <a:srgbClr val="000000"/>
                          </a:solidFill>
                          <a:effectLst/>
                          <a:latin typeface="Arial" panose="020B0604020202020204" pitchFamily="34" charset="0"/>
                          <a:cs typeface="Arial" panose="020B0604020202020204" pitchFamily="34" charset="0"/>
                        </a:rPr>
                        <a:t>Webmethod</a:t>
                      </a:r>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CR-D009</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17/12/2019</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2701204438"/>
                  </a:ext>
                </a:extLst>
              </a:tr>
              <a:tr h="235608">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CSSIA Uplift to Implement IG Recommendations</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CR-D010</a:t>
                      </a:r>
                    </a:p>
                  </a:txBody>
                  <a:tcPr marL="0" marR="0" marT="0" marB="0"/>
                </a:tc>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17/12/2019</a:t>
                      </a:r>
                    </a:p>
                  </a:txBody>
                  <a:tcPr marL="0" marR="0" marT="0" marB="0"/>
                </a:tc>
                <a:tc>
                  <a:txBody>
                    <a:bodyPr/>
                    <a:lstStyle/>
                    <a:p>
                      <a:pPr algn="ctr" fontAlgn="t"/>
                      <a:r>
                        <a:rPr lang="en-GB" sz="800" b="0" i="0" u="none" strike="noStrike" dirty="0">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2817240232"/>
                  </a:ext>
                </a:extLst>
              </a:tr>
              <a:tr h="235608">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Update 3 E2Es to align to CSSIA</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CR-D011</a:t>
                      </a:r>
                    </a:p>
                  </a:txBody>
                  <a:tcPr marL="0" marR="0" marT="0" marB="0"/>
                </a:tc>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10/06/2020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1531921918"/>
                  </a:ext>
                </a:extLst>
              </a:tr>
              <a:tr h="235608">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CSS_Physical_Interface_Design_Updates_mpxn_v0.2</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CR-D012</a:t>
                      </a:r>
                    </a:p>
                  </a:txBody>
                  <a:tcPr marL="0" marR="0" marT="0" marB="0"/>
                </a:tc>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30/01/2020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2107080113"/>
                  </a:ext>
                </a:extLst>
              </a:tr>
              <a:tr h="235608">
                <a:tc>
                  <a:txBody>
                    <a:bodyPr/>
                    <a:lstStyle/>
                    <a:p>
                      <a:pPr algn="l" fontAlgn="t"/>
                      <a:r>
                        <a:rPr lang="en-US" sz="800" b="0" i="0" u="none" strike="noStrike" dirty="0">
                          <a:solidFill>
                            <a:srgbClr val="000000"/>
                          </a:solidFill>
                          <a:effectLst/>
                          <a:latin typeface="Arial" panose="020B0604020202020204" pitchFamily="34" charset="0"/>
                          <a:cs typeface="Arial" panose="020B0604020202020204" pitchFamily="34" charset="0"/>
                        </a:rPr>
                        <a:t>Messaging_Requirements_Revisions_REC_Code_Manager_and_CSS_v0.1 Clean</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CR-D013</a:t>
                      </a:r>
                    </a:p>
                  </a:txBody>
                  <a:tcPr marL="0" marR="0" marT="0" marB="0"/>
                </a:tc>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28/01/2020</a:t>
                      </a:r>
                    </a:p>
                  </a:txBody>
                  <a:tcPr marL="0" marR="0" marT="0" marB="0"/>
                </a:tc>
                <a:tc>
                  <a:txBody>
                    <a:bodyPr/>
                    <a:lstStyle/>
                    <a:p>
                      <a:pPr algn="ctr" fontAlgn="t"/>
                      <a:r>
                        <a:rPr lang="en-GB" sz="800" b="0" i="0" u="none" strike="noStrike" dirty="0">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2844569037"/>
                  </a:ext>
                </a:extLst>
              </a:tr>
              <a:tr h="235608">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DSP_Specific_ SIT_ Functional_Exit_Criteria</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CR-D023</a:t>
                      </a:r>
                    </a:p>
                  </a:txBody>
                  <a:tcPr marL="0" marR="0" marT="0" marB="0"/>
                </a:tc>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t"/>
                      <a:r>
                        <a:rPr lang="en-GB" sz="800" b="0" i="0" u="none" strike="noStrike">
                          <a:solidFill>
                            <a:srgbClr val="000000"/>
                          </a:solidFill>
                          <a:effectLst/>
                          <a:latin typeface="Arial" panose="020B0604020202020204" pitchFamily="34" charset="0"/>
                          <a:cs typeface="Arial" panose="020B0604020202020204" pitchFamily="34" charset="0"/>
                        </a:rPr>
                        <a:t>29/05/2020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2809587971"/>
                  </a:ext>
                </a:extLst>
              </a:tr>
              <a:tr h="235608">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Changes to support enhanced Solar arrangements</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CR-D025</a:t>
                      </a:r>
                    </a:p>
                  </a:txBody>
                  <a:tcPr marL="0" marR="0" marT="0" marB="0" anchor="b"/>
                </a:tc>
                <a:tc>
                  <a:txBody>
                    <a:bodyPr/>
                    <a:lstStyle/>
                    <a:p>
                      <a:pPr algn="l" fontAlgn="b"/>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GB" sz="8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Not Received</a:t>
                      </a:r>
                    </a:p>
                  </a:txBody>
                  <a:tcPr marL="0" marR="0" marT="0" marB="0" anchor="b"/>
                </a:tc>
                <a:extLst>
                  <a:ext uri="{0D108BD9-81ED-4DB2-BD59-A6C34878D82A}">
                    <a16:rowId xmlns:a16="http://schemas.microsoft.com/office/drawing/2014/main" val="766585764"/>
                  </a:ext>
                </a:extLst>
              </a:tr>
              <a:tr h="235608">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A Quality Analysis Activity of the Data being used for the DMT Non-Functional Test Phase​​</a:t>
                      </a:r>
                    </a:p>
                  </a:txBody>
                  <a:tcPr marL="0" marR="0" marT="0" marB="0" anchor="b"/>
                </a:tc>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CR-D033</a:t>
                      </a:r>
                    </a:p>
                  </a:txBody>
                  <a:tcPr marL="0" marR="0" marT="0" marB="0" anchor="b"/>
                </a:tc>
                <a:tc>
                  <a:txBody>
                    <a:bodyPr/>
                    <a:lstStyle/>
                    <a:p>
                      <a:pPr algn="l" fontAlgn="b"/>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GB" sz="800" b="0" i="0" u="none" strike="noStrike" dirty="0">
                          <a:solidFill>
                            <a:srgbClr val="000000"/>
                          </a:solidFill>
                          <a:effectLst/>
                          <a:latin typeface="Arial" panose="020B0604020202020204" pitchFamily="34" charset="0"/>
                          <a:cs typeface="Arial" panose="020B0604020202020204" pitchFamily="34" charset="0"/>
                        </a:rPr>
                        <a:t>Not Received</a:t>
                      </a:r>
                    </a:p>
                  </a:txBody>
                  <a:tcPr marL="0" marR="0" marT="0" marB="0" anchor="b"/>
                </a:tc>
                <a:extLst>
                  <a:ext uri="{0D108BD9-81ED-4DB2-BD59-A6C34878D82A}">
                    <a16:rowId xmlns:a16="http://schemas.microsoft.com/office/drawing/2014/main" val="330913272"/>
                  </a:ext>
                </a:extLst>
              </a:tr>
              <a:tr h="235608">
                <a:tc>
                  <a:txBody>
                    <a:bodyPr/>
                    <a:lstStyle/>
                    <a:p>
                      <a:pPr algn="l" fontAlgn="b"/>
                      <a:r>
                        <a:rPr lang="en-US" sz="800" b="1" i="0" u="none" strike="noStrike" dirty="0">
                          <a:solidFill>
                            <a:srgbClr val="000000"/>
                          </a:solidFill>
                          <a:effectLst/>
                          <a:latin typeface="Arial" panose="020B0604020202020204" pitchFamily="34" charset="0"/>
                          <a:cs typeface="Arial" panose="020B0604020202020204" pitchFamily="34" charset="0"/>
                        </a:rPr>
                        <a:t>Total</a:t>
                      </a:r>
                    </a:p>
                  </a:txBody>
                  <a:tcPr marL="0" marR="0" marT="0" marB="0" anchor="b"/>
                </a:tc>
                <a:tc>
                  <a:txBody>
                    <a:bodyPr/>
                    <a:lstStyle/>
                    <a:p>
                      <a:pPr algn="l" fontAlgn="b"/>
                      <a:endParaRPr lang="en-GB" sz="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GB" sz="800" b="1" i="0" u="none" strike="noStrike" dirty="0">
                          <a:solidFill>
                            <a:srgbClr val="000000"/>
                          </a:solidFill>
                          <a:effectLst/>
                          <a:latin typeface="Arial" panose="020B0604020202020204" pitchFamily="34" charset="0"/>
                          <a:cs typeface="Arial" panose="020B0604020202020204" pitchFamily="34" charset="0"/>
                        </a:rPr>
                        <a:t>£0.00</a:t>
                      </a:r>
                    </a:p>
                  </a:txBody>
                  <a:tcPr marL="0" marR="0" marT="0" marB="0" anchor="b"/>
                </a:tc>
                <a:tc>
                  <a:txBody>
                    <a:bodyPr/>
                    <a:lstStyle/>
                    <a:p>
                      <a:pPr algn="l" fontAlgn="b"/>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4763" marR="4763" marT="4763" marB="0" anchor="b"/>
                </a:tc>
                <a:tc>
                  <a:txBody>
                    <a:bodyPr/>
                    <a:lstStyle/>
                    <a:p>
                      <a:pPr algn="ctr" fontAlgn="b"/>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852191556"/>
                  </a:ext>
                </a:extLst>
              </a:tr>
            </a:tbl>
          </a:graphicData>
        </a:graphic>
      </p:graphicFrame>
    </p:spTree>
    <p:extLst>
      <p:ext uri="{BB962C8B-B14F-4D97-AF65-F5344CB8AC3E}">
        <p14:creationId xmlns:p14="http://schemas.microsoft.com/office/powerpoint/2010/main" val="948104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4708" y="-84779"/>
            <a:ext cx="7886700" cy="639189"/>
          </a:xfrm>
        </p:spPr>
        <p:txBody>
          <a:bodyPr vert="horz" lIns="91438" tIns="45719" rIns="91438" bIns="45719" rtlCol="0" anchor="ctr">
            <a:noAutofit/>
          </a:bodyPr>
          <a:lstStyle/>
          <a:p>
            <a:pPr algn="ctr" defTabSz="914378"/>
            <a:r>
              <a:rPr lang="en-GB" sz="2000" b="1" dirty="0">
                <a:solidFill>
                  <a:srgbClr val="3E5AA8"/>
                </a:solidFill>
                <a:latin typeface="Arial"/>
                <a:cs typeface="Arial"/>
              </a:rPr>
              <a:t>Switching Programme CR Position – CRs impacting </a:t>
            </a:r>
            <a:r>
              <a:rPr lang="en-GB" sz="2000" b="1" dirty="0" err="1">
                <a:solidFill>
                  <a:srgbClr val="3E5AA8"/>
                </a:solidFill>
                <a:latin typeface="Arial"/>
                <a:cs typeface="Arial"/>
              </a:rPr>
              <a:t>Xoserve</a:t>
            </a:r>
            <a:endParaRPr lang="en-GB" sz="2000" b="1" dirty="0">
              <a:solidFill>
                <a:srgbClr val="3E5AA8"/>
              </a:solidFill>
              <a:latin typeface="Arial"/>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ext uri="{D42A27DB-BD31-4B8C-83A1-F6EECF244321}">
                <p14:modId xmlns:p14="http://schemas.microsoft.com/office/powerpoint/2010/main" val="4179141236"/>
              </p:ext>
            </p:extLst>
          </p:nvPr>
        </p:nvGraphicFramePr>
        <p:xfrm>
          <a:off x="362115" y="479514"/>
          <a:ext cx="8533603" cy="4510331"/>
        </p:xfrm>
        <a:graphic>
          <a:graphicData uri="http://schemas.openxmlformats.org/drawingml/2006/table">
            <a:tbl>
              <a:tblPr firstRow="1" bandRow="1">
                <a:tableStyleId>{5C22544A-7EE6-4342-B048-85BDC9FD1C3A}</a:tableStyleId>
              </a:tblPr>
              <a:tblGrid>
                <a:gridCol w="4213612">
                  <a:extLst>
                    <a:ext uri="{9D8B030D-6E8A-4147-A177-3AD203B41FA5}">
                      <a16:colId xmlns:a16="http://schemas.microsoft.com/office/drawing/2014/main" val="997061046"/>
                    </a:ext>
                  </a:extLst>
                </a:gridCol>
                <a:gridCol w="540084">
                  <a:extLst>
                    <a:ext uri="{9D8B030D-6E8A-4147-A177-3AD203B41FA5}">
                      <a16:colId xmlns:a16="http://schemas.microsoft.com/office/drawing/2014/main" val="2723771934"/>
                    </a:ext>
                  </a:extLst>
                </a:gridCol>
                <a:gridCol w="1121487">
                  <a:extLst>
                    <a:ext uri="{9D8B030D-6E8A-4147-A177-3AD203B41FA5}">
                      <a16:colId xmlns:a16="http://schemas.microsoft.com/office/drawing/2014/main" val="3830117845"/>
                    </a:ext>
                  </a:extLst>
                </a:gridCol>
                <a:gridCol w="951699">
                  <a:extLst>
                    <a:ext uri="{9D8B030D-6E8A-4147-A177-3AD203B41FA5}">
                      <a16:colId xmlns:a16="http://schemas.microsoft.com/office/drawing/2014/main" val="194189712"/>
                    </a:ext>
                  </a:extLst>
                </a:gridCol>
                <a:gridCol w="1706721">
                  <a:extLst>
                    <a:ext uri="{9D8B030D-6E8A-4147-A177-3AD203B41FA5}">
                      <a16:colId xmlns:a16="http://schemas.microsoft.com/office/drawing/2014/main" val="3065248341"/>
                    </a:ext>
                  </a:extLst>
                </a:gridCol>
              </a:tblGrid>
              <a:tr h="346753">
                <a:tc>
                  <a:txBody>
                    <a:bodyPr/>
                    <a:lstStyle/>
                    <a:p>
                      <a:pPr algn="l" rtl="0" fontAlgn="ctr"/>
                      <a:r>
                        <a:rPr lang="en-GB" sz="800" b="1" i="0" u="none" strike="noStrike" dirty="0">
                          <a:solidFill>
                            <a:srgbClr val="FFFFFF"/>
                          </a:solidFill>
                          <a:effectLst/>
                          <a:latin typeface="Arial" panose="020B0604020202020204" pitchFamily="34" charset="0"/>
                          <a:cs typeface="Arial" panose="020B0604020202020204" pitchFamily="34" charset="0"/>
                        </a:rPr>
                        <a:t>CR Name</a:t>
                      </a:r>
                    </a:p>
                  </a:txBody>
                  <a:tcPr marL="4763" marR="4763" marT="4763" marB="0" anchor="ctr"/>
                </a:tc>
                <a:tc>
                  <a:txBody>
                    <a:bodyPr/>
                    <a:lstStyle/>
                    <a:p>
                      <a:pPr algn="l" rtl="0" fontAlgn="ctr"/>
                      <a:r>
                        <a:rPr lang="en-GB" sz="800" b="1" i="0" u="none" strike="noStrike">
                          <a:solidFill>
                            <a:srgbClr val="FFFFFF"/>
                          </a:solidFill>
                          <a:effectLst/>
                          <a:latin typeface="Arial" panose="020B0604020202020204" pitchFamily="34" charset="0"/>
                          <a:cs typeface="Arial" panose="020B0604020202020204" pitchFamily="34" charset="0"/>
                        </a:rPr>
                        <a:t>CR Ref</a:t>
                      </a:r>
                    </a:p>
                  </a:txBody>
                  <a:tcPr marL="4763" marR="4763" marT="4763" marB="0" anchor="ctr"/>
                </a:tc>
                <a:tc>
                  <a:txBody>
                    <a:bodyPr/>
                    <a:lstStyle/>
                    <a:p>
                      <a:pPr algn="l" rtl="0" fontAlgn="ctr"/>
                      <a:r>
                        <a:rPr lang="en-US" sz="800" b="1" i="0" u="none" strike="noStrike">
                          <a:solidFill>
                            <a:srgbClr val="FFFFFF"/>
                          </a:solidFill>
                          <a:effectLst/>
                          <a:latin typeface="Arial" panose="020B0604020202020204" pitchFamily="34" charset="0"/>
                          <a:cs typeface="Arial" panose="020B0604020202020204" pitchFamily="34" charset="0"/>
                        </a:rPr>
                        <a:t>High Level Cost IA Cost</a:t>
                      </a:r>
                    </a:p>
                  </a:txBody>
                  <a:tcPr marL="4763" marR="4763" marT="4763" marB="0" anchor="ctr"/>
                </a:tc>
                <a:tc>
                  <a:txBody>
                    <a:bodyPr/>
                    <a:lstStyle/>
                    <a:p>
                      <a:pPr algn="l" rtl="0" fontAlgn="ctr"/>
                      <a:r>
                        <a:rPr lang="en-GB" sz="800" b="1" i="0" u="none" strike="noStrike">
                          <a:solidFill>
                            <a:srgbClr val="FFFFFF"/>
                          </a:solidFill>
                          <a:effectLst/>
                          <a:latin typeface="Arial" panose="020B0604020202020204" pitchFamily="34" charset="0"/>
                          <a:cs typeface="Arial" panose="020B0604020202020204" pitchFamily="34" charset="0"/>
                        </a:rPr>
                        <a:t>Date Raised</a:t>
                      </a:r>
                    </a:p>
                  </a:txBody>
                  <a:tcPr marL="4763" marR="4763" marT="4763" marB="0" anchor="ctr"/>
                </a:tc>
                <a:tc>
                  <a:txBody>
                    <a:bodyPr/>
                    <a:lstStyle/>
                    <a:p>
                      <a:pPr algn="l" rtl="0" fontAlgn="ctr"/>
                      <a:r>
                        <a:rPr lang="en-GB" sz="800" b="1" i="0" u="none" strike="noStrike">
                          <a:solidFill>
                            <a:srgbClr val="FFFFFF"/>
                          </a:solidFill>
                          <a:effectLst/>
                          <a:latin typeface="Arial" panose="020B0604020202020204" pitchFamily="34" charset="0"/>
                          <a:cs typeface="Arial" panose="020B0604020202020204" pitchFamily="34" charset="0"/>
                        </a:rPr>
                        <a:t>Status</a:t>
                      </a:r>
                    </a:p>
                  </a:txBody>
                  <a:tcPr marL="4763" marR="4763" marT="4763" marB="0" anchor="ctr"/>
                </a:tc>
                <a:extLst>
                  <a:ext uri="{0D108BD9-81ED-4DB2-BD59-A6C34878D82A}">
                    <a16:rowId xmlns:a16="http://schemas.microsoft.com/office/drawing/2014/main" val="4029148686"/>
                  </a:ext>
                </a:extLst>
              </a:tr>
              <a:tr h="170055">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Programme Plan Re-Baseline</a:t>
                      </a:r>
                    </a:p>
                  </a:txBody>
                  <a:tcPr marL="0" marR="0" marT="0" marB="0"/>
                </a:tc>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CR-D002</a:t>
                      </a:r>
                    </a:p>
                  </a:txBody>
                  <a:tcPr marL="0" marR="0" marT="0" marB="0"/>
                </a:tc>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800" b="0" i="0" u="none" strike="noStrike" dirty="0">
                          <a:solidFill>
                            <a:srgbClr val="000000"/>
                          </a:solidFill>
                          <a:effectLst/>
                          <a:latin typeface="Arial" panose="020B0604020202020204" pitchFamily="34" charset="0"/>
                          <a:cs typeface="Arial" panose="020B0604020202020204" pitchFamily="34" charset="0"/>
                        </a:rPr>
                        <a:t>07/11/2019</a:t>
                      </a:r>
                    </a:p>
                  </a:txBody>
                  <a:tcPr marL="0" marR="0" marT="0" marB="0"/>
                </a:tc>
                <a:tc>
                  <a:txBody>
                    <a:bodyPr/>
                    <a:lstStyle/>
                    <a:p>
                      <a:pPr algn="ctr" fontAlgn="t"/>
                      <a:r>
                        <a:rPr lang="en-GB" sz="800" b="0" i="0" u="none" strike="noStrike" dirty="0">
                          <a:solidFill>
                            <a:srgbClr val="000000"/>
                          </a:solidFill>
                          <a:effectLst/>
                          <a:latin typeface="Arial" panose="020B0604020202020204" pitchFamily="34" charset="0"/>
                          <a:cs typeface="Arial" panose="020B0604020202020204" pitchFamily="34" charset="0"/>
                        </a:rPr>
                        <a:t>Approved - Complete</a:t>
                      </a:r>
                    </a:p>
                  </a:txBody>
                  <a:tcPr marL="0" marR="0" marT="0" marB="0"/>
                </a:tc>
                <a:extLst>
                  <a:ext uri="{0D108BD9-81ED-4DB2-BD59-A6C34878D82A}">
                    <a16:rowId xmlns:a16="http://schemas.microsoft.com/office/drawing/2014/main" val="751528655"/>
                  </a:ext>
                </a:extLst>
              </a:tr>
              <a:tr h="170055">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Introduction of Validation Message to Logical Mode</a:t>
                      </a:r>
                    </a:p>
                  </a:txBody>
                  <a:tcPr marL="0" marR="0" marT="0" marB="0"/>
                </a:tc>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CR-D005</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£61,000.00</a:t>
                      </a:r>
                    </a:p>
                  </a:txBody>
                  <a:tcPr marL="0" marR="0" marT="0" marB="0"/>
                </a:tc>
                <a:tc>
                  <a:txBody>
                    <a:bodyPr/>
                    <a:lstStyle/>
                    <a:p>
                      <a:pPr algn="ctr" fontAlgn="t"/>
                      <a:r>
                        <a:rPr lang="en-GB" sz="800" b="0" i="0" u="none" strike="noStrike" dirty="0">
                          <a:solidFill>
                            <a:srgbClr val="000000"/>
                          </a:solidFill>
                          <a:effectLst/>
                          <a:latin typeface="Arial" panose="020B0604020202020204" pitchFamily="34" charset="0"/>
                          <a:cs typeface="Arial" panose="020B0604020202020204" pitchFamily="34" charset="0"/>
                        </a:rPr>
                        <a:t>25/11/2019</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tc>
                <a:extLst>
                  <a:ext uri="{0D108BD9-81ED-4DB2-BD59-A6C34878D82A}">
                    <a16:rowId xmlns:a16="http://schemas.microsoft.com/office/drawing/2014/main" val="653742555"/>
                  </a:ext>
                </a:extLst>
              </a:tr>
              <a:tr h="170055">
                <a:tc>
                  <a:txBody>
                    <a:bodyPr/>
                    <a:lstStyle/>
                    <a:p>
                      <a:pPr algn="l" fontAlgn="t"/>
                      <a:r>
                        <a:rPr lang="en-US" sz="800" b="0" i="0" u="none" strike="noStrike" dirty="0">
                          <a:solidFill>
                            <a:srgbClr val="000000"/>
                          </a:solidFill>
                          <a:effectLst/>
                          <a:latin typeface="Arial" panose="020B0604020202020204" pitchFamily="34" charset="0"/>
                          <a:cs typeface="Arial" panose="020B0604020202020204" pitchFamily="34" charset="0"/>
                        </a:rPr>
                        <a:t>Updates to the CSS Physical Interface Design (</a:t>
                      </a:r>
                      <a:r>
                        <a:rPr lang="en-US" sz="800" b="0" i="0" u="none" strike="noStrike" dirty="0" err="1">
                          <a:solidFill>
                            <a:srgbClr val="000000"/>
                          </a:solidFill>
                          <a:effectLst/>
                          <a:latin typeface="Arial" panose="020B0604020202020204" pitchFamily="34" charset="0"/>
                          <a:cs typeface="Arial" panose="020B0604020202020204" pitchFamily="34" charset="0"/>
                        </a:rPr>
                        <a:t>PhID</a:t>
                      </a:r>
                      <a:r>
                        <a:rPr lang="en-US" sz="800" b="0" i="0" u="none" strike="noStrike" dirty="0">
                          <a:solidFill>
                            <a:srgbClr val="000000"/>
                          </a:solidFill>
                          <a:effectLst/>
                          <a:latin typeface="Arial" panose="020B0604020202020204" pitchFamily="34" charset="0"/>
                          <a:cs typeface="Arial" panose="020B0604020202020204" pitchFamily="34" charset="0"/>
                        </a:rPr>
                        <a:t>).</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CR-D008</a:t>
                      </a:r>
                    </a:p>
                  </a:txBody>
                  <a:tcPr marL="0" marR="0" marT="0" marB="0"/>
                </a:tc>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£17,250.00</a:t>
                      </a:r>
                    </a:p>
                  </a:txBody>
                  <a:tcPr marL="0" marR="0" marT="0" marB="0"/>
                </a:tc>
                <a:tc>
                  <a:txBody>
                    <a:bodyPr/>
                    <a:lstStyle/>
                    <a:p>
                      <a:pPr algn="ctr" fontAlgn="t"/>
                      <a:r>
                        <a:rPr lang="en-GB" sz="800" b="0" i="0" u="none" strike="noStrike" dirty="0">
                          <a:solidFill>
                            <a:srgbClr val="000000"/>
                          </a:solidFill>
                          <a:effectLst/>
                          <a:latin typeface="Arial" panose="020B0604020202020204" pitchFamily="34" charset="0"/>
                          <a:cs typeface="Arial" panose="020B0604020202020204" pitchFamily="34" charset="0"/>
                        </a:rPr>
                        <a:t>22/01/2020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473898194"/>
                  </a:ext>
                </a:extLst>
              </a:tr>
              <a:tr h="170055">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CSS_Exception_Handling_Strategy_v0.2</a:t>
                      </a:r>
                    </a:p>
                  </a:txBody>
                  <a:tcPr marL="0" marR="0" marT="0" marB="0"/>
                </a:tc>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CR-D014</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26/02/2020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3811377997"/>
                  </a:ext>
                </a:extLst>
              </a:tr>
              <a:tr h="170055">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Amendment_of_Xoserve_Consequential_Change_Milestone_Delivery_Dates_v0.2[DRAFT]</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CR-D015</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26/02/2020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tc>
                <a:extLst>
                  <a:ext uri="{0D108BD9-81ED-4DB2-BD59-A6C34878D82A}">
                    <a16:rowId xmlns:a16="http://schemas.microsoft.com/office/drawing/2014/main" val="982708138"/>
                  </a:ext>
                </a:extLst>
              </a:tr>
              <a:tr h="170055">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Provide_CSS_RegistrationID_to_PUI_and_LPs</a:t>
                      </a:r>
                    </a:p>
                  </a:txBody>
                  <a:tcPr marL="0" marR="0" marT="0" marB="0"/>
                </a:tc>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CR-D016</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£12,643.00</a:t>
                      </a:r>
                    </a:p>
                  </a:txBody>
                  <a:tcPr marL="0" marR="0" marT="0" marB="0"/>
                </a:tc>
                <a:tc>
                  <a:txBody>
                    <a:bodyPr/>
                    <a:lstStyle/>
                    <a:p>
                      <a:pPr algn="ctr" fontAlgn="t"/>
                      <a:r>
                        <a:rPr lang="en-GB" sz="800" b="0" i="0" u="none" strike="noStrike" dirty="0">
                          <a:solidFill>
                            <a:srgbClr val="000000"/>
                          </a:solidFill>
                          <a:effectLst/>
                          <a:latin typeface="Arial" panose="020B0604020202020204" pitchFamily="34" charset="0"/>
                          <a:cs typeface="Arial" panose="020B0604020202020204" pitchFamily="34" charset="0"/>
                        </a:rPr>
                        <a:t>07/08/2020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1119725783"/>
                  </a:ext>
                </a:extLst>
              </a:tr>
              <a:tr h="170055">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CSS_Handling_of_MPAS_Business_Dates_v0.2[DRAFT]</a:t>
                      </a:r>
                    </a:p>
                  </a:txBody>
                  <a:tcPr marL="0" marR="0" marT="0" marB="0"/>
                </a:tc>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CR-D017</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£3,500.00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20/07/2020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403325048"/>
                  </a:ext>
                </a:extLst>
              </a:tr>
              <a:tr h="170055">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Confirmation_Responses_to_Outbound_Synchronisations_v0.2[DRAFT]</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CR-D018</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£85,000.00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02/03/2020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tc>
                <a:extLst>
                  <a:ext uri="{0D108BD9-81ED-4DB2-BD59-A6C34878D82A}">
                    <a16:rowId xmlns:a16="http://schemas.microsoft.com/office/drawing/2014/main" val="4000169379"/>
                  </a:ext>
                </a:extLst>
              </a:tr>
              <a:tr h="170055">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Licence Exempt Network Customer Identifier – ABACUS Data Model update</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CR-E51</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29/10/2019</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Approved - Complete</a:t>
                      </a:r>
                    </a:p>
                  </a:txBody>
                  <a:tcPr marL="0" marR="0" marT="0" marB="0"/>
                </a:tc>
                <a:extLst>
                  <a:ext uri="{0D108BD9-81ED-4DB2-BD59-A6C34878D82A}">
                    <a16:rowId xmlns:a16="http://schemas.microsoft.com/office/drawing/2014/main" val="3029581709"/>
                  </a:ext>
                </a:extLst>
              </a:tr>
              <a:tr h="170055">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Amendments to the DMS artefact suite</a:t>
                      </a:r>
                    </a:p>
                  </a:txBody>
                  <a:tcPr marL="0" marR="0" marT="0" marB="0"/>
                </a:tc>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CR-D019</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£6,500.00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16/03/2020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4226307551"/>
                  </a:ext>
                </a:extLst>
              </a:tr>
              <a:tr h="170055">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Regulatory Workstream – Programme Milestones Refresh </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CR-D020</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800" b="0" i="0" u="none" strike="noStrike" dirty="0">
                          <a:solidFill>
                            <a:srgbClr val="000000"/>
                          </a:solidFill>
                          <a:effectLst/>
                          <a:latin typeface="Arial" panose="020B0604020202020204" pitchFamily="34" charset="0"/>
                          <a:cs typeface="Arial" panose="020B0604020202020204" pitchFamily="34" charset="0"/>
                        </a:rPr>
                        <a:t>16/03/2020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tc>
                <a:extLst>
                  <a:ext uri="{0D108BD9-81ED-4DB2-BD59-A6C34878D82A}">
                    <a16:rowId xmlns:a16="http://schemas.microsoft.com/office/drawing/2014/main" val="174782153"/>
                  </a:ext>
                </a:extLst>
              </a:tr>
              <a:tr h="170055">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Remove MPAS Interface</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CR-D021</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29/04/2020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tc>
                <a:extLst>
                  <a:ext uri="{0D108BD9-81ED-4DB2-BD59-A6C34878D82A}">
                    <a16:rowId xmlns:a16="http://schemas.microsoft.com/office/drawing/2014/main" val="3150541801"/>
                  </a:ext>
                </a:extLst>
              </a:tr>
              <a:tr h="170055">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Migration of Terminated Gas RMPS</a:t>
                      </a:r>
                    </a:p>
                  </a:txBody>
                  <a:tcPr marL="0" marR="0" marT="0" marB="0"/>
                </a:tc>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CR-D022</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10/06/2020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3371576077"/>
                  </a:ext>
                </a:extLst>
              </a:tr>
              <a:tr h="252313">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Amendments to the NC-0079 for REL (Retail Energy Location) Data Migration and Reconciliation</a:t>
                      </a:r>
                    </a:p>
                  </a:txBody>
                  <a:tcPr marL="0" marR="0" marT="0" marB="0"/>
                </a:tc>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CR-D024</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£20,000.00</a:t>
                      </a:r>
                    </a:p>
                  </a:txBody>
                  <a:tcPr marL="0" marR="0" marT="0" marB="0"/>
                </a:tc>
                <a:tc>
                  <a:txBody>
                    <a:bodyPr/>
                    <a:lstStyle/>
                    <a:p>
                      <a:pPr algn="ctr" fontAlgn="t"/>
                      <a:r>
                        <a:rPr lang="en-GB" sz="800" b="0" i="0" u="none" strike="noStrike" dirty="0">
                          <a:solidFill>
                            <a:srgbClr val="000000"/>
                          </a:solidFill>
                          <a:effectLst/>
                          <a:latin typeface="Arial" panose="020B0604020202020204" pitchFamily="34" charset="0"/>
                          <a:cs typeface="Arial" panose="020B0604020202020204" pitchFamily="34" charset="0"/>
                        </a:rPr>
                        <a:t>06/07/2020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4239267783"/>
                  </a:ext>
                </a:extLst>
              </a:tr>
              <a:tr h="170055">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DMS - PHID Alignment Parties </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CR-D026</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£0.00</a:t>
                      </a:r>
                    </a:p>
                  </a:txBody>
                  <a:tcPr marL="0" marR="0" marT="0" marB="0" anchor="b"/>
                </a:tc>
                <a:tc>
                  <a:txBody>
                    <a:bodyPr/>
                    <a:lstStyle/>
                    <a:p>
                      <a:pPr algn="ctr" fontAlgn="b"/>
                      <a:r>
                        <a:rPr lang="en-GB" sz="800" b="0" i="0" u="none" strike="noStrike" dirty="0">
                          <a:solidFill>
                            <a:srgbClr val="000000"/>
                          </a:solidFill>
                          <a:effectLst/>
                          <a:latin typeface="Arial" panose="020B0604020202020204" pitchFamily="34" charset="0"/>
                          <a:cs typeface="Arial" panose="020B0604020202020204" pitchFamily="34" charset="0"/>
                        </a:rPr>
                        <a:t>06/07/2020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4149916139"/>
                  </a:ext>
                </a:extLst>
              </a:tr>
              <a:tr h="170055">
                <a:tc>
                  <a:txBody>
                    <a:bodyPr/>
                    <a:lstStyle/>
                    <a:p>
                      <a:pPr algn="l" fontAlgn="b"/>
                      <a:r>
                        <a:rPr lang="en-US" sz="800" b="0" i="0" u="none" strike="noStrike">
                          <a:solidFill>
                            <a:srgbClr val="000000"/>
                          </a:solidFill>
                          <a:effectLst/>
                          <a:latin typeface="Arial" panose="020B0604020202020204" pitchFamily="34" charset="0"/>
                          <a:cs typeface="Arial" panose="020B0604020202020204" pitchFamily="34" charset="0"/>
                        </a:rPr>
                        <a:t>Request For a New or Upgraded DMT Environment</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CR-D027</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£250,000.00</a:t>
                      </a:r>
                    </a:p>
                  </a:txBody>
                  <a:tcPr marL="0" marR="0" marT="0" marB="0" anchor="b"/>
                </a:tc>
                <a:tc>
                  <a:txBody>
                    <a:bodyPr/>
                    <a:lstStyle/>
                    <a:p>
                      <a:pPr algn="ctr" fontAlgn="b"/>
                      <a:r>
                        <a:rPr lang="en-GB" sz="800" b="0" i="0" u="none" strike="noStrike" dirty="0">
                          <a:solidFill>
                            <a:srgbClr val="000000"/>
                          </a:solidFill>
                          <a:effectLst/>
                          <a:latin typeface="Arial" panose="020B0604020202020204" pitchFamily="34" charset="0"/>
                          <a:cs typeface="Arial" panose="020B0604020202020204" pitchFamily="34" charset="0"/>
                        </a:rPr>
                        <a:t>07/08/2020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683635751"/>
                  </a:ext>
                </a:extLst>
              </a:tr>
              <a:tr h="170055">
                <a:tc>
                  <a:txBody>
                    <a:bodyPr/>
                    <a:lstStyle/>
                    <a:p>
                      <a:pPr algn="l" fontAlgn="b"/>
                      <a:r>
                        <a:rPr lang="en-US" sz="800" b="0" i="0" u="none" strike="noStrike">
                          <a:solidFill>
                            <a:srgbClr val="000000"/>
                          </a:solidFill>
                          <a:effectLst/>
                          <a:latin typeface="Arial" panose="020B0604020202020204" pitchFamily="34" charset="0"/>
                          <a:cs typeface="Arial" panose="020B0604020202020204" pitchFamily="34" charset="0"/>
                        </a:rPr>
                        <a:t>Enable TLS connection pooling for all directly connected parties to CSS]</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CR-D028</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£2,500.00</a:t>
                      </a:r>
                    </a:p>
                  </a:txBody>
                  <a:tcPr marL="0" marR="0" marT="0" marB="0" anchor="b"/>
                </a:tc>
                <a:tc>
                  <a:txBody>
                    <a:bodyPr/>
                    <a:lstStyle/>
                    <a:p>
                      <a:pPr algn="ctr" fontAlgn="b"/>
                      <a:r>
                        <a:rPr lang="en-GB" sz="800" b="0" i="0" u="none" strike="noStrike" dirty="0">
                          <a:solidFill>
                            <a:srgbClr val="000000"/>
                          </a:solidFill>
                          <a:effectLst/>
                          <a:latin typeface="Arial" panose="020B0604020202020204" pitchFamily="34" charset="0"/>
                          <a:cs typeface="Arial" panose="020B0604020202020204" pitchFamily="34" charset="0"/>
                        </a:rPr>
                        <a:t>13/07/2020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1515270279"/>
                  </a:ext>
                </a:extLst>
              </a:tr>
              <a:tr h="170055">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Message Header Format for PKI Certificate Identification]</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CR-D029</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£2,500.00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13/07/2020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3818935558"/>
                  </a:ext>
                </a:extLst>
              </a:tr>
              <a:tr h="170055">
                <a:tc>
                  <a:txBody>
                    <a:bodyPr/>
                    <a:lstStyle/>
                    <a:p>
                      <a:pPr algn="l" fontAlgn="b"/>
                      <a:r>
                        <a:rPr lang="en-US" sz="800" b="0" i="0" u="none" strike="noStrike">
                          <a:solidFill>
                            <a:srgbClr val="000000"/>
                          </a:solidFill>
                          <a:effectLst/>
                          <a:latin typeface="Arial" panose="020B0604020202020204" pitchFamily="34" charset="0"/>
                          <a:cs typeface="Arial" panose="020B0604020202020204" pitchFamily="34" charset="0"/>
                        </a:rPr>
                        <a:t>SIT Functional Test Re Plan  Enabling Parallel Testing </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CR-D030</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£56,000.00</a:t>
                      </a:r>
                    </a:p>
                  </a:txBody>
                  <a:tcPr marL="0" marR="0" marT="0" marB="0" anchor="b"/>
                </a:tc>
                <a:tc>
                  <a:txBody>
                    <a:bodyPr/>
                    <a:lstStyle/>
                    <a:p>
                      <a:pPr algn="ctr" fontAlgn="b"/>
                      <a:r>
                        <a:rPr lang="en-GB" sz="800" b="0" i="0" u="none" strike="noStrike" dirty="0">
                          <a:solidFill>
                            <a:srgbClr val="000000"/>
                          </a:solidFill>
                          <a:effectLst/>
                          <a:latin typeface="Arial" panose="020B0604020202020204" pitchFamily="34" charset="0"/>
                          <a:cs typeface="Arial" panose="020B0604020202020204" pitchFamily="34" charset="0"/>
                        </a:rPr>
                        <a:t>20/07/2020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Awaiting Decision</a:t>
                      </a:r>
                    </a:p>
                  </a:txBody>
                  <a:tcPr marL="0" marR="0" marT="0" marB="0" anchor="b"/>
                </a:tc>
                <a:extLst>
                  <a:ext uri="{0D108BD9-81ED-4DB2-BD59-A6C34878D82A}">
                    <a16:rowId xmlns:a16="http://schemas.microsoft.com/office/drawing/2014/main" val="621960918"/>
                  </a:ext>
                </a:extLst>
              </a:tr>
              <a:tr h="170055">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CSS Role-based access control (RBAC)</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CR-D031</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£48,530.00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24/07/2020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Awaiting Decision</a:t>
                      </a:r>
                    </a:p>
                  </a:txBody>
                  <a:tcPr marL="0" marR="0" marT="0" marB="0" anchor="b"/>
                </a:tc>
                <a:extLst>
                  <a:ext uri="{0D108BD9-81ED-4DB2-BD59-A6C34878D82A}">
                    <a16:rowId xmlns:a16="http://schemas.microsoft.com/office/drawing/2014/main" val="128523585"/>
                  </a:ext>
                </a:extLst>
              </a:tr>
              <a:tr h="170055">
                <a:tc>
                  <a:txBody>
                    <a:bodyPr/>
                    <a:lstStyle/>
                    <a:p>
                      <a:pPr algn="l" fontAlgn="b"/>
                      <a:r>
                        <a:rPr lang="fr-FR" sz="800" b="0" i="0" u="none" strike="noStrike">
                          <a:solidFill>
                            <a:srgbClr val="000000"/>
                          </a:solidFill>
                          <a:effectLst/>
                          <a:latin typeface="Arial" panose="020B0604020202020204" pitchFamily="34" charset="0"/>
                          <a:cs typeface="Arial" panose="020B0604020202020204" pitchFamily="34" charset="0"/>
                        </a:rPr>
                        <a:t>DM_Validation Catalogue_Shipper_Effective_Date_Change_</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CR-D032</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£0.00</a:t>
                      </a:r>
                    </a:p>
                  </a:txBody>
                  <a:tcPr marL="0" marR="0" marT="0" marB="0" anchor="b"/>
                </a:tc>
                <a:tc>
                  <a:txBody>
                    <a:bodyPr/>
                    <a:lstStyle/>
                    <a:p>
                      <a:pPr algn="ctr" fontAlgn="b"/>
                      <a:r>
                        <a:rPr lang="en-GB" sz="800" b="0" i="0" u="none" strike="noStrike" dirty="0">
                          <a:solidFill>
                            <a:srgbClr val="000000"/>
                          </a:solidFill>
                          <a:effectLst/>
                          <a:latin typeface="Arial" panose="020B0604020202020204" pitchFamily="34" charset="0"/>
                          <a:cs typeface="Arial" panose="020B0604020202020204" pitchFamily="34" charset="0"/>
                        </a:rPr>
                        <a:t>03/08/2020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4035103481"/>
                  </a:ext>
                </a:extLst>
              </a:tr>
              <a:tr h="170055">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Compression During Data Migration</a:t>
                      </a:r>
                    </a:p>
                  </a:txBody>
                  <a:tcPr marL="0" marR="0" marT="0" marB="0" anchor="b"/>
                </a:tc>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CR-D034</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£500.00</a:t>
                      </a:r>
                    </a:p>
                  </a:txBody>
                  <a:tcPr marL="0" marR="0" marT="0" marB="0" anchor="b"/>
                </a:tc>
                <a:tc>
                  <a:txBody>
                    <a:bodyPr/>
                    <a:lstStyle/>
                    <a:p>
                      <a:pPr algn="ctr" fontAlgn="b"/>
                      <a:r>
                        <a:rPr lang="en-GB" sz="800" b="0" i="0" u="none" strike="noStrike" dirty="0">
                          <a:solidFill>
                            <a:srgbClr val="000000"/>
                          </a:solidFill>
                          <a:effectLst/>
                          <a:latin typeface="Arial" panose="020B0604020202020204" pitchFamily="34" charset="0"/>
                          <a:cs typeface="Arial" panose="020B0604020202020204" pitchFamily="34" charset="0"/>
                        </a:rPr>
                        <a:t>09/09/2020</a:t>
                      </a:r>
                    </a:p>
                  </a:txBody>
                  <a:tcPr marL="0" marR="0" marT="0" marB="0" anchor="b"/>
                </a:tc>
                <a:tc>
                  <a:txBody>
                    <a:bodyPr/>
                    <a:lstStyle/>
                    <a:p>
                      <a:pPr algn="ctr" fontAlgn="b"/>
                      <a:r>
                        <a:rPr lang="en-GB" sz="800" b="0" i="0" u="none" strike="noStrike" dirty="0">
                          <a:solidFill>
                            <a:srgbClr val="000000"/>
                          </a:solidFill>
                          <a:effectLst/>
                          <a:latin typeface="Arial" panose="020B0604020202020204" pitchFamily="34" charset="0"/>
                          <a:cs typeface="Arial" panose="020B0604020202020204" pitchFamily="34" charset="0"/>
                        </a:rPr>
                        <a:t>Awaiting Decision</a:t>
                      </a:r>
                    </a:p>
                  </a:txBody>
                  <a:tcPr marL="0" marR="0" marT="0" marB="0" anchor="b"/>
                </a:tc>
                <a:extLst>
                  <a:ext uri="{0D108BD9-81ED-4DB2-BD59-A6C34878D82A}">
                    <a16:rowId xmlns:a16="http://schemas.microsoft.com/office/drawing/2014/main" val="3677176343"/>
                  </a:ext>
                </a:extLst>
              </a:tr>
              <a:tr h="170055">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CSS Change from UTC to Local Time </a:t>
                      </a:r>
                    </a:p>
                  </a:txBody>
                  <a:tcPr marL="0" marR="0" marT="0" marB="0" anchor="b"/>
                </a:tc>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CR-D035</a:t>
                      </a:r>
                    </a:p>
                  </a:txBody>
                  <a:tcPr marL="0" marR="0" marT="0" marB="0" anchor="b"/>
                </a:tc>
                <a:tc>
                  <a:txBody>
                    <a:bodyPr/>
                    <a:lstStyle/>
                    <a:p>
                      <a:pPr algn="l" fontAlgn="b"/>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GB" sz="800" b="0" i="0" u="none" strike="noStrike" dirty="0">
                          <a:solidFill>
                            <a:srgbClr val="000000"/>
                          </a:solidFill>
                          <a:effectLst/>
                          <a:latin typeface="Arial" panose="020B0604020202020204" pitchFamily="34" charset="0"/>
                          <a:cs typeface="Arial" panose="020B0604020202020204" pitchFamily="34" charset="0"/>
                        </a:rPr>
                        <a:t>22/09/2020</a:t>
                      </a:r>
                    </a:p>
                  </a:txBody>
                  <a:tcPr marL="0" marR="0" marT="0" marB="0" anchor="b"/>
                </a:tc>
                <a:tc>
                  <a:txBody>
                    <a:bodyPr/>
                    <a:lstStyle/>
                    <a:p>
                      <a:pPr algn="ctr" fontAlgn="b"/>
                      <a:r>
                        <a:rPr lang="en-GB" sz="800" b="0" i="0" u="none" strike="noStrike" dirty="0">
                          <a:solidFill>
                            <a:srgbClr val="000000"/>
                          </a:solidFill>
                          <a:effectLst/>
                          <a:latin typeface="Arial" panose="020B0604020202020204" pitchFamily="34" charset="0"/>
                          <a:cs typeface="Arial" panose="020B0604020202020204" pitchFamily="34" charset="0"/>
                        </a:rPr>
                        <a:t>Pending PIA</a:t>
                      </a:r>
                    </a:p>
                  </a:txBody>
                  <a:tcPr marL="0" marR="0" marT="0" marB="0" anchor="b"/>
                </a:tc>
                <a:extLst>
                  <a:ext uri="{0D108BD9-81ED-4DB2-BD59-A6C34878D82A}">
                    <a16:rowId xmlns:a16="http://schemas.microsoft.com/office/drawing/2014/main" val="2217883998"/>
                  </a:ext>
                </a:extLst>
              </a:tr>
              <a:tr h="170055">
                <a:tc>
                  <a:txBody>
                    <a:bodyPr/>
                    <a:lstStyle/>
                    <a:p>
                      <a:pPr algn="l" fontAlgn="b"/>
                      <a:r>
                        <a:rPr lang="en-US" sz="800" b="1" i="0" u="none" strike="noStrike" dirty="0">
                          <a:solidFill>
                            <a:srgbClr val="000000"/>
                          </a:solidFill>
                          <a:effectLst/>
                          <a:latin typeface="Arial" panose="020B0604020202020204" pitchFamily="34" charset="0"/>
                          <a:cs typeface="Arial" panose="020B0604020202020204" pitchFamily="34" charset="0"/>
                        </a:rPr>
                        <a:t>Total</a:t>
                      </a:r>
                    </a:p>
                  </a:txBody>
                  <a:tcPr marL="0" marR="0" marT="0" marB="0" anchor="b"/>
                </a:tc>
                <a:tc>
                  <a:txBody>
                    <a:bodyPr/>
                    <a:lstStyle/>
                    <a:p>
                      <a:pPr algn="l" fontAlgn="b"/>
                      <a:endParaRPr lang="en-GB" sz="8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en-GB" sz="800" b="1" i="0" u="none" strike="noStrike" dirty="0">
                          <a:solidFill>
                            <a:srgbClr val="000000"/>
                          </a:solidFill>
                          <a:effectLst/>
                          <a:latin typeface="Arial" panose="020B0604020202020204" pitchFamily="34" charset="0"/>
                          <a:cs typeface="Arial" panose="020B0604020202020204" pitchFamily="34" charset="0"/>
                        </a:rPr>
                        <a:t>£565,293.00</a:t>
                      </a:r>
                    </a:p>
                  </a:txBody>
                  <a:tcPr marL="0" marR="0" marT="0" marB="0" anchor="b"/>
                </a:tc>
                <a:tc>
                  <a:txBody>
                    <a:bodyPr/>
                    <a:lstStyle/>
                    <a:p>
                      <a:pPr algn="ctr" fontAlgn="b"/>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3747851793"/>
                  </a:ext>
                </a:extLst>
              </a:tr>
            </a:tbl>
          </a:graphicData>
        </a:graphic>
      </p:graphicFrame>
    </p:spTree>
    <p:extLst>
      <p:ext uri="{BB962C8B-B14F-4D97-AF65-F5344CB8AC3E}">
        <p14:creationId xmlns:p14="http://schemas.microsoft.com/office/powerpoint/2010/main" val="2704607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638D-97A6-49E1-B372-64F9F24D06C6}"/>
              </a:ext>
            </a:extLst>
          </p:cNvPr>
          <p:cNvSpPr>
            <a:spLocks noGrp="1"/>
          </p:cNvSpPr>
          <p:nvPr>
            <p:ph type="title"/>
          </p:nvPr>
        </p:nvSpPr>
        <p:spPr/>
        <p:txBody>
          <a:bodyPr/>
          <a:lstStyle/>
          <a:p>
            <a:r>
              <a:rPr lang="en-GB" dirty="0"/>
              <a:t>Funding Timeline</a:t>
            </a:r>
          </a:p>
        </p:txBody>
      </p:sp>
      <p:pic>
        <p:nvPicPr>
          <p:cNvPr id="4" name="Content Placeholder 3">
            <a:extLst>
              <a:ext uri="{FF2B5EF4-FFF2-40B4-BE49-F238E27FC236}">
                <a16:creationId xmlns:a16="http://schemas.microsoft.com/office/drawing/2014/main" id="{4FEF9776-BC4F-4971-97CB-721A89C0D6C6}"/>
              </a:ext>
            </a:extLst>
          </p:cNvPr>
          <p:cNvPicPr>
            <a:picLocks noGrp="1" noChangeAspect="1"/>
          </p:cNvPicPr>
          <p:nvPr>
            <p:ph idx="1"/>
          </p:nvPr>
        </p:nvPicPr>
        <p:blipFill>
          <a:blip r:embed="rId2"/>
          <a:stretch>
            <a:fillRect/>
          </a:stretch>
        </p:blipFill>
        <p:spPr>
          <a:xfrm>
            <a:off x="297713" y="761058"/>
            <a:ext cx="8484780" cy="4144095"/>
          </a:xfrm>
          <a:prstGeom prst="rect">
            <a:avLst/>
          </a:prstGeom>
        </p:spPr>
      </p:pic>
    </p:spTree>
    <p:extLst>
      <p:ext uri="{BB962C8B-B14F-4D97-AF65-F5344CB8AC3E}">
        <p14:creationId xmlns:p14="http://schemas.microsoft.com/office/powerpoint/2010/main" val="14197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5093370"/>
              </p:ext>
            </p:extLst>
          </p:nvPr>
        </p:nvGraphicFramePr>
        <p:xfrm>
          <a:off x="108000" y="522324"/>
          <a:ext cx="9036000" cy="4507440"/>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21600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rowSpan="4" gridSpan="2">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700" b="0" kern="1200" baseline="0" dirty="0">
                          <a:solidFill>
                            <a:schemeClr val="tx1"/>
                          </a:solidFill>
                          <a:latin typeface="+mn-lt"/>
                          <a:ea typeface="+mn-ea"/>
                          <a:cs typeface="Arial"/>
                        </a:rPr>
                        <a:t>The programme continues at Amber due to the inflight Switching Programme re-plan</a:t>
                      </a:r>
                      <a:r>
                        <a:rPr lang="en-GB" sz="700" kern="1200" dirty="0">
                          <a:solidFill>
                            <a:schemeClr val="dk1"/>
                          </a:solidFill>
                          <a:effectLst/>
                          <a:latin typeface="+mn-lt"/>
                          <a:ea typeface="+mn-ea"/>
                          <a:cs typeface="+mn-cs"/>
                        </a:rPr>
                        <a:t>, outstanding issues of SIT NF remaining paused (expected to commence shortly) as well as the delays experienced within SIT Functional testing.</a:t>
                      </a:r>
                    </a:p>
                    <a:p>
                      <a:pPr marL="0" marR="0" lvl="0" indent="0" algn="l" rtl="0" eaLnBrk="1" fontAlgn="auto" latinLnBrk="0" hangingPunct="1">
                        <a:lnSpc>
                          <a:spcPct val="100000"/>
                        </a:lnSpc>
                        <a:spcBef>
                          <a:spcPts val="0"/>
                        </a:spcBef>
                        <a:spcAft>
                          <a:spcPts val="0"/>
                        </a:spcAft>
                        <a:buFont typeface="Arial" panose="020B0604020202020204" pitchFamily="34" charset="0"/>
                        <a:buNone/>
                      </a:pPr>
                      <a:endParaRPr lang="en-GB" sz="700" kern="1200" dirty="0">
                        <a:solidFill>
                          <a:schemeClr val="dk1"/>
                        </a:solidFill>
                        <a:effectLst/>
                        <a:latin typeface="+mn-lt"/>
                        <a:ea typeface="+mn-ea"/>
                        <a:cs typeface="+mn-cs"/>
                      </a:endParaRPr>
                    </a:p>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700" kern="1200" dirty="0">
                          <a:solidFill>
                            <a:schemeClr val="dk1"/>
                          </a:solidFill>
                          <a:effectLst/>
                          <a:latin typeface="+mn-lt"/>
                          <a:ea typeface="+mn-ea"/>
                          <a:cs typeface="+mn-cs"/>
                        </a:rPr>
                        <a:t>In addition, there are a number of CRs in the pipeline that has the potential to impact programme costs and delivery timelines</a:t>
                      </a:r>
                    </a:p>
                    <a:p>
                      <a:pPr marL="0" marR="0" lvl="0" indent="0" algn="l" rtl="0" eaLnBrk="1" fontAlgn="auto" latinLnBrk="0" hangingPunct="1">
                        <a:lnSpc>
                          <a:spcPct val="100000"/>
                        </a:lnSpc>
                        <a:spcBef>
                          <a:spcPts val="0"/>
                        </a:spcBef>
                        <a:spcAft>
                          <a:spcPts val="0"/>
                        </a:spcAft>
                        <a:buFont typeface="Arial" panose="020B0604020202020204" pitchFamily="34" charset="0"/>
                        <a:buNone/>
                      </a:pPr>
                      <a:endParaRPr lang="en-GB" sz="700" b="0" kern="1200" baseline="0" dirty="0">
                        <a:solidFill>
                          <a:schemeClr val="dk1"/>
                        </a:solidFill>
                        <a:effectLst/>
                        <a:latin typeface="+mn-lt"/>
                        <a:ea typeface="+mn-ea"/>
                        <a:cs typeface="+mn-cs"/>
                      </a:endParaRPr>
                    </a:p>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700" b="1" kern="1200" baseline="0" dirty="0">
                          <a:solidFill>
                            <a:schemeClr val="dk1"/>
                          </a:solidFill>
                          <a:effectLst/>
                          <a:latin typeface="+mn-lt"/>
                          <a:ea typeface="+mn-ea"/>
                          <a:cs typeface="+mn-cs"/>
                        </a:rPr>
                        <a:t>RTG </a:t>
                      </a:r>
                      <a:r>
                        <a:rPr lang="en-GB" sz="700" b="0" kern="1200" baseline="0" dirty="0">
                          <a:solidFill>
                            <a:schemeClr val="dk1"/>
                          </a:solidFill>
                          <a:effectLst/>
                          <a:latin typeface="+mn-lt"/>
                          <a:ea typeface="+mn-ea"/>
                          <a:cs typeface="+mn-cs"/>
                        </a:rPr>
                        <a:t>Actions include review and feedback of the latest version of the programme plan (expected to be issued 25/09) and working with the SI to reduce impacts on </a:t>
                      </a:r>
                      <a:r>
                        <a:rPr lang="en-GB" sz="700" b="0" kern="1200" baseline="0" dirty="0" err="1">
                          <a:solidFill>
                            <a:schemeClr val="dk1"/>
                          </a:solidFill>
                          <a:effectLst/>
                          <a:latin typeface="+mn-lt"/>
                          <a:ea typeface="+mn-ea"/>
                          <a:cs typeface="+mn-cs"/>
                        </a:rPr>
                        <a:t>Xoserve</a:t>
                      </a:r>
                      <a:r>
                        <a:rPr lang="en-GB" sz="700" b="0" kern="1200" baseline="0" dirty="0">
                          <a:solidFill>
                            <a:schemeClr val="dk1"/>
                          </a:solidFill>
                          <a:effectLst/>
                          <a:latin typeface="+mn-lt"/>
                          <a:ea typeface="+mn-ea"/>
                          <a:cs typeface="+mn-cs"/>
                        </a:rPr>
                        <a:t> where possible</a:t>
                      </a:r>
                      <a:endParaRPr lang="en-GB" sz="7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25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mn-lt"/>
                          <a:ea typeface="+mn-ea"/>
                          <a:cs typeface="+mn-cs"/>
                        </a:rPr>
                        <a:t>Previous</a:t>
                      </a: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252000">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mn-lt"/>
                          <a:ea typeface="+mn-ea"/>
                          <a:cs typeface="+mn-cs"/>
                        </a:rPr>
                        <a:t>Previous</a:t>
                      </a: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252000">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184076">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bg1"/>
                          </a:solidFill>
                          <a:latin typeface="+mn-lt"/>
                          <a:ea typeface="+mn-ea"/>
                          <a:cs typeface="+mn-cs"/>
                        </a:rPr>
                        <a:t>Key Progress &amp; Milestones (Last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1130730">
                <a:tc rowSpan="3"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Key Programme Updates</a:t>
                      </a:r>
                      <a:r>
                        <a:rPr lang="en-US" sz="900" b="1" kern="1200" baseline="0" dirty="0">
                          <a:solidFill>
                            <a:schemeClr val="tx1"/>
                          </a:solidFill>
                          <a:latin typeface="+mn-lt"/>
                          <a:ea typeface="+mn-ea"/>
                          <a:cs typeface="+mn-cs"/>
                        </a:rPr>
                        <a:t>: </a:t>
                      </a:r>
                      <a:r>
                        <a:rPr lang="en-GB" sz="900" b="1" kern="1200" baseline="0" dirty="0">
                          <a:solidFill>
                            <a:schemeClr val="tx1"/>
                          </a:solidFill>
                          <a:latin typeface="+mn-lt"/>
                          <a:ea typeface="+mn-ea"/>
                          <a:cs typeface="Arial"/>
                        </a:rPr>
                        <a:t>All key external milestones impacting </a:t>
                      </a:r>
                      <a:r>
                        <a:rPr lang="en-GB" sz="900" b="1" kern="1200" baseline="0" dirty="0" err="1">
                          <a:solidFill>
                            <a:schemeClr val="tx1"/>
                          </a:solidFill>
                          <a:latin typeface="+mn-lt"/>
                          <a:ea typeface="+mn-ea"/>
                          <a:cs typeface="Arial"/>
                        </a:rPr>
                        <a:t>Xoserve</a:t>
                      </a:r>
                      <a:r>
                        <a:rPr lang="en-GB" sz="900" b="1" kern="1200" baseline="0" dirty="0">
                          <a:solidFill>
                            <a:schemeClr val="tx1"/>
                          </a:solidFill>
                          <a:latin typeface="+mn-lt"/>
                          <a:ea typeface="+mn-ea"/>
                          <a:cs typeface="Arial"/>
                        </a:rPr>
                        <a:t>, to date have been met.</a:t>
                      </a:r>
                      <a:r>
                        <a:rPr lang="en-GB" sz="800" b="1" kern="1200" baseline="0" dirty="0">
                          <a:solidFill>
                            <a:schemeClr val="tx1"/>
                          </a:solidFill>
                          <a:latin typeface="+mn-lt"/>
                          <a:ea typeface="+mn-ea"/>
                          <a:cs typeface="Arial"/>
                        </a:rPr>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latin typeface="+mn-lt"/>
                          <a:ea typeface="+mn-ea"/>
                          <a:cs typeface="Arial"/>
                        </a:rPr>
                        <a:t>Re-Plan: </a:t>
                      </a:r>
                      <a:r>
                        <a:rPr lang="en-GB" sz="900" b="0" kern="1200" baseline="0" dirty="0">
                          <a:solidFill>
                            <a:schemeClr val="tx1"/>
                          </a:solidFill>
                          <a:latin typeface="+mn-lt"/>
                          <a:ea typeface="+mn-ea"/>
                          <a:cs typeface="Arial"/>
                        </a:rPr>
                        <a:t>The programme </a:t>
                      </a:r>
                      <a:r>
                        <a:rPr lang="en-GB" sz="900" kern="1200" dirty="0">
                          <a:solidFill>
                            <a:schemeClr val="tx1"/>
                          </a:solidFill>
                          <a:effectLst/>
                          <a:latin typeface="+mn-lt"/>
                          <a:ea typeface="+mn-ea"/>
                          <a:cs typeface="+mn-cs"/>
                        </a:rPr>
                        <a:t>have reviewed the 2</a:t>
                      </a:r>
                      <a:r>
                        <a:rPr lang="en-GB" sz="900" kern="1200" baseline="30000" dirty="0">
                          <a:solidFill>
                            <a:schemeClr val="tx1"/>
                          </a:solidFill>
                          <a:effectLst/>
                          <a:latin typeface="+mn-lt"/>
                          <a:ea typeface="+mn-ea"/>
                          <a:cs typeface="+mn-cs"/>
                        </a:rPr>
                        <a:t>nd</a:t>
                      </a:r>
                      <a:r>
                        <a:rPr lang="en-GB" sz="900" kern="1200" dirty="0">
                          <a:solidFill>
                            <a:schemeClr val="tx1"/>
                          </a:solidFill>
                          <a:effectLst/>
                          <a:latin typeface="+mn-lt"/>
                          <a:ea typeface="+mn-ea"/>
                          <a:cs typeface="+mn-cs"/>
                        </a:rPr>
                        <a:t> phase of Switching Programme Plan and have provided </a:t>
                      </a:r>
                      <a:r>
                        <a:rPr lang="en-GB" sz="900" kern="1200" dirty="0" err="1">
                          <a:solidFill>
                            <a:schemeClr val="tx1"/>
                          </a:solidFill>
                          <a:effectLst/>
                          <a:latin typeface="+mn-lt"/>
                          <a:ea typeface="+mn-ea"/>
                          <a:cs typeface="+mn-cs"/>
                        </a:rPr>
                        <a:t>Xoserve’s</a:t>
                      </a:r>
                      <a:r>
                        <a:rPr lang="en-GB" sz="900" kern="1200" dirty="0">
                          <a:solidFill>
                            <a:schemeClr val="tx1"/>
                          </a:solidFill>
                          <a:effectLst/>
                          <a:latin typeface="+mn-lt"/>
                          <a:ea typeface="+mn-ea"/>
                          <a:cs typeface="+mn-cs"/>
                        </a:rPr>
                        <a:t> Dependencies and Assumptions for incorporation into the next iteration of the Mad Log. The latest iteration of the Programme plan is expected to be issued for final consultation on 25/09 with a view to baseline by end October 2020</a:t>
                      </a:r>
                      <a:r>
                        <a:rPr lang="en-GB" sz="900" b="0" kern="1200" dirty="0">
                          <a:solidFill>
                            <a:schemeClr val="tx1"/>
                          </a:solidFill>
                          <a:effectLst/>
                          <a:latin typeface="+mn-lt"/>
                          <a:ea typeface="+mn-ea"/>
                          <a:cs typeface="+mn-cs"/>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Change Requests</a:t>
                      </a:r>
                      <a:r>
                        <a:rPr lang="en-GB" sz="800" kern="1200" dirty="0">
                          <a:solidFill>
                            <a:schemeClr val="tx1"/>
                          </a:solidFill>
                          <a:effectLst/>
                          <a:latin typeface="+mn-lt"/>
                          <a:ea typeface="+mn-ea"/>
                          <a:cs typeface="+mn-cs"/>
                        </a:rPr>
                        <a:t>: </a:t>
                      </a:r>
                      <a:r>
                        <a:rPr lang="en-GB" sz="900" kern="1200" dirty="0">
                          <a:solidFill>
                            <a:schemeClr val="tx1"/>
                          </a:solidFill>
                          <a:effectLst/>
                          <a:latin typeface="+mn-lt"/>
                          <a:ea typeface="+mn-ea"/>
                          <a:cs typeface="+mn-cs"/>
                        </a:rPr>
                        <a:t>We have observed that</a:t>
                      </a:r>
                      <a:r>
                        <a:rPr lang="en-GB" sz="900" b="1" kern="1200" dirty="0">
                          <a:solidFill>
                            <a:schemeClr val="tx1"/>
                          </a:solidFill>
                          <a:effectLst/>
                          <a:latin typeface="+mn-lt"/>
                          <a:ea typeface="+mn-ea"/>
                          <a:cs typeface="+mn-cs"/>
                        </a:rPr>
                        <a:t> </a:t>
                      </a:r>
                      <a:r>
                        <a:rPr lang="en-GB" sz="900" kern="1200" dirty="0">
                          <a:solidFill>
                            <a:schemeClr val="tx1"/>
                          </a:solidFill>
                          <a:effectLst/>
                          <a:latin typeface="+mn-lt"/>
                          <a:ea typeface="+mn-ea"/>
                          <a:cs typeface="+mn-cs"/>
                        </a:rPr>
                        <a:t>one of the early Switching Programme CRs (CR-E01) was missing from CSS design. We have confirmation that Landmark is implementing this CR now. Additionally, we have requested confirmation that all previous CRs/REC requirements are incorporated within the CSS Design.</a:t>
                      </a:r>
                      <a:endParaRPr lang="en-GB" sz="900" b="1"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External Testing: </a:t>
                      </a:r>
                      <a:r>
                        <a:rPr lang="en-GB" sz="900" kern="1200" dirty="0">
                          <a:solidFill>
                            <a:schemeClr val="tx1"/>
                          </a:solidFill>
                          <a:effectLst/>
                          <a:latin typeface="+mn-lt"/>
                          <a:ea typeface="+mn-ea"/>
                          <a:cs typeface="+mn-cs"/>
                        </a:rPr>
                        <a:t>SIT Cycle 2 is underway currently, with some delays experienced at the central programme but with lower failure rates than forecast. </a:t>
                      </a:r>
                      <a:r>
                        <a:rPr lang="en-GB" sz="900" kern="1200" dirty="0" err="1">
                          <a:solidFill>
                            <a:schemeClr val="tx1"/>
                          </a:solidFill>
                          <a:effectLst/>
                          <a:latin typeface="+mn-lt"/>
                          <a:ea typeface="+mn-ea"/>
                          <a:cs typeface="+mn-cs"/>
                        </a:rPr>
                        <a:t>Xoserve</a:t>
                      </a:r>
                      <a:r>
                        <a:rPr lang="en-GB" sz="900" kern="1200" dirty="0">
                          <a:solidFill>
                            <a:schemeClr val="tx1"/>
                          </a:solidFill>
                          <a:effectLst/>
                          <a:latin typeface="+mn-lt"/>
                          <a:ea typeface="+mn-ea"/>
                          <a:cs typeface="+mn-cs"/>
                        </a:rPr>
                        <a:t> has had minimal defects to date. </a:t>
                      </a:r>
                      <a:r>
                        <a:rPr lang="en-GB" sz="900" b="0" kern="1200" dirty="0" err="1">
                          <a:solidFill>
                            <a:schemeClr val="tx1"/>
                          </a:solidFill>
                          <a:effectLst/>
                          <a:latin typeface="+mn-lt"/>
                          <a:ea typeface="+mn-ea"/>
                          <a:cs typeface="+mn-cs"/>
                        </a:rPr>
                        <a:t>SlT</a:t>
                      </a:r>
                      <a:r>
                        <a:rPr lang="en-GB" sz="900" b="0" kern="1200" dirty="0">
                          <a:solidFill>
                            <a:schemeClr val="tx1"/>
                          </a:solidFill>
                          <a:effectLst/>
                          <a:latin typeface="+mn-lt"/>
                          <a:ea typeface="+mn-ea"/>
                          <a:cs typeface="+mn-cs"/>
                        </a:rPr>
                        <a:t> NF testing is still on hold due to environmental issues within the central programme but there have been communications that it will resume for CSS on 25/09. </a:t>
                      </a:r>
                      <a:r>
                        <a:rPr lang="en-GB" sz="900" b="0" kern="1200" dirty="0" err="1">
                          <a:solidFill>
                            <a:schemeClr val="tx1"/>
                          </a:solidFill>
                          <a:effectLst/>
                          <a:latin typeface="+mn-lt"/>
                          <a:ea typeface="+mn-ea"/>
                          <a:cs typeface="+mn-cs"/>
                        </a:rPr>
                        <a:t>Xoserve’s</a:t>
                      </a:r>
                      <a:r>
                        <a:rPr lang="en-GB" sz="900" b="0" kern="1200" dirty="0">
                          <a:solidFill>
                            <a:schemeClr val="tx1"/>
                          </a:solidFill>
                          <a:effectLst/>
                          <a:latin typeface="+mn-lt"/>
                          <a:ea typeface="+mn-ea"/>
                          <a:cs typeface="+mn-cs"/>
                        </a:rPr>
                        <a:t> dates for </a:t>
                      </a:r>
                      <a:r>
                        <a:rPr lang="en-GB" sz="900" b="0" kern="1200" dirty="0" err="1">
                          <a:solidFill>
                            <a:schemeClr val="tx1"/>
                          </a:solidFill>
                          <a:effectLst/>
                          <a:latin typeface="+mn-lt"/>
                          <a:ea typeface="+mn-ea"/>
                          <a:cs typeface="+mn-cs"/>
                        </a:rPr>
                        <a:t>rejoining</a:t>
                      </a:r>
                      <a:r>
                        <a:rPr lang="en-GB" sz="900" b="0" kern="1200" dirty="0">
                          <a:solidFill>
                            <a:schemeClr val="tx1"/>
                          </a:solidFill>
                          <a:effectLst/>
                          <a:latin typeface="+mn-lt"/>
                          <a:ea typeface="+mn-ea"/>
                          <a:cs typeface="+mn-cs"/>
                        </a:rPr>
                        <a:t> this phase is yet to be clarified. Pl</a:t>
                      </a:r>
                      <a:r>
                        <a:rPr lang="en-GB" sz="900" b="0" kern="1200" baseline="0" dirty="0">
                          <a:solidFill>
                            <a:schemeClr val="tx1"/>
                          </a:solidFill>
                          <a:latin typeface="+mn-lt"/>
                          <a:ea typeface="+mn-ea"/>
                          <a:cs typeface="Arial"/>
                        </a:rPr>
                        <a:t>anning and preparation continues towards upcoming test phases such as UEPT, Transition and Operational Testing. </a:t>
                      </a:r>
                      <a:endParaRPr lang="en-GB" sz="900" b="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External Data Migration Functional Testing</a:t>
                      </a:r>
                      <a:r>
                        <a:rPr lang="en-GB" sz="900" b="0" kern="1200" dirty="0">
                          <a:solidFill>
                            <a:schemeClr val="tx1"/>
                          </a:solidFill>
                          <a:effectLst/>
                          <a:latin typeface="+mn-lt"/>
                          <a:ea typeface="+mn-ea"/>
                          <a:cs typeface="+mn-cs"/>
                        </a:rPr>
                        <a:t> concluded successfully with no outstanding defects. </a:t>
                      </a:r>
                      <a:r>
                        <a:rPr lang="en-GB" sz="900" b="0" kern="1200" dirty="0" err="1">
                          <a:solidFill>
                            <a:schemeClr val="tx1"/>
                          </a:solidFill>
                          <a:effectLst/>
                          <a:latin typeface="+mn-lt"/>
                          <a:ea typeface="+mn-ea"/>
                          <a:cs typeface="+mn-cs"/>
                        </a:rPr>
                        <a:t>Xoserve</a:t>
                      </a:r>
                      <a:r>
                        <a:rPr lang="en-GB" sz="900" b="0" kern="1200" dirty="0">
                          <a:solidFill>
                            <a:schemeClr val="tx1"/>
                          </a:solidFill>
                          <a:effectLst/>
                          <a:latin typeface="+mn-lt"/>
                          <a:ea typeface="+mn-ea"/>
                          <a:cs typeface="+mn-cs"/>
                        </a:rPr>
                        <a:t> completed our testing ahead of schedule. </a:t>
                      </a:r>
                      <a:endParaRPr lang="en-GB" sz="900" b="0" kern="1200" baseline="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External Data Migration Non Functional Testing: </a:t>
                      </a:r>
                      <a:r>
                        <a:rPr lang="en-GB" sz="900" b="0" kern="1200" dirty="0">
                          <a:solidFill>
                            <a:schemeClr val="tx1"/>
                          </a:solidFill>
                          <a:effectLst/>
                          <a:latin typeface="+mn-lt"/>
                          <a:ea typeface="+mn-ea"/>
                          <a:cs typeface="+mn-cs"/>
                        </a:rPr>
                        <a:t>Detailed planning continues. Due to the changes that are being reviewed by the wider programme, the CSSC team are not clear if this is impacted by the re-plan activities. Clarification is expected as part of the re-plan exercise.</a:t>
                      </a: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900" b="1" i="0" u="none" strike="noStrike" kern="1200" baseline="0" noProof="0" dirty="0">
                          <a:solidFill>
                            <a:schemeClr val="tx1"/>
                          </a:solidFill>
                        </a:rPr>
                        <a:t>Internal Activities:</a:t>
                      </a:r>
                      <a:r>
                        <a:rPr lang="en-GB" sz="900" b="0" i="0" u="none" strike="noStrike" kern="1200" baseline="0" noProof="0" dirty="0">
                          <a:solidFill>
                            <a:schemeClr val="tx1"/>
                          </a:solidFill>
                        </a:rPr>
                        <a:t> Internal testing including SIT, UAT and Performance testing continue to plan. These are not expected to be impacted by the re-plan exercise</a:t>
                      </a:r>
                      <a:endParaRPr lang="en-GB" sz="900" b="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CCMT: </a:t>
                      </a:r>
                      <a:r>
                        <a:rPr lang="en-GB" sz="900" kern="1200" dirty="0" err="1">
                          <a:solidFill>
                            <a:schemeClr val="tx1"/>
                          </a:solidFill>
                          <a:effectLst/>
                          <a:latin typeface="+mn-lt"/>
                          <a:ea typeface="+mn-ea"/>
                          <a:cs typeface="+mn-cs"/>
                        </a:rPr>
                        <a:t>Xoserve</a:t>
                      </a:r>
                      <a:r>
                        <a:rPr lang="en-GB" sz="900" kern="1200" dirty="0">
                          <a:solidFill>
                            <a:schemeClr val="tx1"/>
                          </a:solidFill>
                          <a:effectLst/>
                          <a:latin typeface="+mn-lt"/>
                          <a:ea typeface="+mn-ea"/>
                          <a:cs typeface="+mn-cs"/>
                        </a:rPr>
                        <a:t> continues engagement with industry, in relation to consequential market trials. Revised dates to be tabled with Ofgem and our customers following Switching Programme re-plan.</a:t>
                      </a:r>
                      <a:endParaRPr lang="en-GB" sz="900" b="0" kern="120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rowSpan="3" hMerge="1">
                  <a:txBody>
                    <a:bodyPr/>
                    <a:lstStyle/>
                    <a:p>
                      <a:endParaRPr lang="en-GB"/>
                    </a:p>
                  </a:txBody>
                  <a:tcPr/>
                </a:tc>
                <a:tc rowSpan="3" hMerge="1">
                  <a:txBody>
                    <a:bodyPr/>
                    <a:lstStyle/>
                    <a:p>
                      <a:endParaRPr lang="en-GB"/>
                    </a:p>
                  </a:txBody>
                  <a:tcPr/>
                </a:tc>
                <a:tc rowSpan="3"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700" b="1" i="0" u="none" strike="noStrike" kern="1200" noProof="0" dirty="0">
                          <a:solidFill>
                            <a:schemeClr val="dk1"/>
                          </a:solidFill>
                          <a:effectLst/>
                          <a:latin typeface="+mn-lt"/>
                          <a:ea typeface="+mn-ea"/>
                          <a:cs typeface="+mn-cs"/>
                        </a:rPr>
                        <a:t>DMT</a:t>
                      </a:r>
                      <a:r>
                        <a:rPr lang="en-GB" sz="700" b="0" i="0" u="none" strike="noStrike" kern="1200" noProof="0" dirty="0">
                          <a:solidFill>
                            <a:schemeClr val="dk1"/>
                          </a:solidFill>
                          <a:effectLst/>
                          <a:latin typeface="+mn-lt"/>
                          <a:ea typeface="+mn-ea"/>
                          <a:cs typeface="+mn-cs"/>
                        </a:rPr>
                        <a:t>: Cycle 2 &amp; Cycle 3 complete</a:t>
                      </a:r>
                    </a:p>
                    <a:p>
                      <a:pPr marL="171450" marR="0" lvl="0" indent="-171450" algn="l">
                        <a:lnSpc>
                          <a:spcPct val="100000"/>
                        </a:lnSpc>
                        <a:spcBef>
                          <a:spcPts val="0"/>
                        </a:spcBef>
                        <a:spcAft>
                          <a:spcPts val="0"/>
                        </a:spcAft>
                        <a:buFont typeface="Arial" panose="020B0604020202020204" pitchFamily="34" charset="0"/>
                        <a:buChar char="•"/>
                      </a:pPr>
                      <a:r>
                        <a:rPr lang="en-GB" sz="700" b="1" i="0" u="none" strike="noStrike" kern="1200" noProof="0" dirty="0">
                          <a:solidFill>
                            <a:schemeClr val="dk1"/>
                          </a:solidFill>
                          <a:effectLst/>
                          <a:latin typeface="+mn-lt"/>
                          <a:ea typeface="+mn-ea"/>
                          <a:cs typeface="+mn-cs"/>
                        </a:rPr>
                        <a:t>External SIT: </a:t>
                      </a:r>
                      <a:r>
                        <a:rPr lang="en-GB" sz="700" b="0" i="0" u="none" strike="noStrike" kern="1200" noProof="0" dirty="0">
                          <a:solidFill>
                            <a:schemeClr val="dk1"/>
                          </a:solidFill>
                          <a:effectLst/>
                          <a:latin typeface="+mn-lt"/>
                          <a:ea typeface="+mn-ea"/>
                          <a:cs typeface="+mn-cs"/>
                        </a:rPr>
                        <a:t>Cycle 1 testing finished with 3 </a:t>
                      </a:r>
                      <a:r>
                        <a:rPr lang="en-GB" sz="700" b="0" i="0" u="none" strike="noStrike" kern="1200" noProof="0" dirty="0" err="1">
                          <a:solidFill>
                            <a:schemeClr val="dk1"/>
                          </a:solidFill>
                          <a:effectLst/>
                          <a:latin typeface="+mn-lt"/>
                          <a:ea typeface="+mn-ea"/>
                          <a:cs typeface="+mn-cs"/>
                        </a:rPr>
                        <a:t>Xoserve</a:t>
                      </a:r>
                      <a:r>
                        <a:rPr lang="en-GB" sz="700" b="0" i="0" u="none" strike="noStrike" kern="1200" noProof="0" dirty="0">
                          <a:solidFill>
                            <a:schemeClr val="dk1"/>
                          </a:solidFill>
                          <a:effectLst/>
                          <a:latin typeface="+mn-lt"/>
                          <a:ea typeface="+mn-ea"/>
                          <a:cs typeface="+mn-cs"/>
                        </a:rPr>
                        <a:t> defects, all being fixed </a:t>
                      </a:r>
                    </a:p>
                    <a:p>
                      <a:pPr marL="171450" marR="0" lvl="0" indent="-171450" algn="l">
                        <a:lnSpc>
                          <a:spcPct val="100000"/>
                        </a:lnSpc>
                        <a:spcBef>
                          <a:spcPts val="0"/>
                        </a:spcBef>
                        <a:spcAft>
                          <a:spcPts val="0"/>
                        </a:spcAft>
                        <a:buFont typeface="Arial" panose="020B0604020202020204" pitchFamily="34" charset="0"/>
                        <a:buChar char="•"/>
                      </a:pPr>
                      <a:r>
                        <a:rPr lang="en-GB" sz="700" b="1" i="0" u="none" strike="noStrike" kern="1200" noProof="0" dirty="0">
                          <a:solidFill>
                            <a:schemeClr val="tx1"/>
                          </a:solidFill>
                          <a:effectLst/>
                          <a:latin typeface="+mn-lt"/>
                          <a:ea typeface="+mn-ea"/>
                          <a:cs typeface="+mn-cs"/>
                        </a:rPr>
                        <a:t>Internal UAT: </a:t>
                      </a:r>
                      <a:r>
                        <a:rPr lang="en-GB" sz="700" b="0" i="0" u="none" strike="noStrike" kern="1200" noProof="0" dirty="0">
                          <a:solidFill>
                            <a:schemeClr val="tx1"/>
                          </a:solidFill>
                          <a:effectLst/>
                          <a:latin typeface="+mn-lt"/>
                          <a:ea typeface="+mn-ea"/>
                          <a:cs typeface="+mn-cs"/>
                        </a:rPr>
                        <a:t>Started – 50% complete</a:t>
                      </a:r>
                      <a:endParaRPr lang="en-GB" sz="700" b="1" i="0" u="none" strike="noStrike" kern="1200" noProof="0" dirty="0">
                        <a:solidFill>
                          <a:schemeClr val="tx1"/>
                        </a:solidFill>
                        <a:effectLst/>
                        <a:latin typeface="+mn-lt"/>
                        <a:ea typeface="+mn-ea"/>
                        <a:cs typeface="+mn-cs"/>
                      </a:endParaRPr>
                    </a:p>
                    <a:p>
                      <a:pPr marL="171450" marR="0" lvl="0" indent="-171450" algn="l">
                        <a:lnSpc>
                          <a:spcPct val="100000"/>
                        </a:lnSpc>
                        <a:spcBef>
                          <a:spcPts val="0"/>
                        </a:spcBef>
                        <a:spcAft>
                          <a:spcPts val="0"/>
                        </a:spcAft>
                        <a:buFont typeface="Arial" panose="020B0604020202020204" pitchFamily="34" charset="0"/>
                        <a:buChar char="•"/>
                      </a:pPr>
                      <a:r>
                        <a:rPr lang="en-GB" sz="700" b="1" i="0" u="none" strike="noStrike" kern="1200" noProof="0" dirty="0">
                          <a:solidFill>
                            <a:schemeClr val="tx1"/>
                          </a:solidFill>
                          <a:effectLst/>
                          <a:latin typeface="+mn-lt"/>
                          <a:ea typeface="+mn-ea"/>
                          <a:cs typeface="+mn-cs"/>
                        </a:rPr>
                        <a:t>Internal SIT:</a:t>
                      </a:r>
                      <a:r>
                        <a:rPr lang="en-GB" sz="700" b="0" i="0" u="none" strike="noStrike" kern="1200" noProof="0" dirty="0">
                          <a:solidFill>
                            <a:schemeClr val="tx1"/>
                          </a:solidFill>
                          <a:effectLst/>
                          <a:latin typeface="+mn-lt"/>
                          <a:ea typeface="+mn-ea"/>
                          <a:cs typeface="+mn-cs"/>
                        </a:rPr>
                        <a:t> Phase 3 completed </a:t>
                      </a:r>
                    </a:p>
                    <a:p>
                      <a:pPr marL="171450" marR="0" lvl="0" indent="-171450" algn="l">
                        <a:lnSpc>
                          <a:spcPct val="100000"/>
                        </a:lnSpc>
                        <a:spcBef>
                          <a:spcPts val="0"/>
                        </a:spcBef>
                        <a:spcAft>
                          <a:spcPts val="0"/>
                        </a:spcAft>
                        <a:buFont typeface="Arial" panose="020B0604020202020204" pitchFamily="34" charset="0"/>
                        <a:buChar char="•"/>
                      </a:pPr>
                      <a:r>
                        <a:rPr lang="en-GB" sz="700" b="1" i="0" u="none" strike="noStrike" kern="1200" noProof="0" dirty="0">
                          <a:solidFill>
                            <a:schemeClr val="tx1"/>
                          </a:solidFill>
                          <a:effectLst/>
                          <a:latin typeface="+mn-lt"/>
                          <a:ea typeface="+mn-ea"/>
                          <a:cs typeface="+mn-cs"/>
                        </a:rPr>
                        <a:t>Programme:</a:t>
                      </a:r>
                      <a:r>
                        <a:rPr lang="en-GB" sz="700" b="0" i="0" u="none" strike="noStrike" kern="1200" noProof="0" dirty="0">
                          <a:solidFill>
                            <a:schemeClr val="tx1"/>
                          </a:solidFill>
                          <a:effectLst/>
                          <a:latin typeface="+mn-lt"/>
                          <a:ea typeface="+mn-ea"/>
                          <a:cs typeface="+mn-cs"/>
                        </a:rPr>
                        <a:t> 2</a:t>
                      </a:r>
                      <a:r>
                        <a:rPr lang="en-GB" sz="700" b="0" i="0" u="none" strike="noStrike" kern="1200" baseline="30000" noProof="0" dirty="0">
                          <a:solidFill>
                            <a:schemeClr val="tx1"/>
                          </a:solidFill>
                          <a:effectLst/>
                          <a:latin typeface="+mn-lt"/>
                          <a:ea typeface="+mn-ea"/>
                          <a:cs typeface="+mn-cs"/>
                        </a:rPr>
                        <a:t>nd</a:t>
                      </a:r>
                      <a:r>
                        <a:rPr lang="en-GB" sz="700" b="0" i="0" u="none" strike="noStrike" kern="1200" noProof="0" dirty="0">
                          <a:solidFill>
                            <a:schemeClr val="tx1"/>
                          </a:solidFill>
                          <a:effectLst/>
                          <a:latin typeface="+mn-lt"/>
                          <a:ea typeface="+mn-ea"/>
                          <a:cs typeface="+mn-cs"/>
                        </a:rPr>
                        <a:t> review of MAD log complete. </a:t>
                      </a:r>
                    </a:p>
                    <a:p>
                      <a:pPr marL="171450" marR="0" lvl="0" indent="-171450" algn="l">
                        <a:lnSpc>
                          <a:spcPct val="100000"/>
                        </a:lnSpc>
                        <a:spcBef>
                          <a:spcPts val="0"/>
                        </a:spcBef>
                        <a:spcAft>
                          <a:spcPts val="0"/>
                        </a:spcAft>
                        <a:buFont typeface="Arial" panose="020B0604020202020204" pitchFamily="34" charset="0"/>
                        <a:buChar char="•"/>
                      </a:pPr>
                      <a:r>
                        <a:rPr lang="en-GB" sz="700" b="1" kern="1200" dirty="0">
                          <a:solidFill>
                            <a:schemeClr val="tx1"/>
                          </a:solidFill>
                          <a:effectLst/>
                          <a:latin typeface="+mn-lt"/>
                          <a:ea typeface="+mn-ea"/>
                          <a:cs typeface="+mn-cs"/>
                        </a:rPr>
                        <a:t>Transition</a:t>
                      </a:r>
                      <a:r>
                        <a:rPr lang="en-GB" sz="700" b="0" kern="1200" dirty="0">
                          <a:solidFill>
                            <a:schemeClr val="tx1"/>
                          </a:solidFill>
                          <a:effectLst/>
                          <a:latin typeface="+mn-lt"/>
                          <a:ea typeface="+mn-ea"/>
                          <a:cs typeface="+mn-cs"/>
                        </a:rPr>
                        <a:t>: after months of feedback from CSSC, SI have started to address our concerns</a:t>
                      </a:r>
                    </a:p>
                    <a:p>
                      <a:pPr marL="171450" marR="0" lvl="0" indent="-171450" algn="l">
                        <a:lnSpc>
                          <a:spcPct val="100000"/>
                        </a:lnSpc>
                        <a:spcBef>
                          <a:spcPts val="0"/>
                        </a:spcBef>
                        <a:spcAft>
                          <a:spcPts val="0"/>
                        </a:spcAft>
                        <a:buFont typeface="Arial" panose="020B0604020202020204" pitchFamily="34" charset="0"/>
                        <a:buChar char="•"/>
                      </a:pPr>
                      <a:r>
                        <a:rPr lang="en-GB" sz="700" b="1" i="0" u="none" strike="noStrike" kern="1200" noProof="0" dirty="0">
                          <a:solidFill>
                            <a:schemeClr val="tx1"/>
                          </a:solidFill>
                          <a:effectLst/>
                          <a:latin typeface="+mn-lt"/>
                          <a:ea typeface="+mn-ea"/>
                          <a:cs typeface="+mn-cs"/>
                        </a:rPr>
                        <a:t>CRs:</a:t>
                      </a:r>
                      <a:r>
                        <a:rPr lang="en-GB" sz="700" b="0" i="0" u="none" strike="noStrike" kern="1200" noProof="0" dirty="0">
                          <a:solidFill>
                            <a:schemeClr val="tx1"/>
                          </a:solidFill>
                          <a:effectLst/>
                          <a:latin typeface="+mn-lt"/>
                          <a:ea typeface="+mn-ea"/>
                          <a:cs typeface="+mn-cs"/>
                        </a:rPr>
                        <a:t> Delivery and IAs continue</a:t>
                      </a:r>
                    </a:p>
                    <a:p>
                      <a:pPr marL="171450" marR="0" lvl="0" indent="-171450" algn="l">
                        <a:lnSpc>
                          <a:spcPct val="100000"/>
                        </a:lnSpc>
                        <a:spcBef>
                          <a:spcPts val="0"/>
                        </a:spcBef>
                        <a:spcAft>
                          <a:spcPts val="0"/>
                        </a:spcAft>
                        <a:buFont typeface="Arial" panose="020B0604020202020204" pitchFamily="34" charset="0"/>
                        <a:buChar char="•"/>
                      </a:pPr>
                      <a:r>
                        <a:rPr lang="en-GB" sz="700" b="1" i="0" u="none" strike="noStrike" kern="1200" noProof="0" dirty="0">
                          <a:solidFill>
                            <a:schemeClr val="tx1"/>
                          </a:solidFill>
                          <a:effectLst/>
                          <a:latin typeface="+mn-lt"/>
                          <a:ea typeface="+mn-ea"/>
                          <a:cs typeface="+mn-cs"/>
                        </a:rPr>
                        <a:t>Performance Testing:</a:t>
                      </a:r>
                      <a:r>
                        <a:rPr lang="en-GB" sz="700" b="0" i="0" u="none" strike="noStrike" kern="1200" noProof="0" dirty="0">
                          <a:solidFill>
                            <a:schemeClr val="tx1"/>
                          </a:solidFill>
                          <a:effectLst/>
                          <a:latin typeface="+mn-lt"/>
                          <a:ea typeface="+mn-ea"/>
                          <a:cs typeface="+mn-cs"/>
                        </a:rPr>
                        <a:t> Peak of Peak trans/second achieved</a:t>
                      </a:r>
                    </a:p>
                    <a:p>
                      <a:pPr marL="171450" marR="0" lvl="0" indent="-171450" algn="l">
                        <a:lnSpc>
                          <a:spcPct val="100000"/>
                        </a:lnSpc>
                        <a:spcBef>
                          <a:spcPts val="0"/>
                        </a:spcBef>
                        <a:spcAft>
                          <a:spcPts val="0"/>
                        </a:spcAft>
                        <a:buFont typeface="Arial" panose="020B0604020202020204" pitchFamily="34" charset="0"/>
                        <a:buChar char="•"/>
                      </a:pPr>
                      <a:r>
                        <a:rPr lang="en-GB" sz="700" b="1" kern="1200" dirty="0">
                          <a:solidFill>
                            <a:schemeClr val="tx1"/>
                          </a:solidFill>
                          <a:effectLst/>
                          <a:latin typeface="+mn-lt"/>
                          <a:ea typeface="+mn-ea"/>
                          <a:cs typeface="+mn-cs"/>
                        </a:rPr>
                        <a:t>Internal NFT: </a:t>
                      </a:r>
                      <a:r>
                        <a:rPr lang="en-GB" sz="700" b="0" kern="1200" dirty="0">
                          <a:solidFill>
                            <a:schemeClr val="tx1"/>
                          </a:solidFill>
                          <a:effectLst/>
                          <a:latin typeface="+mn-lt"/>
                          <a:ea typeface="+mn-ea"/>
                          <a:cs typeface="+mn-cs"/>
                        </a:rPr>
                        <a:t>Complete Performance Testing Phase 2A  </a:t>
                      </a:r>
                      <a:endParaRPr lang="en-GB" sz="700" b="1" kern="120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r h="216000">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56979972"/>
                  </a:ext>
                </a:extLst>
              </a:tr>
              <a:tr h="1320075">
                <a:tc gridSpan="4" vMerge="1">
                  <a:txBody>
                    <a:bodyPr/>
                    <a:lstStyle/>
                    <a:p>
                      <a:endParaRPr lang="en-GB"/>
                    </a:p>
                  </a:txBody>
                  <a:tcPr/>
                </a:tc>
                <a:tc hMerge="1" vMerge="1">
                  <a:txBody>
                    <a:bodyPr/>
                    <a:lstStyle/>
                    <a:p>
                      <a:endParaRPr lang="en-GB"/>
                    </a:p>
                  </a:txBody>
                  <a:tcPr/>
                </a:tc>
                <a:tc hMerge="1" vMerge="1">
                  <a:txBody>
                    <a:bodyPr/>
                    <a:lstStyle/>
                    <a:p>
                      <a:endParaRPr lang="en-GB"/>
                    </a:p>
                  </a:txBody>
                  <a:tcPr/>
                </a:tc>
                <a:tc hMerge="1" vMerge="1">
                  <a:txBody>
                    <a:bodyPr/>
                    <a:lstStyle/>
                    <a:p>
                      <a:endParaRPr lang="en-GB"/>
                    </a:p>
                  </a:txBody>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700" b="1" kern="1200" dirty="0">
                          <a:solidFill>
                            <a:schemeClr val="tx1"/>
                          </a:solidFill>
                          <a:effectLst/>
                          <a:latin typeface="+mn-lt"/>
                          <a:ea typeface="+mn-ea"/>
                          <a:cs typeface="+mn-cs"/>
                        </a:rPr>
                        <a:t>DMT NFR:</a:t>
                      </a:r>
                      <a:r>
                        <a:rPr lang="en-GB" sz="700" b="0" kern="1200" dirty="0">
                          <a:solidFill>
                            <a:schemeClr val="tx1"/>
                          </a:solidFill>
                          <a:effectLst/>
                          <a:latin typeface="+mn-lt"/>
                          <a:ea typeface="+mn-ea"/>
                          <a:cs typeface="+mn-cs"/>
                        </a:rPr>
                        <a:t> Planning and prep</a:t>
                      </a:r>
                    </a:p>
                    <a:p>
                      <a:pPr marL="171450" marR="0" lvl="0" indent="-171450" algn="l">
                        <a:lnSpc>
                          <a:spcPct val="100000"/>
                        </a:lnSpc>
                        <a:spcBef>
                          <a:spcPts val="0"/>
                        </a:spcBef>
                        <a:spcAft>
                          <a:spcPts val="0"/>
                        </a:spcAft>
                        <a:buFont typeface="Arial" panose="020B0604020202020204" pitchFamily="34" charset="0"/>
                        <a:buChar char="•"/>
                      </a:pPr>
                      <a:r>
                        <a:rPr lang="en-GB" sz="700" b="1" kern="1200" dirty="0">
                          <a:solidFill>
                            <a:schemeClr val="tx1"/>
                          </a:solidFill>
                          <a:effectLst/>
                          <a:latin typeface="+mn-lt"/>
                          <a:ea typeface="+mn-ea"/>
                          <a:cs typeface="+mn-cs"/>
                        </a:rPr>
                        <a:t>External SIT: </a:t>
                      </a:r>
                      <a:r>
                        <a:rPr lang="en-GB" sz="700" b="0" kern="1200" dirty="0">
                          <a:solidFill>
                            <a:schemeClr val="tx1"/>
                          </a:solidFill>
                          <a:effectLst/>
                          <a:latin typeface="+mn-lt"/>
                          <a:ea typeface="+mn-ea"/>
                          <a:cs typeface="+mn-cs"/>
                        </a:rPr>
                        <a:t>Continue External SIT </a:t>
                      </a:r>
                    </a:p>
                    <a:p>
                      <a:pPr marL="171450" marR="0" lvl="0" indent="-171450" algn="l">
                        <a:lnSpc>
                          <a:spcPct val="100000"/>
                        </a:lnSpc>
                        <a:spcBef>
                          <a:spcPts val="0"/>
                        </a:spcBef>
                        <a:spcAft>
                          <a:spcPts val="0"/>
                        </a:spcAft>
                        <a:buFont typeface="Arial" panose="020B0604020202020204" pitchFamily="34" charset="0"/>
                        <a:buChar char="•"/>
                      </a:pPr>
                      <a:r>
                        <a:rPr lang="en-GB" sz="700" b="1" kern="1200" dirty="0">
                          <a:solidFill>
                            <a:schemeClr val="tx1"/>
                          </a:solidFill>
                          <a:effectLst/>
                          <a:latin typeface="+mn-lt"/>
                          <a:ea typeface="+mn-ea"/>
                          <a:cs typeface="+mn-cs"/>
                        </a:rPr>
                        <a:t>External NFR: </a:t>
                      </a:r>
                      <a:r>
                        <a:rPr lang="en-GB" sz="700" b="0" kern="1200" dirty="0">
                          <a:solidFill>
                            <a:schemeClr val="tx1"/>
                          </a:solidFill>
                          <a:effectLst/>
                          <a:latin typeface="+mn-lt"/>
                          <a:ea typeface="+mn-ea"/>
                          <a:cs typeface="+mn-cs"/>
                        </a:rPr>
                        <a:t>Start</a:t>
                      </a:r>
                      <a:endParaRPr lang="en-GB" sz="700" b="1" kern="1200" dirty="0">
                        <a:solidFill>
                          <a:schemeClr val="tx1"/>
                        </a:solidFill>
                        <a:effectLst/>
                        <a:latin typeface="+mn-lt"/>
                        <a:ea typeface="+mn-ea"/>
                        <a:cs typeface="+mn-cs"/>
                      </a:endParaRPr>
                    </a:p>
                    <a:p>
                      <a:pPr marL="171450" marR="0" lvl="0" indent="-171450" algn="l">
                        <a:lnSpc>
                          <a:spcPct val="100000"/>
                        </a:lnSpc>
                        <a:spcBef>
                          <a:spcPts val="0"/>
                        </a:spcBef>
                        <a:spcAft>
                          <a:spcPts val="0"/>
                        </a:spcAft>
                        <a:buFont typeface="Arial" panose="020B0604020202020204" pitchFamily="34" charset="0"/>
                        <a:buChar char="•"/>
                      </a:pPr>
                      <a:r>
                        <a:rPr lang="en-GB" sz="700" b="1" kern="1200" dirty="0">
                          <a:solidFill>
                            <a:schemeClr val="tx1"/>
                          </a:solidFill>
                          <a:effectLst/>
                          <a:latin typeface="+mn-lt"/>
                          <a:ea typeface="+mn-ea"/>
                          <a:cs typeface="+mn-cs"/>
                        </a:rPr>
                        <a:t>Internal Test:</a:t>
                      </a:r>
                      <a:r>
                        <a:rPr lang="en-GB" sz="700" b="0" kern="1200" dirty="0">
                          <a:solidFill>
                            <a:schemeClr val="tx1"/>
                          </a:solidFill>
                          <a:effectLst/>
                          <a:latin typeface="+mn-lt"/>
                          <a:ea typeface="+mn-ea"/>
                          <a:cs typeface="+mn-cs"/>
                        </a:rPr>
                        <a:t> Continue both SIT phase 4 and UAT Phase 1  </a:t>
                      </a:r>
                    </a:p>
                    <a:p>
                      <a:pPr marL="171450" marR="0" lvl="0" indent="-171450" algn="l">
                        <a:lnSpc>
                          <a:spcPct val="100000"/>
                        </a:lnSpc>
                        <a:spcBef>
                          <a:spcPts val="0"/>
                        </a:spcBef>
                        <a:spcAft>
                          <a:spcPts val="0"/>
                        </a:spcAft>
                        <a:buFont typeface="Arial" panose="020B0604020202020204" pitchFamily="34" charset="0"/>
                        <a:buChar char="•"/>
                      </a:pPr>
                      <a:r>
                        <a:rPr lang="en-GB" sz="700" b="1" kern="1200" dirty="0">
                          <a:solidFill>
                            <a:schemeClr val="tx1"/>
                          </a:solidFill>
                          <a:effectLst/>
                          <a:latin typeface="+mn-lt"/>
                          <a:ea typeface="+mn-ea"/>
                          <a:cs typeface="+mn-cs"/>
                        </a:rPr>
                        <a:t>Internal NFT: </a:t>
                      </a:r>
                      <a:r>
                        <a:rPr lang="en-GB" sz="700" b="0" kern="1200" dirty="0">
                          <a:solidFill>
                            <a:schemeClr val="tx1"/>
                          </a:solidFill>
                          <a:effectLst/>
                          <a:latin typeface="+mn-lt"/>
                          <a:ea typeface="+mn-ea"/>
                          <a:cs typeface="+mn-cs"/>
                        </a:rPr>
                        <a:t>Continue Performance Testing Phase 2B  </a:t>
                      </a:r>
                      <a:endParaRPr lang="en-GB" sz="7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1" kern="1200" dirty="0">
                          <a:solidFill>
                            <a:schemeClr val="tx1"/>
                          </a:solidFill>
                          <a:effectLst/>
                          <a:latin typeface="+mn-lt"/>
                          <a:ea typeface="+mn-ea"/>
                          <a:cs typeface="+mn-cs"/>
                        </a:rPr>
                        <a:t>DES</a:t>
                      </a:r>
                      <a:r>
                        <a:rPr lang="en-GB" sz="700" b="0" kern="1200" dirty="0">
                          <a:solidFill>
                            <a:schemeClr val="tx1"/>
                          </a:solidFill>
                          <a:effectLst/>
                          <a:latin typeface="+mn-lt"/>
                          <a:ea typeface="+mn-ea"/>
                          <a:cs typeface="+mn-cs"/>
                        </a:rPr>
                        <a:t>:</a:t>
                      </a:r>
                      <a:r>
                        <a:rPr lang="en-GB" sz="700" kern="1200" dirty="0">
                          <a:solidFill>
                            <a:schemeClr val="tx1"/>
                          </a:solidFill>
                          <a:effectLst/>
                          <a:latin typeface="+mn-lt"/>
                          <a:ea typeface="+mn-ea"/>
                          <a:cs typeface="+mn-cs"/>
                        </a:rPr>
                        <a:t> Continue DES Re-write activities and </a:t>
                      </a:r>
                      <a:r>
                        <a:rPr lang="en-GB" sz="700" b="0" kern="1200" baseline="0" dirty="0">
                          <a:solidFill>
                            <a:schemeClr val="tx1"/>
                          </a:solidFill>
                          <a:effectLst/>
                          <a:latin typeface="+mn-lt"/>
                          <a:ea typeface="+mn-ea"/>
                          <a:cs typeface="+mn-cs"/>
                        </a:rPr>
                        <a:t>review Ofgem request for changes to DES.</a:t>
                      </a:r>
                      <a:endParaRPr lang="en-GB" sz="7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1" kern="1200" baseline="0" dirty="0">
                          <a:solidFill>
                            <a:schemeClr val="tx1"/>
                          </a:solidFill>
                          <a:effectLst/>
                          <a:latin typeface="+mn-lt"/>
                          <a:ea typeface="+mn-ea"/>
                          <a:cs typeface="+mn-cs"/>
                        </a:rPr>
                        <a:t>Secondary APIs:</a:t>
                      </a:r>
                      <a:r>
                        <a:rPr lang="en-GB" sz="700" b="0" kern="1200" baseline="0" dirty="0">
                          <a:solidFill>
                            <a:schemeClr val="tx1"/>
                          </a:solidFill>
                          <a:effectLst/>
                          <a:latin typeface="+mn-lt"/>
                          <a:ea typeface="+mn-ea"/>
                          <a:cs typeface="+mn-cs"/>
                        </a:rPr>
                        <a:t> Progress DBT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1" kern="1200" baseline="0" dirty="0">
                          <a:solidFill>
                            <a:schemeClr val="tx1"/>
                          </a:solidFill>
                          <a:effectLst/>
                          <a:latin typeface="+mn-lt"/>
                          <a:ea typeface="+mn-ea"/>
                          <a:cs typeface="+mn-cs"/>
                        </a:rPr>
                        <a:t>Transition:</a:t>
                      </a:r>
                      <a:r>
                        <a:rPr lang="en-GB" sz="700" b="0" kern="1200" baseline="0" dirty="0">
                          <a:solidFill>
                            <a:schemeClr val="tx1"/>
                          </a:solidFill>
                          <a:effectLst/>
                          <a:latin typeface="+mn-lt"/>
                          <a:ea typeface="+mn-ea"/>
                          <a:cs typeface="+mn-cs"/>
                        </a:rPr>
                        <a:t> Transition planning – initial planning underway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1" kern="1200" baseline="0" dirty="0">
                          <a:solidFill>
                            <a:schemeClr val="tx1"/>
                          </a:solidFill>
                          <a:effectLst/>
                          <a:latin typeface="+mn-lt"/>
                          <a:ea typeface="+mn-ea"/>
                          <a:cs typeface="+mn-cs"/>
                        </a:rPr>
                        <a:t>Costs:</a:t>
                      </a:r>
                      <a:r>
                        <a:rPr lang="en-GB" sz="700" b="0" kern="1200" baseline="0" dirty="0">
                          <a:solidFill>
                            <a:schemeClr val="tx1"/>
                          </a:solidFill>
                          <a:effectLst/>
                          <a:latin typeface="+mn-lt"/>
                          <a:ea typeface="+mn-ea"/>
                          <a:cs typeface="+mn-cs"/>
                        </a:rPr>
                        <a:t> Continue cost analysis and control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82429732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267144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08000"/>
            <a:ext cx="8229600" cy="504000"/>
          </a:xfrm>
        </p:spPr>
        <p:txBody>
          <a:bodyPr anchor="t">
            <a:normAutofit/>
          </a:bodyPr>
          <a:lstStyle/>
          <a:p>
            <a:r>
              <a:rPr lang="en-GB" sz="2400" dirty="0"/>
              <a:t>Amber Workstream Updates </a:t>
            </a:r>
          </a:p>
        </p:txBody>
      </p:sp>
      <p:sp>
        <p:nvSpPr>
          <p:cNvPr id="4" name="TextBox 3">
            <a:extLst>
              <a:ext uri="{FF2B5EF4-FFF2-40B4-BE49-F238E27FC236}">
                <a16:creationId xmlns:a16="http://schemas.microsoft.com/office/drawing/2014/main" id="{958A81C8-48C0-4D3D-BB89-BDEDDC31DDD7}"/>
              </a:ext>
            </a:extLst>
          </p:cNvPr>
          <p:cNvSpPr txBox="1"/>
          <p:nvPr/>
        </p:nvSpPr>
        <p:spPr>
          <a:xfrm>
            <a:off x="2866145" y="1782696"/>
            <a:ext cx="2697095" cy="376517"/>
          </a:xfrm>
          <a:prstGeom prst="rect">
            <a:avLst/>
          </a:prstGeom>
          <a:solidFill>
            <a:srgbClr val="FFFF00"/>
          </a:solidFill>
        </p:spPr>
        <p:txBody>
          <a:bodyPr wrap="square" rtlCol="0">
            <a:spAutoFit/>
          </a:bodyPr>
          <a:lstStyle/>
          <a:p>
            <a:r>
              <a:rPr lang="en-GB"/>
              <a:t>Kirsty to update</a:t>
            </a:r>
          </a:p>
        </p:txBody>
      </p:sp>
      <p:graphicFrame>
        <p:nvGraphicFramePr>
          <p:cNvPr id="6" name="Table 5">
            <a:extLst>
              <a:ext uri="{FF2B5EF4-FFF2-40B4-BE49-F238E27FC236}">
                <a16:creationId xmlns:a16="http://schemas.microsoft.com/office/drawing/2014/main" id="{7D0FCE7B-3235-4C8A-BA7E-F3E33BA81AAE}"/>
              </a:ext>
            </a:extLst>
          </p:cNvPr>
          <p:cNvGraphicFramePr>
            <a:graphicFrameLocks noGrp="1"/>
          </p:cNvGraphicFramePr>
          <p:nvPr>
            <p:extLst>
              <p:ext uri="{D42A27DB-BD31-4B8C-83A1-F6EECF244321}">
                <p14:modId xmlns:p14="http://schemas.microsoft.com/office/powerpoint/2010/main" val="1768452789"/>
              </p:ext>
            </p:extLst>
          </p:nvPr>
        </p:nvGraphicFramePr>
        <p:xfrm>
          <a:off x="0" y="484481"/>
          <a:ext cx="9125999" cy="4227366"/>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1064100">
                  <a:extLst>
                    <a:ext uri="{9D8B030D-6E8A-4147-A177-3AD203B41FA5}">
                      <a16:colId xmlns:a16="http://schemas.microsoft.com/office/drawing/2014/main" val="20001"/>
                    </a:ext>
                  </a:extLst>
                </a:gridCol>
                <a:gridCol w="6852699">
                  <a:extLst>
                    <a:ext uri="{9D8B030D-6E8A-4147-A177-3AD203B41FA5}">
                      <a16:colId xmlns:a16="http://schemas.microsoft.com/office/drawing/2014/main" val="20002"/>
                    </a:ext>
                  </a:extLst>
                </a:gridCol>
              </a:tblGrid>
              <a:tr h="420686">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a:t>
                      </a:r>
                    </a:p>
                    <a:p>
                      <a:pPr algn="ctr"/>
                      <a:r>
                        <a:rPr lang="en-GB" sz="80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62755">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GB" sz="9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kern="1200" baseline="0" noProof="0" dirty="0">
                          <a:solidFill>
                            <a:schemeClr val="tx1"/>
                          </a:solidFill>
                          <a:latin typeface="+mn-lt"/>
                          <a:ea typeface="+mn-ea"/>
                          <a:cs typeface="+mn-cs"/>
                        </a:rPr>
                        <a:t>Data Provision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sz="900" b="0" i="0" u="none" strike="noStrike" kern="1200" baseline="0" dirty="0">
                          <a:solidFill>
                            <a:schemeClr val="tx1"/>
                          </a:solidFill>
                          <a:latin typeface="+mn-lt"/>
                          <a:ea typeface="+mn-ea"/>
                          <a:cs typeface="+mn-cs"/>
                        </a:rPr>
                        <a:t>RAG is Amber. Schedule is Amber due to changing plans for UEPT. There is a strong dependency on the Switching </a:t>
                      </a:r>
                      <a:r>
                        <a:rPr lang="en-US" sz="900" b="0" i="0" u="none" strike="noStrike" kern="1200" baseline="0" dirty="0" err="1">
                          <a:solidFill>
                            <a:schemeClr val="tx1"/>
                          </a:solidFill>
                          <a:latin typeface="+mn-lt"/>
                          <a:ea typeface="+mn-ea"/>
                          <a:cs typeface="+mn-cs"/>
                        </a:rPr>
                        <a:t>Programme</a:t>
                      </a:r>
                      <a:r>
                        <a:rPr lang="en-US" sz="900" b="0" i="0" u="none" strike="noStrike" kern="1200" baseline="0" dirty="0">
                          <a:solidFill>
                            <a:schemeClr val="tx1"/>
                          </a:solidFill>
                          <a:latin typeface="+mn-lt"/>
                          <a:ea typeface="+mn-ea"/>
                          <a:cs typeface="+mn-cs"/>
                        </a:rPr>
                        <a:t> plan being agreed and re-baselined to allow </a:t>
                      </a:r>
                      <a:r>
                        <a:rPr lang="en-US" sz="900" b="0" i="0" u="none" strike="noStrike" kern="1200" baseline="0" dirty="0" err="1">
                          <a:solidFill>
                            <a:schemeClr val="tx1"/>
                          </a:solidFill>
                          <a:latin typeface="+mn-lt"/>
                          <a:ea typeface="+mn-ea"/>
                          <a:cs typeface="+mn-cs"/>
                        </a:rPr>
                        <a:t>Xoserve</a:t>
                      </a:r>
                      <a:r>
                        <a:rPr lang="en-US" sz="900" b="0" i="0" u="none" strike="noStrike" kern="1200" baseline="0" dirty="0">
                          <a:solidFill>
                            <a:schemeClr val="tx1"/>
                          </a:solidFill>
                          <a:latin typeface="+mn-lt"/>
                          <a:ea typeface="+mn-ea"/>
                          <a:cs typeface="+mn-cs"/>
                        </a:rPr>
                        <a:t> to plan effectively towards the Data provision requirements for both external test phases as well as Market Trials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251881032"/>
                  </a:ext>
                </a:extLst>
              </a:tr>
              <a:tr h="407800">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GB" sz="9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kern="1200" baseline="0" noProof="0">
                          <a:solidFill>
                            <a:schemeClr val="tx1"/>
                          </a:solidFill>
                          <a:latin typeface="+mn-lt"/>
                          <a:ea typeface="+mn-ea"/>
                          <a:cs typeface="+mn-cs"/>
                        </a:rPr>
                        <a:t>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1" kern="1200" baseline="0" noProof="0">
                          <a:solidFill>
                            <a:schemeClr val="tx1"/>
                          </a:solidFill>
                          <a:latin typeface="+mn-lt"/>
                          <a:ea typeface="+mn-ea"/>
                          <a:cs typeface="+mn-cs"/>
                        </a:rPr>
                        <a:t>Migration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900" kern="1200" baseline="0" dirty="0">
                          <a:solidFill>
                            <a:schemeClr val="tx1"/>
                          </a:solidFill>
                          <a:latin typeface="+mn-lt"/>
                          <a:ea typeface="+mn-ea"/>
                          <a:cs typeface="Arial" panose="020B0604020202020204" pitchFamily="34" charset="0"/>
                        </a:rPr>
                        <a:t>RAG is Amber: Resource is amber due to the SI Data requirements which include significant data generation for DMT NF. Discussions are underway to determine how this can be achieved with minimal spend</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9039563"/>
                  </a:ext>
                </a:extLst>
              </a:tr>
              <a:tr h="39079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GB" sz="9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kumimoji="0" lang="en-GB" sz="900" b="1" i="0" u="none" strike="noStrike" kern="1200" cap="none" spc="0" normalizeH="0" baseline="0" noProof="0">
                          <a:ln>
                            <a:noFill/>
                          </a:ln>
                          <a:solidFill>
                            <a:schemeClr val="tx1"/>
                          </a:solidFill>
                          <a:effectLst/>
                          <a:uLnTx/>
                          <a:uFillTx/>
                          <a:latin typeface="+mn-lt"/>
                          <a:ea typeface="+mn-ea"/>
                          <a:cs typeface="Arial"/>
                        </a:rPr>
                        <a:t>Market Trials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algn="l"/>
                      <a:r>
                        <a:rPr lang="en-US" sz="900" i="0" kern="1200" baseline="0" dirty="0">
                          <a:solidFill>
                            <a:schemeClr val="tx1"/>
                          </a:solidFill>
                          <a:latin typeface="+mn-lt"/>
                          <a:ea typeface="+mn-ea"/>
                          <a:cs typeface="Arial" panose="020B0604020202020204" pitchFamily="34" charset="0"/>
                        </a:rPr>
                        <a:t>Overall the workstream is amber as Market Trials is still being re-assessed in light of the </a:t>
                      </a:r>
                      <a:r>
                        <a:rPr lang="en-US" sz="900" i="0" kern="1200" baseline="0" dirty="0" err="1">
                          <a:solidFill>
                            <a:schemeClr val="tx1"/>
                          </a:solidFill>
                          <a:latin typeface="+mn-lt"/>
                          <a:ea typeface="+mn-ea"/>
                          <a:cs typeface="Arial" panose="020B0604020202020204" pitchFamily="34" charset="0"/>
                        </a:rPr>
                        <a:t>Programme</a:t>
                      </a:r>
                      <a:r>
                        <a:rPr lang="en-US" sz="900" i="0" kern="1200" baseline="0" dirty="0">
                          <a:solidFill>
                            <a:schemeClr val="tx1"/>
                          </a:solidFill>
                          <a:latin typeface="+mn-lt"/>
                          <a:ea typeface="+mn-ea"/>
                          <a:cs typeface="Arial" panose="020B0604020202020204" pitchFamily="34" charset="0"/>
                        </a:rPr>
                        <a:t> re-plan and the lengthening of the SIT phases, which potentially poses a risk to CSS code stability.</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1200513350"/>
                  </a:ext>
                </a:extLst>
              </a:tr>
              <a:tr h="588960">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GB" sz="9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GB" sz="900" b="1" kern="1200" baseline="0">
                          <a:solidFill>
                            <a:schemeClr val="tx1"/>
                          </a:solidFill>
                          <a:latin typeface="+mn-lt"/>
                          <a:ea typeface="+mn-ea"/>
                          <a:cs typeface="Arial"/>
                        </a:rPr>
                        <a:t>Performance Test &amp; OAT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0" fontAlgn="auto" latinLnBrk="0" hangingPunct="0">
                        <a:lnSpc>
                          <a:spcPct val="100000"/>
                        </a:lnSpc>
                        <a:spcBef>
                          <a:spcPts val="85"/>
                        </a:spcBef>
                        <a:spcAft>
                          <a:spcPts val="85"/>
                        </a:spcAft>
                        <a:buClrTx/>
                        <a:buSzTx/>
                        <a:buFont typeface="Arial" panose="05000000000000000000" pitchFamily="2" charset="2"/>
                        <a:buNone/>
                        <a:tabLst/>
                        <a:defRPr/>
                      </a:pPr>
                      <a:r>
                        <a:rPr lang="en-US" sz="900" b="0" i="0" u="none" strike="noStrike" kern="1200" noProof="0" dirty="0">
                          <a:effectLst/>
                        </a:rPr>
                        <a:t>Overall status amber due to environmental issues delaying performance testing and dependency on Switching </a:t>
                      </a:r>
                      <a:r>
                        <a:rPr lang="en-US" sz="900" b="0" i="0" u="none" strike="noStrike" kern="1200" noProof="0" dirty="0" err="1">
                          <a:effectLst/>
                        </a:rPr>
                        <a:t>Programme</a:t>
                      </a:r>
                      <a:r>
                        <a:rPr lang="en-US" sz="900" b="0" i="0" u="none" strike="noStrike" kern="1200" noProof="0" dirty="0">
                          <a:effectLst/>
                        </a:rPr>
                        <a:t> re-plan for OT timelines.  Average run completed successfully with secured active and background class 3 &amp; 4 meter read loads. Scope of OAT is being agreed with a view to align to Switching </a:t>
                      </a:r>
                      <a:r>
                        <a:rPr lang="en-US" sz="900" b="0" i="0" u="none" strike="noStrike" kern="1200" noProof="0" dirty="0" err="1">
                          <a:effectLst/>
                        </a:rPr>
                        <a:t>Programme</a:t>
                      </a:r>
                      <a:r>
                        <a:rPr lang="en-US" sz="900" b="0" i="0" u="none" strike="noStrike" kern="1200" noProof="0" dirty="0">
                          <a:effectLst/>
                        </a:rPr>
                        <a:t> Operational Test (OT) requirements and internal </a:t>
                      </a:r>
                      <a:r>
                        <a:rPr lang="en-US" sz="900" b="0" i="0" u="none" strike="noStrike" kern="1200" noProof="0" dirty="0" err="1">
                          <a:effectLst/>
                        </a:rPr>
                        <a:t>Xoserve</a:t>
                      </a:r>
                      <a:r>
                        <a:rPr lang="en-US" sz="900" b="0" i="0" u="none" strike="noStrike" kern="1200" noProof="0" dirty="0">
                          <a:effectLst/>
                        </a:rPr>
                        <a:t> requirements. There also exists a dependency on the SI to clarify OT requirements in order for </a:t>
                      </a:r>
                      <a:r>
                        <a:rPr lang="en-US" sz="900" b="0" i="0" u="none" strike="noStrike" kern="1200" noProof="0" dirty="0" err="1">
                          <a:effectLst/>
                        </a:rPr>
                        <a:t>Xoserve</a:t>
                      </a:r>
                      <a:r>
                        <a:rPr lang="en-US" sz="900" b="0" i="0" u="none" strike="noStrike" kern="1200" noProof="0" dirty="0">
                          <a:effectLst/>
                        </a:rPr>
                        <a:t> to plan effectively.</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12697320"/>
                  </a:ext>
                </a:extLst>
              </a:tr>
              <a:tr h="478172">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9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900" b="1" kern="1200" baseline="0" dirty="0">
                          <a:solidFill>
                            <a:schemeClr val="tx1"/>
                          </a:solidFill>
                          <a:latin typeface="+mn-lt"/>
                          <a:ea typeface="+mn-ea"/>
                          <a:cs typeface="+mn-cs"/>
                        </a:rPr>
                        <a:t>UK Link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US" sz="900" b="0" i="0" u="none" strike="noStrike" kern="1200" dirty="0">
                          <a:solidFill>
                            <a:schemeClr val="dk1"/>
                          </a:solidFill>
                          <a:effectLst/>
                          <a:latin typeface="+mn-lt"/>
                          <a:ea typeface="+mn-ea"/>
                          <a:cs typeface="+mn-cs"/>
                        </a:rPr>
                        <a:t>Overall status is Green. CRs emerging from the central </a:t>
                      </a:r>
                      <a:r>
                        <a:rPr lang="en-US" sz="900" b="0" i="0" u="none" strike="noStrike" kern="1200" dirty="0" err="1">
                          <a:solidFill>
                            <a:schemeClr val="dk1"/>
                          </a:solidFill>
                          <a:effectLst/>
                          <a:latin typeface="+mn-lt"/>
                          <a:ea typeface="+mn-ea"/>
                          <a:cs typeface="+mn-cs"/>
                        </a:rPr>
                        <a:t>programme</a:t>
                      </a:r>
                      <a:r>
                        <a:rPr lang="en-US" sz="900" b="0" i="0" u="none" strike="noStrike" kern="1200" dirty="0">
                          <a:solidFill>
                            <a:schemeClr val="dk1"/>
                          </a:solidFill>
                          <a:effectLst/>
                          <a:latin typeface="+mn-lt"/>
                          <a:ea typeface="+mn-ea"/>
                          <a:cs typeface="+mn-cs"/>
                        </a:rPr>
                        <a:t> continue to be assessed against baseline design and delivered as they progress through the governance</a:t>
                      </a:r>
                    </a:p>
                    <a:p>
                      <a:endParaRPr lang="en-US" sz="900" b="0" i="0" u="none" strike="noStrike" kern="1200" dirty="0">
                        <a:solidFill>
                          <a:schemeClr val="dk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1898421818"/>
                  </a:ext>
                </a:extLst>
              </a:tr>
              <a:tr h="521107">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9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900" b="1" kern="1200" baseline="0" dirty="0">
                          <a:solidFill>
                            <a:schemeClr val="tx1"/>
                          </a:solidFill>
                          <a:latin typeface="+mn-lt"/>
                          <a:ea typeface="+mn-ea"/>
                          <a:cs typeface="+mn-cs"/>
                        </a:rPr>
                        <a:t>Environments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US" sz="900" b="0" i="0" u="none" strike="noStrike" kern="1200" dirty="0">
                          <a:solidFill>
                            <a:schemeClr val="dk1"/>
                          </a:solidFill>
                          <a:effectLst/>
                          <a:latin typeface="+mn-lt"/>
                          <a:ea typeface="+mn-ea"/>
                          <a:cs typeface="+mn-cs"/>
                        </a:rPr>
                        <a:t>Overall status is Green, however there exists a dependency on the Switching </a:t>
                      </a:r>
                      <a:r>
                        <a:rPr lang="en-US" sz="900" b="0" i="0" u="none" strike="noStrike" kern="1200" dirty="0" err="1">
                          <a:solidFill>
                            <a:schemeClr val="dk1"/>
                          </a:solidFill>
                          <a:effectLst/>
                          <a:latin typeface="+mn-lt"/>
                          <a:ea typeface="+mn-ea"/>
                          <a:cs typeface="+mn-cs"/>
                        </a:rPr>
                        <a:t>Programme</a:t>
                      </a:r>
                      <a:r>
                        <a:rPr lang="en-US" sz="900" b="0" i="0" u="none" strike="noStrike" kern="1200" dirty="0">
                          <a:solidFill>
                            <a:schemeClr val="dk1"/>
                          </a:solidFill>
                          <a:effectLst/>
                          <a:latin typeface="+mn-lt"/>
                          <a:ea typeface="+mn-ea"/>
                          <a:cs typeface="+mn-cs"/>
                        </a:rPr>
                        <a:t> re-plan activity.</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1522764269"/>
                  </a:ext>
                </a:extLst>
              </a:tr>
              <a:tr h="804547">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900" b="1" kern="1200" baseline="0" dirty="0">
                          <a:solidFill>
                            <a:schemeClr val="tx1"/>
                          </a:solidFill>
                          <a:latin typeface="+mn-lt"/>
                          <a:ea typeface="+mn-ea"/>
                          <a:cs typeface="+mn-cs"/>
                        </a:rPr>
                        <a:t>Secondary API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900" b="0" i="0" u="none" strike="noStrike" kern="1200" noProof="0" dirty="0">
                          <a:solidFill>
                            <a:schemeClr val="dk1"/>
                          </a:solidFill>
                          <a:effectLst/>
                          <a:latin typeface="+mn-lt"/>
                          <a:ea typeface="+mn-ea"/>
                          <a:cs typeface="+mn-cs"/>
                        </a:rPr>
                        <a:t>Design Build and Test activities continue to plan</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945415855"/>
                  </a:ext>
                </a:extLst>
              </a:tr>
            </a:tbl>
          </a:graphicData>
        </a:graphic>
      </p:graphicFrame>
    </p:spTree>
    <p:extLst>
      <p:ext uri="{BB962C8B-B14F-4D97-AF65-F5344CB8AC3E}">
        <p14:creationId xmlns:p14="http://schemas.microsoft.com/office/powerpoint/2010/main" val="1452396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4164300588"/>
              </p:ext>
            </p:extLst>
          </p:nvPr>
        </p:nvGraphicFramePr>
        <p:xfrm>
          <a:off x="0" y="446380"/>
          <a:ext cx="8775700" cy="3929294"/>
        </p:xfrm>
        <a:graphic>
          <a:graphicData uri="http://schemas.openxmlformats.org/drawingml/2006/table">
            <a:tbl>
              <a:tblPr firstRow="1" bandRow="1">
                <a:tableStyleId>{5C22544A-7EE6-4342-B048-85BDC9FD1C3A}</a:tableStyleId>
              </a:tblPr>
              <a:tblGrid>
                <a:gridCol w="609996">
                  <a:extLst>
                    <a:ext uri="{9D8B030D-6E8A-4147-A177-3AD203B41FA5}">
                      <a16:colId xmlns:a16="http://schemas.microsoft.com/office/drawing/2014/main" val="20000"/>
                    </a:ext>
                  </a:extLst>
                </a:gridCol>
                <a:gridCol w="552789">
                  <a:extLst>
                    <a:ext uri="{9D8B030D-6E8A-4147-A177-3AD203B41FA5}">
                      <a16:colId xmlns:a16="http://schemas.microsoft.com/office/drawing/2014/main" val="2467489139"/>
                    </a:ext>
                  </a:extLst>
                </a:gridCol>
                <a:gridCol w="847046">
                  <a:extLst>
                    <a:ext uri="{9D8B030D-6E8A-4147-A177-3AD203B41FA5}">
                      <a16:colId xmlns:a16="http://schemas.microsoft.com/office/drawing/2014/main" val="20001"/>
                    </a:ext>
                  </a:extLst>
                </a:gridCol>
                <a:gridCol w="6765869">
                  <a:extLst>
                    <a:ext uri="{9D8B030D-6E8A-4147-A177-3AD203B41FA5}">
                      <a16:colId xmlns:a16="http://schemas.microsoft.com/office/drawing/2014/main" val="20002"/>
                    </a:ext>
                  </a:extLst>
                </a:gridCol>
              </a:tblGrid>
              <a:tr h="487530">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a:t>
                      </a:r>
                    </a:p>
                    <a:p>
                      <a:pPr algn="ctr"/>
                      <a:r>
                        <a:rPr lang="en-GB" sz="800" dirty="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93866">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700" b="1" kern="1200" baseline="0" noProof="0" dirty="0">
                          <a:solidFill>
                            <a:schemeClr val="tx1"/>
                          </a:solidFill>
                          <a:latin typeface="+mn-lt"/>
                          <a:ea typeface="+mn-ea"/>
                          <a:cs typeface="+mn-cs"/>
                        </a:rPr>
                        <a:t>Internal 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US" sz="700" b="0" i="0" u="none" strike="noStrike" kern="1200" noProof="0" dirty="0">
                          <a:solidFill>
                            <a:schemeClr val="dk1"/>
                          </a:solidFill>
                          <a:effectLst/>
                          <a:latin typeface="+mn-lt"/>
                          <a:ea typeface="+mn-ea"/>
                          <a:cs typeface="+mn-cs"/>
                        </a:rPr>
                        <a:t>Status remains Green (Internal Test Phases) as continuing to make good progress on User Acceptance Testing with 115 of 215 scripts passed. Resource remains amber as awaiting </a:t>
                      </a:r>
                      <a:r>
                        <a:rPr lang="en-GB" sz="700" b="0" i="0" u="none" strike="noStrike" kern="1200" dirty="0">
                          <a:solidFill>
                            <a:schemeClr val="dk1"/>
                          </a:solidFill>
                          <a:effectLst/>
                          <a:latin typeface="+mn-lt"/>
                          <a:ea typeface="+mn-ea"/>
                          <a:cs typeface="+mn-cs"/>
                        </a:rPr>
                        <a:t>External SIT revised baselined plan from the SI</a:t>
                      </a:r>
                      <a:r>
                        <a:rPr lang="en-GB" sz="700" b="0" i="0" u="none" strike="noStrike" kern="1200" dirty="0">
                          <a:solidFill>
                            <a:srgbClr val="FF0000"/>
                          </a:solidFill>
                          <a:effectLst/>
                          <a:latin typeface="+mn-lt"/>
                          <a:ea typeface="+mn-ea"/>
                          <a:cs typeface="+mn-cs"/>
                        </a:rPr>
                        <a:t>. </a:t>
                      </a:r>
                      <a:r>
                        <a:rPr lang="en-US" sz="700" b="0" i="0" u="none" strike="noStrike" kern="1200" noProof="0" dirty="0">
                          <a:solidFill>
                            <a:schemeClr val="dk1"/>
                          </a:solidFill>
                          <a:effectLst/>
                          <a:latin typeface="+mn-lt"/>
                          <a:ea typeface="+mn-ea"/>
                          <a:cs typeface="+mn-cs"/>
                        </a:rPr>
                        <a:t>UAT testing is in progress and on track, Secondary API Test Preparation is in progress and analysis of scope of testing underway. SME workshops carried out, follow up session to be planned. UEPT Test Planning in progress, SIT </a:t>
                      </a:r>
                      <a:r>
                        <a:rPr lang="en-US" sz="700" b="0" i="0" u="none" strike="noStrike" kern="1200" dirty="0">
                          <a:solidFill>
                            <a:schemeClr val="dk1"/>
                          </a:solidFill>
                          <a:effectLst/>
                          <a:latin typeface="+mn-lt"/>
                          <a:ea typeface="+mn-ea"/>
                          <a:cs typeface="+mn-cs"/>
                        </a:rPr>
                        <a:t>Phase 2  and UAT Assurance has started. Phase1 IS assurance is 80% complete. </a:t>
                      </a:r>
                      <a:r>
                        <a:rPr lang="en-GB" sz="700" b="0" i="0" u="none" strike="noStrike" kern="1200" dirty="0">
                          <a:solidFill>
                            <a:schemeClr val="dk1"/>
                          </a:solidFill>
                          <a:effectLst/>
                          <a:latin typeface="+mn-lt"/>
                          <a:ea typeface="+mn-ea"/>
                          <a:cs typeface="+mn-cs"/>
                        </a:rPr>
                        <a:t>External SIT “Initial Integration Sequence”, “TW1 and 2”  test execution phases are running in parallel.</a:t>
                      </a:r>
                      <a:endParaRPr lang="en-US" sz="700" b="0" i="0" u="none" strike="noStrike" kern="1200" noProof="0" dirty="0">
                        <a:effectLst/>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438777">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700" b="1">
                          <a:solidFill>
                            <a:schemeClr val="tx1"/>
                          </a:solidFill>
                          <a:latin typeface="+mn-lt"/>
                        </a:rPr>
                        <a:t>Service Management</a:t>
                      </a:r>
                      <a:endParaRPr kumimoji="0" lang="en-GB" sz="700" b="1"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700" kern="1200" baseline="0" dirty="0">
                          <a:solidFill>
                            <a:schemeClr val="tx1"/>
                          </a:solidFill>
                          <a:latin typeface="+mn-lt"/>
                          <a:ea typeface="+mn-ea"/>
                          <a:cs typeface="Arial"/>
                        </a:rPr>
                        <a:t>DCC ServiceNow integration is being cost-benefit assessed. All non-core processes have been reviewed and feedback issued to the DCC.  Next steps will be to agree 1-2-1 sessions to address feedback and validate our mapped processes. Internal sessions to review the non core processes have been scheduled. PID is out for review.</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r h="438777">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altLang="en-US" sz="700" b="1" kern="1200" baseline="0">
                          <a:solidFill>
                            <a:schemeClr val="tx1"/>
                          </a:solidFill>
                          <a:latin typeface="+mn-lt"/>
                          <a:ea typeface="+mn-ea"/>
                          <a:cs typeface="Arial"/>
                        </a:rPr>
                        <a:t>Batch</a:t>
                      </a:r>
                      <a:endParaRPr kumimoji="0" lang="en-GB" sz="700" b="1" i="0" u="none" strike="noStrike" kern="1200" cap="none" spc="0" normalizeH="0" baseline="0" noProof="0">
                        <a:ln>
                          <a:noFill/>
                        </a:ln>
                        <a:solidFill>
                          <a:prstClr val="black"/>
                        </a:solidFill>
                        <a:effectLst/>
                        <a:uLnTx/>
                        <a:uFillTx/>
                        <a:latin typeface="+mn-lt"/>
                        <a:ea typeface="+mn-ea"/>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700" i="0" baseline="0" dirty="0">
                          <a:solidFill>
                            <a:schemeClr val="tx1"/>
                          </a:solidFill>
                          <a:latin typeface="+mn-lt"/>
                          <a:cs typeface="Arial"/>
                        </a:rPr>
                        <a:t>Overall status is green however schedule is amber until details of the Ofgem </a:t>
                      </a:r>
                      <a:r>
                        <a:rPr lang="en-US" altLang="en-US" sz="700" i="0" baseline="0" dirty="0" err="1">
                          <a:solidFill>
                            <a:schemeClr val="tx1"/>
                          </a:solidFill>
                          <a:latin typeface="+mn-lt"/>
                          <a:cs typeface="Arial"/>
                        </a:rPr>
                        <a:t>Programme</a:t>
                      </a:r>
                      <a:r>
                        <a:rPr lang="en-US" altLang="en-US" sz="700" i="0" baseline="0" dirty="0">
                          <a:solidFill>
                            <a:schemeClr val="tx1"/>
                          </a:solidFill>
                          <a:latin typeface="+mn-lt"/>
                          <a:cs typeface="Arial"/>
                        </a:rPr>
                        <a:t> re-plan are confirmed. UAT for both Control-M and EFT have completed and the team are preparing the evidences. TCS are running </a:t>
                      </a:r>
                      <a:r>
                        <a:rPr lang="en-US" altLang="en-US" sz="700" i="0" baseline="0" dirty="0" err="1">
                          <a:solidFill>
                            <a:schemeClr val="tx1"/>
                          </a:solidFill>
                          <a:latin typeface="+mn-lt"/>
                          <a:cs typeface="Arial"/>
                        </a:rPr>
                        <a:t>adhoc</a:t>
                      </a:r>
                      <a:r>
                        <a:rPr lang="en-US" altLang="en-US" sz="700" i="0" baseline="0" dirty="0">
                          <a:solidFill>
                            <a:schemeClr val="tx1"/>
                          </a:solidFill>
                          <a:latin typeface="+mn-lt"/>
                          <a:cs typeface="Arial"/>
                        </a:rPr>
                        <a:t> jobs for the UAT team when requested. The AMT job setup is in progress as requested. The Control-M Gateway issue has occurred again and the team are meeting to </a:t>
                      </a:r>
                      <a:r>
                        <a:rPr lang="en-US" altLang="en-US" sz="700" i="0" baseline="0" dirty="0" err="1">
                          <a:solidFill>
                            <a:schemeClr val="tx1"/>
                          </a:solidFill>
                          <a:latin typeface="+mn-lt"/>
                          <a:cs typeface="Arial"/>
                        </a:rPr>
                        <a:t>analyse</a:t>
                      </a:r>
                      <a:r>
                        <a:rPr lang="en-US" altLang="en-US" sz="700" i="0" baseline="0" dirty="0">
                          <a:solidFill>
                            <a:schemeClr val="tx1"/>
                          </a:solidFill>
                          <a:latin typeface="+mn-lt"/>
                          <a:cs typeface="Arial"/>
                        </a:rPr>
                        <a:t> next week. Planning of the configuration of the Gemini Control-M Production dump is ongoing. </a:t>
                      </a:r>
                      <a:endParaRPr lang="en-US" altLang="en-US" sz="700" i="0" baseline="0" dirty="0">
                        <a:solidFill>
                          <a:schemeClr val="tx1"/>
                        </a:solidFill>
                        <a:latin typeface="+mn-lt"/>
                        <a:cs typeface="Arial" panose="020B0604020202020204" pitchFamily="34" charset="0"/>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45169"/>
                  </a:ext>
                </a:extLst>
              </a:tr>
              <a:tr h="438777">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700" b="1">
                          <a:solidFill>
                            <a:schemeClr val="tx1"/>
                          </a:solidFill>
                          <a:latin typeface="+mn-lt"/>
                        </a:rPr>
                        <a:t>Gemini</a:t>
                      </a:r>
                      <a:endParaRPr lang="en-US" sz="700" b="1">
                        <a:solidFill>
                          <a:schemeClr val="tx1"/>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700" i="0" baseline="0">
                          <a:solidFill>
                            <a:schemeClr val="tx1"/>
                          </a:solidFill>
                          <a:latin typeface="+mn-lt"/>
                          <a:cs typeface="Arial"/>
                        </a:rPr>
                        <a:t>Overall status is green however schedule is amber until details of the Ofgem </a:t>
                      </a:r>
                      <a:r>
                        <a:rPr lang="en-US" altLang="en-US" sz="700" i="0" baseline="0" err="1">
                          <a:solidFill>
                            <a:schemeClr val="tx1"/>
                          </a:solidFill>
                          <a:latin typeface="+mn-lt"/>
                          <a:cs typeface="Arial"/>
                        </a:rPr>
                        <a:t>Programme</a:t>
                      </a:r>
                      <a:r>
                        <a:rPr lang="en-US" altLang="en-US" sz="700" i="0" baseline="0">
                          <a:solidFill>
                            <a:schemeClr val="tx1"/>
                          </a:solidFill>
                          <a:latin typeface="+mn-lt"/>
                          <a:cs typeface="Arial"/>
                        </a:rPr>
                        <a:t> re-plan are confirmed.  A Production defect has been identified during UAT on one of the Gemini triggers. A meeting is taking place this week to discuss the defect with National Grid and agree next steps to resolve the defect. A data refresh has taken place on ECP UT1. Once the code merge activity has taken place, the transition testing can take place ahead of testing the final triggers for UAT on 01/10.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060194420"/>
                  </a:ext>
                </a:extLst>
              </a:tr>
              <a:tr h="666291">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00" b="1" kern="1200" baseline="0" noProof="0">
                          <a:solidFill>
                            <a:schemeClr val="tx1"/>
                          </a:solidFill>
                          <a:latin typeface="+mn-lt"/>
                          <a:ea typeface="+mn-ea"/>
                          <a:cs typeface="+mn-cs"/>
                        </a:rPr>
                        <a:t>Reporting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kumimoji="0" lang="en-US" sz="700" b="0" i="0" u="none" strike="noStrike" kern="1200" cap="none" spc="0" normalizeH="0" baseline="0" dirty="0">
                          <a:ln>
                            <a:noFill/>
                          </a:ln>
                          <a:solidFill>
                            <a:schemeClr val="tx1"/>
                          </a:solidFill>
                          <a:effectLst/>
                          <a:uLnTx/>
                          <a:uFillTx/>
                          <a:latin typeface="+mn-lt"/>
                          <a:ea typeface="+mn-ea"/>
                          <a:cs typeface="Arial"/>
                        </a:rPr>
                        <a:t>Overall RAG is Green however schedule is amber due to additional work required to raise a CR plus the additional report identified.</a:t>
                      </a:r>
                      <a:r>
                        <a:rPr lang="en-US" sz="700" b="0" i="0" u="none" strike="noStrike" kern="1200" cap="none" spc="0" normalizeH="0" baseline="0" dirty="0">
                          <a:ln>
                            <a:noFill/>
                          </a:ln>
                          <a:solidFill>
                            <a:schemeClr val="tx1"/>
                          </a:solidFill>
                          <a:effectLst/>
                          <a:uLnTx/>
                          <a:uFillTx/>
                          <a:latin typeface="+mn-lt"/>
                          <a:ea typeface="+mn-ea"/>
                          <a:cs typeface="Arial"/>
                        </a:rPr>
                        <a:t> </a:t>
                      </a:r>
                      <a:r>
                        <a:rPr kumimoji="0" lang="en-US" sz="700" b="0" i="0" u="none" strike="noStrike" kern="1200" cap="none" spc="0" normalizeH="0" baseline="0" dirty="0">
                          <a:ln>
                            <a:noFill/>
                          </a:ln>
                          <a:solidFill>
                            <a:schemeClr val="tx1"/>
                          </a:solidFill>
                          <a:effectLst/>
                          <a:uLnTx/>
                          <a:uFillTx/>
                          <a:latin typeface="+mn-lt"/>
                          <a:ea typeface="+mn-ea"/>
                          <a:cs typeface="Arial"/>
                        </a:rPr>
                        <a:t> Re-planning taking place.</a:t>
                      </a:r>
                    </a:p>
                    <a:p>
                      <a:pPr marL="0" marR="0" lvl="0" indent="0" algn="l" rtl="0" eaLnBrk="1" fontAlgn="auto" latinLnBrk="0" hangingPunct="1">
                        <a:lnSpc>
                          <a:spcPct val="100000"/>
                        </a:lnSpc>
                        <a:spcBef>
                          <a:spcPts val="0"/>
                        </a:spcBef>
                        <a:spcAft>
                          <a:spcPts val="0"/>
                        </a:spcAft>
                        <a:buFont typeface="Arial" panose="020B0604020202020204" pitchFamily="34" charset="0"/>
                        <a:buNone/>
                      </a:pPr>
                      <a:r>
                        <a:rPr kumimoji="0" lang="en-US" sz="700" b="0" i="0" u="none" strike="noStrike" kern="1200" cap="none" spc="0" normalizeH="0" baseline="0" dirty="0">
                          <a:ln>
                            <a:noFill/>
                          </a:ln>
                          <a:solidFill>
                            <a:schemeClr val="tx1"/>
                          </a:solidFill>
                          <a:effectLst/>
                          <a:uLnTx/>
                          <a:uFillTx/>
                          <a:latin typeface="+mn-lt"/>
                          <a:ea typeface="+mn-ea"/>
                          <a:cs typeface="Arial"/>
                        </a:rPr>
                        <a:t>Working with the Portfolio Governance Team to raise the CR for the ETL job changes to be applied within BW. As the </a:t>
                      </a:r>
                      <a:r>
                        <a:rPr kumimoji="0" lang="en-US" sz="700" b="0" i="0" u="none" strike="noStrike" kern="1200" cap="none" spc="0" normalizeH="0" baseline="0" dirty="0" err="1">
                          <a:ln>
                            <a:noFill/>
                          </a:ln>
                          <a:solidFill>
                            <a:schemeClr val="tx1"/>
                          </a:solidFill>
                          <a:effectLst/>
                          <a:uLnTx/>
                          <a:uFillTx/>
                          <a:latin typeface="+mn-lt"/>
                          <a:ea typeface="+mn-ea"/>
                          <a:cs typeface="Arial"/>
                        </a:rPr>
                        <a:t>programme</a:t>
                      </a:r>
                      <a:r>
                        <a:rPr kumimoji="0" lang="en-US" sz="700" b="0" i="0" u="none" strike="noStrike" kern="1200" cap="none" spc="0" normalizeH="0" baseline="0" dirty="0">
                          <a:ln>
                            <a:noFill/>
                          </a:ln>
                          <a:solidFill>
                            <a:schemeClr val="tx1"/>
                          </a:solidFill>
                          <a:effectLst/>
                          <a:uLnTx/>
                          <a:uFillTx/>
                          <a:latin typeface="+mn-lt"/>
                          <a:ea typeface="+mn-ea"/>
                          <a:cs typeface="Arial"/>
                        </a:rPr>
                        <a:t> Go live moves out and the business develop new reports, we are looking at creating a document for the business which would detail the new switch document types that need to be considered when any new reports are being created.</a:t>
                      </a:r>
                      <a:r>
                        <a:rPr lang="en-US" sz="700" b="0" i="0" u="none" strike="noStrike" kern="1200" cap="none" spc="0" normalizeH="0" baseline="0" dirty="0">
                          <a:ln>
                            <a:noFill/>
                          </a:ln>
                          <a:solidFill>
                            <a:schemeClr val="tx1"/>
                          </a:solidFill>
                          <a:effectLst/>
                          <a:uLnTx/>
                          <a:uFillTx/>
                          <a:latin typeface="+mn-lt"/>
                          <a:ea typeface="+mn-ea"/>
                          <a:cs typeface="Arial"/>
                        </a:rPr>
                        <a:t> </a:t>
                      </a:r>
                      <a:endParaRPr kumimoji="0" lang="en-US" sz="700" b="0" i="0" u="none" strike="noStrike" kern="1200" cap="none" spc="0" normalizeH="0" baseline="0" dirty="0">
                        <a:ln>
                          <a:noFill/>
                        </a:ln>
                        <a:solidFill>
                          <a:schemeClr val="tx1"/>
                        </a:solidFill>
                        <a:effectLst/>
                        <a:uLnTx/>
                        <a:uFillTx/>
                        <a:latin typeface="+mn-lt"/>
                        <a:ea typeface="+mn-ea"/>
                        <a:cs typeface="Arial"/>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0238991"/>
                  </a:ext>
                </a:extLst>
              </a:tr>
              <a:tr h="69430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700" b="1" kern="1200" baseline="0">
                          <a:solidFill>
                            <a:schemeClr val="tx1"/>
                          </a:solidFill>
                          <a:latin typeface="+mn-lt"/>
                          <a:ea typeface="+mn-ea"/>
                          <a:cs typeface="+mn-cs"/>
                        </a:rPr>
                        <a:t>REC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a:lnSpc>
                          <a:spcPct val="100000"/>
                        </a:lnSpc>
                        <a:spcBef>
                          <a:spcPts val="0"/>
                        </a:spcBef>
                        <a:spcAft>
                          <a:spcPts val="0"/>
                        </a:spcAft>
                        <a:buFont typeface="Arial" panose="020B0604020202020204" pitchFamily="34" charset="0"/>
                        <a:buNone/>
                      </a:pPr>
                      <a:r>
                        <a:rPr lang="en-US" sz="700" b="0" i="0" u="none" strike="noStrike" baseline="0" noProof="0" dirty="0"/>
                        <a:t>The overall status of the REC project is currently green with Capture Stage in progress and approach being formed. </a:t>
                      </a:r>
                      <a:r>
                        <a:rPr lang="en-US" sz="700" b="0" i="0" u="none" strike="noStrike" kern="1200" baseline="0" dirty="0">
                          <a:solidFill>
                            <a:schemeClr val="dk1"/>
                          </a:solidFill>
                          <a:latin typeface="+mn-lt"/>
                          <a:ea typeface="+mn-ea"/>
                          <a:cs typeface="+mn-cs"/>
                        </a:rPr>
                        <a:t>Draft REC Schedules under review with Mike Payley reviewing the REC Faster Switching Schedules (7 out of 18). Meeting scheduled 7</a:t>
                      </a:r>
                      <a:r>
                        <a:rPr lang="en-US" sz="700" b="0" i="0" u="none" strike="noStrike" kern="1200" baseline="30000" dirty="0">
                          <a:solidFill>
                            <a:schemeClr val="dk1"/>
                          </a:solidFill>
                          <a:latin typeface="+mn-lt"/>
                          <a:ea typeface="+mn-ea"/>
                          <a:cs typeface="+mn-cs"/>
                        </a:rPr>
                        <a:t>th</a:t>
                      </a:r>
                      <a:r>
                        <a:rPr lang="en-US" sz="700" b="0" i="0" u="none" strike="noStrike" kern="1200" baseline="0" dirty="0">
                          <a:solidFill>
                            <a:schemeClr val="dk1"/>
                          </a:solidFill>
                          <a:latin typeface="+mn-lt"/>
                          <a:ea typeface="+mn-ea"/>
                          <a:cs typeface="+mn-cs"/>
                        </a:rPr>
                        <a:t> Sep to discuss Ofgem letter regarding Display of Pending Registration Data on the Data Enquiry Service (DES). REC strategy options analysis work underway. </a:t>
                      </a:r>
                      <a:r>
                        <a:rPr lang="en-US" sz="700" b="0" i="0" u="none" strike="noStrike" kern="1200" baseline="0" noProof="0" dirty="0">
                          <a:solidFill>
                            <a:schemeClr val="dk1"/>
                          </a:solidFill>
                          <a:latin typeface="+mn-lt"/>
                          <a:ea typeface="+mn-ea"/>
                          <a:cs typeface="+mn-cs"/>
                        </a:rPr>
                        <a:t>Capture Document drafting in progress. External </a:t>
                      </a:r>
                      <a:r>
                        <a:rPr lang="en-US" sz="700" b="0" i="0" u="none" strike="noStrike" kern="1200" baseline="0" noProof="0" dirty="0" err="1">
                          <a:solidFill>
                            <a:schemeClr val="dk1"/>
                          </a:solidFill>
                          <a:latin typeface="+mn-lt"/>
                          <a:ea typeface="+mn-ea"/>
                          <a:cs typeface="+mn-cs"/>
                        </a:rPr>
                        <a:t>RECCo</a:t>
                      </a:r>
                      <a:r>
                        <a:rPr lang="en-US" sz="700" b="0" i="0" u="none" strike="noStrike" kern="1200" baseline="0" noProof="0" dirty="0">
                          <a:solidFill>
                            <a:schemeClr val="dk1"/>
                          </a:solidFill>
                          <a:latin typeface="+mn-lt"/>
                          <a:ea typeface="+mn-ea"/>
                          <a:cs typeface="+mn-cs"/>
                        </a:rPr>
                        <a:t> alignment meeting scheduled 4th Sep to feedback on </a:t>
                      </a:r>
                      <a:r>
                        <a:rPr lang="en-US" sz="700" b="0" i="0" u="none" strike="noStrike" kern="1200" baseline="0" noProof="0" dirty="0" err="1">
                          <a:solidFill>
                            <a:schemeClr val="dk1"/>
                          </a:solidFill>
                          <a:latin typeface="+mn-lt"/>
                          <a:ea typeface="+mn-ea"/>
                          <a:cs typeface="+mn-cs"/>
                        </a:rPr>
                        <a:t>RECCo</a:t>
                      </a:r>
                      <a:r>
                        <a:rPr lang="en-US" sz="700" b="0" i="0" u="none" strike="noStrike" kern="1200" baseline="0" noProof="0" dirty="0">
                          <a:solidFill>
                            <a:schemeClr val="dk1"/>
                          </a:solidFill>
                          <a:latin typeface="+mn-lt"/>
                          <a:ea typeface="+mn-ea"/>
                          <a:cs typeface="+mn-cs"/>
                        </a:rPr>
                        <a:t>. Framework Agreement for adoption for CDSP Further Services. External: Ofgem RDUG hosted 6</a:t>
                      </a:r>
                      <a:r>
                        <a:rPr lang="en-US" sz="700" b="0" i="0" u="none" strike="noStrike" kern="1200" baseline="30000" noProof="0" dirty="0">
                          <a:solidFill>
                            <a:schemeClr val="dk1"/>
                          </a:solidFill>
                          <a:latin typeface="+mn-lt"/>
                          <a:ea typeface="+mn-ea"/>
                          <a:cs typeface="+mn-cs"/>
                        </a:rPr>
                        <a:t>th</a:t>
                      </a:r>
                      <a:r>
                        <a:rPr lang="en-US" sz="700" b="0" i="0" u="none" strike="noStrike" kern="1200" baseline="0" noProof="0" dirty="0">
                          <a:solidFill>
                            <a:schemeClr val="dk1"/>
                          </a:solidFill>
                          <a:latin typeface="+mn-lt"/>
                          <a:ea typeface="+mn-ea"/>
                          <a:cs typeface="+mn-cs"/>
                        </a:rPr>
                        <a:t> August. Key CSS discussion point was Address Management validation against Enquiry Service. </a:t>
                      </a:r>
                      <a:endParaRPr lang="en-GB" sz="700" b="0" i="0" u="none" strike="noStrike" kern="1200" baseline="0" dirty="0">
                        <a:solidFill>
                          <a:schemeClr val="dk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46502420"/>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3651932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a:latin typeface="Arial"/>
                <a:cs typeface="Arial"/>
              </a:rPr>
              <a:t>Key Programme Risks (1/5)</a:t>
            </a:r>
          </a:p>
        </p:txBody>
      </p:sp>
      <p:graphicFrame>
        <p:nvGraphicFramePr>
          <p:cNvPr id="5" name="Table 4"/>
          <p:cNvGraphicFramePr>
            <a:graphicFrameLocks noGrp="1"/>
          </p:cNvGraphicFramePr>
          <p:nvPr>
            <p:extLst>
              <p:ext uri="{D42A27DB-BD31-4B8C-83A1-F6EECF244321}">
                <p14:modId xmlns:p14="http://schemas.microsoft.com/office/powerpoint/2010/main" val="2456063409"/>
              </p:ext>
            </p:extLst>
          </p:nvPr>
        </p:nvGraphicFramePr>
        <p:xfrm>
          <a:off x="85651" y="567265"/>
          <a:ext cx="8972695" cy="3802980"/>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274813">
                  <a:extLst>
                    <a:ext uri="{9D8B030D-6E8A-4147-A177-3AD203B41FA5}">
                      <a16:colId xmlns:a16="http://schemas.microsoft.com/office/drawing/2014/main" val="20002"/>
                    </a:ext>
                  </a:extLst>
                </a:gridCol>
                <a:gridCol w="1519963">
                  <a:extLst>
                    <a:ext uri="{9D8B030D-6E8A-4147-A177-3AD203B41FA5}">
                      <a16:colId xmlns:a16="http://schemas.microsoft.com/office/drawing/2014/main" val="20003"/>
                    </a:ext>
                  </a:extLst>
                </a:gridCol>
                <a:gridCol w="1541224">
                  <a:extLst>
                    <a:ext uri="{9D8B030D-6E8A-4147-A177-3AD203B41FA5}">
                      <a16:colId xmlns:a16="http://schemas.microsoft.com/office/drawing/2014/main" val="2992598958"/>
                    </a:ext>
                  </a:extLst>
                </a:gridCol>
                <a:gridCol w="952820">
                  <a:extLst>
                    <a:ext uri="{9D8B030D-6E8A-4147-A177-3AD203B41FA5}">
                      <a16:colId xmlns:a16="http://schemas.microsoft.com/office/drawing/2014/main" val="2261462523"/>
                    </a:ext>
                  </a:extLst>
                </a:gridCol>
              </a:tblGrid>
              <a:tr h="305964">
                <a:tc>
                  <a:txBody>
                    <a:bodyPr/>
                    <a:lstStyle/>
                    <a:p>
                      <a:pPr algn="ctr"/>
                      <a:r>
                        <a:rPr lang="en-GB" sz="900" dirty="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1003020">
                <a:tc>
                  <a:txBody>
                    <a:bodyPr/>
                    <a:lstStyle/>
                    <a:p>
                      <a:pPr algn="ctr" fontAlgn="ctr"/>
                      <a:r>
                        <a:rPr lang="en-GB" sz="800" b="0" i="0" u="none" strike="noStrike" dirty="0">
                          <a:solidFill>
                            <a:schemeClr val="tx1"/>
                          </a:solidFill>
                          <a:effectLst/>
                          <a:latin typeface="Arial" panose="020B0604020202020204" pitchFamily="34" charset="0"/>
                        </a:rPr>
                        <a:t>63538</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0000"/>
                    </a:solidFill>
                  </a:tcPr>
                </a:tc>
                <a:tc>
                  <a:txBody>
                    <a:bodyPr/>
                    <a:lstStyle/>
                    <a:p>
                      <a:pPr algn="ctr" fontAlgn="b"/>
                      <a:r>
                        <a:rPr lang="en-GB" sz="80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all CRs (particularly those raised in the early phases of the Switching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may not been incorporated into design and build by the relevant parties because these CRs might have not been incorporated correctly into requirements leading to additional efforts required to incorporate these CRs and testing through the relevant test phases (and as a subsequence delays to already delayed timelines.</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Escalate to the SI to revisit the traceability exercise to identify any gaps (if any) and reflect the impacts of these CRs on the plan</a:t>
                      </a:r>
                    </a:p>
                  </a:txBody>
                  <a:tcPr marL="0" marR="0" marT="0" marB="0" anchor="ctr">
                    <a:solidFill>
                      <a:srgbClr val="CED1E2"/>
                    </a:solidFill>
                  </a:tcPr>
                </a:tc>
                <a:tc>
                  <a:txBody>
                    <a:bodyPr/>
                    <a:lstStyle/>
                    <a:p>
                      <a:r>
                        <a:rPr lang="en-GB" sz="800" dirty="0">
                          <a:solidFill>
                            <a:schemeClr val="tx1"/>
                          </a:solidFill>
                          <a:latin typeface="+mn-lt"/>
                        </a:rPr>
                        <a:t>Awaiting response from SI</a:t>
                      </a: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30/10/20</a:t>
                      </a:r>
                    </a:p>
                  </a:txBody>
                  <a:tcPr marL="0" marR="0" marT="0" marB="0" anchor="ctr">
                    <a:solidFill>
                      <a:srgbClr val="CED1E2"/>
                    </a:solidFill>
                  </a:tcPr>
                </a:tc>
                <a:extLst>
                  <a:ext uri="{0D108BD9-81ED-4DB2-BD59-A6C34878D82A}">
                    <a16:rowId xmlns:a16="http://schemas.microsoft.com/office/drawing/2014/main" val="2257138714"/>
                  </a:ext>
                </a:extLst>
              </a:tr>
              <a:tr h="1003020">
                <a:tc>
                  <a:txBody>
                    <a:bodyPr/>
                    <a:lstStyle/>
                    <a:p>
                      <a:pPr algn="ctr" fontAlgn="ctr"/>
                      <a:r>
                        <a:rPr lang="en-GB" sz="800" b="0" i="0" u="none" strike="noStrike" dirty="0">
                          <a:solidFill>
                            <a:schemeClr val="tx1"/>
                          </a:solidFill>
                          <a:effectLst/>
                          <a:latin typeface="Arial" panose="020B0604020202020204" pitchFamily="34" charset="0"/>
                        </a:rPr>
                        <a:t>62741</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algn="ctr" fontAlgn="b"/>
                      <a:r>
                        <a:rPr lang="en-GB" sz="80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SIT NFR testing will be deemed invalid if carried out as currently planned because SIT Functional would not have reached the necessary level of code stability for Non functional testing to be carried out leading to additional costs related to resources and environments required to support further cycles of NFR testing once a stable code level has been achieved. High volumes of defects are currently being found in SIT which in turn is impacting progression and therefore delays in completing the SIT cycles required to establish a suitable level of code stability. The current timelines still plan for NFR testing to be carried out prior to the completion of sufficient functional SIT required to establish a stable code set.</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Escalate to the SI via all established forums to instigate a near term plan review to ensure these phases are re-planned appropriately.</a:t>
                      </a:r>
                    </a:p>
                  </a:txBody>
                  <a:tcPr marL="0" marR="0" marT="0" marB="0" anchor="ctr">
                    <a:solidFill>
                      <a:srgbClr val="CED1E2"/>
                    </a:solidFill>
                  </a:tcPr>
                </a:tc>
                <a:tc>
                  <a:txBody>
                    <a:bodyPr/>
                    <a:lstStyle/>
                    <a:p>
                      <a:r>
                        <a:rPr lang="en-US" sz="800" dirty="0">
                          <a:solidFill>
                            <a:schemeClr val="tx1"/>
                          </a:solidFill>
                          <a:latin typeface="+mn-lt"/>
                        </a:rPr>
                        <a:t>Xoserve believes that testing will resume in October and Xoserve activities commence later in the month. Because SIT F is now nearing completion of cycle 1 the probability of this risk is reduced.</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21/12/20</a:t>
                      </a:r>
                    </a:p>
                  </a:txBody>
                  <a:tcPr marL="0" marR="0" marT="0" marB="0" anchor="ctr">
                    <a:solidFill>
                      <a:srgbClr val="CED1E2"/>
                    </a:solidFill>
                  </a:tcPr>
                </a:tc>
                <a:extLst>
                  <a:ext uri="{0D108BD9-81ED-4DB2-BD59-A6C34878D82A}">
                    <a16:rowId xmlns:a16="http://schemas.microsoft.com/office/drawing/2014/main" val="2240870502"/>
                  </a:ext>
                </a:extLst>
              </a:tr>
              <a:tr h="653030">
                <a:tc>
                  <a:txBody>
                    <a:bodyPr/>
                    <a:lstStyle/>
                    <a:p>
                      <a:pPr algn="ctr" fontAlgn="ctr"/>
                      <a:r>
                        <a:rPr lang="en-GB" sz="800" b="0" i="0" u="none" strike="noStrike" dirty="0">
                          <a:solidFill>
                            <a:schemeClr val="tx1"/>
                          </a:solidFill>
                          <a:effectLst/>
                          <a:latin typeface="Arial" panose="020B0604020202020204" pitchFamily="34" charset="0"/>
                        </a:rPr>
                        <a:t>63411</a:t>
                      </a:r>
                    </a:p>
                  </a:txBody>
                  <a:tcPr marL="0" marR="0" marT="0" marB="0" anchor="ctr">
                    <a:solidFill>
                      <a:srgbClr val="CED1E2"/>
                    </a:solidFill>
                  </a:tcPr>
                </a:tc>
                <a:tc>
                  <a:txBody>
                    <a:bodyPr/>
                    <a:lstStyle/>
                    <a:p>
                      <a:pPr algn="ctr" fontAlgn="t"/>
                      <a:endParaRPr lang="en-GB" sz="800" b="0" i="0" u="none" strike="noStrike" dirty="0">
                        <a:solidFill>
                          <a:schemeClr val="tx1"/>
                        </a:solidFill>
                        <a:effectLst/>
                        <a:latin typeface="+mn-lt"/>
                      </a:endParaRPr>
                    </a:p>
                  </a:txBody>
                  <a:tcPr marL="9525" marR="9525" marT="9525" marB="0" anchor="ctr">
                    <a:solidFill>
                      <a:srgbClr val="FFC000"/>
                    </a:solidFill>
                  </a:tcPr>
                </a:tc>
                <a:tc>
                  <a:txBody>
                    <a:bodyPr/>
                    <a:lstStyle/>
                    <a:p>
                      <a:pPr algn="ctr" fontAlgn="b"/>
                      <a:r>
                        <a:rPr lang="en-GB" sz="800" b="0" i="0" u="none" strike="noStrike" kern="1200" dirty="0">
                          <a:solidFill>
                            <a:srgbClr val="000000"/>
                          </a:solidFill>
                          <a:effectLst/>
                          <a:latin typeface="Arial" panose="020B0604020202020204" pitchFamily="34" charset="0"/>
                          <a:ea typeface="+mn-ea"/>
                          <a:cs typeface="+mn-cs"/>
                        </a:rPr>
                        <a:t>Transition and Cutover</a:t>
                      </a:r>
                    </a:p>
                  </a:txBody>
                  <a:tcPr marL="6350" marR="6350" marT="6350" marB="0" anchor="ctr">
                    <a:solidFill>
                      <a:srgbClr val="CED1E2"/>
                    </a:solidFill>
                  </a:tcPr>
                </a:tc>
                <a:tc>
                  <a:txBody>
                    <a:bodyPr/>
                    <a:lstStyle/>
                    <a:p>
                      <a:pPr algn="l" fontAlgn="ctr"/>
                      <a:r>
                        <a:rPr lang="en-US" sz="800" b="0" i="0" u="none" strike="noStrike" kern="1200" dirty="0">
                          <a:solidFill>
                            <a:srgbClr val="000000"/>
                          </a:solidFill>
                          <a:effectLst/>
                          <a:latin typeface="Arial" panose="020B0604020202020204" pitchFamily="34" charset="0"/>
                          <a:ea typeface="+mn-ea"/>
                          <a:cs typeface="+mn-cs"/>
                        </a:rPr>
                        <a:t>Lack of adequate Transition Test cycles within the Switching </a:t>
                      </a:r>
                      <a:r>
                        <a:rPr lang="en-US" sz="800" b="0" i="0" u="none" strike="noStrike" kern="1200" dirty="0" err="1">
                          <a:solidFill>
                            <a:srgbClr val="000000"/>
                          </a:solidFill>
                          <a:effectLst/>
                          <a:latin typeface="Arial" panose="020B0604020202020204" pitchFamily="34" charset="0"/>
                          <a:ea typeface="+mn-ea"/>
                          <a:cs typeface="+mn-cs"/>
                        </a:rPr>
                        <a:t>Programme</a:t>
                      </a:r>
                      <a:r>
                        <a:rPr lang="en-US" sz="800" b="0" i="0" u="none" strike="noStrike" kern="1200" dirty="0">
                          <a:solidFill>
                            <a:srgbClr val="000000"/>
                          </a:solidFill>
                          <a:effectLst/>
                          <a:latin typeface="Arial" panose="020B0604020202020204" pitchFamily="34" charset="0"/>
                          <a:ea typeface="+mn-ea"/>
                          <a:cs typeface="+mn-cs"/>
                        </a:rPr>
                        <a:t> Plan</a:t>
                      </a:r>
                    </a:p>
                  </a:txBody>
                  <a:tcPr marL="0" marR="0" marT="0" marB="0" anchor="ctr">
                    <a:solidFill>
                      <a:srgbClr val="CED1E2"/>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mn-lt"/>
                        </a:rPr>
                        <a:t>Raise with the SI &amp; Ofgem via the established forums</a:t>
                      </a:r>
                    </a:p>
                    <a:p>
                      <a:pPr marL="0" marR="0" lvl="0" indent="0" algn="l" defTabSz="914378" rtl="0" eaLnBrk="1" fontAlgn="ctr"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mn-lt"/>
                        </a:rPr>
                        <a:t>Ensure that Xoserve internally tests our Transition plan adequately even if this is without involvement from external stakeholders (with as robust assumptions as possible)</a:t>
                      </a:r>
                    </a:p>
                  </a:txBody>
                  <a:tcPr marL="0" marR="0" marT="0" marB="0" anchor="ctr">
                    <a:solidFill>
                      <a:srgbClr val="CED1E2"/>
                    </a:solidFill>
                  </a:tcPr>
                </a:tc>
                <a:tc>
                  <a:txBody>
                    <a:bodyPr/>
                    <a:lstStyle/>
                    <a:p>
                      <a:pPr algn="l" rtl="0" fontAlgn="ctr"/>
                      <a:r>
                        <a:rPr lang="en-US" sz="800" b="0" i="0" u="none" strike="noStrike" kern="1200" dirty="0">
                          <a:solidFill>
                            <a:schemeClr val="tx1"/>
                          </a:solidFill>
                          <a:effectLst/>
                          <a:latin typeface="+mn-lt"/>
                          <a:ea typeface="+mn-ea"/>
                          <a:cs typeface="+mn-cs"/>
                        </a:rPr>
                        <a:t>Meeting held with SI and an initial plan was presented. Xoserve are digesting what was presented</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30/10/20</a:t>
                      </a:r>
                    </a:p>
                  </a:txBody>
                  <a:tcPr marL="0" marR="0" marT="0" marB="0" anchor="ctr">
                    <a:solidFill>
                      <a:srgbClr val="CED1E2"/>
                    </a:solidFill>
                  </a:tcPr>
                </a:tc>
                <a:extLst>
                  <a:ext uri="{0D108BD9-81ED-4DB2-BD59-A6C34878D82A}">
                    <a16:rowId xmlns:a16="http://schemas.microsoft.com/office/drawing/2014/main" val="3034171178"/>
                  </a:ext>
                </a:extLst>
              </a:tr>
            </a:tbl>
          </a:graphicData>
        </a:graphic>
      </p:graphicFrame>
    </p:spTree>
    <p:extLst>
      <p:ext uri="{BB962C8B-B14F-4D97-AF65-F5344CB8AC3E}">
        <p14:creationId xmlns:p14="http://schemas.microsoft.com/office/powerpoint/2010/main" val="3895383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(2/5)</a:t>
            </a:r>
          </a:p>
        </p:txBody>
      </p:sp>
      <p:graphicFrame>
        <p:nvGraphicFramePr>
          <p:cNvPr id="4" name="Table 3">
            <a:extLst>
              <a:ext uri="{FF2B5EF4-FFF2-40B4-BE49-F238E27FC236}">
                <a16:creationId xmlns:a16="http://schemas.microsoft.com/office/drawing/2014/main" id="{21C82824-B6F8-4235-A640-0218035C3387}"/>
              </a:ext>
            </a:extLst>
          </p:cNvPr>
          <p:cNvGraphicFramePr>
            <a:graphicFrameLocks noGrp="1"/>
          </p:cNvGraphicFramePr>
          <p:nvPr>
            <p:extLst>
              <p:ext uri="{D42A27DB-BD31-4B8C-83A1-F6EECF244321}">
                <p14:modId xmlns:p14="http://schemas.microsoft.com/office/powerpoint/2010/main" val="2297817439"/>
              </p:ext>
            </p:extLst>
          </p:nvPr>
        </p:nvGraphicFramePr>
        <p:xfrm>
          <a:off x="21193" y="468842"/>
          <a:ext cx="9101611" cy="4600767"/>
        </p:xfrm>
        <a:graphic>
          <a:graphicData uri="http://schemas.openxmlformats.org/drawingml/2006/table">
            <a:tbl>
              <a:tblPr firstRow="1" bandRow="1">
                <a:tableStyleId>{5C22544A-7EE6-4342-B048-85BDC9FD1C3A}</a:tableStyleId>
              </a:tblPr>
              <a:tblGrid>
                <a:gridCol w="528181">
                  <a:extLst>
                    <a:ext uri="{9D8B030D-6E8A-4147-A177-3AD203B41FA5}">
                      <a16:colId xmlns:a16="http://schemas.microsoft.com/office/drawing/2014/main" val="20000"/>
                    </a:ext>
                  </a:extLst>
                </a:gridCol>
                <a:gridCol w="217962">
                  <a:extLst>
                    <a:ext uri="{9D8B030D-6E8A-4147-A177-3AD203B41FA5}">
                      <a16:colId xmlns:a16="http://schemas.microsoft.com/office/drawing/2014/main" val="20001"/>
                    </a:ext>
                  </a:extLst>
                </a:gridCol>
                <a:gridCol w="961925">
                  <a:extLst>
                    <a:ext uri="{9D8B030D-6E8A-4147-A177-3AD203B41FA5}">
                      <a16:colId xmlns:a16="http://schemas.microsoft.com/office/drawing/2014/main" val="3490358336"/>
                    </a:ext>
                  </a:extLst>
                </a:gridCol>
                <a:gridCol w="2400994">
                  <a:extLst>
                    <a:ext uri="{9D8B030D-6E8A-4147-A177-3AD203B41FA5}">
                      <a16:colId xmlns:a16="http://schemas.microsoft.com/office/drawing/2014/main" val="20002"/>
                    </a:ext>
                  </a:extLst>
                </a:gridCol>
                <a:gridCol w="1590418">
                  <a:extLst>
                    <a:ext uri="{9D8B030D-6E8A-4147-A177-3AD203B41FA5}">
                      <a16:colId xmlns:a16="http://schemas.microsoft.com/office/drawing/2014/main" val="20003"/>
                    </a:ext>
                  </a:extLst>
                </a:gridCol>
                <a:gridCol w="2450911">
                  <a:extLst>
                    <a:ext uri="{9D8B030D-6E8A-4147-A177-3AD203B41FA5}">
                      <a16:colId xmlns:a16="http://schemas.microsoft.com/office/drawing/2014/main" val="2992598958"/>
                    </a:ext>
                  </a:extLst>
                </a:gridCol>
                <a:gridCol w="951220">
                  <a:extLst>
                    <a:ext uri="{9D8B030D-6E8A-4147-A177-3AD203B41FA5}">
                      <a16:colId xmlns:a16="http://schemas.microsoft.com/office/drawing/2014/main" val="2261462523"/>
                    </a:ext>
                  </a:extLst>
                </a:gridCol>
              </a:tblGrid>
              <a:tr h="474853">
                <a:tc>
                  <a:txBody>
                    <a:bodyPr/>
                    <a:lstStyle/>
                    <a:p>
                      <a:pPr algn="ctr"/>
                      <a:r>
                        <a:rPr lang="en-GB" sz="900"/>
                        <a:t>REF</a:t>
                      </a:r>
                    </a:p>
                  </a:txBody>
                  <a:tcPr marL="36000" marR="36000" marT="36000" marB="36000" anchor="ctr"/>
                </a:tc>
                <a:tc>
                  <a:txBody>
                    <a:bodyPr/>
                    <a:lstStyle/>
                    <a:p>
                      <a:pPr algn="ctr"/>
                      <a:r>
                        <a:rPr lang="en-GB" sz="900"/>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t>DESCRIPTION</a:t>
                      </a:r>
                      <a:endParaRPr lang="en-GB" sz="900"/>
                    </a:p>
                  </a:txBody>
                  <a:tcPr marL="36000" marR="36000" marT="36000" marB="36000" anchor="ctr"/>
                </a:tc>
                <a:tc>
                  <a:txBody>
                    <a:bodyPr/>
                    <a:lstStyle/>
                    <a:p>
                      <a:pPr algn="ctr"/>
                      <a:r>
                        <a:rPr lang="en-GB" sz="900" dirty="0"/>
                        <a:t>MITIGATING ACTIONS</a:t>
                      </a:r>
                    </a:p>
                  </a:txBody>
                  <a:tcPr marL="36000" marR="36000" marT="36000" marB="36000" anchor="ctr"/>
                </a:tc>
                <a:tc>
                  <a:txBody>
                    <a:bodyPr/>
                    <a:lstStyle/>
                    <a:p>
                      <a:pPr algn="ctr"/>
                      <a:r>
                        <a:rPr lang="en-GB" sz="900" dirty="0"/>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1077700">
                <a:tc>
                  <a:txBody>
                    <a:bodyPr/>
                    <a:lstStyle/>
                    <a:p>
                      <a:pPr algn="ctr" fontAlgn="ctr"/>
                      <a:r>
                        <a:rPr lang="en-GB" sz="800" b="0" i="0" u="none" strike="noStrike" dirty="0">
                          <a:solidFill>
                            <a:schemeClr val="tx1"/>
                          </a:solidFill>
                          <a:effectLst/>
                          <a:latin typeface="Arial" panose="020B0604020202020204" pitchFamily="34" charset="0"/>
                        </a:rPr>
                        <a:t>55513</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algn="ctr" fontAlgn="b"/>
                      <a:r>
                        <a:rPr lang="en-GB" sz="80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in the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participants might interpret business rules differently because business rules underpinning the CSS Interfaces have not been published alongside the interface document as well as discrepancies between business rules defined within REC and captured in ABACUS. Leading to significant process mismatches at a later stage (i.e. SIT, UEPT) and potential rework and timeline slippages.</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Xoserve to publish design assumptions as part of the RAID reporting to the SI to ensure visibility of Xoserve design assumptions around business rules and processes.</a:t>
                      </a:r>
                    </a:p>
                  </a:txBody>
                  <a:tcPr marL="0" marR="0" marT="0" marB="0" anchor="ctr">
                    <a:solidFill>
                      <a:srgbClr val="CED1E2"/>
                    </a:solidFill>
                  </a:tcPr>
                </a:tc>
                <a:tc>
                  <a:txBody>
                    <a:bodyPr/>
                    <a:lstStyle/>
                    <a:p>
                      <a:r>
                        <a:rPr lang="en-US" sz="800" b="0" i="0" u="none" strike="noStrike" kern="1200" dirty="0">
                          <a:solidFill>
                            <a:schemeClr val="tx1"/>
                          </a:solidFill>
                          <a:effectLst/>
                          <a:latin typeface="+mn-lt"/>
                          <a:ea typeface="+mn-ea"/>
                          <a:cs typeface="+mn-cs"/>
                        </a:rPr>
                        <a:t>A further impact of the lack of the E2E process maps has come to light with CSS confirming that CR-E01, a key Xoserve CR has not been incorporated into CSS design.</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30/10/20</a:t>
                      </a:r>
                    </a:p>
                  </a:txBody>
                  <a:tcPr marL="0" marR="0" marT="0" marB="0" anchor="ctr">
                    <a:solidFill>
                      <a:srgbClr val="CED1E2"/>
                    </a:solidFill>
                  </a:tcPr>
                </a:tc>
                <a:extLst>
                  <a:ext uri="{0D108BD9-81ED-4DB2-BD59-A6C34878D82A}">
                    <a16:rowId xmlns:a16="http://schemas.microsoft.com/office/drawing/2014/main" val="1961572476"/>
                  </a:ext>
                </a:extLst>
              </a:tr>
              <a:tr h="1387904">
                <a:tc>
                  <a:txBody>
                    <a:bodyPr/>
                    <a:lstStyle/>
                    <a:p>
                      <a:pPr algn="ctr" fontAlgn="ctr"/>
                      <a:r>
                        <a:rPr lang="en-GB" sz="800" b="0" i="0" u="none" strike="noStrike" dirty="0">
                          <a:solidFill>
                            <a:schemeClr val="tx1"/>
                          </a:solidFill>
                          <a:effectLst/>
                          <a:latin typeface="Arial" panose="020B0604020202020204" pitchFamily="34" charset="0"/>
                        </a:rPr>
                        <a:t>61894</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CSS proposed SLA's do not align to current service model/SLA's because DCC/Ofgem are proposing a new set of SLA's for all parties regardless of existing arrangements, leading to target operating model changes and potential contractual changes with 3rd party suppliers (considerable increase in operational cost)</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Our working assumption is that existing SLAs will prevail however, there are ongoing discussions taking place with DCC to understand their expectation.</a:t>
                      </a:r>
                    </a:p>
                    <a:p>
                      <a:pPr algn="l" fontAlgn="ctr"/>
                      <a:endParaRPr lang="en-US" sz="800" b="0" i="0" u="none" strike="noStrike" dirty="0">
                        <a:solidFill>
                          <a:schemeClr val="tx1"/>
                        </a:solidFill>
                        <a:effectLst/>
                        <a:latin typeface="Arial" panose="020B0604020202020204" pitchFamily="34" charset="0"/>
                      </a:endParaRPr>
                    </a:p>
                    <a:p>
                      <a:pPr algn="l" fontAlgn="ctr"/>
                      <a:endParaRPr lang="en-US" sz="800" b="0" i="0" u="none" strike="noStrike" dirty="0">
                        <a:solidFill>
                          <a:schemeClr val="tx1"/>
                        </a:solidFill>
                        <a:effectLst/>
                        <a:latin typeface="Arial" panose="020B0604020202020204" pitchFamily="34" charset="0"/>
                      </a:endParaRPr>
                    </a:p>
                    <a:p>
                      <a:pPr algn="l" fontAlgn="ctr"/>
                      <a:r>
                        <a:rPr lang="en-US" sz="800" b="0" i="0" u="none" strike="noStrike" dirty="0">
                          <a:solidFill>
                            <a:schemeClr val="tx1"/>
                          </a:solidFill>
                          <a:effectLst/>
                          <a:latin typeface="Arial" panose="020B0604020202020204" pitchFamily="34" charset="0"/>
                        </a:rPr>
                        <a:t>REC review - no such SLA's imposed on us currently.</a:t>
                      </a:r>
                    </a:p>
                  </a:txBody>
                  <a:tcPr marL="0" marR="0" marT="0" marB="0" anchor="ctr">
                    <a:solidFill>
                      <a:srgbClr val="CED1E2"/>
                    </a:solidFill>
                  </a:tcPr>
                </a:tc>
                <a:tc>
                  <a:txBody>
                    <a:bodyPr/>
                    <a:lstStyle/>
                    <a:p>
                      <a:r>
                        <a:rPr lang="en-US" sz="800" dirty="0"/>
                        <a:t>This was discussed within the September forum.  DCC have provided their view of expected response and resolution times - we will now carry out an exercise to validate against </a:t>
                      </a:r>
                      <a:r>
                        <a:rPr lang="en-US" sz="800" dirty="0" err="1"/>
                        <a:t>Xoserve’s</a:t>
                      </a:r>
                      <a:r>
                        <a:rPr lang="en-US" sz="800" dirty="0"/>
                        <a:t> targets and start the discussions with DCC and the internal teams within Xoserve. DCC suggested that the resolver group will have the time minus response time for resolution. However, </a:t>
                      </a:r>
                      <a:r>
                        <a:rPr lang="en-US" sz="800" dirty="0" err="1"/>
                        <a:t>CAPGemini</a:t>
                      </a:r>
                      <a:r>
                        <a:rPr lang="en-US" sz="800" dirty="0"/>
                        <a:t> suggested that the SLA from a service provider would only be applicable once the ticket is assigned to them.</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Arial" panose="020B0604020202020204" pitchFamily="34" charset="0"/>
                        </a:rPr>
                        <a:t>25/09/20</a:t>
                      </a:r>
                    </a:p>
                  </a:txBody>
                  <a:tcPr marL="0" marR="0" marT="0" marB="0" anchor="ctr">
                    <a:solidFill>
                      <a:srgbClr val="CED1E2"/>
                    </a:solidFill>
                  </a:tcPr>
                </a:tc>
                <a:extLst>
                  <a:ext uri="{0D108BD9-81ED-4DB2-BD59-A6C34878D82A}">
                    <a16:rowId xmlns:a16="http://schemas.microsoft.com/office/drawing/2014/main" val="3007009940"/>
                  </a:ext>
                </a:extLst>
              </a:tr>
              <a:tr h="838211">
                <a:tc>
                  <a:txBody>
                    <a:bodyPr/>
                    <a:lstStyle/>
                    <a:p>
                      <a:pPr algn="ctr" fontAlgn="ctr"/>
                      <a:r>
                        <a:rPr lang="en-GB" sz="800" b="0" i="0" u="none" strike="noStrike" dirty="0">
                          <a:solidFill>
                            <a:schemeClr val="tx1"/>
                          </a:solidFill>
                          <a:effectLst/>
                          <a:latin typeface="Arial" panose="020B0604020202020204" pitchFamily="34" charset="0"/>
                        </a:rPr>
                        <a:t>54378</a:t>
                      </a:r>
                    </a:p>
                  </a:txBody>
                  <a:tcPr marL="0" marR="0" marT="0" marB="0" anchor="ctr">
                    <a:solidFill>
                      <a:srgbClr val="CED1E2"/>
                    </a:solidFill>
                  </a:tcPr>
                </a:tc>
                <a:tc>
                  <a:txBody>
                    <a:bodyPr/>
                    <a:lstStyle/>
                    <a:p>
                      <a:pPr algn="ctr" fontAlgn="b"/>
                      <a:endParaRPr lang="en-GB" sz="800" b="0" i="0" u="none" strike="noStrike" kern="1200" dirty="0">
                        <a:solidFill>
                          <a:srgbClr val="FF0000"/>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logical model contained in Abacus may not fully reflect the CSS processes and interactions with existing service providers because of limited engagement of all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stakeholders during the industry wide design phase. Leading to rework of the consequential design activities that have already been completed.</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Engage with SI to ensure that Abacus update to fully reflect CSS processes</a:t>
                      </a:r>
                    </a:p>
                  </a:txBody>
                  <a:tcPr marL="0" marR="0" marT="0" marB="0" anchor="ctr">
                    <a:solidFill>
                      <a:srgbClr val="CED1E2"/>
                    </a:solidFill>
                  </a:tcPr>
                </a:tc>
                <a:tc>
                  <a:txBody>
                    <a:bodyPr/>
                    <a:lstStyle/>
                    <a:p>
                      <a:r>
                        <a:rPr lang="en-US" sz="800" dirty="0">
                          <a:solidFill>
                            <a:schemeClr val="tx1"/>
                          </a:solidFill>
                          <a:latin typeface="+mn-lt"/>
                        </a:rPr>
                        <a:t>A further impact of the lack of the E2E process maps has come to light with CSS confirming that CR-E01, a key Xoserve CR has not been incorporated into CSS design.</a:t>
                      </a:r>
                      <a:endParaRPr lang="en-GB" sz="800" dirty="0">
                        <a:solidFill>
                          <a:schemeClr val="tx1"/>
                        </a:solidFill>
                        <a:latin typeface="+mn-lt"/>
                      </a:endParaRPr>
                    </a:p>
                  </a:txBody>
                  <a:tcPr marL="36000" marR="36000" marT="36000" marB="36000" anchor="ctr">
                    <a:solidFill>
                      <a:srgbClr val="CED1E2"/>
                    </a:solidFill>
                  </a:tcPr>
                </a:tc>
                <a:tc>
                  <a:txBody>
                    <a:bodyPr/>
                    <a:lstStyle/>
                    <a:p>
                      <a:pPr marL="0" marR="0" lvl="0" indent="0" algn="ctr" defTabSz="914378" rtl="0" eaLnBrk="1" fontAlgn="ctr"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30/10//20</a:t>
                      </a:r>
                    </a:p>
                  </a:txBody>
                  <a:tcPr marL="0" marR="0" marT="0" marB="0" anchor="ctr">
                    <a:solidFill>
                      <a:srgbClr val="CED1E2"/>
                    </a:solidFill>
                  </a:tcPr>
                </a:tc>
                <a:extLst>
                  <a:ext uri="{0D108BD9-81ED-4DB2-BD59-A6C34878D82A}">
                    <a16:rowId xmlns:a16="http://schemas.microsoft.com/office/drawing/2014/main" val="2101639985"/>
                  </a:ext>
                </a:extLst>
              </a:tr>
              <a:tr h="778663">
                <a:tc>
                  <a:txBody>
                    <a:bodyPr/>
                    <a:lstStyle/>
                    <a:p>
                      <a:pPr algn="ctr" fontAlgn="ctr"/>
                      <a:r>
                        <a:rPr lang="en-GB" sz="800" b="0" i="0" u="none" strike="noStrike" dirty="0">
                          <a:solidFill>
                            <a:schemeClr val="tx1"/>
                          </a:solidFill>
                          <a:effectLst/>
                          <a:latin typeface="Arial" panose="020B0604020202020204" pitchFamily="34" charset="0"/>
                        </a:rPr>
                        <a:t>62747</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SI working groups such SI Transition Group &amp; Technical Data working group are working in silo because of the way working groups are set up and </a:t>
                      </a:r>
                      <a:r>
                        <a:rPr lang="en-US" sz="800" b="0" i="0" u="none" strike="noStrike" dirty="0" err="1">
                          <a:solidFill>
                            <a:schemeClr val="tx1"/>
                          </a:solidFill>
                          <a:effectLst/>
                          <a:latin typeface="Arial" panose="020B0604020202020204" pitchFamily="34" charset="0"/>
                        </a:rPr>
                        <a:t>co-ordinated</a:t>
                      </a:r>
                      <a:r>
                        <a:rPr lang="en-US" sz="800" b="0" i="0" u="none" strike="noStrike" dirty="0">
                          <a:solidFill>
                            <a:schemeClr val="tx1"/>
                          </a:solidFill>
                          <a:effectLst/>
                          <a:latin typeface="Arial" panose="020B0604020202020204" pitchFamily="34" charset="0"/>
                        </a:rPr>
                        <a:t> leading to conflicting assumptions and decisions being made by different working groups.</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Escalate to the SI &amp; Ofgem via working group discussion to bring together related workgroups or ensure there are feed-ins between </a:t>
                      </a:r>
                      <a:r>
                        <a:rPr lang="en-US" sz="800" b="0" i="0" u="none" strike="noStrike" dirty="0" err="1">
                          <a:solidFill>
                            <a:schemeClr val="tx1"/>
                          </a:solidFill>
                          <a:effectLst/>
                          <a:latin typeface="Arial" panose="020B0604020202020204" pitchFamily="34" charset="0"/>
                        </a:rPr>
                        <a:t>workrgoups</a:t>
                      </a:r>
                      <a:r>
                        <a:rPr lang="en-US" sz="800" b="0" i="0" u="none" strike="noStrike" dirty="0">
                          <a:solidFill>
                            <a:schemeClr val="tx1"/>
                          </a:solidFill>
                          <a:effectLst/>
                          <a:latin typeface="Arial" panose="020B0604020202020204" pitchFamily="34" charset="0"/>
                        </a:rPr>
                        <a:t> </a:t>
                      </a:r>
                    </a:p>
                  </a:txBody>
                  <a:tcPr marL="0" marR="0" marT="0" marB="0" anchor="ctr">
                    <a:solidFill>
                      <a:srgbClr val="CED1E2"/>
                    </a:solidFill>
                  </a:tcPr>
                </a:tc>
                <a:tc>
                  <a:txBody>
                    <a:bodyPr/>
                    <a:lstStyle/>
                    <a:p>
                      <a:r>
                        <a:rPr lang="en-US" sz="800" dirty="0">
                          <a:solidFill>
                            <a:schemeClr val="tx1"/>
                          </a:solidFill>
                          <a:latin typeface="+mn-lt"/>
                        </a:rPr>
                        <a:t>Discussed with Amit at the SI. Amit has advised this is being raised with SI PMO and also to Sam on the action raised in June.</a:t>
                      </a:r>
                      <a:endParaRPr lang="en-GB" sz="800" dirty="0">
                        <a:solidFill>
                          <a:schemeClr val="tx1"/>
                        </a:solidFill>
                        <a:latin typeface="+mn-lt"/>
                      </a:endParaRPr>
                    </a:p>
                  </a:txBody>
                  <a:tcPr marL="36000" marR="36000" marT="36000" marB="36000" anchor="ctr">
                    <a:solidFill>
                      <a:srgbClr val="CED1E2"/>
                    </a:solidFill>
                  </a:tcPr>
                </a:tc>
                <a:tc>
                  <a:txBody>
                    <a:bodyPr/>
                    <a:lstStyle/>
                    <a:p>
                      <a:pPr marL="0" marR="0" lvl="0" indent="0" algn="ctr" defTabSz="914378" rtl="0" eaLnBrk="1" fontAlgn="ctr"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30/09/20</a:t>
                      </a:r>
                    </a:p>
                  </a:txBody>
                  <a:tcPr marL="0" marR="0" marT="0" marB="0" anchor="ctr">
                    <a:solidFill>
                      <a:srgbClr val="CED1E2"/>
                    </a:solidFill>
                  </a:tcPr>
                </a:tc>
                <a:extLst>
                  <a:ext uri="{0D108BD9-81ED-4DB2-BD59-A6C34878D82A}">
                    <a16:rowId xmlns:a16="http://schemas.microsoft.com/office/drawing/2014/main" val="2763260235"/>
                  </a:ext>
                </a:extLst>
              </a:tr>
            </a:tbl>
          </a:graphicData>
        </a:graphic>
      </p:graphicFrame>
    </p:spTree>
    <p:extLst>
      <p:ext uri="{BB962C8B-B14F-4D97-AF65-F5344CB8AC3E}">
        <p14:creationId xmlns:p14="http://schemas.microsoft.com/office/powerpoint/2010/main" val="3506049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(3/5)</a:t>
            </a:r>
          </a:p>
        </p:txBody>
      </p:sp>
      <p:graphicFrame>
        <p:nvGraphicFramePr>
          <p:cNvPr id="5" name="Table 4"/>
          <p:cNvGraphicFramePr>
            <a:graphicFrameLocks noGrp="1"/>
          </p:cNvGraphicFramePr>
          <p:nvPr>
            <p:extLst>
              <p:ext uri="{D42A27DB-BD31-4B8C-83A1-F6EECF244321}">
                <p14:modId xmlns:p14="http://schemas.microsoft.com/office/powerpoint/2010/main" val="1450707576"/>
              </p:ext>
            </p:extLst>
          </p:nvPr>
        </p:nvGraphicFramePr>
        <p:xfrm>
          <a:off x="85651" y="503607"/>
          <a:ext cx="8972695" cy="4486231"/>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329416">
                  <a:extLst>
                    <a:ext uri="{9D8B030D-6E8A-4147-A177-3AD203B41FA5}">
                      <a16:colId xmlns:a16="http://schemas.microsoft.com/office/drawing/2014/main" val="20002"/>
                    </a:ext>
                  </a:extLst>
                </a:gridCol>
                <a:gridCol w="1224366">
                  <a:extLst>
                    <a:ext uri="{9D8B030D-6E8A-4147-A177-3AD203B41FA5}">
                      <a16:colId xmlns:a16="http://schemas.microsoft.com/office/drawing/2014/main" val="20003"/>
                    </a:ext>
                  </a:extLst>
                </a:gridCol>
                <a:gridCol w="1906292">
                  <a:extLst>
                    <a:ext uri="{9D8B030D-6E8A-4147-A177-3AD203B41FA5}">
                      <a16:colId xmlns:a16="http://schemas.microsoft.com/office/drawing/2014/main" val="2992598958"/>
                    </a:ext>
                  </a:extLst>
                </a:gridCol>
                <a:gridCol w="828746">
                  <a:extLst>
                    <a:ext uri="{9D8B030D-6E8A-4147-A177-3AD203B41FA5}">
                      <a16:colId xmlns:a16="http://schemas.microsoft.com/office/drawing/2014/main" val="2261462523"/>
                    </a:ext>
                  </a:extLst>
                </a:gridCol>
              </a:tblGrid>
              <a:tr h="623805">
                <a:tc>
                  <a:txBody>
                    <a:bodyPr/>
                    <a:lstStyle/>
                    <a:p>
                      <a:pPr algn="ctr"/>
                      <a:r>
                        <a:rPr lang="en-GB" sz="90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1065496">
                <a:tc>
                  <a:txBody>
                    <a:bodyPr/>
                    <a:lstStyle/>
                    <a:p>
                      <a:pPr algn="ctr" fontAlgn="ctr"/>
                      <a:r>
                        <a:rPr lang="en-GB" sz="800" b="0" i="0" u="none" strike="noStrike" dirty="0">
                          <a:solidFill>
                            <a:schemeClr val="tx1"/>
                          </a:solidFill>
                          <a:effectLst/>
                          <a:latin typeface="Arial" panose="020B0604020202020204" pitchFamily="34" charset="0"/>
                        </a:rPr>
                        <a:t>62748</a:t>
                      </a:r>
                    </a:p>
                  </a:txBody>
                  <a:tcPr marL="0" marR="0" marT="0" marB="0" anchor="ctr">
                    <a:solidFill>
                      <a:srgbClr val="CED1E2"/>
                    </a:solidFill>
                  </a:tcPr>
                </a:tc>
                <a:tc>
                  <a:txBody>
                    <a:bodyPr/>
                    <a:lstStyle/>
                    <a:p>
                      <a:pPr algn="ctr" fontAlgn="b"/>
                      <a:endParaRPr lang="en-GB" sz="800" b="0" i="0" u="none" strike="noStrike" kern="120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kern="1200" dirty="0">
                          <a:solidFill>
                            <a:schemeClr val="tx1"/>
                          </a:solidFill>
                          <a:effectLst/>
                          <a:latin typeface="Arial" panose="020B0604020202020204" pitchFamily="34" charset="0"/>
                          <a:ea typeface="+mn-ea"/>
                          <a:cs typeface="+mn-cs"/>
                        </a:rPr>
                        <a:t>There is a risk that the later test phases such as DMT Live Rehearsals, Transition Testing and Operational Testing are not sufficiently defined or planned with clear understanding of the scope or the associated roles &amp; responsibilities of participating industry parties because the SI have been working predominantly on the near term plan without taking into consideration the scope and objectives or the later phases</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Escalate to the SI for addressing as part of the re-planning exercise</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Risk remains open until re-plan has been fully reviewed and agreed internally..</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30/10/20</a:t>
                      </a:r>
                    </a:p>
                  </a:txBody>
                  <a:tcPr marL="0" marR="0" marT="0" marB="0" anchor="ctr">
                    <a:solidFill>
                      <a:srgbClr val="CED1E2"/>
                    </a:solidFill>
                  </a:tcPr>
                </a:tc>
                <a:extLst>
                  <a:ext uri="{0D108BD9-81ED-4DB2-BD59-A6C34878D82A}">
                    <a16:rowId xmlns:a16="http://schemas.microsoft.com/office/drawing/2014/main" val="3074052866"/>
                  </a:ext>
                </a:extLst>
              </a:tr>
              <a:tr h="932310">
                <a:tc>
                  <a:txBody>
                    <a:bodyPr/>
                    <a:lstStyle/>
                    <a:p>
                      <a:pPr algn="ctr" fontAlgn="ctr"/>
                      <a:r>
                        <a:rPr lang="en-GB" sz="800" b="0" i="0" u="none" strike="noStrike" dirty="0">
                          <a:solidFill>
                            <a:schemeClr val="tx1"/>
                          </a:solidFill>
                          <a:effectLst/>
                          <a:latin typeface="Arial" panose="020B0604020202020204" pitchFamily="34" charset="0"/>
                        </a:rPr>
                        <a:t>62897</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Data Migration</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Xoserve may not be able to provide Landmark with data for UEPT on time leading to late delivery of data and potential delay to the start of UEPT</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Review plans, discuss with </a:t>
                      </a:r>
                      <a:r>
                        <a:rPr lang="en-US" sz="800" b="0" i="0" u="none" strike="noStrike" kern="1200" dirty="0" err="1">
                          <a:solidFill>
                            <a:schemeClr val="tx1"/>
                          </a:solidFill>
                          <a:effectLst/>
                          <a:latin typeface="+mn-lt"/>
                          <a:ea typeface="+mn-ea"/>
                          <a:cs typeface="+mn-cs"/>
                        </a:rPr>
                        <a:t>programme</a:t>
                      </a:r>
                      <a:endParaRPr lang="en-US" sz="800" b="0" i="0" u="none" strike="noStrike" kern="1200" dirty="0">
                        <a:solidFill>
                          <a:schemeClr val="tx1"/>
                        </a:solidFill>
                        <a:effectLst/>
                        <a:latin typeface="+mn-lt"/>
                        <a:ea typeface="+mn-ea"/>
                        <a:cs typeface="+mn-cs"/>
                      </a:endParaRP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Prod data copy now looks to be 20th Nov. Plans to be revised and risk re-assessed.</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20/11/20</a:t>
                      </a:r>
                    </a:p>
                  </a:txBody>
                  <a:tcPr marL="0" marR="0" marT="0" marB="0" anchor="ctr">
                    <a:solidFill>
                      <a:srgbClr val="CED1E2"/>
                    </a:solidFill>
                  </a:tcPr>
                </a:tc>
                <a:extLst>
                  <a:ext uri="{0D108BD9-81ED-4DB2-BD59-A6C34878D82A}">
                    <a16:rowId xmlns:a16="http://schemas.microsoft.com/office/drawing/2014/main" val="2532698408"/>
                  </a:ext>
                </a:extLst>
              </a:tr>
              <a:tr h="932310">
                <a:tc>
                  <a:txBody>
                    <a:bodyPr/>
                    <a:lstStyle/>
                    <a:p>
                      <a:pPr algn="ctr" fontAlgn="ctr"/>
                      <a:r>
                        <a:rPr lang="en-GB" sz="800" b="0" i="0" u="none" strike="noStrike" dirty="0">
                          <a:solidFill>
                            <a:schemeClr val="tx1"/>
                          </a:solidFill>
                          <a:effectLst/>
                          <a:latin typeface="Arial" panose="020B0604020202020204" pitchFamily="34" charset="0"/>
                        </a:rPr>
                        <a:t>63285</a:t>
                      </a:r>
                    </a:p>
                  </a:txBody>
                  <a:tcPr marL="0" marR="0" marT="0" marB="0" anchor="ctr">
                    <a:solidFill>
                      <a:srgbClr val="CED1E2"/>
                    </a:solidFill>
                  </a:tcPr>
                </a:tc>
                <a:tc>
                  <a:txBody>
                    <a:bodyPr/>
                    <a:lstStyle/>
                    <a:p>
                      <a:pPr algn="ctr" fontAlgn="t"/>
                      <a:endParaRPr lang="en-GB" sz="800" b="0" i="0" u="none" strike="noStrike" dirty="0">
                        <a:solidFill>
                          <a:schemeClr val="tx1"/>
                        </a:solidFill>
                        <a:effectLst/>
                        <a:latin typeface="+mn-lt"/>
                      </a:endParaRPr>
                    </a:p>
                  </a:txBody>
                  <a:tcPr marL="9525" marR="9525" marT="9525" marB="0" anchor="ctr">
                    <a:solidFill>
                      <a:srgbClr val="FFC000"/>
                    </a:solidFill>
                  </a:tcPr>
                </a:tc>
                <a:tc>
                  <a:txBody>
                    <a:bodyPr/>
                    <a:lstStyle/>
                    <a:p>
                      <a:pPr algn="ctr" fontAlgn="b"/>
                      <a:r>
                        <a:rPr lang="en-GB" sz="800" b="0" i="0" u="none" strike="noStrike" dirty="0">
                          <a:solidFill>
                            <a:schemeClr val="tx1"/>
                          </a:solidFill>
                          <a:effectLst/>
                          <a:latin typeface="+mn-lt"/>
                        </a:rPr>
                        <a:t>Data Migration</a:t>
                      </a:r>
                    </a:p>
                  </a:txBody>
                  <a:tcPr marL="6350" marR="6350" marT="6350" marB="0" anchor="ctr">
                    <a:solidFill>
                      <a:srgbClr val="CED1E2"/>
                    </a:solidFill>
                  </a:tcPr>
                </a:tc>
                <a:tc>
                  <a:txBody>
                    <a:bodyPr/>
                    <a:lstStyle/>
                    <a:p>
                      <a:pPr algn="l" fontAlgn="ctr"/>
                      <a:r>
                        <a:rPr lang="en-US" sz="800" b="0" i="0" u="none" strike="noStrike" dirty="0">
                          <a:solidFill>
                            <a:srgbClr val="000000"/>
                          </a:solidFill>
                          <a:effectLst/>
                          <a:latin typeface="Arial" panose="020B0604020202020204" pitchFamily="34" charset="0"/>
                        </a:rPr>
                        <a:t>Xoserve may not have data prepared in time for UEPT due to change in prod data approach</a:t>
                      </a:r>
                      <a:endParaRPr lang="en-US" sz="800" b="0" i="0" u="none" strike="noStrike" dirty="0">
                        <a:solidFill>
                          <a:schemeClr val="tx1"/>
                        </a:solidFill>
                        <a:effectLst/>
                        <a:latin typeface="Arial" panose="020B0604020202020204" pitchFamily="34" charset="0"/>
                      </a:endParaRPr>
                    </a:p>
                  </a:txBody>
                  <a:tcPr marL="0" marR="0" marT="0" marB="0" anchor="ctr">
                    <a:solidFill>
                      <a:srgbClr val="CED1E2"/>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mn-lt"/>
                        </a:rPr>
                        <a:t>Review with SI</a:t>
                      </a:r>
                    </a:p>
                  </a:txBody>
                  <a:tcPr marL="0" marR="0" marT="0" marB="0" anchor="ctr">
                    <a:solidFill>
                      <a:srgbClr val="CED1E2"/>
                    </a:solidFill>
                  </a:tcPr>
                </a:tc>
                <a:tc>
                  <a:txBody>
                    <a:bodyPr/>
                    <a:lstStyle/>
                    <a:p>
                      <a:pPr algn="l" rtl="0" fontAlgn="ctr"/>
                      <a:r>
                        <a:rPr lang="en-US" sz="800" b="0" i="0" u="none" strike="noStrike" kern="1200" dirty="0">
                          <a:solidFill>
                            <a:schemeClr val="tx1"/>
                          </a:solidFill>
                          <a:effectLst/>
                          <a:latin typeface="+mn-lt"/>
                          <a:ea typeface="+mn-ea"/>
                          <a:cs typeface="+mn-cs"/>
                        </a:rPr>
                        <a:t>Revised date now 20th Nov. Although the date has not been confirmed, work must now start as the required 10 week lead time for a prod data copy has begun.</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28/11/20</a:t>
                      </a:r>
                    </a:p>
                  </a:txBody>
                  <a:tcPr marL="0" marR="0" marT="0" marB="0" anchor="ctr">
                    <a:solidFill>
                      <a:srgbClr val="CED1E2"/>
                    </a:solidFill>
                  </a:tcPr>
                </a:tc>
                <a:extLst>
                  <a:ext uri="{0D108BD9-81ED-4DB2-BD59-A6C34878D82A}">
                    <a16:rowId xmlns:a16="http://schemas.microsoft.com/office/drawing/2014/main" val="470531157"/>
                  </a:ext>
                </a:extLst>
              </a:tr>
              <a:tr h="932310">
                <a:tc>
                  <a:txBody>
                    <a:bodyPr/>
                    <a:lstStyle/>
                    <a:p>
                      <a:pPr algn="ctr" fontAlgn="ctr"/>
                      <a:r>
                        <a:rPr lang="en-GB" sz="800" b="0" i="0" u="none" strike="noStrike" dirty="0">
                          <a:solidFill>
                            <a:schemeClr val="tx1"/>
                          </a:solidFill>
                          <a:effectLst/>
                          <a:latin typeface="Arial" panose="020B0604020202020204" pitchFamily="34" charset="0"/>
                        </a:rPr>
                        <a:t>63431</a:t>
                      </a:r>
                    </a:p>
                  </a:txBody>
                  <a:tcPr marL="0" marR="0" marT="0" marB="0" anchor="ctr">
                    <a:solidFill>
                      <a:srgbClr val="CED1E2"/>
                    </a:solidFill>
                  </a:tcPr>
                </a:tc>
                <a:tc>
                  <a:txBody>
                    <a:bodyPr/>
                    <a:lstStyle/>
                    <a:p>
                      <a:pPr algn="ctr" fontAlgn="t"/>
                      <a:endParaRPr lang="en-GB" sz="800" b="0" i="0" u="none" strike="noStrike" dirty="0">
                        <a:solidFill>
                          <a:schemeClr val="tx1"/>
                        </a:solidFill>
                        <a:effectLst/>
                        <a:latin typeface="+mn-lt"/>
                      </a:endParaRPr>
                    </a:p>
                  </a:txBody>
                  <a:tcPr marL="9525" marR="9525" marT="9525" marB="0" anchor="ctr">
                    <a:solidFill>
                      <a:srgbClr val="FFC000"/>
                    </a:solidFill>
                  </a:tcPr>
                </a:tc>
                <a:tc>
                  <a:txBody>
                    <a:bodyPr/>
                    <a:lstStyle/>
                    <a:p>
                      <a:pPr algn="ctr" fontAlgn="b"/>
                      <a:r>
                        <a:rPr lang="en-GB" sz="800" b="0" i="0" u="none" strike="noStrike" kern="1200" dirty="0">
                          <a:solidFill>
                            <a:srgbClr val="000000"/>
                          </a:solidFill>
                          <a:effectLst/>
                          <a:latin typeface="Arial" panose="020B0604020202020204" pitchFamily="34" charset="0"/>
                          <a:ea typeface="+mn-ea"/>
                          <a:cs typeface="+mn-cs"/>
                        </a:rPr>
                        <a:t>Data Migration</a:t>
                      </a:r>
                    </a:p>
                  </a:txBody>
                  <a:tcPr marL="6350" marR="6350" marT="6350" marB="0" anchor="ctr">
                    <a:solidFill>
                      <a:srgbClr val="CED1E2"/>
                    </a:solidFill>
                  </a:tcPr>
                </a:tc>
                <a:tc>
                  <a:txBody>
                    <a:bodyPr/>
                    <a:lstStyle/>
                    <a:p>
                      <a:pPr algn="l" fontAlgn="ctr"/>
                      <a:r>
                        <a:rPr lang="en-US" sz="800" b="0" i="0" u="none" strike="noStrike" kern="1200" dirty="0">
                          <a:solidFill>
                            <a:srgbClr val="000000"/>
                          </a:solidFill>
                          <a:effectLst/>
                          <a:latin typeface="Arial" panose="020B0604020202020204" pitchFamily="34" charset="0"/>
                          <a:ea typeface="+mn-ea"/>
                          <a:cs typeface="+mn-cs"/>
                        </a:rPr>
                        <a:t>Risk of additional cost of generating and loading high volumes of synthetic data into UK Link for DM NF</a:t>
                      </a:r>
                    </a:p>
                  </a:txBody>
                  <a:tcPr marL="0" marR="0" marT="0" marB="0" anchor="ctr">
                    <a:solidFill>
                      <a:srgbClr val="CED1E2"/>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800" b="0" i="0" u="none" strike="noStrike" dirty="0">
                          <a:solidFill>
                            <a:schemeClr val="tx1"/>
                          </a:solidFill>
                          <a:effectLst/>
                          <a:latin typeface="+mn-lt"/>
                        </a:rPr>
                        <a:t>Review with SI</a:t>
                      </a:r>
                    </a:p>
                  </a:txBody>
                  <a:tcPr marL="0" marR="0" marT="0" marB="0" anchor="ctr">
                    <a:solidFill>
                      <a:srgbClr val="CED1E2"/>
                    </a:solidFill>
                  </a:tcPr>
                </a:tc>
                <a:tc>
                  <a:txBody>
                    <a:bodyPr/>
                    <a:lstStyle/>
                    <a:p>
                      <a:pPr algn="l" rtl="0" fontAlgn="ctr"/>
                      <a:r>
                        <a:rPr lang="en-US" sz="800" b="0" i="0" u="none" strike="noStrike" kern="1200" dirty="0">
                          <a:solidFill>
                            <a:schemeClr val="tx1"/>
                          </a:solidFill>
                          <a:effectLst/>
                          <a:latin typeface="+mn-lt"/>
                          <a:ea typeface="+mn-ea"/>
                          <a:cs typeface="+mn-cs"/>
                        </a:rPr>
                        <a:t>Xoserve are working through the options to provide costings. Awaiting outcome of tests on deltas run by Landmark to confirm the go live and T2 dates</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25/09/20</a:t>
                      </a:r>
                    </a:p>
                  </a:txBody>
                  <a:tcPr marL="0" marR="0" marT="0" marB="0" anchor="ctr">
                    <a:solidFill>
                      <a:srgbClr val="CED1E2"/>
                    </a:solidFill>
                  </a:tcPr>
                </a:tc>
                <a:extLst>
                  <a:ext uri="{0D108BD9-81ED-4DB2-BD59-A6C34878D82A}">
                    <a16:rowId xmlns:a16="http://schemas.microsoft.com/office/drawing/2014/main" val="2191133333"/>
                  </a:ext>
                </a:extLst>
              </a:tr>
            </a:tbl>
          </a:graphicData>
        </a:graphic>
      </p:graphicFrame>
    </p:spTree>
    <p:extLst>
      <p:ext uri="{BB962C8B-B14F-4D97-AF65-F5344CB8AC3E}">
        <p14:creationId xmlns:p14="http://schemas.microsoft.com/office/powerpoint/2010/main" val="2731515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(4/5)</a:t>
            </a:r>
          </a:p>
        </p:txBody>
      </p:sp>
      <p:graphicFrame>
        <p:nvGraphicFramePr>
          <p:cNvPr id="4" name="Table 3">
            <a:extLst>
              <a:ext uri="{FF2B5EF4-FFF2-40B4-BE49-F238E27FC236}">
                <a16:creationId xmlns:a16="http://schemas.microsoft.com/office/drawing/2014/main" id="{6B0920B0-018D-4D75-AF52-2290D617FF46}"/>
              </a:ext>
            </a:extLst>
          </p:cNvPr>
          <p:cNvGraphicFramePr>
            <a:graphicFrameLocks noGrp="1"/>
          </p:cNvGraphicFramePr>
          <p:nvPr>
            <p:extLst>
              <p:ext uri="{D42A27DB-BD31-4B8C-83A1-F6EECF244321}">
                <p14:modId xmlns:p14="http://schemas.microsoft.com/office/powerpoint/2010/main" val="1760966238"/>
              </p:ext>
            </p:extLst>
          </p:nvPr>
        </p:nvGraphicFramePr>
        <p:xfrm>
          <a:off x="85652" y="504891"/>
          <a:ext cx="8972695" cy="4491004"/>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2863030">
                  <a:extLst>
                    <a:ext uri="{9D8B030D-6E8A-4147-A177-3AD203B41FA5}">
                      <a16:colId xmlns:a16="http://schemas.microsoft.com/office/drawing/2014/main" val="20002"/>
                    </a:ext>
                  </a:extLst>
                </a:gridCol>
                <a:gridCol w="1477574">
                  <a:extLst>
                    <a:ext uri="{9D8B030D-6E8A-4147-A177-3AD203B41FA5}">
                      <a16:colId xmlns:a16="http://schemas.microsoft.com/office/drawing/2014/main" val="20003"/>
                    </a:ext>
                  </a:extLst>
                </a:gridCol>
                <a:gridCol w="1995396">
                  <a:extLst>
                    <a:ext uri="{9D8B030D-6E8A-4147-A177-3AD203B41FA5}">
                      <a16:colId xmlns:a16="http://schemas.microsoft.com/office/drawing/2014/main" val="2992598958"/>
                    </a:ext>
                  </a:extLst>
                </a:gridCol>
                <a:gridCol w="952820">
                  <a:extLst>
                    <a:ext uri="{9D8B030D-6E8A-4147-A177-3AD203B41FA5}">
                      <a16:colId xmlns:a16="http://schemas.microsoft.com/office/drawing/2014/main" val="2261462523"/>
                    </a:ext>
                  </a:extLst>
                </a:gridCol>
              </a:tblGrid>
              <a:tr h="588691">
                <a:tc>
                  <a:txBody>
                    <a:bodyPr/>
                    <a:lstStyle/>
                    <a:p>
                      <a:pPr algn="ctr"/>
                      <a:r>
                        <a:rPr lang="en-GB" sz="90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1187610">
                <a:tc>
                  <a:txBody>
                    <a:bodyPr/>
                    <a:lstStyle/>
                    <a:p>
                      <a:pPr algn="ctr" fontAlgn="ctr"/>
                      <a:r>
                        <a:rPr lang="en-GB" sz="800" b="0" i="0" u="none" strike="noStrike" dirty="0">
                          <a:solidFill>
                            <a:schemeClr val="tx1"/>
                          </a:solidFill>
                          <a:effectLst/>
                          <a:latin typeface="Arial" panose="020B0604020202020204" pitchFamily="34" charset="0"/>
                        </a:rPr>
                        <a:t>55549</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C00"/>
                    </a:solidFill>
                  </a:tcPr>
                </a:tc>
                <a:tc>
                  <a:txBody>
                    <a:bodyPr/>
                    <a:lstStyle/>
                    <a:p>
                      <a:pPr algn="ctr" fontAlgn="b"/>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that the approval of the CSS Physical Design does not take into consideration the complete E2E impacts of the Switching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because the CSS design is solely focused on the core CSS and primary interactions with CSS. Leading to an inaccurate critical path being followed for the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and subsequent downstream delays to the delivery timeline.</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1. Raise with Ofgem to identify owner/RACI </a:t>
                      </a:r>
                    </a:p>
                    <a:p>
                      <a:pPr algn="l" fontAlgn="ctr"/>
                      <a:r>
                        <a:rPr lang="en-US" sz="800" b="0" i="0" u="none" strike="noStrike" kern="1200" dirty="0">
                          <a:solidFill>
                            <a:schemeClr val="tx1"/>
                          </a:solidFill>
                          <a:effectLst/>
                          <a:latin typeface="+mn-lt"/>
                          <a:ea typeface="+mn-ea"/>
                          <a:cs typeface="+mn-cs"/>
                        </a:rPr>
                        <a:t>2. E2E CSS design needs to be in place involving all components/systems/interactions which needs to be form the architectural baseline that the </a:t>
                      </a:r>
                      <a:r>
                        <a:rPr lang="en-US" sz="800" b="0" i="0" u="none" strike="noStrike" kern="1200" dirty="0" err="1">
                          <a:solidFill>
                            <a:schemeClr val="tx1"/>
                          </a:solidFill>
                          <a:effectLst/>
                          <a:latin typeface="+mn-lt"/>
                          <a:ea typeface="+mn-ea"/>
                          <a:cs typeface="+mn-cs"/>
                        </a:rPr>
                        <a:t>Programme</a:t>
                      </a:r>
                      <a:r>
                        <a:rPr lang="en-US" sz="800" b="0" i="0" u="none" strike="noStrike" kern="1200" dirty="0">
                          <a:solidFill>
                            <a:schemeClr val="tx1"/>
                          </a:solidFill>
                          <a:effectLst/>
                          <a:latin typeface="+mn-lt"/>
                          <a:ea typeface="+mn-ea"/>
                          <a:cs typeface="+mn-cs"/>
                        </a:rPr>
                        <a:t> is governed against.</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This RAID item will be kept open for monitoring until the end of SIT phase 1.</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30/10//20</a:t>
                      </a:r>
                    </a:p>
                  </a:txBody>
                  <a:tcPr marL="0" marR="0" marT="0" marB="0" anchor="ctr">
                    <a:solidFill>
                      <a:srgbClr val="CED1E2"/>
                    </a:solidFill>
                  </a:tcPr>
                </a:tc>
                <a:extLst>
                  <a:ext uri="{0D108BD9-81ED-4DB2-BD59-A6C34878D82A}">
                    <a16:rowId xmlns:a16="http://schemas.microsoft.com/office/drawing/2014/main" val="593442807"/>
                  </a:ext>
                </a:extLst>
              </a:tr>
              <a:tr h="833279">
                <a:tc>
                  <a:txBody>
                    <a:bodyPr/>
                    <a:lstStyle/>
                    <a:p>
                      <a:pPr algn="ctr" fontAlgn="ctr"/>
                      <a:r>
                        <a:rPr lang="en-GB" sz="800" b="0" i="0" u="none" strike="noStrike" dirty="0">
                          <a:solidFill>
                            <a:schemeClr val="tx1"/>
                          </a:solidFill>
                          <a:effectLst/>
                          <a:latin typeface="Arial" panose="020B0604020202020204" pitchFamily="34" charset="0"/>
                        </a:rPr>
                        <a:t>62830</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Data Migration</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we may not be able to access the </a:t>
                      </a:r>
                      <a:r>
                        <a:rPr lang="en-US" sz="800" b="0" i="0" u="none" strike="noStrike" dirty="0" err="1">
                          <a:solidFill>
                            <a:schemeClr val="tx1"/>
                          </a:solidFill>
                          <a:effectLst/>
                          <a:latin typeface="Arial" panose="020B0604020202020204" pitchFamily="34" charset="0"/>
                        </a:rPr>
                        <a:t>datacentre</a:t>
                      </a:r>
                      <a:r>
                        <a:rPr lang="en-US" sz="800" b="0" i="0" u="none" strike="noStrike" dirty="0">
                          <a:solidFill>
                            <a:schemeClr val="tx1"/>
                          </a:solidFill>
                          <a:effectLst/>
                          <a:latin typeface="Arial" panose="020B0604020202020204" pitchFamily="34" charset="0"/>
                        </a:rPr>
                        <a:t> in order to connect the databox,  to move the 31st prod cut to the azure environment </a:t>
                      </a:r>
                      <a:r>
                        <a:rPr lang="en-US" sz="800" b="0" i="0" u="none" strike="noStrike" dirty="0" err="1">
                          <a:solidFill>
                            <a:schemeClr val="tx1"/>
                          </a:solidFill>
                          <a:effectLst/>
                          <a:latin typeface="Arial" panose="020B0604020202020204" pitchFamily="34" charset="0"/>
                        </a:rPr>
                        <a:t>eading</a:t>
                      </a:r>
                      <a:r>
                        <a:rPr lang="en-US" sz="800" b="0" i="0" u="none" strike="noStrike" dirty="0">
                          <a:solidFill>
                            <a:schemeClr val="tx1"/>
                          </a:solidFill>
                          <a:effectLst/>
                          <a:latin typeface="Arial" panose="020B0604020202020204" pitchFamily="34" charset="0"/>
                        </a:rPr>
                        <a:t> to Xoserve being unable to load the data copy onto the environment to begin extract work, and test preparation</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Escalate with TechOps to explore options for gaining access to the data </a:t>
                      </a:r>
                      <a:r>
                        <a:rPr lang="en-US" sz="800" b="0" i="0" u="none" strike="noStrike" kern="1200" dirty="0" err="1">
                          <a:solidFill>
                            <a:schemeClr val="tx1"/>
                          </a:solidFill>
                          <a:effectLst/>
                          <a:latin typeface="+mn-lt"/>
                          <a:ea typeface="+mn-ea"/>
                          <a:cs typeface="+mn-cs"/>
                        </a:rPr>
                        <a:t>centre</a:t>
                      </a:r>
                      <a:r>
                        <a:rPr lang="en-US" sz="800" b="0" i="0" u="none" strike="noStrike" kern="1200" dirty="0">
                          <a:solidFill>
                            <a:schemeClr val="tx1"/>
                          </a:solidFill>
                          <a:effectLst/>
                          <a:latin typeface="+mn-lt"/>
                          <a:ea typeface="+mn-ea"/>
                          <a:cs typeface="+mn-cs"/>
                        </a:rPr>
                        <a:t>.</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No further update. Risk remains as local lockdowns may be imposed</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31/10/20</a:t>
                      </a:r>
                    </a:p>
                  </a:txBody>
                  <a:tcPr marL="0" marR="0" marT="0" marB="0" anchor="ctr">
                    <a:solidFill>
                      <a:srgbClr val="CED1E2"/>
                    </a:solidFill>
                  </a:tcPr>
                </a:tc>
                <a:extLst>
                  <a:ext uri="{0D108BD9-81ED-4DB2-BD59-A6C34878D82A}">
                    <a16:rowId xmlns:a16="http://schemas.microsoft.com/office/drawing/2014/main" val="1361730473"/>
                  </a:ext>
                </a:extLst>
              </a:tr>
              <a:tr h="754598">
                <a:tc>
                  <a:txBody>
                    <a:bodyPr/>
                    <a:lstStyle/>
                    <a:p>
                      <a:pPr algn="ctr" fontAlgn="ctr"/>
                      <a:r>
                        <a:rPr lang="en-GB" sz="800" b="0" i="0" u="none" strike="noStrike" dirty="0">
                          <a:solidFill>
                            <a:schemeClr val="tx1"/>
                          </a:solidFill>
                          <a:effectLst/>
                          <a:latin typeface="Arial" panose="020B0604020202020204" pitchFamily="34" charset="0"/>
                        </a:rPr>
                        <a:t>63061</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Data Migration</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of delays in transferring the production data copy from the databox to Azure by Microsoft leading to delays in provision of data extracts for Landmark for UEPT</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Discuss MS service levels and agreements with Steve Concannon</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Plan for prod data copy is expected to change. Risk downgraded until revised dates communicated - risk will then be re-assessed</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30/10/20</a:t>
                      </a:r>
                    </a:p>
                  </a:txBody>
                  <a:tcPr marL="0" marR="0" marT="0" marB="0" anchor="ctr">
                    <a:solidFill>
                      <a:srgbClr val="CED1E2"/>
                    </a:solidFill>
                  </a:tcPr>
                </a:tc>
                <a:extLst>
                  <a:ext uri="{0D108BD9-81ED-4DB2-BD59-A6C34878D82A}">
                    <a16:rowId xmlns:a16="http://schemas.microsoft.com/office/drawing/2014/main" val="1786572372"/>
                  </a:ext>
                </a:extLst>
              </a:tr>
              <a:tr h="1126826">
                <a:tc>
                  <a:txBody>
                    <a:bodyPr/>
                    <a:lstStyle/>
                    <a:p>
                      <a:pPr algn="ctr" fontAlgn="b"/>
                      <a:r>
                        <a:rPr lang="en-GB" sz="800" b="0" i="0" u="none" strike="noStrike" dirty="0">
                          <a:solidFill>
                            <a:schemeClr val="tx1"/>
                          </a:solidFill>
                          <a:effectLst/>
                          <a:latin typeface="+mn-lt"/>
                        </a:rPr>
                        <a:t>62942</a:t>
                      </a:r>
                    </a:p>
                  </a:txBody>
                  <a:tcPr marL="36000" marR="36000" marT="36000" marB="36000" anchor="ctr">
                    <a:solidFill>
                      <a:srgbClr val="CED1E2"/>
                    </a:solidFill>
                  </a:tcPr>
                </a:tc>
                <a:tc>
                  <a:txBody>
                    <a:bodyPr/>
                    <a:lstStyle/>
                    <a:p>
                      <a:pPr algn="ctr" fontAlgn="b"/>
                      <a:endParaRPr lang="en-GB" sz="800" b="0" i="0" u="none" strike="noStrike" dirty="0">
                        <a:solidFill>
                          <a:schemeClr val="tx1"/>
                        </a:solidFill>
                        <a:effectLst/>
                        <a:latin typeface="+mn-lt"/>
                      </a:endParaRPr>
                    </a:p>
                  </a:txBody>
                  <a:tcPr marL="36000" marR="36000" marT="36000" marB="36000" anchor="ctr">
                    <a:solidFill>
                      <a:srgbClr val="26A412"/>
                    </a:solidFill>
                  </a:tcPr>
                </a:tc>
                <a:tc>
                  <a:txBody>
                    <a:bodyPr/>
                    <a:lstStyle/>
                    <a:p>
                      <a:pPr algn="ctr" fontAlgn="b"/>
                      <a:r>
                        <a:rPr lang="en-GB" sz="800" b="0" i="0" u="none" strike="noStrike" dirty="0">
                          <a:solidFill>
                            <a:schemeClr val="tx1"/>
                          </a:solidFill>
                          <a:effectLst/>
                          <a:latin typeface="+mn-lt"/>
                        </a:rPr>
                        <a:t>Programme</a:t>
                      </a:r>
                    </a:p>
                  </a:txBody>
                  <a:tcPr marL="36000" marR="36000" marT="36000" marB="36000" anchor="ctr">
                    <a:solidFill>
                      <a:srgbClr val="CED1E2"/>
                    </a:solidFill>
                  </a:tcPr>
                </a:tc>
                <a:tc>
                  <a:txBody>
                    <a:bodyPr/>
                    <a:lstStyle/>
                    <a:p>
                      <a:pPr algn="l"/>
                      <a:r>
                        <a:rPr lang="en-US" sz="800" b="0" i="0" u="none" strike="noStrike" kern="1200" dirty="0">
                          <a:solidFill>
                            <a:srgbClr val="000000"/>
                          </a:solidFill>
                          <a:effectLst/>
                          <a:latin typeface="Arial" panose="020B0604020202020204" pitchFamily="34" charset="0"/>
                          <a:ea typeface="+mn-ea"/>
                          <a:cs typeface="+mn-cs"/>
                        </a:rPr>
                        <a:t>There is a risk that Xoserve systems will be out of sync with CSS during British Summer Time because CSSP intend to use UTC within the CSS solution and both UK Link and Gemini are believed to use BST leading to incorrect reporting of switches and all relevant data from Xoserve systems during the period where BST is one hour ahead of UTC.</a:t>
                      </a:r>
                    </a:p>
                  </a:txBody>
                  <a:tcPr marL="36000" marR="36000" marT="36000" marB="36000" anchor="ctr">
                    <a:solidFill>
                      <a:srgbClr val="CED1E2"/>
                    </a:solidFill>
                  </a:tcPr>
                </a:tc>
                <a:tc>
                  <a:txBody>
                    <a:bodyPr/>
                    <a:lstStyle/>
                    <a:p>
                      <a:pPr algn="l" fontAlgn="t"/>
                      <a:r>
                        <a:rPr lang="en-US" sz="800" b="0" i="0" u="none" strike="noStrike" kern="1200" dirty="0">
                          <a:solidFill>
                            <a:schemeClr val="tx1"/>
                          </a:solidFill>
                          <a:effectLst/>
                          <a:latin typeface="+mn-lt"/>
                          <a:ea typeface="+mn-ea"/>
                          <a:cs typeface="+mn-cs"/>
                        </a:rPr>
                        <a:t>Ofgem have now made a decision that BST will continue to be used across the gas industry so a CR is expected requiring Landmark to make the necessary changes to CSS.</a:t>
                      </a:r>
                    </a:p>
                  </a:txBody>
                  <a:tcPr marL="36000" marR="36000" marT="36000" marB="36000" anchor="ctr">
                    <a:solidFill>
                      <a:srgbClr val="CED1E2"/>
                    </a:solidFill>
                  </a:tcPr>
                </a:tc>
                <a:tc>
                  <a:txBody>
                    <a:bodyPr/>
                    <a:lstStyle/>
                    <a:p>
                      <a:pPr marL="0" indent="0" algn="l" rtl="0" fontAlgn="ctr">
                        <a:buFontTx/>
                        <a:buNone/>
                      </a:pPr>
                      <a:r>
                        <a:rPr lang="en-US" sz="800" b="0" i="0" u="none" strike="noStrike" kern="1200" dirty="0">
                          <a:solidFill>
                            <a:schemeClr val="tx1"/>
                          </a:solidFill>
                          <a:effectLst/>
                          <a:latin typeface="+mn-lt"/>
                          <a:ea typeface="+mn-ea"/>
                          <a:cs typeface="+mn-cs"/>
                        </a:rPr>
                        <a:t> Xoserve are keeping this risk open until the CR is raised and the design issue in Jira has been closed off accordingly.</a:t>
                      </a:r>
                    </a:p>
                  </a:txBody>
                  <a:tcPr marL="36000" marR="36000" marT="36000" marB="36000" anchor="ctr">
                    <a:solidFill>
                      <a:srgbClr val="CED1E2"/>
                    </a:solidFill>
                  </a:tcPr>
                </a:tc>
                <a:tc>
                  <a:txBody>
                    <a:bodyPr/>
                    <a:lstStyle/>
                    <a:p>
                      <a:pPr algn="ctr" fontAlgn="b"/>
                      <a:r>
                        <a:rPr lang="en-GB" sz="800" b="0" i="0" u="none" strike="noStrike" dirty="0">
                          <a:solidFill>
                            <a:schemeClr val="tx1"/>
                          </a:solidFill>
                          <a:effectLst/>
                          <a:latin typeface="+mn-lt"/>
                        </a:rPr>
                        <a:t>30/09/20</a:t>
                      </a:r>
                    </a:p>
                  </a:txBody>
                  <a:tcPr marL="36000" marR="36000" marT="36000" marB="36000" anchor="ctr">
                    <a:solidFill>
                      <a:srgbClr val="CED1E2"/>
                    </a:solidFill>
                  </a:tcPr>
                </a:tc>
                <a:extLst>
                  <a:ext uri="{0D108BD9-81ED-4DB2-BD59-A6C34878D82A}">
                    <a16:rowId xmlns:a16="http://schemas.microsoft.com/office/drawing/2014/main" val="2247603880"/>
                  </a:ext>
                </a:extLst>
              </a:tr>
            </a:tbl>
          </a:graphicData>
        </a:graphic>
      </p:graphicFrame>
    </p:spTree>
    <p:extLst>
      <p:ext uri="{BB962C8B-B14F-4D97-AF65-F5344CB8AC3E}">
        <p14:creationId xmlns:p14="http://schemas.microsoft.com/office/powerpoint/2010/main" val="1658133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(5/5)</a:t>
            </a:r>
          </a:p>
        </p:txBody>
      </p:sp>
      <p:graphicFrame>
        <p:nvGraphicFramePr>
          <p:cNvPr id="6" name="Table 5">
            <a:extLst>
              <a:ext uri="{FF2B5EF4-FFF2-40B4-BE49-F238E27FC236}">
                <a16:creationId xmlns:a16="http://schemas.microsoft.com/office/drawing/2014/main" id="{6500F5EA-9F5F-4187-B4AD-7ACA78930A14}"/>
              </a:ext>
            </a:extLst>
          </p:cNvPr>
          <p:cNvGraphicFramePr>
            <a:graphicFrameLocks noGrp="1"/>
          </p:cNvGraphicFramePr>
          <p:nvPr>
            <p:extLst>
              <p:ext uri="{D42A27DB-BD31-4B8C-83A1-F6EECF244321}">
                <p14:modId xmlns:p14="http://schemas.microsoft.com/office/powerpoint/2010/main" val="152225890"/>
              </p:ext>
            </p:extLst>
          </p:nvPr>
        </p:nvGraphicFramePr>
        <p:xfrm>
          <a:off x="93810" y="523267"/>
          <a:ext cx="8972695" cy="2962763"/>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654108">
                  <a:extLst>
                    <a:ext uri="{9D8B030D-6E8A-4147-A177-3AD203B41FA5}">
                      <a16:colId xmlns:a16="http://schemas.microsoft.com/office/drawing/2014/main" val="3490358336"/>
                    </a:ext>
                  </a:extLst>
                </a:gridCol>
                <a:gridCol w="2858393">
                  <a:extLst>
                    <a:ext uri="{9D8B030D-6E8A-4147-A177-3AD203B41FA5}">
                      <a16:colId xmlns:a16="http://schemas.microsoft.com/office/drawing/2014/main" val="20002"/>
                    </a:ext>
                  </a:extLst>
                </a:gridCol>
                <a:gridCol w="1647131">
                  <a:extLst>
                    <a:ext uri="{9D8B030D-6E8A-4147-A177-3AD203B41FA5}">
                      <a16:colId xmlns:a16="http://schemas.microsoft.com/office/drawing/2014/main" val="20003"/>
                    </a:ext>
                  </a:extLst>
                </a:gridCol>
                <a:gridCol w="2124668">
                  <a:extLst>
                    <a:ext uri="{9D8B030D-6E8A-4147-A177-3AD203B41FA5}">
                      <a16:colId xmlns:a16="http://schemas.microsoft.com/office/drawing/2014/main" val="2992598958"/>
                    </a:ext>
                  </a:extLst>
                </a:gridCol>
                <a:gridCol w="952820">
                  <a:extLst>
                    <a:ext uri="{9D8B030D-6E8A-4147-A177-3AD203B41FA5}">
                      <a16:colId xmlns:a16="http://schemas.microsoft.com/office/drawing/2014/main" val="2261462523"/>
                    </a:ext>
                  </a:extLst>
                </a:gridCol>
              </a:tblGrid>
              <a:tr h="684197">
                <a:tc>
                  <a:txBody>
                    <a:bodyPr/>
                    <a:lstStyle/>
                    <a:p>
                      <a:pPr algn="ctr"/>
                      <a:r>
                        <a:rPr lang="en-GB" sz="900" dirty="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743526">
                <a:tc>
                  <a:txBody>
                    <a:bodyPr/>
                    <a:lstStyle/>
                    <a:p>
                      <a:pPr algn="ctr" fontAlgn="ctr"/>
                      <a:r>
                        <a:rPr lang="en-GB" sz="800" b="0" i="0" u="none" strike="noStrike" dirty="0">
                          <a:solidFill>
                            <a:schemeClr val="tx1"/>
                          </a:solidFill>
                          <a:effectLst/>
                          <a:latin typeface="Arial" panose="020B0604020202020204" pitchFamily="34" charset="0"/>
                        </a:rPr>
                        <a:t>50199</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CSS Consequential  may be unable to meet switching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timelines and end up delaying the overall Ofgem Switching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because of the fact that Xoserve consequential changes are complex and significant in scale, leading to potential delays to the Industry plan &amp; reputation impact to Xoserve</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Continued engagement with SI and other Switching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stakeholders to ensure that all inbound dependencies are met within expected timelines.</a:t>
                      </a:r>
                    </a:p>
                  </a:txBody>
                  <a:tcPr marL="0" marR="0" marT="0" marB="0" anchor="ctr">
                    <a:solidFill>
                      <a:srgbClr val="CED1E2"/>
                    </a:solidFill>
                  </a:tcPr>
                </a:tc>
                <a:tc>
                  <a:txBody>
                    <a:bodyPr/>
                    <a:lstStyle/>
                    <a:p>
                      <a:r>
                        <a:rPr lang="en-US" sz="800" dirty="0">
                          <a:solidFill>
                            <a:schemeClr val="tx1"/>
                          </a:solidFill>
                          <a:latin typeface="+mn-lt"/>
                        </a:rPr>
                        <a:t> </a:t>
                      </a:r>
                      <a:r>
                        <a:rPr lang="en-US" sz="800" dirty="0" err="1">
                          <a:solidFill>
                            <a:schemeClr val="tx1"/>
                          </a:solidFill>
                          <a:latin typeface="+mn-lt"/>
                        </a:rPr>
                        <a:t>Xoserve's</a:t>
                      </a:r>
                      <a:r>
                        <a:rPr lang="en-US" sz="800" dirty="0">
                          <a:solidFill>
                            <a:schemeClr val="tx1"/>
                          </a:solidFill>
                          <a:latin typeface="+mn-lt"/>
                        </a:rPr>
                        <a:t> activities all continue to be on track to the delivery plan and future dates are being aligned to the Ofgem </a:t>
                      </a:r>
                      <a:r>
                        <a:rPr lang="en-US" sz="800" dirty="0" err="1">
                          <a:solidFill>
                            <a:schemeClr val="tx1"/>
                          </a:solidFill>
                          <a:latin typeface="+mn-lt"/>
                        </a:rPr>
                        <a:t>replan</a:t>
                      </a:r>
                      <a:r>
                        <a:rPr lang="en-US" sz="800" dirty="0">
                          <a:solidFill>
                            <a:schemeClr val="tx1"/>
                          </a:solidFill>
                          <a:latin typeface="+mn-lt"/>
                        </a:rPr>
                        <a:t> which should be baselined in September</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Arial" panose="020B0604020202020204" pitchFamily="34" charset="0"/>
                        </a:rPr>
                        <a:t>30/10/20</a:t>
                      </a:r>
                    </a:p>
                  </a:txBody>
                  <a:tcPr marL="0" marR="0" marT="0" marB="0" anchor="ctr">
                    <a:solidFill>
                      <a:srgbClr val="CED1E2"/>
                    </a:solidFill>
                  </a:tcPr>
                </a:tc>
                <a:extLst>
                  <a:ext uri="{0D108BD9-81ED-4DB2-BD59-A6C34878D82A}">
                    <a16:rowId xmlns:a16="http://schemas.microsoft.com/office/drawing/2014/main" val="919046127"/>
                  </a:ext>
                </a:extLst>
              </a:tr>
              <a:tr h="743526">
                <a:tc>
                  <a:txBody>
                    <a:bodyPr/>
                    <a:lstStyle/>
                    <a:p>
                      <a:pPr algn="ctr" fontAlgn="ctr"/>
                      <a:r>
                        <a:rPr lang="en-GB" sz="800" b="0" i="0" u="none" strike="noStrike" dirty="0">
                          <a:solidFill>
                            <a:schemeClr val="tx1"/>
                          </a:solidFill>
                          <a:effectLst/>
                          <a:latin typeface="Arial" panose="020B0604020202020204" pitchFamily="34" charset="0"/>
                        </a:rPr>
                        <a:t>62695</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dirty="0">
                          <a:solidFill>
                            <a:srgbClr val="000000"/>
                          </a:solidFill>
                          <a:effectLst/>
                          <a:latin typeface="Arial" panose="020B0604020202020204" pitchFamily="34" charset="0"/>
                        </a:rPr>
                        <a:t>There is a risk that Xoserve is not aware of changes made to the core Service Management processes because of DCC not providing updated process maps leading to re-work to review the revised DCC process maps and update ours accordingly.</a:t>
                      </a:r>
                      <a:endParaRPr lang="en-US" sz="800" b="0" i="0" u="none" strike="noStrike" dirty="0">
                        <a:solidFill>
                          <a:schemeClr val="tx1"/>
                        </a:solidFill>
                        <a:effectLst/>
                        <a:latin typeface="Arial" panose="020B0604020202020204" pitchFamily="34" charset="0"/>
                      </a:endParaRP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Requested copies of the revised process maps to review</a:t>
                      </a:r>
                    </a:p>
                  </a:txBody>
                  <a:tcPr marL="0" marR="0" marT="0" marB="0" anchor="ctr">
                    <a:solidFill>
                      <a:srgbClr val="CED1E2"/>
                    </a:solidFill>
                  </a:tcPr>
                </a:tc>
                <a:tc>
                  <a:txBody>
                    <a:bodyPr/>
                    <a:lstStyle/>
                    <a:p>
                      <a:pPr algn="l" rtl="0" fontAlgn="ctr"/>
                      <a:r>
                        <a:rPr lang="en-US" sz="800" b="0" i="0" u="none" strike="noStrike" dirty="0">
                          <a:solidFill>
                            <a:srgbClr val="000000"/>
                          </a:solidFill>
                          <a:effectLst/>
                          <a:latin typeface="Arial" panose="020B0604020202020204" pitchFamily="34" charset="0"/>
                        </a:rPr>
                        <a:t>We have completed our review of the core processes and provided all our feedback to the DCC.  As a result, an initial workshop has been scheduled for 23rd September with the DCC to start to work through our feedback and agree any next steps.</a:t>
                      </a:r>
                    </a:p>
                    <a:p>
                      <a:pPr algn="l" rtl="0" fontAlgn="ctr"/>
                      <a:r>
                        <a:rPr lang="en-US" sz="800" b="0" i="0" u="none" strike="noStrike" dirty="0">
                          <a:solidFill>
                            <a:srgbClr val="000000"/>
                          </a:solidFill>
                          <a:effectLst/>
                          <a:latin typeface="Arial" panose="020B0604020202020204" pitchFamily="34" charset="0"/>
                        </a:rPr>
                        <a:t>We are also reviewing the non core processes and will provide our feedback by 18th September.  We have already identified the need for a workshop to discuss Release Management in more detail - a request has been sent to the DCC.</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30/10/20</a:t>
                      </a:r>
                    </a:p>
                  </a:txBody>
                  <a:tcPr marL="0" marR="0" marT="0" marB="0" anchor="ctr">
                    <a:solidFill>
                      <a:srgbClr val="CED1E2"/>
                    </a:solidFill>
                  </a:tcPr>
                </a:tc>
                <a:extLst>
                  <a:ext uri="{0D108BD9-81ED-4DB2-BD59-A6C34878D82A}">
                    <a16:rowId xmlns:a16="http://schemas.microsoft.com/office/drawing/2014/main" val="1433124569"/>
                  </a:ext>
                </a:extLst>
              </a:tr>
            </a:tbl>
          </a:graphicData>
        </a:graphic>
      </p:graphicFrame>
    </p:spTree>
    <p:extLst>
      <p:ext uri="{BB962C8B-B14F-4D97-AF65-F5344CB8AC3E}">
        <p14:creationId xmlns:p14="http://schemas.microsoft.com/office/powerpoint/2010/main" val="3840453369"/>
      </p:ext>
    </p:extLst>
  </p:cSld>
  <p:clrMapOvr>
    <a:masterClrMapping/>
  </p:clrMapOvr>
</p:sld>
</file>

<file path=ppt/theme/theme1.xml><?xml version="1.0" encoding="utf-8"?>
<a:theme xmlns:a="http://schemas.openxmlformats.org/drawingml/2006/main" name="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78529C455A9849A187361FC3458725" ma:contentTypeVersion="6" ma:contentTypeDescription="Create a new document." ma:contentTypeScope="" ma:versionID="3ec5a87947171acfd9804d4f30ba0a3d">
  <xsd:schema xmlns:xsd="http://www.w3.org/2001/XMLSchema" xmlns:xs="http://www.w3.org/2001/XMLSchema" xmlns:p="http://schemas.microsoft.com/office/2006/metadata/properties" xmlns:ns2="06f4956c-4c52-4651-8c4e-2a64183ace1b" xmlns:ns3="103fba77-31dd-4780-83f9-c54f26c3a260" targetNamespace="http://schemas.microsoft.com/office/2006/metadata/properties" ma:root="true" ma:fieldsID="1f903d043c5dee0e65d32569fd8cb14b" ns2:_="" ns3:_="">
    <xsd:import namespace="06f4956c-4c52-4651-8c4e-2a64183ace1b"/>
    <xsd:import namespace="103fba77-31dd-4780-83f9-c54f26c3a2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f4956c-4c52-4651-8c4e-2a64183ace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3fba77-31dd-4780-83f9-c54f26c3a2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774938-1328-4D65-8E64-7BCF1C79E5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f4956c-4c52-4651-8c4e-2a64183ace1b"/>
    <ds:schemaRef ds:uri="103fba77-31dd-4780-83f9-c54f26c3a2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BF2A29-2C2F-44EF-BF41-193292EB7AF0}">
  <ds:schemaRefs>
    <ds:schemaRef ds:uri="http://schemas.microsoft.com/sharepoint/v3/contenttype/forms"/>
  </ds:schemaRefs>
</ds:datastoreItem>
</file>

<file path=customXml/itemProps3.xml><?xml version="1.0" encoding="utf-8"?>
<ds:datastoreItem xmlns:ds="http://schemas.openxmlformats.org/officeDocument/2006/customXml" ds:itemID="{F8545E1A-EA83-463B-B744-ADE3D05E8049}">
  <ds:schemaRefs>
    <ds:schemaRef ds:uri="http://schemas.openxmlformats.org/package/2006/metadata/core-properties"/>
    <ds:schemaRef ds:uri="http://schemas.microsoft.com/office/2006/documentManagement/types"/>
    <ds:schemaRef ds:uri="http://purl.org/dc/terms/"/>
    <ds:schemaRef ds:uri="http://schemas.microsoft.com/office/2006/metadata/properties"/>
    <ds:schemaRef ds:uri="afe9fadc-cf94-4dd1-a692-a3c9fbf85351"/>
    <ds:schemaRef ds:uri="http://purl.org/dc/dcmitype/"/>
    <ds:schemaRef ds:uri="http://purl.org/dc/elements/1.1/"/>
    <ds:schemaRef ds:uri="http://schemas.microsoft.com/office/infopath/2007/PartnerControls"/>
    <ds:schemaRef ds:uri="b5d8c402-b464-4f85-b954-cddb3da0df2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1905</TotalTime>
  <Words>3641</Words>
  <Application>Microsoft Office PowerPoint</Application>
  <PresentationFormat>On-screen Show (16:9)</PresentationFormat>
  <Paragraphs>456</Paragraphs>
  <Slides>13</Slides>
  <Notes>5</Notes>
  <HiddenSlides>0</HiddenSlides>
  <MMClips>0</MMClips>
  <ScaleCrop>false</ScaleCrop>
  <HeadingPairs>
    <vt:vector size="4" baseType="variant">
      <vt:variant>
        <vt:lpstr>Theme</vt:lpstr>
      </vt:variant>
      <vt:variant>
        <vt:i4>5</vt:i4>
      </vt:variant>
      <vt:variant>
        <vt:lpstr>Slide Titles</vt:lpstr>
      </vt:variant>
      <vt:variant>
        <vt:i4>13</vt:i4>
      </vt:variant>
    </vt:vector>
  </HeadingPairs>
  <TitlesOfParts>
    <vt:vector size="18" baseType="lpstr">
      <vt:lpstr>xoserve templates</vt:lpstr>
      <vt:lpstr>Office Theme</vt:lpstr>
      <vt:lpstr>1_Office Theme</vt:lpstr>
      <vt:lpstr>1_xoserve templates</vt:lpstr>
      <vt:lpstr>2_Office Theme</vt:lpstr>
      <vt:lpstr>CSSC Programme Dashboard</vt:lpstr>
      <vt:lpstr>PowerPoint Presentation</vt:lpstr>
      <vt:lpstr>Amber Workstream Updates </vt:lpstr>
      <vt:lpstr>Green Workstream Updates</vt:lpstr>
      <vt:lpstr>Key Programme Risks (1/5)</vt:lpstr>
      <vt:lpstr>Key Programme Risks (2/5)</vt:lpstr>
      <vt:lpstr>Key Programme Risks (3/5)</vt:lpstr>
      <vt:lpstr>Key Programme Risks (4/5)</vt:lpstr>
      <vt:lpstr>Key Programme Risks (5/5)</vt:lpstr>
      <vt:lpstr>PowerPoint Presentation</vt:lpstr>
      <vt:lpstr>Switching Programme CR Position – CRs not impacting Xoserve </vt:lpstr>
      <vt:lpstr>Switching Programme CR Position – CRs impacting Xoserve</vt:lpstr>
      <vt:lpstr>Funding Timeline</vt:lpstr>
    </vt:vector>
  </TitlesOfParts>
  <Company>DC Freelance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has been achieved since last meeting?</dc:title>
  <dc:creator>Simon Clements</dc:creator>
  <cp:lastModifiedBy>Emma J Lyndon</cp:lastModifiedBy>
  <cp:revision>22</cp:revision>
  <cp:lastPrinted>2019-12-17T14:02:10Z</cp:lastPrinted>
  <dcterms:created xsi:type="dcterms:W3CDTF">2011-09-20T14:58:41Z</dcterms:created>
  <dcterms:modified xsi:type="dcterms:W3CDTF">2020-10-02T14:26:51Z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NewReviewCycle">
    <vt:lpwstr/>
  </property>
  <property fmtid="{D5CDD505-2E9C-101B-9397-08002B2CF9AE}" pid="4" name="ContentTypeId">
    <vt:lpwstr>0x010100CD78529C455A9849A187361FC3458725</vt:lpwstr>
  </property>
</Properties>
</file>