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333" r:id="rId5"/>
    <p:sldId id="308" r:id="rId6"/>
    <p:sldId id="393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5761"/>
    <a:srgbClr val="4E8ACA"/>
    <a:srgbClr val="40D1F5"/>
    <a:srgbClr val="087793"/>
    <a:srgbClr val="B1D6E8"/>
    <a:srgbClr val="6440A3"/>
    <a:srgbClr val="D75733"/>
    <a:srgbClr val="56CF9E"/>
    <a:srgbClr val="FCBC55"/>
    <a:srgbClr val="84B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8D36F2-876D-4772-B5B8-D086121D9F5B}" v="95" dt="2020-10-06T08:21:12.7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68" autoAdjust="0"/>
    <p:restoredTop sz="93883" autoAdjust="0"/>
  </p:normalViewPr>
  <p:slideViewPr>
    <p:cSldViewPr>
      <p:cViewPr varScale="1">
        <p:scale>
          <a:sx n="89" d="100"/>
          <a:sy n="89" d="100"/>
        </p:scale>
        <p:origin x="668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06/10/2020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01AC9-8C02-4662-8707-65A96B1FD4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Customer Relationship Management</a:t>
            </a:r>
            <a:br>
              <a:rPr lang="en-GB" dirty="0"/>
            </a:br>
            <a:r>
              <a:rPr lang="en-GB" dirty="0"/>
              <a:t>KVI Relationship Survey </a:t>
            </a:r>
            <a:br>
              <a:rPr lang="en-GB" dirty="0"/>
            </a:br>
            <a:r>
              <a:rPr lang="en-GB" dirty="0"/>
              <a:t>Q2 Results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8AEF1A-AD17-46B8-A3AE-2D4D9A5B72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Dionne Thompson</a:t>
            </a:r>
          </a:p>
          <a:p>
            <a:r>
              <a:rPr lang="en-GB" dirty="0"/>
              <a:t>CoMC Update</a:t>
            </a:r>
          </a:p>
        </p:txBody>
      </p:sp>
    </p:spTree>
    <p:extLst>
      <p:ext uri="{BB962C8B-B14F-4D97-AF65-F5344CB8AC3E}">
        <p14:creationId xmlns:p14="http://schemas.microsoft.com/office/powerpoint/2010/main" val="4000398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3B4383A-C66E-445A-AFD5-C53118E143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4384" y="2521580"/>
            <a:ext cx="1534037" cy="1445176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E48844B0-9E90-493C-9A82-838C9118966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929" r="18698" b="5179"/>
          <a:stretch/>
        </p:blipFill>
        <p:spPr>
          <a:xfrm>
            <a:off x="3320168" y="2542459"/>
            <a:ext cx="1574711" cy="137365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86C953E1-FA07-447C-A43F-C4B9D8AF846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0819" r="10783" b="2474"/>
          <a:stretch/>
        </p:blipFill>
        <p:spPr>
          <a:xfrm>
            <a:off x="1388534" y="2529924"/>
            <a:ext cx="1632980" cy="1436832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678DCC01-6AE7-4D6C-9BE4-0943F5596295}"/>
              </a:ext>
            </a:extLst>
          </p:cNvPr>
          <p:cNvSpPr/>
          <p:nvPr/>
        </p:nvSpPr>
        <p:spPr>
          <a:xfrm>
            <a:off x="1426026" y="2481062"/>
            <a:ext cx="1523441" cy="2446984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5139FE5-A70D-436F-A83C-613CC50ACBDB}"/>
              </a:ext>
            </a:extLst>
          </p:cNvPr>
          <p:cNvSpPr/>
          <p:nvPr/>
        </p:nvSpPr>
        <p:spPr>
          <a:xfrm>
            <a:off x="3392176" y="2488878"/>
            <a:ext cx="1523441" cy="2446984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FB7D711-1C72-4C78-951B-2C0B488F518C}"/>
              </a:ext>
            </a:extLst>
          </p:cNvPr>
          <p:cNvSpPr/>
          <p:nvPr/>
        </p:nvSpPr>
        <p:spPr>
          <a:xfrm>
            <a:off x="5336393" y="2488878"/>
            <a:ext cx="1408316" cy="2432939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B3AC5E6-DE00-4B90-96AF-856B638761C4}"/>
              </a:ext>
            </a:extLst>
          </p:cNvPr>
          <p:cNvSpPr/>
          <p:nvPr/>
        </p:nvSpPr>
        <p:spPr>
          <a:xfrm>
            <a:off x="35498" y="771550"/>
            <a:ext cx="1272496" cy="1701803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27C9BE-976A-48B3-B2A9-1F9BF3ABD712}"/>
              </a:ext>
            </a:extLst>
          </p:cNvPr>
          <p:cNvSpPr txBox="1"/>
          <p:nvPr/>
        </p:nvSpPr>
        <p:spPr>
          <a:xfrm>
            <a:off x="3654465" y="4032655"/>
            <a:ext cx="941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tx2"/>
                </a:solidFill>
              </a:rPr>
              <a:t>87.88%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C48B90-31FC-4B68-80EF-AC013B046424}"/>
              </a:ext>
            </a:extLst>
          </p:cNvPr>
          <p:cNvSpPr txBox="1"/>
          <p:nvPr/>
        </p:nvSpPr>
        <p:spPr>
          <a:xfrm>
            <a:off x="5624424" y="4029676"/>
            <a:ext cx="894953" cy="31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tx2"/>
                </a:solidFill>
              </a:rPr>
              <a:t>90.91%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51103C-9CE4-4C8A-A521-293B3A8C73B6}"/>
              </a:ext>
            </a:extLst>
          </p:cNvPr>
          <p:cNvSpPr txBox="1"/>
          <p:nvPr/>
        </p:nvSpPr>
        <p:spPr>
          <a:xfrm>
            <a:off x="1704645" y="4037384"/>
            <a:ext cx="1069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tx2"/>
                </a:solidFill>
              </a:rPr>
              <a:t>93.94%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80545B-F158-4362-B9E9-8D04DAE8F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856" y="123478"/>
            <a:ext cx="8229600" cy="637580"/>
          </a:xfrm>
        </p:spPr>
        <p:txBody>
          <a:bodyPr>
            <a:normAutofit fontScale="90000"/>
          </a:bodyPr>
          <a:lstStyle/>
          <a:p>
            <a:r>
              <a:rPr lang="en-GB" dirty="0"/>
              <a:t>KVI Relationship Management - September 2020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34157E5-B56C-4538-8EE5-AA9A582CCA31}"/>
              </a:ext>
            </a:extLst>
          </p:cNvPr>
          <p:cNvSpPr txBox="1"/>
          <p:nvPr/>
        </p:nvSpPr>
        <p:spPr>
          <a:xfrm>
            <a:off x="1493841" y="4381864"/>
            <a:ext cx="13779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tx2"/>
                </a:solidFill>
              </a:rPr>
              <a:t>Previously scored: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2"/>
                </a:solidFill>
              </a:rPr>
              <a:t>86.6% Jun 20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2"/>
                </a:solidFill>
              </a:rPr>
              <a:t>90% Sep 19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0C6DB14-6614-4949-82FF-3DE30A3CFE95}"/>
              </a:ext>
            </a:extLst>
          </p:cNvPr>
          <p:cNvSpPr txBox="1"/>
          <p:nvPr/>
        </p:nvSpPr>
        <p:spPr>
          <a:xfrm>
            <a:off x="3494913" y="4381864"/>
            <a:ext cx="14093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tx2"/>
                </a:solidFill>
              </a:rPr>
              <a:t>Previously scored:</a:t>
            </a:r>
            <a:endParaRPr lang="en-GB" sz="1000" b="1" dirty="0">
              <a:solidFill>
                <a:srgbClr val="00B05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2"/>
                </a:solidFill>
              </a:rPr>
              <a:t>77% Jun 20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2"/>
                </a:solidFill>
              </a:rPr>
              <a:t>85% Sep 19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BE49DB2-AE6D-4DFF-B42E-466418634E6A}"/>
              </a:ext>
            </a:extLst>
          </p:cNvPr>
          <p:cNvSpPr txBox="1"/>
          <p:nvPr/>
        </p:nvSpPr>
        <p:spPr>
          <a:xfrm>
            <a:off x="5408400" y="4381864"/>
            <a:ext cx="13958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tx2"/>
                </a:solidFill>
              </a:rPr>
              <a:t>Previously scored: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2"/>
                </a:solidFill>
              </a:rPr>
              <a:t>95.1% Jun 20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2"/>
                </a:solidFill>
              </a:rPr>
              <a:t>85% Sep 19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6F9EFC9-6529-44B1-814F-4459D3F79180}"/>
              </a:ext>
            </a:extLst>
          </p:cNvPr>
          <p:cNvSpPr/>
          <p:nvPr/>
        </p:nvSpPr>
        <p:spPr>
          <a:xfrm>
            <a:off x="160635" y="1149827"/>
            <a:ext cx="1003343" cy="516699"/>
          </a:xfrm>
          <a:prstGeom prst="rect">
            <a:avLst/>
          </a:pr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b="1" dirty="0">
                <a:solidFill>
                  <a:schemeClr val="tx2"/>
                </a:solidFill>
              </a:rPr>
              <a:t>90.91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50ED7B-6B32-409B-BB8A-9E7A7B91DFDD}"/>
              </a:ext>
            </a:extLst>
          </p:cNvPr>
          <p:cNvSpPr/>
          <p:nvPr/>
        </p:nvSpPr>
        <p:spPr>
          <a:xfrm>
            <a:off x="160635" y="830753"/>
            <a:ext cx="1003343" cy="31907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/>
              <a:t>Relationship Management Trust </a:t>
            </a:r>
          </a:p>
        </p:txBody>
      </p:sp>
      <p:sp>
        <p:nvSpPr>
          <p:cNvPr id="22" name="Arrow: Up 21">
            <a:extLst>
              <a:ext uri="{FF2B5EF4-FFF2-40B4-BE49-F238E27FC236}">
                <a16:creationId xmlns:a16="http://schemas.microsoft.com/office/drawing/2014/main" id="{EFF87A7F-5852-4606-BE9A-B9ABBE8C066E}"/>
              </a:ext>
            </a:extLst>
          </p:cNvPr>
          <p:cNvSpPr/>
          <p:nvPr/>
        </p:nvSpPr>
        <p:spPr>
          <a:xfrm>
            <a:off x="822815" y="1368840"/>
            <a:ext cx="76777" cy="111367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F3A5C83-D753-4B67-BA16-B36E3577F081}"/>
              </a:ext>
            </a:extLst>
          </p:cNvPr>
          <p:cNvSpPr txBox="1"/>
          <p:nvPr/>
        </p:nvSpPr>
        <p:spPr>
          <a:xfrm>
            <a:off x="35497" y="1696231"/>
            <a:ext cx="12724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/>
              <a:t>Target Score 95%</a:t>
            </a:r>
          </a:p>
          <a:p>
            <a:endParaRPr lang="en-GB" sz="10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sz="1000" b="1" dirty="0">
                <a:solidFill>
                  <a:schemeClr val="tx2"/>
                </a:solidFill>
              </a:rPr>
              <a:t>Up from: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2"/>
                </a:solidFill>
              </a:rPr>
              <a:t>85.2% Jun 20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2"/>
                </a:solidFill>
              </a:rPr>
              <a:t>86.7% Sep 19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6DB28E9-4567-407C-AA8F-B27F6C9835C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33553" y="779259"/>
            <a:ext cx="3570495" cy="1585257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7C88C97F-9253-4C98-AB42-3FCF5FE1D68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496" y="3135452"/>
            <a:ext cx="1272496" cy="78483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452A8165-F7B0-4F00-81F4-405AA14FB2E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85173" y="761058"/>
            <a:ext cx="3570495" cy="1603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667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D86C320-AA26-4F2D-93DD-570CC641A9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527267"/>
              </p:ext>
            </p:extLst>
          </p:nvPr>
        </p:nvGraphicFramePr>
        <p:xfrm>
          <a:off x="539552" y="805296"/>
          <a:ext cx="7992888" cy="35975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226950">
                  <a:extLst>
                    <a:ext uri="{9D8B030D-6E8A-4147-A177-3AD203B41FA5}">
                      <a16:colId xmlns:a16="http://schemas.microsoft.com/office/drawing/2014/main" val="1231300919"/>
                    </a:ext>
                  </a:extLst>
                </a:gridCol>
                <a:gridCol w="3765938">
                  <a:extLst>
                    <a:ext uri="{9D8B030D-6E8A-4147-A177-3AD203B41FA5}">
                      <a16:colId xmlns:a16="http://schemas.microsoft.com/office/drawing/2014/main" val="1066930445"/>
                    </a:ext>
                  </a:extLst>
                </a:gridCol>
              </a:tblGrid>
              <a:tr h="264479">
                <a:tc>
                  <a:txBody>
                    <a:bodyPr/>
                    <a:lstStyle/>
                    <a:p>
                      <a:r>
                        <a:rPr lang="en-GB" sz="1400" dirty="0"/>
                        <a:t>Improvement themes seen by customers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 Further improvement opportunities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272464"/>
                  </a:ext>
                </a:extLst>
              </a:tr>
              <a:tr h="3292764"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chemeClr val="tx1"/>
                          </a:solidFill>
                        </a:rPr>
                        <a:t>Must Read process improvements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Proactive approach to customer workshops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Understanding pain points from all customer perspectives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Cost avoidance transparency</a:t>
                      </a:r>
                    </a:p>
                    <a:p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900" b="1" dirty="0">
                          <a:solidFill>
                            <a:schemeClr val="tx1"/>
                          </a:solidFill>
                        </a:rPr>
                        <a:t>Improvements to customer contact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Quicker query and ticket resolutions</a:t>
                      </a:r>
                    </a:p>
                    <a:p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900" b="1" dirty="0">
                          <a:solidFill>
                            <a:schemeClr val="tx1"/>
                          </a:solidFill>
                        </a:rPr>
                        <a:t>Proactive customer engagement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Business planning approach and early customer engagement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SME engagement through Expert Days and customer workshops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Customer Advocate relationship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DDP training events and monthly customer sessions</a:t>
                      </a:r>
                    </a:p>
                    <a:p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900" b="1" dirty="0">
                          <a:solidFill>
                            <a:schemeClr val="tx1"/>
                          </a:solidFill>
                        </a:rPr>
                        <a:t>Customer Understanding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Improved understanding of IGT needs and their requirements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chemeClr val="tx1"/>
                          </a:solidFill>
                        </a:rPr>
                        <a:t>Gemini issues </a:t>
                      </a:r>
                      <a:endParaRPr lang="en-GB" sz="900" b="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Improvements to customer communications during and post issue resolution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Visibility of how the root cause of the issue is being addressed</a:t>
                      </a:r>
                    </a:p>
                    <a:p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900" b="1" dirty="0">
                          <a:solidFill>
                            <a:schemeClr val="tx1"/>
                          </a:solidFill>
                        </a:rPr>
                        <a:t>CMS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Review of CMS response timescales and understand causes of delays</a:t>
                      </a:r>
                    </a:p>
                    <a:p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900" b="1" dirty="0">
                          <a:solidFill>
                            <a:schemeClr val="tx1"/>
                          </a:solidFill>
                        </a:rPr>
                        <a:t>Customer Understanding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Continue to educate Xoserve people on unique customer needs and requirements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Understand the impacts that CDSP processes have on all customer types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0668288"/>
                  </a:ext>
                </a:extLst>
              </a:tr>
            </a:tbl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F5FA8EC4-A82E-4071-ACBE-600402732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</p:spPr>
        <p:txBody>
          <a:bodyPr>
            <a:normAutofit/>
          </a:bodyPr>
          <a:lstStyle/>
          <a:p>
            <a:r>
              <a:rPr lang="en-GB" dirty="0"/>
              <a:t>What is driving the increased score?</a:t>
            </a:r>
          </a:p>
        </p:txBody>
      </p:sp>
    </p:spTree>
    <p:extLst>
      <p:ext uri="{BB962C8B-B14F-4D97-AF65-F5344CB8AC3E}">
        <p14:creationId xmlns:p14="http://schemas.microsoft.com/office/powerpoint/2010/main" val="1493246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A7FD4F90B5DA4788FF0464472C409F" ma:contentTypeVersion="11" ma:contentTypeDescription="Create a new document." ma:contentTypeScope="" ma:versionID="da65dba817ad8906a4a744e36306c50e">
  <xsd:schema xmlns:xsd="http://www.w3.org/2001/XMLSchema" xmlns:xs="http://www.w3.org/2001/XMLSchema" xmlns:p="http://schemas.microsoft.com/office/2006/metadata/properties" xmlns:ns3="01f7a547-d57a-44ce-a211-81869c79743b" xmlns:ns4="3092569d-7549-4f1f-b838-122d264c6bd8" targetNamespace="http://schemas.microsoft.com/office/2006/metadata/properties" ma:root="true" ma:fieldsID="d3a42e83de8c3bf3350fe2c8c5def860" ns3:_="" ns4:_="">
    <xsd:import namespace="01f7a547-d57a-44ce-a211-81869c79743b"/>
    <xsd:import namespace="3092569d-7549-4f1f-b838-122d264c6b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7a547-d57a-44ce-a211-81869c7974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2569d-7549-4f1f-b838-122d264c6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purl.org/dc/dcmitype/"/>
    <ds:schemaRef ds:uri="01f7a547-d57a-44ce-a211-81869c79743b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3092569d-7549-4f1f-b838-122d264c6bd8"/>
    <ds:schemaRef ds:uri="http://purl.org/dc/terms/"/>
    <ds:schemaRef ds:uri="http://www.w3.org/XML/1998/namespace"/>
    <ds:schemaRef ds:uri="http://purl.org/dc/elements/1.1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A7C8C9-F881-4EDD-90B7-6EE5B3DDF5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f7a547-d57a-44ce-a211-81869c79743b"/>
    <ds:schemaRef ds:uri="3092569d-7549-4f1f-b838-122d264c6b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37648</TotalTime>
  <Words>211</Words>
  <Application>Microsoft Office PowerPoint</Application>
  <PresentationFormat>On-screen Show (16:9)</PresentationFormat>
  <Paragraphs>52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Customer Relationship Management KVI Relationship Survey  Q2 Results</vt:lpstr>
      <vt:lpstr>KVI Relationship Management - September 2020</vt:lpstr>
      <vt:lpstr>What is driving the increased score?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Dionne.Thompson@xoserve.com</dc:creator>
  <cp:lastModifiedBy>Angela Clarke</cp:lastModifiedBy>
  <cp:revision>215</cp:revision>
  <dcterms:created xsi:type="dcterms:W3CDTF">2018-09-02T17:12:15Z</dcterms:created>
  <dcterms:modified xsi:type="dcterms:W3CDTF">2020-10-06T11:34:04Z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0x01010041A7FD4F90B5DA4788FF0464472C409F</vt:lpwstr>
  </property>
</Properties>
</file>