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88" r:id="rId5"/>
    <p:sldId id="389" r:id="rId6"/>
    <p:sldId id="289" r:id="rId7"/>
    <p:sldId id="390" r:id="rId8"/>
    <p:sldId id="291" r:id="rId9"/>
    <p:sldId id="391" r:id="rId10"/>
    <p:sldId id="292" r:id="rId11"/>
    <p:sldId id="387" r:id="rId12"/>
    <p:sldId id="384" r:id="rId13"/>
    <p:sldId id="392" r:id="rId14"/>
    <p:sldId id="393" r:id="rId15"/>
    <p:sldId id="394" r:id="rId16"/>
    <p:sldId id="395" r:id="rId17"/>
    <p:sldId id="396" r:id="rId18"/>
    <p:sldId id="321" r:id="rId19"/>
    <p:sldId id="397" r:id="rId20"/>
    <p:sldId id="375" r:id="rId21"/>
    <p:sldId id="378" r:id="rId22"/>
    <p:sldId id="381" r:id="rId23"/>
    <p:sldId id="382" r:id="rId24"/>
    <p:sldId id="398" r:id="rId25"/>
    <p:sldId id="383" r:id="rId26"/>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EA1548-7646-4781-9BC6-FEA06730CB1B}" v="543" dt="2020-10-05T16:41:45.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47" autoAdjust="0"/>
    <p:restoredTop sz="93883" autoAdjust="0"/>
  </p:normalViewPr>
  <p:slideViewPr>
    <p:cSldViewPr>
      <p:cViewPr varScale="1">
        <p:scale>
          <a:sx n="83" d="100"/>
          <a:sy n="83" d="100"/>
        </p:scale>
        <p:origin x="1104" y="60"/>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enis.regan\OneDrive%20-%20Xoserve%20Limited\Work\2.%20CTO\Projects\5.%20AQ\Reports\CoMC\AQ%20Defects%20input%20she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accent1"/>
                </a:solidFill>
                <a:latin typeface="+mn-lt"/>
                <a:ea typeface="+mn-ea"/>
                <a:cs typeface="+mn-cs"/>
              </a:defRPr>
            </a:pPr>
            <a:r>
              <a:rPr lang="en-US" sz="1800" b="1" dirty="0">
                <a:solidFill>
                  <a:schemeClr val="accent1"/>
                </a:solidFill>
              </a:rPr>
              <a:t>AQ</a:t>
            </a:r>
            <a:r>
              <a:rPr lang="en-US" sz="1800" b="1" baseline="0" dirty="0">
                <a:solidFill>
                  <a:schemeClr val="accent1"/>
                </a:solidFill>
              </a:rPr>
              <a:t> </a:t>
            </a:r>
            <a:r>
              <a:rPr lang="en-US" sz="1800" b="1" dirty="0">
                <a:solidFill>
                  <a:schemeClr val="accent1"/>
                </a:solidFill>
              </a:rPr>
              <a:t>Defect Status (Feb</a:t>
            </a:r>
            <a:r>
              <a:rPr lang="en-US" sz="1800" b="1" baseline="0" dirty="0">
                <a:solidFill>
                  <a:schemeClr val="accent1"/>
                </a:solidFill>
              </a:rPr>
              <a:t> 20 - Sept 20)</a:t>
            </a:r>
            <a:endParaRPr lang="en-US" sz="1800" b="1" dirty="0">
              <a:solidFill>
                <a:schemeClr val="accent1"/>
              </a:solidFill>
            </a:endParaRP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accent1"/>
              </a:solidFill>
              <a:latin typeface="+mn-lt"/>
              <a:ea typeface="+mn-ea"/>
              <a:cs typeface="+mn-cs"/>
            </a:defRPr>
          </a:pPr>
          <a:endParaRPr lang="en-US"/>
        </a:p>
      </c:txPr>
    </c:title>
    <c:autoTitleDeleted val="0"/>
    <c:plotArea>
      <c:layout/>
      <c:barChart>
        <c:barDir val="col"/>
        <c:grouping val="clustered"/>
        <c:varyColors val="0"/>
        <c:ser>
          <c:idx val="0"/>
          <c:order val="0"/>
          <c:tx>
            <c:strRef>
              <c:f>Sheet1!$B$5</c:f>
              <c:strCache>
                <c:ptCount val="1"/>
                <c:pt idx="0">
                  <c:v>Mar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Sheet1!$C$5:$E$5</c:f>
              <c:numCache>
                <c:formatCode>General</c:formatCode>
                <c:ptCount val="3"/>
                <c:pt idx="0">
                  <c:v>52</c:v>
                </c:pt>
                <c:pt idx="1">
                  <c:v>17</c:v>
                </c:pt>
                <c:pt idx="2">
                  <c:v>35</c:v>
                </c:pt>
              </c:numCache>
            </c:numRef>
          </c:val>
          <c:extLst>
            <c:ext xmlns:c16="http://schemas.microsoft.com/office/drawing/2014/chart" uri="{C3380CC4-5D6E-409C-BE32-E72D297353CC}">
              <c16:uniqueId val="{00000000-9870-4277-BCE7-57471F6FC8B5}"/>
            </c:ext>
          </c:extLst>
        </c:ser>
        <c:ser>
          <c:idx val="1"/>
          <c:order val="1"/>
          <c:tx>
            <c:strRef>
              <c:f>Sheet1!$B$6</c:f>
              <c:strCache>
                <c:ptCount val="1"/>
                <c:pt idx="0">
                  <c:v>Apr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Sheet1!$C$6:$E$6</c:f>
              <c:numCache>
                <c:formatCode>General</c:formatCode>
                <c:ptCount val="3"/>
                <c:pt idx="0">
                  <c:v>54</c:v>
                </c:pt>
                <c:pt idx="1">
                  <c:v>19</c:v>
                </c:pt>
                <c:pt idx="2">
                  <c:v>35</c:v>
                </c:pt>
              </c:numCache>
            </c:numRef>
          </c:val>
          <c:extLst>
            <c:ext xmlns:c16="http://schemas.microsoft.com/office/drawing/2014/chart" uri="{C3380CC4-5D6E-409C-BE32-E72D297353CC}">
              <c16:uniqueId val="{00000001-9870-4277-BCE7-57471F6FC8B5}"/>
            </c:ext>
          </c:extLst>
        </c:ser>
        <c:ser>
          <c:idx val="2"/>
          <c:order val="2"/>
          <c:tx>
            <c:strRef>
              <c:f>Sheet1!$B$7</c:f>
              <c:strCache>
                <c:ptCount val="1"/>
                <c:pt idx="0">
                  <c:v>May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Sheet1!$C$7:$E$7</c:f>
              <c:numCache>
                <c:formatCode>General</c:formatCode>
                <c:ptCount val="3"/>
                <c:pt idx="0">
                  <c:v>55</c:v>
                </c:pt>
                <c:pt idx="1">
                  <c:v>17</c:v>
                </c:pt>
                <c:pt idx="2">
                  <c:v>38</c:v>
                </c:pt>
              </c:numCache>
            </c:numRef>
          </c:val>
          <c:extLst>
            <c:ext xmlns:c16="http://schemas.microsoft.com/office/drawing/2014/chart" uri="{C3380CC4-5D6E-409C-BE32-E72D297353CC}">
              <c16:uniqueId val="{00000002-9870-4277-BCE7-57471F6FC8B5}"/>
            </c:ext>
          </c:extLst>
        </c:ser>
        <c:ser>
          <c:idx val="3"/>
          <c:order val="3"/>
          <c:tx>
            <c:strRef>
              <c:f>Sheet1!$B$8</c:f>
              <c:strCache>
                <c:ptCount val="1"/>
                <c:pt idx="0">
                  <c:v>June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Sheet1!$C$8:$E$8</c:f>
              <c:numCache>
                <c:formatCode>General</c:formatCode>
                <c:ptCount val="3"/>
                <c:pt idx="0">
                  <c:v>56</c:v>
                </c:pt>
                <c:pt idx="1">
                  <c:v>12</c:v>
                </c:pt>
                <c:pt idx="2">
                  <c:v>44</c:v>
                </c:pt>
              </c:numCache>
            </c:numRef>
          </c:val>
          <c:extLst>
            <c:ext xmlns:c16="http://schemas.microsoft.com/office/drawing/2014/chart" uri="{C3380CC4-5D6E-409C-BE32-E72D297353CC}">
              <c16:uniqueId val="{00000003-9870-4277-BCE7-57471F6FC8B5}"/>
            </c:ext>
          </c:extLst>
        </c:ser>
        <c:ser>
          <c:idx val="4"/>
          <c:order val="4"/>
          <c:tx>
            <c:strRef>
              <c:f>Sheet1!$B$9</c:f>
              <c:strCache>
                <c:ptCount val="1"/>
                <c:pt idx="0">
                  <c:v>July</c:v>
                </c:pt>
              </c:strCache>
            </c:strRef>
          </c:tx>
          <c:spPr>
            <a:solidFill>
              <a:schemeClr val="accent3">
                <a:lumMod val="60000"/>
              </a:schemeClr>
            </a:solidFill>
            <a:ln>
              <a:noFill/>
            </a:ln>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70-4277-BCE7-57471F6FC8B5}"/>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70-4277-BCE7-57471F6FC8B5}"/>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70-4277-BCE7-57471F6FC8B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Sheet1!$C$9:$E$9</c:f>
              <c:numCache>
                <c:formatCode>General</c:formatCode>
                <c:ptCount val="3"/>
                <c:pt idx="0">
                  <c:v>59</c:v>
                </c:pt>
                <c:pt idx="1">
                  <c:v>12</c:v>
                </c:pt>
                <c:pt idx="2">
                  <c:v>47</c:v>
                </c:pt>
              </c:numCache>
            </c:numRef>
          </c:val>
          <c:extLst>
            <c:ext xmlns:c16="http://schemas.microsoft.com/office/drawing/2014/chart" uri="{C3380CC4-5D6E-409C-BE32-E72D297353CC}">
              <c16:uniqueId val="{00000007-9870-4277-BCE7-57471F6FC8B5}"/>
            </c:ext>
          </c:extLst>
        </c:ser>
        <c:ser>
          <c:idx val="5"/>
          <c:order val="5"/>
          <c:tx>
            <c:strRef>
              <c:f>Sheet1!$B$10</c:f>
              <c:strCache>
                <c:ptCount val="1"/>
                <c:pt idx="0">
                  <c:v>August</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Sheet1!$C$10:$E$10</c:f>
              <c:numCache>
                <c:formatCode>General</c:formatCode>
                <c:ptCount val="3"/>
                <c:pt idx="0">
                  <c:v>60</c:v>
                </c:pt>
                <c:pt idx="1">
                  <c:v>13</c:v>
                </c:pt>
                <c:pt idx="2">
                  <c:v>47</c:v>
                </c:pt>
              </c:numCache>
            </c:numRef>
          </c:val>
          <c:extLst>
            <c:ext xmlns:c16="http://schemas.microsoft.com/office/drawing/2014/chart" uri="{C3380CC4-5D6E-409C-BE32-E72D297353CC}">
              <c16:uniqueId val="{00000008-9870-4277-BCE7-57471F6FC8B5}"/>
            </c:ext>
          </c:extLst>
        </c:ser>
        <c:ser>
          <c:idx val="6"/>
          <c:order val="6"/>
          <c:tx>
            <c:strRef>
              <c:f>Sheet1!$B$11</c:f>
              <c:strCache>
                <c:ptCount val="1"/>
                <c:pt idx="0">
                  <c:v>September</c:v>
                </c:pt>
              </c:strCache>
            </c:strRef>
          </c:tx>
          <c:spPr>
            <a:solidFill>
              <a:schemeClr val="accent1">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Sheet1!$C$11:$E$11</c:f>
              <c:numCache>
                <c:formatCode>General</c:formatCode>
                <c:ptCount val="3"/>
                <c:pt idx="0">
                  <c:v>77</c:v>
                </c:pt>
                <c:pt idx="1">
                  <c:v>28</c:v>
                </c:pt>
                <c:pt idx="2">
                  <c:v>49</c:v>
                </c:pt>
              </c:numCache>
            </c:numRef>
          </c:val>
          <c:extLst>
            <c:ext xmlns:c16="http://schemas.microsoft.com/office/drawing/2014/chart" uri="{C3380CC4-5D6E-409C-BE32-E72D297353CC}">
              <c16:uniqueId val="{00000009-9870-4277-BCE7-57471F6FC8B5}"/>
            </c:ext>
          </c:extLst>
        </c:ser>
        <c:ser>
          <c:idx val="7"/>
          <c:order val="7"/>
          <c:tx>
            <c:strRef>
              <c:f>Sheet1!$B$12</c:f>
              <c:strCache>
                <c:ptCount val="1"/>
                <c:pt idx="0">
                  <c:v>October</c:v>
                </c:pt>
              </c:strCache>
            </c:strRef>
          </c:tx>
          <c:spPr>
            <a:solidFill>
              <a:schemeClr val="accent3">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Sheet1!$C$12:$E$12</c:f>
              <c:numCache>
                <c:formatCode>General</c:formatCode>
                <c:ptCount val="3"/>
                <c:pt idx="0">
                  <c:v>79</c:v>
                </c:pt>
                <c:pt idx="1">
                  <c:v>29</c:v>
                </c:pt>
                <c:pt idx="2">
                  <c:v>50</c:v>
                </c:pt>
              </c:numCache>
            </c:numRef>
          </c:val>
          <c:extLst>
            <c:ext xmlns:c16="http://schemas.microsoft.com/office/drawing/2014/chart" uri="{C3380CC4-5D6E-409C-BE32-E72D297353CC}">
              <c16:uniqueId val="{0000000A-9870-4277-BCE7-57471F6FC8B5}"/>
            </c:ext>
          </c:extLst>
        </c:ser>
        <c:dLbls>
          <c:showLegendKey val="0"/>
          <c:showVal val="0"/>
          <c:showCatName val="0"/>
          <c:showSerName val="0"/>
          <c:showPercent val="0"/>
          <c:showBubbleSize val="0"/>
        </c:dLbls>
        <c:gapWidth val="219"/>
        <c:overlap val="-27"/>
        <c:axId val="815722511"/>
        <c:axId val="728887311"/>
      </c:barChart>
      <c:catAx>
        <c:axId val="815722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8887311"/>
        <c:crosses val="autoZero"/>
        <c:auto val="1"/>
        <c:lblAlgn val="ctr"/>
        <c:lblOffset val="100"/>
        <c:noMultiLvlLbl val="0"/>
      </c:catAx>
      <c:valAx>
        <c:axId val="7288873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5722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B76B90-60EF-447D-88EA-022BE47BDDA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29EF03B0-211A-42C6-9F91-B85974747A5E}">
      <dgm:prSet phldrT="[Text]"/>
      <dgm:spPr/>
      <dgm:t>
        <a:bodyPr/>
        <a:lstStyle/>
        <a:p>
          <a:r>
            <a:rPr lang="en-GB" dirty="0"/>
            <a:t>93 Defects analysed</a:t>
          </a:r>
        </a:p>
      </dgm:t>
    </dgm:pt>
    <dgm:pt modelId="{62413C65-2019-43BE-9C89-4822493DDF59}" type="parTrans" cxnId="{44B45DAB-DC72-4EF6-B38F-64E159BB985C}">
      <dgm:prSet/>
      <dgm:spPr/>
      <dgm:t>
        <a:bodyPr/>
        <a:lstStyle/>
        <a:p>
          <a:endParaRPr lang="en-GB"/>
        </a:p>
      </dgm:t>
    </dgm:pt>
    <dgm:pt modelId="{3ABDA76D-43F8-4F54-A2AE-CE5DC16DDD4A}" type="sibTrans" cxnId="{44B45DAB-DC72-4EF6-B38F-64E159BB985C}">
      <dgm:prSet/>
      <dgm:spPr/>
      <dgm:t>
        <a:bodyPr/>
        <a:lstStyle/>
        <a:p>
          <a:endParaRPr lang="en-GB"/>
        </a:p>
      </dgm:t>
    </dgm:pt>
    <dgm:pt modelId="{C4EBB594-449D-4772-A919-37BE194A5419}">
      <dgm:prSet phldrT="[Text]"/>
      <dgm:spPr/>
      <dgm:t>
        <a:bodyPr/>
        <a:lstStyle/>
        <a:p>
          <a:r>
            <a:rPr lang="en-GB" dirty="0"/>
            <a:t> All defects impacting AQ from June 2017 were analysed as at July 2020; total of 93 defects, impacting 778k MPRNs. The outcome of the analysis resulted in 58 defects that did not require a financial adjustment, 15 resolved defects (16%) that may be eligible for a financial adjustment. A further 20 defects (22%) from the 93 will undergo the assessment once they have been resolved &amp; AQs re-calculated. Initial analysis has suggested the volume of MPRNs is low.</a:t>
          </a:r>
        </a:p>
      </dgm:t>
    </dgm:pt>
    <dgm:pt modelId="{24C75D56-0AB0-44C5-A984-FA813AFA19E8}" type="parTrans" cxnId="{C7A6E23F-AD06-425C-9719-479783F7CE2A}">
      <dgm:prSet/>
      <dgm:spPr/>
      <dgm:t>
        <a:bodyPr/>
        <a:lstStyle/>
        <a:p>
          <a:endParaRPr lang="en-GB"/>
        </a:p>
      </dgm:t>
    </dgm:pt>
    <dgm:pt modelId="{38146AF5-A1CC-49D7-A24C-89364DB365B4}" type="sibTrans" cxnId="{C7A6E23F-AD06-425C-9719-479783F7CE2A}">
      <dgm:prSet/>
      <dgm:spPr/>
      <dgm:t>
        <a:bodyPr/>
        <a:lstStyle/>
        <a:p>
          <a:endParaRPr lang="en-GB"/>
        </a:p>
      </dgm:t>
    </dgm:pt>
    <dgm:pt modelId="{EE5D5117-A483-4B62-A409-F5EF861A09A7}">
      <dgm:prSet phldrT="[Text]"/>
      <dgm:spPr/>
      <dgm:t>
        <a:bodyPr/>
        <a:lstStyle/>
        <a:p>
          <a:r>
            <a:rPr lang="en-GB" dirty="0"/>
            <a:t>15 Defects Eligible</a:t>
          </a:r>
        </a:p>
      </dgm:t>
    </dgm:pt>
    <dgm:pt modelId="{0CF49EB4-D0CC-471F-86EA-FFDCE4A33C04}" type="parTrans" cxnId="{6943D62F-2A6D-42EB-B0C2-0344C8572FCC}">
      <dgm:prSet/>
      <dgm:spPr/>
      <dgm:t>
        <a:bodyPr/>
        <a:lstStyle/>
        <a:p>
          <a:endParaRPr lang="en-GB"/>
        </a:p>
      </dgm:t>
    </dgm:pt>
    <dgm:pt modelId="{96830C73-9272-4916-AD62-F3C02348F184}" type="sibTrans" cxnId="{6943D62F-2A6D-42EB-B0C2-0344C8572FCC}">
      <dgm:prSet/>
      <dgm:spPr/>
      <dgm:t>
        <a:bodyPr/>
        <a:lstStyle/>
        <a:p>
          <a:endParaRPr lang="en-GB"/>
        </a:p>
      </dgm:t>
    </dgm:pt>
    <dgm:pt modelId="{5D45066B-0F3E-4A50-AE9C-318AD2AD3D18}">
      <dgm:prSet phldrT="[Text]"/>
      <dgm:spPr/>
      <dgm:t>
        <a:bodyPr/>
        <a:lstStyle/>
        <a:p>
          <a:pPr rtl="0"/>
          <a:r>
            <a:rPr lang="en-GB" dirty="0">
              <a:latin typeface="Arial"/>
            </a:rPr>
            <a:t> </a:t>
          </a:r>
          <a:r>
            <a:rPr lang="en-US" dirty="0"/>
            <a:t>Following assessment 15 defects were identified as potentially requiring a financial adjustment. These 15 defects impacted 121,584 MPRN, </a:t>
          </a:r>
        </a:p>
      </dgm:t>
    </dgm:pt>
    <dgm:pt modelId="{60574465-7574-4A58-A481-66B290D0CB0F}" type="parTrans" cxnId="{6BCD5B39-D049-405B-A989-CC2BB0614A7C}">
      <dgm:prSet/>
      <dgm:spPr/>
      <dgm:t>
        <a:bodyPr/>
        <a:lstStyle/>
        <a:p>
          <a:endParaRPr lang="en-GB"/>
        </a:p>
      </dgm:t>
    </dgm:pt>
    <dgm:pt modelId="{438931E6-0FF5-4481-AB96-7F3EBAFC9850}" type="sibTrans" cxnId="{6BCD5B39-D049-405B-A989-CC2BB0614A7C}">
      <dgm:prSet/>
      <dgm:spPr/>
      <dgm:t>
        <a:bodyPr/>
        <a:lstStyle/>
        <a:p>
          <a:endParaRPr lang="en-GB"/>
        </a:p>
      </dgm:t>
    </dgm:pt>
    <dgm:pt modelId="{B44C121B-BC6B-4FE4-BA6B-5499DEA07CBA}">
      <dgm:prSet phldrT="[Text]"/>
      <dgm:spPr/>
      <dgm:t>
        <a:bodyPr/>
        <a:lstStyle/>
        <a:p>
          <a:pPr rtl="0"/>
          <a:r>
            <a:rPr lang="en-GB" dirty="0">
              <a:latin typeface="Arial"/>
            </a:rPr>
            <a:t>121,584 MPRNs</a:t>
          </a:r>
          <a:endParaRPr lang="en-GB" dirty="0"/>
        </a:p>
      </dgm:t>
    </dgm:pt>
    <dgm:pt modelId="{1B4EDE37-3ECE-483E-963B-F4788D8277B8}" type="parTrans" cxnId="{385CE16F-B33A-45AC-9F93-D7FF499EA8AC}">
      <dgm:prSet/>
      <dgm:spPr/>
      <dgm:t>
        <a:bodyPr/>
        <a:lstStyle/>
        <a:p>
          <a:endParaRPr lang="en-GB"/>
        </a:p>
      </dgm:t>
    </dgm:pt>
    <dgm:pt modelId="{2BAB4019-015A-4DA0-8950-47A38830B374}" type="sibTrans" cxnId="{385CE16F-B33A-45AC-9F93-D7FF499EA8AC}">
      <dgm:prSet/>
      <dgm:spPr/>
      <dgm:t>
        <a:bodyPr/>
        <a:lstStyle/>
        <a:p>
          <a:endParaRPr lang="en-GB"/>
        </a:p>
      </dgm:t>
    </dgm:pt>
    <dgm:pt modelId="{0AC212EB-E12F-4928-8E04-EFCEB50B9605}">
      <dgm:prSet phldrT="[Text]"/>
      <dgm:spPr/>
      <dgm:t>
        <a:bodyPr/>
        <a:lstStyle/>
        <a:p>
          <a:r>
            <a:rPr lang="en-GB" dirty="0"/>
            <a:t> See Appendix 2 for list of all defects analysed and outcome. </a:t>
          </a:r>
          <a:endParaRPr lang="en-GB" dirty="0">
            <a:solidFill>
              <a:srgbClr val="FF0000"/>
            </a:solidFill>
          </a:endParaRPr>
        </a:p>
      </dgm:t>
    </dgm:pt>
    <dgm:pt modelId="{608781C6-D117-411E-BD69-4A069000B0E2}" type="parTrans" cxnId="{DF74DCA7-7E8A-4A60-A8EA-CC8BC7CD7EB2}">
      <dgm:prSet/>
      <dgm:spPr/>
      <dgm:t>
        <a:bodyPr/>
        <a:lstStyle/>
        <a:p>
          <a:endParaRPr lang="en-GB"/>
        </a:p>
      </dgm:t>
    </dgm:pt>
    <dgm:pt modelId="{9F15B31D-8DA9-4C0B-9AC6-3F6E357D2CF1}" type="sibTrans" cxnId="{DF74DCA7-7E8A-4A60-A8EA-CC8BC7CD7EB2}">
      <dgm:prSet/>
      <dgm:spPr/>
      <dgm:t>
        <a:bodyPr/>
        <a:lstStyle/>
        <a:p>
          <a:endParaRPr lang="en-GB"/>
        </a:p>
      </dgm:t>
    </dgm:pt>
    <dgm:pt modelId="{2D06C060-D888-46B4-852F-9DFDB6838955}">
      <dgm:prSet/>
      <dgm:spPr/>
      <dgm:t>
        <a:bodyPr/>
        <a:lstStyle/>
        <a:p>
          <a:r>
            <a:rPr lang="en-GB" dirty="0"/>
            <a:t>These MPRNs processed through the tools developed to re-calculate values for the period of the defect </a:t>
          </a:r>
        </a:p>
      </dgm:t>
    </dgm:pt>
    <dgm:pt modelId="{90BC5D2C-5313-4287-AF58-59B985311947}" type="parTrans" cxnId="{0A6E9830-CA28-4969-BA52-88CEFD536D37}">
      <dgm:prSet/>
      <dgm:spPr/>
      <dgm:t>
        <a:bodyPr/>
        <a:lstStyle/>
        <a:p>
          <a:endParaRPr lang="en-GB"/>
        </a:p>
      </dgm:t>
    </dgm:pt>
    <dgm:pt modelId="{030473DD-293B-454B-9B56-28489912E18A}" type="sibTrans" cxnId="{0A6E9830-CA28-4969-BA52-88CEFD536D37}">
      <dgm:prSet/>
      <dgm:spPr/>
      <dgm:t>
        <a:bodyPr/>
        <a:lstStyle/>
        <a:p>
          <a:endParaRPr lang="en-GB"/>
        </a:p>
      </dgm:t>
    </dgm:pt>
    <dgm:pt modelId="{98BB2E71-FD24-48C0-937B-B9E0EA3D3958}" type="pres">
      <dgm:prSet presAssocID="{57B76B90-60EF-447D-88EA-022BE47BDDA2}" presName="linearFlow" presStyleCnt="0">
        <dgm:presLayoutVars>
          <dgm:dir/>
          <dgm:animLvl val="lvl"/>
          <dgm:resizeHandles val="exact"/>
        </dgm:presLayoutVars>
      </dgm:prSet>
      <dgm:spPr/>
    </dgm:pt>
    <dgm:pt modelId="{4D17D5E3-6041-4C0D-80FB-71A49ADCB0C5}" type="pres">
      <dgm:prSet presAssocID="{29EF03B0-211A-42C6-9F91-B85974747A5E}" presName="composite" presStyleCnt="0"/>
      <dgm:spPr/>
    </dgm:pt>
    <dgm:pt modelId="{68B0EA78-7934-4800-B312-2D8959C79938}" type="pres">
      <dgm:prSet presAssocID="{29EF03B0-211A-42C6-9F91-B85974747A5E}" presName="parentText" presStyleLbl="alignNode1" presStyleIdx="0" presStyleCnt="3">
        <dgm:presLayoutVars>
          <dgm:chMax val="1"/>
          <dgm:bulletEnabled val="1"/>
        </dgm:presLayoutVars>
      </dgm:prSet>
      <dgm:spPr/>
    </dgm:pt>
    <dgm:pt modelId="{3213081C-1F61-4FD8-9A46-8152CA54A07E}" type="pres">
      <dgm:prSet presAssocID="{29EF03B0-211A-42C6-9F91-B85974747A5E}" presName="descendantText" presStyleLbl="alignAcc1" presStyleIdx="0" presStyleCnt="3" custScaleY="120797">
        <dgm:presLayoutVars>
          <dgm:bulletEnabled val="1"/>
        </dgm:presLayoutVars>
      </dgm:prSet>
      <dgm:spPr/>
    </dgm:pt>
    <dgm:pt modelId="{F54C73AB-548F-4D72-AAB5-8BF001204796}" type="pres">
      <dgm:prSet presAssocID="{3ABDA76D-43F8-4F54-A2AE-CE5DC16DDD4A}" presName="sp" presStyleCnt="0"/>
      <dgm:spPr/>
    </dgm:pt>
    <dgm:pt modelId="{A8A0F0A6-2083-40AB-ABCD-D31C1D40355E}" type="pres">
      <dgm:prSet presAssocID="{EE5D5117-A483-4B62-A409-F5EF861A09A7}" presName="composite" presStyleCnt="0"/>
      <dgm:spPr/>
    </dgm:pt>
    <dgm:pt modelId="{E7680B90-1B6A-4E0C-BFC6-DBDE60D41B44}" type="pres">
      <dgm:prSet presAssocID="{EE5D5117-A483-4B62-A409-F5EF861A09A7}" presName="parentText" presStyleLbl="alignNode1" presStyleIdx="1" presStyleCnt="3">
        <dgm:presLayoutVars>
          <dgm:chMax val="1"/>
          <dgm:bulletEnabled val="1"/>
        </dgm:presLayoutVars>
      </dgm:prSet>
      <dgm:spPr/>
    </dgm:pt>
    <dgm:pt modelId="{FADEF9C5-8105-4118-9CE6-15B07FD51D58}" type="pres">
      <dgm:prSet presAssocID="{EE5D5117-A483-4B62-A409-F5EF861A09A7}" presName="descendantText" presStyleLbl="alignAcc1" presStyleIdx="1" presStyleCnt="3">
        <dgm:presLayoutVars>
          <dgm:bulletEnabled val="1"/>
        </dgm:presLayoutVars>
      </dgm:prSet>
      <dgm:spPr/>
    </dgm:pt>
    <dgm:pt modelId="{779E86DF-5E48-4B3C-899D-EAAF110D2A9E}" type="pres">
      <dgm:prSet presAssocID="{96830C73-9272-4916-AD62-F3C02348F184}" presName="sp" presStyleCnt="0"/>
      <dgm:spPr/>
    </dgm:pt>
    <dgm:pt modelId="{2953B301-DEAC-4EB5-87D7-1EB2BFB8CA76}" type="pres">
      <dgm:prSet presAssocID="{B44C121B-BC6B-4FE4-BA6B-5499DEA07CBA}" presName="composite" presStyleCnt="0"/>
      <dgm:spPr/>
    </dgm:pt>
    <dgm:pt modelId="{6E90673A-236D-45E0-A6A7-094D0E6CFF8E}" type="pres">
      <dgm:prSet presAssocID="{B44C121B-BC6B-4FE4-BA6B-5499DEA07CBA}" presName="parentText" presStyleLbl="alignNode1" presStyleIdx="2" presStyleCnt="3">
        <dgm:presLayoutVars>
          <dgm:chMax val="1"/>
          <dgm:bulletEnabled val="1"/>
        </dgm:presLayoutVars>
      </dgm:prSet>
      <dgm:spPr/>
    </dgm:pt>
    <dgm:pt modelId="{48B631BE-C0B6-49BF-8269-25AC56C4E7AF}" type="pres">
      <dgm:prSet presAssocID="{B44C121B-BC6B-4FE4-BA6B-5499DEA07CBA}" presName="descendantText" presStyleLbl="alignAcc1" presStyleIdx="2" presStyleCnt="3" custLinFactNeighborX="0" custLinFactNeighborY="0">
        <dgm:presLayoutVars>
          <dgm:bulletEnabled val="1"/>
        </dgm:presLayoutVars>
      </dgm:prSet>
      <dgm:spPr/>
    </dgm:pt>
  </dgm:ptLst>
  <dgm:cxnLst>
    <dgm:cxn modelId="{F950D019-944F-4086-83D8-418AEC380141}" type="presOf" srcId="{C4EBB594-449D-4772-A919-37BE194A5419}" destId="{3213081C-1F61-4FD8-9A46-8152CA54A07E}" srcOrd="0" destOrd="0" presId="urn:microsoft.com/office/officeart/2005/8/layout/chevron2"/>
    <dgm:cxn modelId="{0E2A4226-3D0F-4082-B31C-00B470024C18}" type="presOf" srcId="{EE5D5117-A483-4B62-A409-F5EF861A09A7}" destId="{E7680B90-1B6A-4E0C-BFC6-DBDE60D41B44}" srcOrd="0" destOrd="0" presId="urn:microsoft.com/office/officeart/2005/8/layout/chevron2"/>
    <dgm:cxn modelId="{6943D62F-2A6D-42EB-B0C2-0344C8572FCC}" srcId="{57B76B90-60EF-447D-88EA-022BE47BDDA2}" destId="{EE5D5117-A483-4B62-A409-F5EF861A09A7}" srcOrd="1" destOrd="0" parTransId="{0CF49EB4-D0CC-471F-86EA-FFDCE4A33C04}" sibTransId="{96830C73-9272-4916-AD62-F3C02348F184}"/>
    <dgm:cxn modelId="{0A6E9830-CA28-4969-BA52-88CEFD536D37}" srcId="{B44C121B-BC6B-4FE4-BA6B-5499DEA07CBA}" destId="{2D06C060-D888-46B4-852F-9DFDB6838955}" srcOrd="0" destOrd="0" parTransId="{90BC5D2C-5313-4287-AF58-59B985311947}" sibTransId="{030473DD-293B-454B-9B56-28489912E18A}"/>
    <dgm:cxn modelId="{6BCD5B39-D049-405B-A989-CC2BB0614A7C}" srcId="{EE5D5117-A483-4B62-A409-F5EF861A09A7}" destId="{5D45066B-0F3E-4A50-AE9C-318AD2AD3D18}" srcOrd="0" destOrd="0" parTransId="{60574465-7574-4A58-A481-66B290D0CB0F}" sibTransId="{438931E6-0FF5-4481-AB96-7F3EBAFC9850}"/>
    <dgm:cxn modelId="{8D19A13C-C792-4E0F-9D2F-EBED1C6A2D86}" type="presOf" srcId="{57B76B90-60EF-447D-88EA-022BE47BDDA2}" destId="{98BB2E71-FD24-48C0-937B-B9E0EA3D3958}" srcOrd="0" destOrd="0" presId="urn:microsoft.com/office/officeart/2005/8/layout/chevron2"/>
    <dgm:cxn modelId="{C7A6E23F-AD06-425C-9719-479783F7CE2A}" srcId="{29EF03B0-211A-42C6-9F91-B85974747A5E}" destId="{C4EBB594-449D-4772-A919-37BE194A5419}" srcOrd="0" destOrd="0" parTransId="{24C75D56-0AB0-44C5-A984-FA813AFA19E8}" sibTransId="{38146AF5-A1CC-49D7-A24C-89364DB365B4}"/>
    <dgm:cxn modelId="{707C6C68-ACE5-43C2-833A-B7D9796AC253}" type="presOf" srcId="{B44C121B-BC6B-4FE4-BA6B-5499DEA07CBA}" destId="{6E90673A-236D-45E0-A6A7-094D0E6CFF8E}" srcOrd="0" destOrd="0" presId="urn:microsoft.com/office/officeart/2005/8/layout/chevron2"/>
    <dgm:cxn modelId="{385CE16F-B33A-45AC-9F93-D7FF499EA8AC}" srcId="{57B76B90-60EF-447D-88EA-022BE47BDDA2}" destId="{B44C121B-BC6B-4FE4-BA6B-5499DEA07CBA}" srcOrd="2" destOrd="0" parTransId="{1B4EDE37-3ECE-483E-963B-F4788D8277B8}" sibTransId="{2BAB4019-015A-4DA0-8950-47A38830B374}"/>
    <dgm:cxn modelId="{8D994959-9353-49B4-8379-5ECF7FD96D8A}" type="presOf" srcId="{0AC212EB-E12F-4928-8E04-EFCEB50B9605}" destId="{3213081C-1F61-4FD8-9A46-8152CA54A07E}" srcOrd="0" destOrd="1" presId="urn:microsoft.com/office/officeart/2005/8/layout/chevron2"/>
    <dgm:cxn modelId="{6CDF8096-6300-4A09-95DE-9B9CD7667224}" type="presOf" srcId="{5D45066B-0F3E-4A50-AE9C-318AD2AD3D18}" destId="{FADEF9C5-8105-4118-9CE6-15B07FD51D58}" srcOrd="0" destOrd="0" presId="urn:microsoft.com/office/officeart/2005/8/layout/chevron2"/>
    <dgm:cxn modelId="{A306B098-8F3D-4DF3-9DE2-56783B1A683C}" type="presOf" srcId="{29EF03B0-211A-42C6-9F91-B85974747A5E}" destId="{68B0EA78-7934-4800-B312-2D8959C79938}" srcOrd="0" destOrd="0" presId="urn:microsoft.com/office/officeart/2005/8/layout/chevron2"/>
    <dgm:cxn modelId="{DF74DCA7-7E8A-4A60-A8EA-CC8BC7CD7EB2}" srcId="{29EF03B0-211A-42C6-9F91-B85974747A5E}" destId="{0AC212EB-E12F-4928-8E04-EFCEB50B9605}" srcOrd="1" destOrd="0" parTransId="{608781C6-D117-411E-BD69-4A069000B0E2}" sibTransId="{9F15B31D-8DA9-4C0B-9AC6-3F6E357D2CF1}"/>
    <dgm:cxn modelId="{44B45DAB-DC72-4EF6-B38F-64E159BB985C}" srcId="{57B76B90-60EF-447D-88EA-022BE47BDDA2}" destId="{29EF03B0-211A-42C6-9F91-B85974747A5E}" srcOrd="0" destOrd="0" parTransId="{62413C65-2019-43BE-9C89-4822493DDF59}" sibTransId="{3ABDA76D-43F8-4F54-A2AE-CE5DC16DDD4A}"/>
    <dgm:cxn modelId="{261CF3BA-D71F-469B-A4A1-2524FC8C079E}" type="presOf" srcId="{2D06C060-D888-46B4-852F-9DFDB6838955}" destId="{48B631BE-C0B6-49BF-8269-25AC56C4E7AF}" srcOrd="0" destOrd="0" presId="urn:microsoft.com/office/officeart/2005/8/layout/chevron2"/>
    <dgm:cxn modelId="{0ECDC034-B84B-4CB2-8768-D852747F2A84}" type="presParOf" srcId="{98BB2E71-FD24-48C0-937B-B9E0EA3D3958}" destId="{4D17D5E3-6041-4C0D-80FB-71A49ADCB0C5}" srcOrd="0" destOrd="0" presId="urn:microsoft.com/office/officeart/2005/8/layout/chevron2"/>
    <dgm:cxn modelId="{B926BBA9-1421-4947-AE09-B3175864B4C1}" type="presParOf" srcId="{4D17D5E3-6041-4C0D-80FB-71A49ADCB0C5}" destId="{68B0EA78-7934-4800-B312-2D8959C79938}" srcOrd="0" destOrd="0" presId="urn:microsoft.com/office/officeart/2005/8/layout/chevron2"/>
    <dgm:cxn modelId="{077395E2-D9C0-46B3-A8EC-12E2EE9F14AE}" type="presParOf" srcId="{4D17D5E3-6041-4C0D-80FB-71A49ADCB0C5}" destId="{3213081C-1F61-4FD8-9A46-8152CA54A07E}" srcOrd="1" destOrd="0" presId="urn:microsoft.com/office/officeart/2005/8/layout/chevron2"/>
    <dgm:cxn modelId="{D656C5A7-C461-4515-8E78-542CA5D75C59}" type="presParOf" srcId="{98BB2E71-FD24-48C0-937B-B9E0EA3D3958}" destId="{F54C73AB-548F-4D72-AAB5-8BF001204796}" srcOrd="1" destOrd="0" presId="urn:microsoft.com/office/officeart/2005/8/layout/chevron2"/>
    <dgm:cxn modelId="{6DF82320-F1E9-44DD-8C4A-FD4E65EE9A18}" type="presParOf" srcId="{98BB2E71-FD24-48C0-937B-B9E0EA3D3958}" destId="{A8A0F0A6-2083-40AB-ABCD-D31C1D40355E}" srcOrd="2" destOrd="0" presId="urn:microsoft.com/office/officeart/2005/8/layout/chevron2"/>
    <dgm:cxn modelId="{50DCAE10-07B1-4652-A977-A1DFB66D7523}" type="presParOf" srcId="{A8A0F0A6-2083-40AB-ABCD-D31C1D40355E}" destId="{E7680B90-1B6A-4E0C-BFC6-DBDE60D41B44}" srcOrd="0" destOrd="0" presId="urn:microsoft.com/office/officeart/2005/8/layout/chevron2"/>
    <dgm:cxn modelId="{D5D1A321-53E2-49D1-819F-32DBCFE471F6}" type="presParOf" srcId="{A8A0F0A6-2083-40AB-ABCD-D31C1D40355E}" destId="{FADEF9C5-8105-4118-9CE6-15B07FD51D58}" srcOrd="1" destOrd="0" presId="urn:microsoft.com/office/officeart/2005/8/layout/chevron2"/>
    <dgm:cxn modelId="{07EE177F-B65F-4A38-9D14-93B324CEA91A}" type="presParOf" srcId="{98BB2E71-FD24-48C0-937B-B9E0EA3D3958}" destId="{779E86DF-5E48-4B3C-899D-EAAF110D2A9E}" srcOrd="3" destOrd="0" presId="urn:microsoft.com/office/officeart/2005/8/layout/chevron2"/>
    <dgm:cxn modelId="{94619E9E-9DC0-4DD4-9BD1-5B089807F44F}" type="presParOf" srcId="{98BB2E71-FD24-48C0-937B-B9E0EA3D3958}" destId="{2953B301-DEAC-4EB5-87D7-1EB2BFB8CA76}" srcOrd="4" destOrd="0" presId="urn:microsoft.com/office/officeart/2005/8/layout/chevron2"/>
    <dgm:cxn modelId="{985BEE04-5F27-41D9-8079-9802AAFF6499}" type="presParOf" srcId="{2953B301-DEAC-4EB5-87D7-1EB2BFB8CA76}" destId="{6E90673A-236D-45E0-A6A7-094D0E6CFF8E}" srcOrd="0" destOrd="0" presId="urn:microsoft.com/office/officeart/2005/8/layout/chevron2"/>
    <dgm:cxn modelId="{93CA302E-C802-43D6-8902-BD96B94E4710}" type="presParOf" srcId="{2953B301-DEAC-4EB5-87D7-1EB2BFB8CA76}" destId="{48B631BE-C0B6-49BF-8269-25AC56C4E7A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79</a:t>
          </a:r>
        </a:p>
        <a:p>
          <a:r>
            <a:rPr lang="en-GB" sz="1400" dirty="0"/>
            <a:t>Defects impacting AQ since August 2019</a:t>
          </a:r>
        </a:p>
        <a:p>
          <a:r>
            <a:rPr lang="en-GB" sz="1000" b="1" dirty="0"/>
            <a:t>(+2 raised since last month)</a:t>
          </a:r>
          <a:endParaRPr lang="en-GB" sz="2000" b="1" dirty="0"/>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r>
            <a:rPr lang="en-GB" sz="1800" b="1" dirty="0"/>
            <a:t>29</a:t>
          </a:r>
        </a:p>
        <a:p>
          <a:r>
            <a:rPr lang="en-GB" sz="1400" dirty="0"/>
            <a:t>Open Defects </a:t>
          </a:r>
        </a:p>
        <a:p>
          <a:r>
            <a:rPr lang="en-GB" sz="1000" dirty="0"/>
            <a:t>(+1 from previous month, 10 raised as a result of additional assurance reports)</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8</a:t>
          </a:r>
        </a:p>
        <a:p>
          <a:r>
            <a:rPr lang="en-GB" sz="1300" dirty="0"/>
            <a:t>Analysis</a:t>
          </a:r>
        </a:p>
        <a:p>
          <a:r>
            <a:rPr lang="en-GB" sz="1000" dirty="0"/>
            <a:t>(-5 from previous month)</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9AEC4C1D-AAF8-4FFB-AC6D-141FB9A4B5E9}">
      <dgm:prSet phldrT="[Text]" custT="1"/>
      <dgm:spPr/>
      <dgm:t>
        <a:bodyPr/>
        <a:lstStyle/>
        <a:p>
          <a:r>
            <a:rPr lang="en-GB" sz="1800" b="1" dirty="0"/>
            <a:t>50</a:t>
          </a:r>
        </a:p>
        <a:p>
          <a:r>
            <a:rPr lang="en-GB" sz="1300" dirty="0"/>
            <a:t>Resolved defects</a:t>
          </a:r>
        </a:p>
        <a:p>
          <a:r>
            <a:rPr lang="en-GB" sz="1000" dirty="0"/>
            <a:t>(+1 on previous month)</a:t>
          </a:r>
          <a:r>
            <a:rPr lang="en-GB" sz="1300" dirty="0"/>
            <a:t>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7</a:t>
          </a:r>
        </a:p>
        <a:p>
          <a:r>
            <a:rPr lang="en-GB" sz="1300" dirty="0"/>
            <a:t>UAT</a:t>
          </a:r>
        </a:p>
        <a:p>
          <a:r>
            <a:rPr lang="en-GB" sz="1000" dirty="0"/>
            <a:t>(+4 from previous month)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5</a:t>
          </a:r>
        </a:p>
        <a:p>
          <a:r>
            <a:rPr lang="en-GB" sz="1300" dirty="0"/>
            <a:t>Fixed, Deployed Awaiting Data Correction</a:t>
          </a:r>
        </a:p>
        <a:p>
          <a:r>
            <a:rPr lang="en-GB" sz="1000" dirty="0"/>
            <a:t>(+1 on previous month)</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C475F27B-4F63-46BE-9C43-DB2B128C95AC}">
      <dgm:prSet custT="1"/>
      <dgm:spPr/>
      <dgm:t>
        <a:bodyPr/>
        <a:lstStyle/>
        <a:p>
          <a:r>
            <a:rPr lang="en-GB" sz="1300" dirty="0"/>
            <a:t>0</a:t>
          </a:r>
        </a:p>
        <a:p>
          <a:r>
            <a:rPr lang="en-GB" sz="1300" dirty="0"/>
            <a:t>Awaiting Deployment</a:t>
          </a:r>
          <a:r>
            <a:rPr lang="en-GB" sz="1000" dirty="0"/>
            <a:t> </a:t>
          </a:r>
        </a:p>
        <a:p>
          <a:r>
            <a:rPr lang="en-GB" sz="1000" dirty="0"/>
            <a:t>(same as previous month)</a:t>
          </a:r>
        </a:p>
      </dgm:t>
    </dgm:pt>
    <dgm:pt modelId="{A9517AEE-641C-4C2B-8E18-ACDA5F3908DF}" type="parTrans" cxnId="{4C7DF86A-BBEC-4910-957F-B5B205824E73}">
      <dgm:prSet/>
      <dgm:spPr/>
      <dgm:t>
        <a:bodyPr/>
        <a:lstStyle/>
        <a:p>
          <a:endParaRPr lang="en-GB"/>
        </a:p>
      </dgm:t>
    </dgm:pt>
    <dgm:pt modelId="{07270606-D410-4437-AFA9-750FCF79AE81}" type="sibTrans" cxnId="{4C7DF86A-BBEC-4910-957F-B5B205824E73}">
      <dgm:prSet/>
      <dgm:spPr/>
      <dgm:t>
        <a:bodyPr/>
        <a:lstStyle/>
        <a:p>
          <a:endParaRPr lang="en-GB"/>
        </a:p>
      </dgm:t>
    </dgm:pt>
    <dgm:pt modelId="{6650C247-EBC0-4C67-9643-6D8A1555A3A5}">
      <dgm:prSet/>
      <dgm:spPr/>
      <dgm:t>
        <a:bodyPr/>
        <a:lstStyle/>
        <a:p>
          <a:r>
            <a:rPr lang="en-GB" dirty="0"/>
            <a:t>9</a:t>
          </a:r>
        </a:p>
        <a:p>
          <a:r>
            <a:rPr lang="en-GB" dirty="0"/>
            <a:t>Awaiting to be processed via adjustment tools</a:t>
          </a:r>
        </a:p>
      </dgm:t>
    </dgm:pt>
    <dgm:pt modelId="{D83FEF8D-5D22-4222-82E7-25E97D7267A1}" type="parTrans" cxnId="{26F131B3-DFEF-4381-B256-30F1C3E95185}">
      <dgm:prSet/>
      <dgm:spPr/>
      <dgm:t>
        <a:bodyPr/>
        <a:lstStyle/>
        <a:p>
          <a:endParaRPr lang="en-GB"/>
        </a:p>
      </dgm:t>
    </dgm:pt>
    <dgm:pt modelId="{BF694F29-2537-4E60-8B6F-C98095C24FB8}" type="sibTrans" cxnId="{26F131B3-DFEF-4381-B256-30F1C3E95185}">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custScaleX="95868">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5" custScaleX="125548" custLinFactNeighborX="34662" custLinFactNeighborY="-3918">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1" presStyleCnt="5" custScaleX="111998" custLinFactNeighborX="47271" custLinFactNeighborY="-3918">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E9677AB3-8A1B-419E-BB27-710F04049E99}" type="pres">
      <dgm:prSet presAssocID="{C475F27B-4F63-46BE-9C43-DB2B128C95AC}" presName="vertThree" presStyleCnt="0"/>
      <dgm:spPr/>
    </dgm:pt>
    <dgm:pt modelId="{72F03A2B-41FA-43D8-A77D-7EA9572D704A}" type="pres">
      <dgm:prSet presAssocID="{C475F27B-4F63-46BE-9C43-DB2B128C95AC}" presName="txThree" presStyleLbl="node3" presStyleIdx="2" presStyleCnt="5" custScaleX="117291" custLinFactNeighborX="70025" custLinFactNeighborY="-3918">
        <dgm:presLayoutVars>
          <dgm:chPref val="3"/>
        </dgm:presLayoutVars>
      </dgm:prSet>
      <dgm:spPr/>
    </dgm:pt>
    <dgm:pt modelId="{8F190334-FE43-4EF3-8B37-74701B773CE5}" type="pres">
      <dgm:prSet presAssocID="{C475F27B-4F63-46BE-9C43-DB2B128C95AC}" presName="horzThree" presStyleCnt="0"/>
      <dgm:spPr/>
    </dgm:pt>
    <dgm:pt modelId="{D2451831-76A8-4891-ABAD-07A70B112972}" type="pres">
      <dgm:prSet presAssocID="{07270606-D410-4437-AFA9-750FCF79AE81}"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5" custScaleX="148597" custLinFactNeighborX="97556" custLinFactNeighborY="-1250">
        <dgm:presLayoutVars>
          <dgm:chPref val="3"/>
        </dgm:presLayoutVars>
      </dgm:prSet>
      <dgm:spPr/>
    </dgm:pt>
    <dgm:pt modelId="{303D5900-D16C-4179-BB8F-D5B254DF826F}" type="pres">
      <dgm:prSet presAssocID="{EED33189-234B-4E1B-815C-C178EF63FB22}" presName="horzThree" presStyleCnt="0"/>
      <dgm:spPr/>
    </dgm:pt>
    <dgm:pt modelId="{196F0869-3847-46D0-8879-3120866D159E}" type="pres">
      <dgm:prSet presAssocID="{C62834ED-E48A-4D9E-87AA-F70EF4D61242}" presName="sibSpaceThree" presStyleCnt="0"/>
      <dgm:spPr/>
    </dgm:pt>
    <dgm:pt modelId="{F847832A-007F-4669-A4F4-A10B29308C5F}" type="pres">
      <dgm:prSet presAssocID="{6650C247-EBC0-4C67-9643-6D8A1555A3A5}" presName="vertThree" presStyleCnt="0"/>
      <dgm:spPr/>
    </dgm:pt>
    <dgm:pt modelId="{6763A84E-2D16-43ED-83AB-9CB1CDC4464D}" type="pres">
      <dgm:prSet presAssocID="{6650C247-EBC0-4C67-9643-6D8A1555A3A5}" presName="txThree" presStyleLbl="node3" presStyleIdx="4" presStyleCnt="5" custScaleX="140207" custLinFactX="51484" custLinFactNeighborX="100000" custLinFactNeighborY="1116">
        <dgm:presLayoutVars>
          <dgm:chPref val="3"/>
        </dgm:presLayoutVars>
      </dgm:prSet>
      <dgm:spPr/>
    </dgm:pt>
    <dgm:pt modelId="{90E12FF7-4DCE-4072-A1B8-C16F98EF358E}" type="pres">
      <dgm:prSet presAssocID="{6650C247-EBC0-4C67-9643-6D8A1555A3A5}"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custScaleX="142785" custLinFactNeighborX="6515" custLinFactNeighborY="-2063">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DDB50B49-AD8E-4B71-998E-6F25E29D6280}" type="presOf" srcId="{C475F27B-4F63-46BE-9C43-DB2B128C95AC}" destId="{72F03A2B-41FA-43D8-A77D-7EA9572D704A}" srcOrd="0" destOrd="0" presId="urn:microsoft.com/office/officeart/2005/8/layout/hierarchy4"/>
    <dgm:cxn modelId="{4C7DF86A-BBEC-4910-957F-B5B205824E73}" srcId="{340B2C31-6F7C-4FF2-B77A-12213BAAD110}" destId="{C475F27B-4F63-46BE-9C43-DB2B128C95AC}" srcOrd="2" destOrd="0" parTransId="{A9517AEE-641C-4C2B-8E18-ACDA5F3908DF}" sibTransId="{07270606-D410-4437-AFA9-750FCF79AE81}"/>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1"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26F131B3-DFEF-4381-B256-30F1C3E95185}" srcId="{340B2C31-6F7C-4FF2-B77A-12213BAAD110}" destId="{6650C247-EBC0-4C67-9643-6D8A1555A3A5}" srcOrd="4" destOrd="0" parTransId="{D83FEF8D-5D22-4222-82E7-25E97D7267A1}" sibTransId="{BF694F29-2537-4E60-8B6F-C98095C24FB8}"/>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638AB8E8-0596-4824-9691-DD225D185324}" type="presOf" srcId="{6650C247-EBC0-4C67-9643-6D8A1555A3A5}" destId="{6763A84E-2D16-43ED-83AB-9CB1CDC4464D}" srcOrd="0" destOrd="0" presId="urn:microsoft.com/office/officeart/2005/8/layout/hierarchy4"/>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C5663954-D018-4B4B-9960-4161003B5D3C}" type="presParOf" srcId="{856EFE54-4F20-479F-897D-02572A343848}" destId="{FEEB6870-E5D4-4812-9227-A70BC7DACD59}" srcOrd="2"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3" destOrd="0" presId="urn:microsoft.com/office/officeart/2005/8/layout/hierarchy4"/>
    <dgm:cxn modelId="{642C978C-55EB-4224-B589-6C4890E54A7A}" type="presParOf" srcId="{856EFE54-4F20-479F-897D-02572A343848}" destId="{E9677AB3-8A1B-419E-BB27-710F04049E99}" srcOrd="4" destOrd="0" presId="urn:microsoft.com/office/officeart/2005/8/layout/hierarchy4"/>
    <dgm:cxn modelId="{95FAF628-90A5-4C24-AE7A-7CA4E8E53D9F}" type="presParOf" srcId="{E9677AB3-8A1B-419E-BB27-710F04049E99}" destId="{72F03A2B-41FA-43D8-A77D-7EA9572D704A}" srcOrd="0" destOrd="0" presId="urn:microsoft.com/office/officeart/2005/8/layout/hierarchy4"/>
    <dgm:cxn modelId="{0ED46F5B-22D9-49C8-8AE6-1978A5A230D4}" type="presParOf" srcId="{E9677AB3-8A1B-419E-BB27-710F04049E99}" destId="{8F190334-FE43-4EF3-8B37-74701B773CE5}" srcOrd="1" destOrd="0" presId="urn:microsoft.com/office/officeart/2005/8/layout/hierarchy4"/>
    <dgm:cxn modelId="{FB32361E-8DAF-4F94-8A77-3B31FEFBA34F}" type="presParOf" srcId="{856EFE54-4F20-479F-897D-02572A343848}" destId="{D2451831-76A8-4891-ABAD-07A70B112972}"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C5CBDC86-AC96-4611-B611-E6316B8E1D66}" type="presParOf" srcId="{856EFE54-4F20-479F-897D-02572A343848}" destId="{196F0869-3847-46D0-8879-3120866D159E}" srcOrd="7" destOrd="0" presId="urn:microsoft.com/office/officeart/2005/8/layout/hierarchy4"/>
    <dgm:cxn modelId="{C21DA2A7-34CA-479C-8D02-8D9EA7FC0832}" type="presParOf" srcId="{856EFE54-4F20-479F-897D-02572A343848}" destId="{F847832A-007F-4669-A4F4-A10B29308C5F}" srcOrd="8" destOrd="0" presId="urn:microsoft.com/office/officeart/2005/8/layout/hierarchy4"/>
    <dgm:cxn modelId="{7FEA3E86-0057-40DF-BD57-C1A229495C1D}" type="presParOf" srcId="{F847832A-007F-4669-A4F4-A10B29308C5F}" destId="{6763A84E-2D16-43ED-83AB-9CB1CDC4464D}" srcOrd="0" destOrd="0" presId="urn:microsoft.com/office/officeart/2005/8/layout/hierarchy4"/>
    <dgm:cxn modelId="{7FD382F5-BCCB-40A0-BEE8-E40DF37585E8}" type="presParOf" srcId="{F847832A-007F-4669-A4F4-A10B29308C5F}" destId="{90E12FF7-4DCE-4072-A1B8-C16F98EF358E}"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0EA78-7934-4800-B312-2D8959C79938}">
      <dsp:nvSpPr>
        <dsp:cNvPr id="0" name=""/>
        <dsp:cNvSpPr/>
      </dsp:nvSpPr>
      <dsp:spPr>
        <a:xfrm rot="5400000">
          <a:off x="-219151" y="319918"/>
          <a:ext cx="1461009" cy="102270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93 Defects analysed</a:t>
          </a:r>
        </a:p>
      </dsp:txBody>
      <dsp:txXfrm rot="-5400000">
        <a:off x="1" y="612119"/>
        <a:ext cx="1022706" cy="438303"/>
      </dsp:txXfrm>
    </dsp:sp>
    <dsp:sp modelId="{3213081C-1F61-4FD8-9A46-8152CA54A07E}">
      <dsp:nvSpPr>
        <dsp:cNvPr id="0" name=""/>
        <dsp:cNvSpPr/>
      </dsp:nvSpPr>
      <dsp:spPr>
        <a:xfrm rot="5400000">
          <a:off x="4052575" y="-3027851"/>
          <a:ext cx="1147156" cy="720689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 All defects impacting AQ from June 2017 were analysed as at July 2020; total of 93 defects, impacting 778k MPRNs. The outcome of the analysis resulted in 58 defects that did not require a financial adjustment, 15 resolved defects (16%) that may be eligible for a financial adjustment. A further 20 defects (22%) from the 93 will undergo the assessment once they have been resolved &amp; AQs re-calculated. Initial analysis has suggested the volume of MPRNs is low.</a:t>
          </a:r>
        </a:p>
        <a:p>
          <a:pPr marL="114300" lvl="1" indent="-114300" algn="l" defTabSz="533400">
            <a:lnSpc>
              <a:spcPct val="90000"/>
            </a:lnSpc>
            <a:spcBef>
              <a:spcPct val="0"/>
            </a:spcBef>
            <a:spcAft>
              <a:spcPct val="15000"/>
            </a:spcAft>
            <a:buChar char="•"/>
          </a:pPr>
          <a:r>
            <a:rPr lang="en-GB" sz="1200" kern="1200" dirty="0"/>
            <a:t> See Appendix 2 for list of all defects analysed and outcome. </a:t>
          </a:r>
          <a:endParaRPr lang="en-GB" sz="1200" kern="1200" dirty="0">
            <a:solidFill>
              <a:srgbClr val="FF0000"/>
            </a:solidFill>
          </a:endParaRPr>
        </a:p>
      </dsp:txBody>
      <dsp:txXfrm rot="-5400000">
        <a:off x="1022707" y="58017"/>
        <a:ext cx="7150893" cy="1035156"/>
      </dsp:txXfrm>
    </dsp:sp>
    <dsp:sp modelId="{E7680B90-1B6A-4E0C-BFC6-DBDE60D41B44}">
      <dsp:nvSpPr>
        <dsp:cNvPr id="0" name=""/>
        <dsp:cNvSpPr/>
      </dsp:nvSpPr>
      <dsp:spPr>
        <a:xfrm rot="5400000">
          <a:off x="-219151" y="1590249"/>
          <a:ext cx="1461009" cy="102270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15 Defects Eligible</a:t>
          </a:r>
        </a:p>
      </dsp:txBody>
      <dsp:txXfrm rot="-5400000">
        <a:off x="1" y="1882450"/>
        <a:ext cx="1022706" cy="438303"/>
      </dsp:txXfrm>
    </dsp:sp>
    <dsp:sp modelId="{FADEF9C5-8105-4118-9CE6-15B07FD51D58}">
      <dsp:nvSpPr>
        <dsp:cNvPr id="0" name=""/>
        <dsp:cNvSpPr/>
      </dsp:nvSpPr>
      <dsp:spPr>
        <a:xfrm rot="5400000">
          <a:off x="4151325" y="-1757520"/>
          <a:ext cx="949656" cy="720689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rtl="0">
            <a:lnSpc>
              <a:spcPct val="90000"/>
            </a:lnSpc>
            <a:spcBef>
              <a:spcPct val="0"/>
            </a:spcBef>
            <a:spcAft>
              <a:spcPct val="15000"/>
            </a:spcAft>
            <a:buChar char="•"/>
          </a:pPr>
          <a:r>
            <a:rPr lang="en-GB" sz="1200" kern="1200" dirty="0">
              <a:latin typeface="Arial"/>
            </a:rPr>
            <a:t> </a:t>
          </a:r>
          <a:r>
            <a:rPr lang="en-US" sz="1200" kern="1200" dirty="0"/>
            <a:t>Following assessment 15 defects were identified as potentially requiring a financial adjustment. These 15 defects impacted 121,584 MPRN, </a:t>
          </a:r>
        </a:p>
      </dsp:txBody>
      <dsp:txXfrm rot="-5400000">
        <a:off x="1022707" y="1417456"/>
        <a:ext cx="7160535" cy="856940"/>
      </dsp:txXfrm>
    </dsp:sp>
    <dsp:sp modelId="{6E90673A-236D-45E0-A6A7-094D0E6CFF8E}">
      <dsp:nvSpPr>
        <dsp:cNvPr id="0" name=""/>
        <dsp:cNvSpPr/>
      </dsp:nvSpPr>
      <dsp:spPr>
        <a:xfrm rot="5400000">
          <a:off x="-219151" y="2860580"/>
          <a:ext cx="1461009" cy="102270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GB" sz="1500" kern="1200" dirty="0">
              <a:latin typeface="Arial"/>
            </a:rPr>
            <a:t>121,584 MPRNs</a:t>
          </a:r>
          <a:endParaRPr lang="en-GB" sz="1500" kern="1200" dirty="0"/>
        </a:p>
      </dsp:txBody>
      <dsp:txXfrm rot="-5400000">
        <a:off x="1" y="3152781"/>
        <a:ext cx="1022706" cy="438303"/>
      </dsp:txXfrm>
    </dsp:sp>
    <dsp:sp modelId="{48B631BE-C0B6-49BF-8269-25AC56C4E7AF}">
      <dsp:nvSpPr>
        <dsp:cNvPr id="0" name=""/>
        <dsp:cNvSpPr/>
      </dsp:nvSpPr>
      <dsp:spPr>
        <a:xfrm rot="5400000">
          <a:off x="4151325" y="-487189"/>
          <a:ext cx="949656" cy="720689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These MPRNs processed through the tools developed to re-calculate values for the period of the defect </a:t>
          </a:r>
        </a:p>
      </dsp:txBody>
      <dsp:txXfrm rot="-5400000">
        <a:off x="1022707" y="2687787"/>
        <a:ext cx="7160535" cy="8569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1353" y="2440"/>
          <a:ext cx="8226893" cy="1175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79</a:t>
          </a:r>
        </a:p>
        <a:p>
          <a:pPr marL="0" lvl="0" indent="0" algn="ctr" defTabSz="889000">
            <a:lnSpc>
              <a:spcPct val="90000"/>
            </a:lnSpc>
            <a:spcBef>
              <a:spcPct val="0"/>
            </a:spcBef>
            <a:spcAft>
              <a:spcPct val="35000"/>
            </a:spcAft>
            <a:buNone/>
          </a:pPr>
          <a:r>
            <a:rPr lang="en-GB" sz="1400" kern="1200" dirty="0"/>
            <a:t>Defects impacting AQ since August 2019</a:t>
          </a:r>
        </a:p>
        <a:p>
          <a:pPr marL="0" lvl="0" indent="0" algn="ctr" defTabSz="889000">
            <a:lnSpc>
              <a:spcPct val="90000"/>
            </a:lnSpc>
            <a:spcBef>
              <a:spcPct val="0"/>
            </a:spcBef>
            <a:spcAft>
              <a:spcPct val="35000"/>
            </a:spcAft>
            <a:buNone/>
          </a:pPr>
          <a:r>
            <a:rPr lang="en-GB" sz="1000" b="1" kern="1200" dirty="0"/>
            <a:t>(+2 raised since last month)</a:t>
          </a:r>
          <a:endParaRPr lang="en-GB" sz="2000" b="1" kern="1200" dirty="0"/>
        </a:p>
      </dsp:txBody>
      <dsp:txXfrm>
        <a:off x="35796" y="36883"/>
        <a:ext cx="8158007" cy="1107082"/>
      </dsp:txXfrm>
    </dsp:sp>
    <dsp:sp modelId="{413F79E1-8978-46C8-B654-097B23D5410D}">
      <dsp:nvSpPr>
        <dsp:cNvPr id="0" name=""/>
        <dsp:cNvSpPr/>
      </dsp:nvSpPr>
      <dsp:spPr>
        <a:xfrm>
          <a:off x="147420" y="1320401"/>
          <a:ext cx="6405292"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29</a:t>
          </a:r>
        </a:p>
        <a:p>
          <a:pPr marL="0" lvl="0" indent="0" algn="ctr" defTabSz="800100">
            <a:lnSpc>
              <a:spcPct val="90000"/>
            </a:lnSpc>
            <a:spcBef>
              <a:spcPct val="0"/>
            </a:spcBef>
            <a:spcAft>
              <a:spcPct val="35000"/>
            </a:spcAft>
            <a:buNone/>
          </a:pPr>
          <a:r>
            <a:rPr lang="en-GB" sz="1400" kern="1200" dirty="0"/>
            <a:t>Open Defects </a:t>
          </a:r>
        </a:p>
        <a:p>
          <a:pPr marL="0" lvl="0" indent="0" algn="ctr" defTabSz="800100">
            <a:lnSpc>
              <a:spcPct val="90000"/>
            </a:lnSpc>
            <a:spcBef>
              <a:spcPct val="0"/>
            </a:spcBef>
            <a:spcAft>
              <a:spcPct val="35000"/>
            </a:spcAft>
            <a:buNone/>
          </a:pPr>
          <a:r>
            <a:rPr lang="en-GB" sz="1000" kern="1200" dirty="0"/>
            <a:t>(+1 from previous month, 10 raised as a result of additional assurance reports)</a:t>
          </a:r>
        </a:p>
      </dsp:txBody>
      <dsp:txXfrm>
        <a:off x="181863" y="1354844"/>
        <a:ext cx="6336406" cy="1107082"/>
      </dsp:txXfrm>
    </dsp:sp>
    <dsp:sp modelId="{FDE2A37E-44E9-4D3D-BCDA-2D3825DF139B}">
      <dsp:nvSpPr>
        <dsp:cNvPr id="0" name=""/>
        <dsp:cNvSpPr/>
      </dsp:nvSpPr>
      <dsp:spPr>
        <a:xfrm>
          <a:off x="360042" y="2592288"/>
          <a:ext cx="1270109"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8</a:t>
          </a:r>
        </a:p>
        <a:p>
          <a:pPr marL="0" lvl="0" indent="0" algn="ctr" defTabSz="577850">
            <a:lnSpc>
              <a:spcPct val="90000"/>
            </a:lnSpc>
            <a:spcBef>
              <a:spcPct val="0"/>
            </a:spcBef>
            <a:spcAft>
              <a:spcPct val="35000"/>
            </a:spcAft>
            <a:buNone/>
          </a:pPr>
          <a:r>
            <a:rPr lang="en-GB" sz="1300" kern="1200" dirty="0"/>
            <a:t>Analysis</a:t>
          </a:r>
        </a:p>
        <a:p>
          <a:pPr marL="0" lvl="0" indent="0" algn="ctr" defTabSz="577850">
            <a:lnSpc>
              <a:spcPct val="90000"/>
            </a:lnSpc>
            <a:spcBef>
              <a:spcPct val="0"/>
            </a:spcBef>
            <a:spcAft>
              <a:spcPct val="35000"/>
            </a:spcAft>
            <a:buNone/>
          </a:pPr>
          <a:r>
            <a:rPr lang="en-GB" sz="1000" kern="1200" dirty="0"/>
            <a:t>(-5 from previous month)</a:t>
          </a:r>
        </a:p>
      </dsp:txBody>
      <dsp:txXfrm>
        <a:off x="394485" y="2626731"/>
        <a:ext cx="1201223" cy="1107082"/>
      </dsp:txXfrm>
    </dsp:sp>
    <dsp:sp modelId="{EC2C6B3A-F0AA-406B-BD66-5AD5C9B9D7DD}">
      <dsp:nvSpPr>
        <dsp:cNvPr id="0" name=""/>
        <dsp:cNvSpPr/>
      </dsp:nvSpPr>
      <dsp:spPr>
        <a:xfrm>
          <a:off x="1800200" y="2592288"/>
          <a:ext cx="1133030"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7</a:t>
          </a:r>
        </a:p>
        <a:p>
          <a:pPr marL="0" lvl="0" indent="0" algn="ctr" defTabSz="577850">
            <a:lnSpc>
              <a:spcPct val="90000"/>
            </a:lnSpc>
            <a:spcBef>
              <a:spcPct val="0"/>
            </a:spcBef>
            <a:spcAft>
              <a:spcPct val="35000"/>
            </a:spcAft>
            <a:buNone/>
          </a:pPr>
          <a:r>
            <a:rPr lang="en-GB" sz="1300" kern="1200" dirty="0"/>
            <a:t>UAT</a:t>
          </a:r>
        </a:p>
        <a:p>
          <a:pPr marL="0" lvl="0" indent="0" algn="ctr" defTabSz="577850">
            <a:lnSpc>
              <a:spcPct val="90000"/>
            </a:lnSpc>
            <a:spcBef>
              <a:spcPct val="0"/>
            </a:spcBef>
            <a:spcAft>
              <a:spcPct val="35000"/>
            </a:spcAft>
            <a:buNone/>
          </a:pPr>
          <a:r>
            <a:rPr lang="en-GB" sz="1000" kern="1200" dirty="0"/>
            <a:t>(+4 from previous month) </a:t>
          </a:r>
        </a:p>
      </dsp:txBody>
      <dsp:txXfrm>
        <a:off x="1833385" y="2625473"/>
        <a:ext cx="1066660" cy="1109598"/>
      </dsp:txXfrm>
    </dsp:sp>
    <dsp:sp modelId="{72F03A2B-41FA-43D8-A77D-7EA9572D704A}">
      <dsp:nvSpPr>
        <dsp:cNvPr id="0" name=""/>
        <dsp:cNvSpPr/>
      </dsp:nvSpPr>
      <dsp:spPr>
        <a:xfrm>
          <a:off x="3205911" y="2592288"/>
          <a:ext cx="118657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0</a:t>
          </a:r>
        </a:p>
        <a:p>
          <a:pPr marL="0" lvl="0" indent="0" algn="ctr" defTabSz="577850">
            <a:lnSpc>
              <a:spcPct val="90000"/>
            </a:lnSpc>
            <a:spcBef>
              <a:spcPct val="0"/>
            </a:spcBef>
            <a:spcAft>
              <a:spcPct val="35000"/>
            </a:spcAft>
            <a:buNone/>
          </a:pPr>
          <a:r>
            <a:rPr lang="en-GB" sz="1300" kern="1200" dirty="0"/>
            <a:t>Awaiting Deployment</a:t>
          </a:r>
          <a:r>
            <a:rPr lang="en-GB" sz="1000" kern="1200" dirty="0"/>
            <a:t> </a:t>
          </a:r>
        </a:p>
        <a:p>
          <a:pPr marL="0" lvl="0" indent="0" algn="ctr" defTabSz="577850">
            <a:lnSpc>
              <a:spcPct val="90000"/>
            </a:lnSpc>
            <a:spcBef>
              <a:spcPct val="0"/>
            </a:spcBef>
            <a:spcAft>
              <a:spcPct val="35000"/>
            </a:spcAft>
            <a:buNone/>
          </a:pPr>
          <a:r>
            <a:rPr lang="en-GB" sz="1000" kern="1200" dirty="0"/>
            <a:t>(same as previous month)</a:t>
          </a:r>
        </a:p>
      </dsp:txBody>
      <dsp:txXfrm>
        <a:off x="3240354" y="2626731"/>
        <a:ext cx="1117691" cy="1107082"/>
      </dsp:txXfrm>
    </dsp:sp>
    <dsp:sp modelId="{70C30767-313D-4734-B35E-54D3DA8D6724}">
      <dsp:nvSpPr>
        <dsp:cNvPr id="0" name=""/>
        <dsp:cNvSpPr/>
      </dsp:nvSpPr>
      <dsp:spPr>
        <a:xfrm>
          <a:off x="4713495" y="2623663"/>
          <a:ext cx="150328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5</a:t>
          </a:r>
        </a:p>
        <a:p>
          <a:pPr marL="0" lvl="0" indent="0" algn="ctr" defTabSz="577850">
            <a:lnSpc>
              <a:spcPct val="90000"/>
            </a:lnSpc>
            <a:spcBef>
              <a:spcPct val="0"/>
            </a:spcBef>
            <a:spcAft>
              <a:spcPct val="35000"/>
            </a:spcAft>
            <a:buNone/>
          </a:pPr>
          <a:r>
            <a:rPr lang="en-GB" sz="1300" kern="1200" dirty="0"/>
            <a:t>Fixed, Deployed Awaiting Data Correction</a:t>
          </a:r>
        </a:p>
        <a:p>
          <a:pPr marL="0" lvl="0" indent="0" algn="ctr" defTabSz="577850">
            <a:lnSpc>
              <a:spcPct val="90000"/>
            </a:lnSpc>
            <a:spcBef>
              <a:spcPct val="0"/>
            </a:spcBef>
            <a:spcAft>
              <a:spcPct val="35000"/>
            </a:spcAft>
            <a:buNone/>
          </a:pPr>
          <a:r>
            <a:rPr lang="en-GB" sz="1000" kern="1200" dirty="0"/>
            <a:t>(+1 on previous month)</a:t>
          </a:r>
        </a:p>
      </dsp:txBody>
      <dsp:txXfrm>
        <a:off x="4747938" y="2658106"/>
        <a:ext cx="1434399" cy="1107082"/>
      </dsp:txXfrm>
    </dsp:sp>
    <dsp:sp modelId="{6763A84E-2D16-43ED-83AB-9CB1CDC4464D}">
      <dsp:nvSpPr>
        <dsp:cNvPr id="0" name=""/>
        <dsp:cNvSpPr/>
      </dsp:nvSpPr>
      <dsp:spPr>
        <a:xfrm>
          <a:off x="6804834" y="2640803"/>
          <a:ext cx="141840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9</a:t>
          </a:r>
        </a:p>
        <a:p>
          <a:pPr marL="0" lvl="0" indent="0" algn="ctr" defTabSz="622300">
            <a:lnSpc>
              <a:spcPct val="90000"/>
            </a:lnSpc>
            <a:spcBef>
              <a:spcPct val="0"/>
            </a:spcBef>
            <a:spcAft>
              <a:spcPct val="35000"/>
            </a:spcAft>
            <a:buNone/>
          </a:pPr>
          <a:r>
            <a:rPr lang="en-GB" sz="1400" kern="1200" dirty="0"/>
            <a:t>Awaiting to be processed via adjustment tools</a:t>
          </a:r>
        </a:p>
      </dsp:txBody>
      <dsp:txXfrm>
        <a:off x="6839277" y="2675246"/>
        <a:ext cx="1349521" cy="1107082"/>
      </dsp:txXfrm>
    </dsp:sp>
    <dsp:sp modelId="{21579366-40A8-401B-8BAF-1D571755D003}">
      <dsp:nvSpPr>
        <dsp:cNvPr id="0" name=""/>
        <dsp:cNvSpPr/>
      </dsp:nvSpPr>
      <dsp:spPr>
        <a:xfrm>
          <a:off x="6785112" y="1296141"/>
          <a:ext cx="1444487"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50</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000" kern="1200" dirty="0"/>
            <a:t>(+1 on previous month)</a:t>
          </a:r>
          <a:r>
            <a:rPr lang="en-GB" sz="1300" kern="1200" dirty="0"/>
            <a:t> </a:t>
          </a:r>
        </a:p>
      </dsp:txBody>
      <dsp:txXfrm>
        <a:off x="6819555" y="1330584"/>
        <a:ext cx="1375601" cy="110708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05/10/2020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928075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asgovernance.co.uk/sites/default/files/ggf/2020-08/7.3.4%20Adjustment%20Principles%20(1%20of%202).pptx" TargetMode="External"/><Relationship Id="rId2" Type="http://schemas.openxmlformats.org/officeDocument/2006/relationships/hyperlink" Target="https://www.gasgovernance.co.uk/sites/default/files/ggf/2020-08/7.3.4%20Adjustments%20Methodology%20(2%20of%202%20paper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14</a:t>
            </a:r>
            <a:r>
              <a:rPr lang="en-GB" baseline="30000" dirty="0">
                <a:latin typeface="Arial"/>
                <a:cs typeface="Arial"/>
              </a:rPr>
              <a:t>th</a:t>
            </a:r>
            <a:r>
              <a:rPr lang="en-GB" dirty="0">
                <a:latin typeface="Arial"/>
                <a:cs typeface="Arial"/>
              </a:rPr>
              <a:t> October 2020</a:t>
            </a:r>
          </a:p>
          <a:p>
            <a:r>
              <a:rPr lang="en-GB" sz="1300" dirty="0">
                <a:latin typeface="Arial"/>
                <a:cs typeface="Arial"/>
              </a:rPr>
              <a:t>Version 1.0</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0AC7-DC5F-4A08-B339-635443A30180}"/>
              </a:ext>
            </a:extLst>
          </p:cNvPr>
          <p:cNvSpPr>
            <a:spLocks noGrp="1"/>
          </p:cNvSpPr>
          <p:nvPr>
            <p:ph type="title"/>
          </p:nvPr>
        </p:nvSpPr>
        <p:spPr/>
        <p:txBody>
          <a:bodyPr/>
          <a:lstStyle/>
          <a:p>
            <a:r>
              <a:rPr lang="en-GB" dirty="0"/>
              <a:t>Appendix 1: </a:t>
            </a:r>
          </a:p>
        </p:txBody>
      </p:sp>
      <p:sp>
        <p:nvSpPr>
          <p:cNvPr id="3" name="Content Placeholder 2">
            <a:extLst>
              <a:ext uri="{FF2B5EF4-FFF2-40B4-BE49-F238E27FC236}">
                <a16:creationId xmlns:a16="http://schemas.microsoft.com/office/drawing/2014/main" id="{2804E59D-4CEC-44F0-B120-8685430C7B02}"/>
              </a:ext>
            </a:extLst>
          </p:cNvPr>
          <p:cNvSpPr>
            <a:spLocks noGrp="1"/>
          </p:cNvSpPr>
          <p:nvPr>
            <p:ph idx="1"/>
          </p:nvPr>
        </p:nvSpPr>
        <p:spPr/>
        <p:txBody>
          <a:bodyPr vert="horz" lIns="91440" tIns="45720" rIns="91440" bIns="45720" rtlCol="0" anchor="t">
            <a:normAutofit/>
          </a:bodyPr>
          <a:lstStyle/>
          <a:p>
            <a:r>
              <a:rPr lang="en-GB" dirty="0">
                <a:latin typeface="Arial"/>
                <a:cs typeface="Arial"/>
              </a:rPr>
              <a:t>Adjustment Methodology (presented at August Contract Management Committee): </a:t>
            </a:r>
            <a:r>
              <a:rPr lang="en-GB" dirty="0">
                <a:latin typeface="Arial"/>
                <a:cs typeface="Arial"/>
                <a:hlinkClick r:id="rId2"/>
              </a:rPr>
              <a:t>Adjustment Methodology v1.0</a:t>
            </a:r>
            <a:endParaRPr lang="en-GB" dirty="0">
              <a:latin typeface="Arial"/>
              <a:cs typeface="Arial"/>
            </a:endParaRPr>
          </a:p>
          <a:p>
            <a:endParaRPr lang="en-GB" dirty="0">
              <a:latin typeface="Arial"/>
              <a:cs typeface="Arial"/>
            </a:endParaRPr>
          </a:p>
          <a:p>
            <a:r>
              <a:rPr lang="en-GB" dirty="0">
                <a:latin typeface="Arial"/>
                <a:cs typeface="Arial"/>
              </a:rPr>
              <a:t>Adjustment Principles (presented at August Contract Management Committee): </a:t>
            </a:r>
            <a:r>
              <a:rPr lang="en-GB" dirty="0">
                <a:latin typeface="Arial"/>
                <a:cs typeface="Arial"/>
                <a:hlinkClick r:id="rId3"/>
              </a:rPr>
              <a:t>Adjustment Principles v1.0</a:t>
            </a:r>
            <a:endParaRPr lang="en-GB" dirty="0">
              <a:latin typeface="Arial"/>
              <a:cs typeface="Arial"/>
            </a:endParaRPr>
          </a:p>
          <a:p>
            <a:pPr marL="0" indent="0">
              <a:buNone/>
            </a:pPr>
            <a:endParaRPr lang="en-GB" dirty="0"/>
          </a:p>
        </p:txBody>
      </p:sp>
    </p:spTree>
    <p:extLst>
      <p:ext uri="{BB962C8B-B14F-4D97-AF65-F5344CB8AC3E}">
        <p14:creationId xmlns:p14="http://schemas.microsoft.com/office/powerpoint/2010/main" val="3431955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0AC7-DC5F-4A08-B339-635443A30180}"/>
              </a:ext>
            </a:extLst>
          </p:cNvPr>
          <p:cNvSpPr>
            <a:spLocks noGrp="1"/>
          </p:cNvSpPr>
          <p:nvPr>
            <p:ph type="title"/>
          </p:nvPr>
        </p:nvSpPr>
        <p:spPr/>
        <p:txBody>
          <a:bodyPr>
            <a:normAutofit fontScale="90000"/>
          </a:bodyPr>
          <a:lstStyle/>
          <a:p>
            <a:r>
              <a:rPr lang="en-GB" dirty="0"/>
              <a:t>Appendix 2: Historical Defects Analysed and Outcome </a:t>
            </a:r>
          </a:p>
        </p:txBody>
      </p:sp>
      <p:graphicFrame>
        <p:nvGraphicFramePr>
          <p:cNvPr id="7" name="Content Placeholder 6">
            <a:extLst>
              <a:ext uri="{FF2B5EF4-FFF2-40B4-BE49-F238E27FC236}">
                <a16:creationId xmlns:a16="http://schemas.microsoft.com/office/drawing/2014/main" id="{6B69B8D0-AF5B-4A72-AEAE-C5A45BD3CEA2}"/>
              </a:ext>
            </a:extLst>
          </p:cNvPr>
          <p:cNvGraphicFramePr>
            <a:graphicFrameLocks noGrp="1"/>
          </p:cNvGraphicFramePr>
          <p:nvPr>
            <p:ph idx="1"/>
            <p:extLst/>
          </p:nvPr>
        </p:nvGraphicFramePr>
        <p:xfrm>
          <a:off x="454536" y="1203598"/>
          <a:ext cx="8229600" cy="3093720"/>
        </p:xfrm>
        <a:graphic>
          <a:graphicData uri="http://schemas.openxmlformats.org/drawingml/2006/table">
            <a:tbl>
              <a:tblPr firstRow="1" bandRow="1">
                <a:tableStyleId>{5C22544A-7EE6-4342-B048-85BDC9FD1C3A}</a:tableStyleId>
              </a:tblPr>
              <a:tblGrid>
                <a:gridCol w="6658312">
                  <a:extLst>
                    <a:ext uri="{9D8B030D-6E8A-4147-A177-3AD203B41FA5}">
                      <a16:colId xmlns:a16="http://schemas.microsoft.com/office/drawing/2014/main" val="1623427425"/>
                    </a:ext>
                  </a:extLst>
                </a:gridCol>
                <a:gridCol w="1571288">
                  <a:extLst>
                    <a:ext uri="{9D8B030D-6E8A-4147-A177-3AD203B41FA5}">
                      <a16:colId xmlns:a16="http://schemas.microsoft.com/office/drawing/2014/main" val="3219789656"/>
                    </a:ext>
                  </a:extLst>
                </a:gridCol>
              </a:tblGrid>
              <a:tr h="370840">
                <a:tc>
                  <a:txBody>
                    <a:bodyPr/>
                    <a:lstStyle/>
                    <a:p>
                      <a:r>
                        <a:rPr lang="en-GB" sz="1400" dirty="0"/>
                        <a:t>Scenario</a:t>
                      </a:r>
                    </a:p>
                  </a:txBody>
                  <a:tcPr/>
                </a:tc>
                <a:tc>
                  <a:txBody>
                    <a:bodyPr/>
                    <a:lstStyle/>
                    <a:p>
                      <a:pPr algn="ctr"/>
                      <a:r>
                        <a:rPr lang="en-GB" sz="1400" dirty="0"/>
                        <a:t>No. of Defects</a:t>
                      </a:r>
                    </a:p>
                  </a:txBody>
                  <a:tcPr/>
                </a:tc>
                <a:extLst>
                  <a:ext uri="{0D108BD9-81ED-4DB2-BD59-A6C34878D82A}">
                    <a16:rowId xmlns:a16="http://schemas.microsoft.com/office/drawing/2014/main" val="1927621842"/>
                  </a:ext>
                </a:extLst>
              </a:tr>
              <a:tr h="370840">
                <a:tc>
                  <a:txBody>
                    <a:bodyPr/>
                    <a:lstStyle/>
                    <a:p>
                      <a:r>
                        <a:rPr lang="en-US" sz="1400" dirty="0"/>
                        <a:t>Open AQ impacting defects as at August 2020. MPRNs affected by these defects will be processed via the adjustment tools once the defect has been resolved (where required data corrected and AQs revised).</a:t>
                      </a:r>
                      <a:endParaRPr lang="en-GB" sz="1400" dirty="0"/>
                    </a:p>
                  </a:txBody>
                  <a:tcPr/>
                </a:tc>
                <a:tc>
                  <a:txBody>
                    <a:bodyPr/>
                    <a:lstStyle/>
                    <a:p>
                      <a:pPr algn="ctr"/>
                      <a:r>
                        <a:rPr lang="en-GB" sz="1400" dirty="0"/>
                        <a:t>20</a:t>
                      </a:r>
                    </a:p>
                  </a:txBody>
                  <a:tcPr/>
                </a:tc>
                <a:extLst>
                  <a:ext uri="{0D108BD9-81ED-4DB2-BD59-A6C34878D82A}">
                    <a16:rowId xmlns:a16="http://schemas.microsoft.com/office/drawing/2014/main" val="613469319"/>
                  </a:ext>
                </a:extLst>
              </a:tr>
              <a:tr h="370840">
                <a:tc>
                  <a:txBody>
                    <a:bodyPr/>
                    <a:lstStyle/>
                    <a:p>
                      <a:r>
                        <a:rPr lang="en-US" sz="1400" dirty="0">
                          <a:solidFill>
                            <a:schemeClr val="tx1"/>
                          </a:solidFill>
                        </a:rPr>
                        <a:t>Resolved AQ impacting defects where AQ values (and therefore FYAQ values) were corrected prior to 1st April 2019. Therefore no financial adjustments required.</a:t>
                      </a:r>
                      <a:endParaRPr lang="en-GB" sz="1400" dirty="0">
                        <a:solidFill>
                          <a:schemeClr val="tx1"/>
                        </a:solidFill>
                      </a:endParaRPr>
                    </a:p>
                  </a:txBody>
                  <a:tcPr/>
                </a:tc>
                <a:tc>
                  <a:txBody>
                    <a:bodyPr/>
                    <a:lstStyle/>
                    <a:p>
                      <a:pPr algn="ctr"/>
                      <a:r>
                        <a:rPr lang="en-GB" sz="1400" dirty="0"/>
                        <a:t>17</a:t>
                      </a:r>
                    </a:p>
                  </a:txBody>
                  <a:tcPr/>
                </a:tc>
                <a:extLst>
                  <a:ext uri="{0D108BD9-81ED-4DB2-BD59-A6C34878D82A}">
                    <a16:rowId xmlns:a16="http://schemas.microsoft.com/office/drawing/2014/main" val="1751918305"/>
                  </a:ext>
                </a:extLst>
              </a:tr>
              <a:tr h="370840">
                <a:tc>
                  <a:txBody>
                    <a:bodyPr/>
                    <a:lstStyle/>
                    <a:p>
                      <a:r>
                        <a:rPr lang="en-US" sz="1400" dirty="0"/>
                        <a:t>AQ impacting defects where a data correction was not required therefore AQ &amp; FYAQ values were correct during the period of the defect. No financial adjustments required.</a:t>
                      </a:r>
                      <a:endParaRPr lang="en-GB" sz="1400" dirty="0"/>
                    </a:p>
                  </a:txBody>
                  <a:tcPr/>
                </a:tc>
                <a:tc>
                  <a:txBody>
                    <a:bodyPr/>
                    <a:lstStyle/>
                    <a:p>
                      <a:pPr algn="ctr"/>
                      <a:r>
                        <a:rPr lang="en-GB" sz="1400" dirty="0"/>
                        <a:t>41</a:t>
                      </a:r>
                    </a:p>
                  </a:txBody>
                  <a:tcPr/>
                </a:tc>
                <a:extLst>
                  <a:ext uri="{0D108BD9-81ED-4DB2-BD59-A6C34878D82A}">
                    <a16:rowId xmlns:a16="http://schemas.microsoft.com/office/drawing/2014/main" val="1405890285"/>
                  </a:ext>
                </a:extLst>
              </a:tr>
              <a:tr h="370840">
                <a:tc>
                  <a:txBody>
                    <a:bodyPr/>
                    <a:lstStyle/>
                    <a:p>
                      <a:r>
                        <a:rPr lang="en-US" sz="1400" dirty="0"/>
                        <a:t>Resolved AQ impacting defects where a financial adjustment may be applicable.</a:t>
                      </a:r>
                      <a:endParaRPr lang="en-GB" sz="1400" dirty="0"/>
                    </a:p>
                  </a:txBody>
                  <a:tcPr/>
                </a:tc>
                <a:tc>
                  <a:txBody>
                    <a:bodyPr/>
                    <a:lstStyle/>
                    <a:p>
                      <a:pPr algn="ctr"/>
                      <a:r>
                        <a:rPr lang="en-GB" sz="1400" dirty="0"/>
                        <a:t>15</a:t>
                      </a:r>
                    </a:p>
                  </a:txBody>
                  <a:tcPr/>
                </a:tc>
                <a:extLst>
                  <a:ext uri="{0D108BD9-81ED-4DB2-BD59-A6C34878D82A}">
                    <a16:rowId xmlns:a16="http://schemas.microsoft.com/office/drawing/2014/main" val="1102278046"/>
                  </a:ext>
                </a:extLst>
              </a:tr>
              <a:tr h="370840">
                <a:tc>
                  <a:txBody>
                    <a:bodyPr/>
                    <a:lstStyle/>
                    <a:p>
                      <a:r>
                        <a:rPr lang="en-GB" sz="1400" dirty="0"/>
                        <a:t>Total</a:t>
                      </a:r>
                    </a:p>
                  </a:txBody>
                  <a:tcPr/>
                </a:tc>
                <a:tc>
                  <a:txBody>
                    <a:bodyPr/>
                    <a:lstStyle/>
                    <a:p>
                      <a:pPr algn="ctr"/>
                      <a:r>
                        <a:rPr lang="en-GB" sz="1400" dirty="0"/>
                        <a:t>93</a:t>
                      </a:r>
                    </a:p>
                  </a:txBody>
                  <a:tcPr/>
                </a:tc>
                <a:extLst>
                  <a:ext uri="{0D108BD9-81ED-4DB2-BD59-A6C34878D82A}">
                    <a16:rowId xmlns:a16="http://schemas.microsoft.com/office/drawing/2014/main" val="1273605722"/>
                  </a:ext>
                </a:extLst>
              </a:tr>
            </a:tbl>
          </a:graphicData>
        </a:graphic>
      </p:graphicFrame>
    </p:spTree>
    <p:extLst>
      <p:ext uri="{BB962C8B-B14F-4D97-AF65-F5344CB8AC3E}">
        <p14:creationId xmlns:p14="http://schemas.microsoft.com/office/powerpoint/2010/main" val="2309326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0AC7-DC5F-4A08-B339-635443A30180}"/>
              </a:ext>
            </a:extLst>
          </p:cNvPr>
          <p:cNvSpPr>
            <a:spLocks noGrp="1"/>
          </p:cNvSpPr>
          <p:nvPr>
            <p:ph type="title"/>
          </p:nvPr>
        </p:nvSpPr>
        <p:spPr>
          <a:xfrm>
            <a:off x="54220" y="64862"/>
            <a:ext cx="8229600" cy="637580"/>
          </a:xfrm>
        </p:spPr>
        <p:txBody>
          <a:bodyPr/>
          <a:lstStyle/>
          <a:p>
            <a:r>
              <a:rPr lang="en-GB" dirty="0">
                <a:latin typeface="Arial"/>
                <a:cs typeface="Arial"/>
              </a:rPr>
              <a:t>Appendix 3: </a:t>
            </a:r>
            <a:r>
              <a:rPr lang="en-US" dirty="0">
                <a:latin typeface="Arial"/>
                <a:cs typeface="Arial"/>
              </a:rPr>
              <a:t>Decision Tree - Rejection Stats</a:t>
            </a:r>
            <a:endParaRPr lang="en-GB" dirty="0"/>
          </a:p>
        </p:txBody>
      </p:sp>
      <p:graphicFrame>
        <p:nvGraphicFramePr>
          <p:cNvPr id="6" name="Table 5">
            <a:extLst>
              <a:ext uri="{FF2B5EF4-FFF2-40B4-BE49-F238E27FC236}">
                <a16:creationId xmlns:a16="http://schemas.microsoft.com/office/drawing/2014/main" id="{E548FE9E-6F4B-4BE6-8EB8-26DF5DFF9BFB}"/>
              </a:ext>
            </a:extLst>
          </p:cNvPr>
          <p:cNvGraphicFramePr>
            <a:graphicFrameLocks noGrp="1"/>
          </p:cNvGraphicFramePr>
          <p:nvPr>
            <p:extLst/>
          </p:nvPr>
        </p:nvGraphicFramePr>
        <p:xfrm>
          <a:off x="628650" y="781050"/>
          <a:ext cx="7810200" cy="1943952"/>
        </p:xfrm>
        <a:graphic>
          <a:graphicData uri="http://schemas.openxmlformats.org/drawingml/2006/table">
            <a:tbl>
              <a:tblPr firstRow="1" bandRow="1">
                <a:tableStyleId>{5C22544A-7EE6-4342-B048-85BDC9FD1C3A}</a:tableStyleId>
              </a:tblPr>
              <a:tblGrid>
                <a:gridCol w="4735438">
                  <a:extLst>
                    <a:ext uri="{9D8B030D-6E8A-4147-A177-3AD203B41FA5}">
                      <a16:colId xmlns:a16="http://schemas.microsoft.com/office/drawing/2014/main" val="3451998914"/>
                    </a:ext>
                  </a:extLst>
                </a:gridCol>
                <a:gridCol w="1944216">
                  <a:extLst>
                    <a:ext uri="{9D8B030D-6E8A-4147-A177-3AD203B41FA5}">
                      <a16:colId xmlns:a16="http://schemas.microsoft.com/office/drawing/2014/main" val="2820825687"/>
                    </a:ext>
                  </a:extLst>
                </a:gridCol>
                <a:gridCol w="1130546">
                  <a:extLst>
                    <a:ext uri="{9D8B030D-6E8A-4147-A177-3AD203B41FA5}">
                      <a16:colId xmlns:a16="http://schemas.microsoft.com/office/drawing/2014/main" val="4081659368"/>
                    </a:ext>
                  </a:extLst>
                </a:gridCol>
              </a:tblGrid>
              <a:tr h="211666">
                <a:tc>
                  <a:txBody>
                    <a:bodyPr/>
                    <a:lstStyle/>
                    <a:p>
                      <a:pPr algn="ctr"/>
                      <a:r>
                        <a:rPr lang="en-US" sz="1400" dirty="0">
                          <a:effectLst/>
                        </a:rPr>
                        <a:t>Reason</a:t>
                      </a:r>
                    </a:p>
                  </a:txBody>
                  <a:tcPr marL="0" marR="0" marT="0" marB="0" anchor="ctr"/>
                </a:tc>
                <a:tc>
                  <a:txBody>
                    <a:bodyPr/>
                    <a:lstStyle/>
                    <a:p>
                      <a:pPr algn="ctr"/>
                      <a:r>
                        <a:rPr lang="en-US" sz="1400" dirty="0">
                          <a:effectLst/>
                        </a:rPr>
                        <a:t>MPRN Count*</a:t>
                      </a:r>
                    </a:p>
                  </a:txBody>
                  <a:tcPr marL="0" marR="0" marT="0" marB="0" anchor="ctr"/>
                </a:tc>
                <a:tc>
                  <a:txBody>
                    <a:bodyPr/>
                    <a:lstStyle/>
                    <a:p>
                      <a:pPr algn="ctr"/>
                      <a:r>
                        <a:rPr lang="en-US" sz="1400" dirty="0">
                          <a:effectLst/>
                        </a:rPr>
                        <a:t>%</a:t>
                      </a:r>
                    </a:p>
                  </a:txBody>
                  <a:tcPr marL="0" marR="0" marT="0" marB="0" anchor="ctr"/>
                </a:tc>
                <a:extLst>
                  <a:ext uri="{0D108BD9-81ED-4DB2-BD59-A6C34878D82A}">
                    <a16:rowId xmlns:a16="http://schemas.microsoft.com/office/drawing/2014/main" val="3433730187"/>
                  </a:ext>
                </a:extLst>
              </a:tr>
              <a:tr h="576864">
                <a:tc>
                  <a:txBody>
                    <a:bodyPr/>
                    <a:lstStyle/>
                    <a:p>
                      <a:pPr algn="ctr"/>
                      <a:r>
                        <a:rPr lang="en-US" sz="1200" dirty="0">
                          <a:effectLst/>
                        </a:rPr>
                        <a:t>Incorrect consumption period not impacting AQ or FYAQ values</a:t>
                      </a:r>
                    </a:p>
                  </a:txBody>
                  <a:tcPr marL="0" marR="0" marT="0" marB="0" anchor="ctr"/>
                </a:tc>
                <a:tc>
                  <a:txBody>
                    <a:bodyPr/>
                    <a:lstStyle/>
                    <a:p>
                      <a:pPr algn="ctr"/>
                      <a:r>
                        <a:rPr lang="en-US" sz="1400" dirty="0">
                          <a:effectLst/>
                        </a:rPr>
                        <a:t>51,388</a:t>
                      </a:r>
                    </a:p>
                  </a:txBody>
                  <a:tcPr marL="0" marR="0" marT="0" marB="0" anchor="ctr"/>
                </a:tc>
                <a:tc>
                  <a:txBody>
                    <a:bodyPr/>
                    <a:lstStyle/>
                    <a:p>
                      <a:pPr algn="ctr"/>
                      <a:r>
                        <a:rPr lang="en-US" sz="1400" dirty="0">
                          <a:effectLst/>
                        </a:rPr>
                        <a:t>98.85</a:t>
                      </a:r>
                    </a:p>
                  </a:txBody>
                  <a:tcPr marL="0" marR="0" marT="0" marB="0" anchor="ctr"/>
                </a:tc>
                <a:extLst>
                  <a:ext uri="{0D108BD9-81ED-4DB2-BD59-A6C34878D82A}">
                    <a16:rowId xmlns:a16="http://schemas.microsoft.com/office/drawing/2014/main" val="850666386"/>
                  </a:ext>
                </a:extLst>
              </a:tr>
              <a:tr h="576864">
                <a:tc>
                  <a:txBody>
                    <a:bodyPr/>
                    <a:lstStyle/>
                    <a:p>
                      <a:pPr lvl="0" algn="ctr">
                        <a:buNone/>
                      </a:pPr>
                      <a:r>
                        <a:rPr lang="en-US" sz="1200" dirty="0">
                          <a:effectLst/>
                        </a:rPr>
                        <a:t>FYAQ for 1</a:t>
                      </a:r>
                      <a:r>
                        <a:rPr lang="en-US" sz="1200" baseline="30000" dirty="0">
                          <a:effectLst/>
                        </a:rPr>
                        <a:t>ST</a:t>
                      </a:r>
                      <a:r>
                        <a:rPr lang="en-US" sz="1200" dirty="0">
                          <a:effectLst/>
                        </a:rPr>
                        <a:t> April 2019 was not derived using monthly AQ </a:t>
                      </a:r>
                      <a:endParaRPr lang="en-US" dirty="0"/>
                    </a:p>
                  </a:txBody>
                  <a:tcPr marL="0" marR="0" marT="0" marB="0" anchor="ctr"/>
                </a:tc>
                <a:tc>
                  <a:txBody>
                    <a:bodyPr/>
                    <a:lstStyle/>
                    <a:p>
                      <a:pPr lvl="0" algn="ctr">
                        <a:buNone/>
                      </a:pPr>
                      <a:r>
                        <a:rPr lang="en-US" sz="1400" dirty="0">
                          <a:effectLst/>
                        </a:rPr>
                        <a:t>596</a:t>
                      </a:r>
                      <a:endParaRPr lang="en-US" dirty="0"/>
                    </a:p>
                  </a:txBody>
                  <a:tcPr marL="0" marR="0" marT="0" marB="0" anchor="ctr"/>
                </a:tc>
                <a:tc>
                  <a:txBody>
                    <a:bodyPr/>
                    <a:lstStyle/>
                    <a:p>
                      <a:pPr lvl="0" algn="ctr">
                        <a:buNone/>
                      </a:pPr>
                      <a:r>
                        <a:rPr lang="en-US" sz="1400" dirty="0">
                          <a:effectLst/>
                        </a:rPr>
                        <a:t>1.15</a:t>
                      </a:r>
                      <a:endParaRPr lang="en-US" dirty="0"/>
                    </a:p>
                  </a:txBody>
                  <a:tcPr marL="0" marR="0" marT="0" marB="0" anchor="ctr"/>
                </a:tc>
                <a:extLst>
                  <a:ext uri="{0D108BD9-81ED-4DB2-BD59-A6C34878D82A}">
                    <a16:rowId xmlns:a16="http://schemas.microsoft.com/office/drawing/2014/main" val="1550260090"/>
                  </a:ext>
                </a:extLst>
              </a:tr>
              <a:tr h="576864">
                <a:tc>
                  <a:txBody>
                    <a:bodyPr/>
                    <a:lstStyle/>
                    <a:p>
                      <a:pPr algn="ctr"/>
                      <a:r>
                        <a:rPr lang="en-US" sz="1200" dirty="0">
                          <a:effectLst/>
                        </a:rPr>
                        <a:t>Mismatch in FYAQ and AQ as at 1</a:t>
                      </a:r>
                      <a:r>
                        <a:rPr lang="en-US" sz="1200" baseline="30000" dirty="0">
                          <a:effectLst/>
                        </a:rPr>
                        <a:t>st</a:t>
                      </a:r>
                      <a:r>
                        <a:rPr lang="en-US" sz="1200" dirty="0">
                          <a:effectLst/>
                        </a:rPr>
                        <a:t> April 2019</a:t>
                      </a:r>
                    </a:p>
                  </a:txBody>
                  <a:tcPr marL="0" marR="0" marT="0" marB="0" anchor="ctr"/>
                </a:tc>
                <a:tc>
                  <a:txBody>
                    <a:bodyPr/>
                    <a:lstStyle/>
                    <a:p>
                      <a:pPr algn="ctr"/>
                      <a:r>
                        <a:rPr lang="en-US" sz="1400" dirty="0">
                          <a:effectLst/>
                        </a:rPr>
                        <a:t>1</a:t>
                      </a:r>
                    </a:p>
                  </a:txBody>
                  <a:tcPr marL="0" marR="0" marT="0" marB="0" anchor="ctr"/>
                </a:tc>
                <a:tc>
                  <a:txBody>
                    <a:bodyPr/>
                    <a:lstStyle/>
                    <a:p>
                      <a:pPr algn="ctr"/>
                      <a:r>
                        <a:rPr lang="en-US" sz="1400" dirty="0">
                          <a:effectLst/>
                        </a:rPr>
                        <a:t>0.01</a:t>
                      </a:r>
                    </a:p>
                  </a:txBody>
                  <a:tcPr marL="0" marR="0" marT="0" marB="0" anchor="ctr"/>
                </a:tc>
                <a:extLst>
                  <a:ext uri="{0D108BD9-81ED-4DB2-BD59-A6C34878D82A}">
                    <a16:rowId xmlns:a16="http://schemas.microsoft.com/office/drawing/2014/main" val="4208620885"/>
                  </a:ext>
                </a:extLst>
              </a:tr>
            </a:tbl>
          </a:graphicData>
        </a:graphic>
      </p:graphicFrame>
      <p:sp>
        <p:nvSpPr>
          <p:cNvPr id="10" name="TextBox 9">
            <a:extLst>
              <a:ext uri="{FF2B5EF4-FFF2-40B4-BE49-F238E27FC236}">
                <a16:creationId xmlns:a16="http://schemas.microsoft.com/office/drawing/2014/main" id="{8BDC6136-1052-4BDB-A475-404ED24F1770}"/>
              </a:ext>
            </a:extLst>
          </p:cNvPr>
          <p:cNvSpPr txBox="1"/>
          <p:nvPr/>
        </p:nvSpPr>
        <p:spPr>
          <a:xfrm>
            <a:off x="467544" y="2931790"/>
            <a:ext cx="848981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dirty="0">
                <a:solidFill>
                  <a:srgbClr val="000000"/>
                </a:solidFill>
              </a:rPr>
              <a:t>*</a:t>
            </a:r>
            <a:r>
              <a:rPr lang="en-US" sz="1600" b="1" dirty="0">
                <a:solidFill>
                  <a:srgbClr val="000000"/>
                </a:solidFill>
              </a:rPr>
              <a:t> </a:t>
            </a:r>
            <a:r>
              <a:rPr lang="en-US" sz="1000" b="1" dirty="0">
                <a:solidFill>
                  <a:srgbClr val="000000"/>
                </a:solidFill>
              </a:rPr>
              <a:t>51,936 Unique MPRNs rejected in total –One MPRN can be impacted by more than one rejection if they have multiple adjustments.</a:t>
            </a:r>
            <a:r>
              <a:rPr lang="en-US" sz="1050" b="1" dirty="0">
                <a:solidFill>
                  <a:srgbClr val="000000"/>
                </a:solidFill>
              </a:rPr>
              <a:t>  </a:t>
            </a:r>
            <a:r>
              <a:rPr lang="en-US" b="1" dirty="0">
                <a:solidFill>
                  <a:srgbClr val="000000"/>
                </a:solidFill>
              </a:rPr>
              <a:t>  </a:t>
            </a:r>
            <a:endParaRPr lang="en-US" dirty="0"/>
          </a:p>
        </p:txBody>
      </p:sp>
    </p:spTree>
    <p:extLst>
      <p:ext uri="{BB962C8B-B14F-4D97-AF65-F5344CB8AC3E}">
        <p14:creationId xmlns:p14="http://schemas.microsoft.com/office/powerpoint/2010/main" val="1491671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0AC7-DC5F-4A08-B339-635443A30180}"/>
              </a:ext>
            </a:extLst>
          </p:cNvPr>
          <p:cNvSpPr>
            <a:spLocks noGrp="1"/>
          </p:cNvSpPr>
          <p:nvPr>
            <p:ph type="title"/>
          </p:nvPr>
        </p:nvSpPr>
        <p:spPr>
          <a:xfrm>
            <a:off x="185027" y="172827"/>
            <a:ext cx="9035561" cy="637580"/>
          </a:xfrm>
        </p:spPr>
        <p:txBody>
          <a:bodyPr>
            <a:normAutofit/>
          </a:bodyPr>
          <a:lstStyle/>
          <a:p>
            <a:r>
              <a:rPr lang="en-GB" sz="2400" dirty="0">
                <a:latin typeface="Arial"/>
                <a:cs typeface="Arial"/>
              </a:rPr>
              <a:t>Appendix 4: AQ Simulation/Billing Tool – Rejection Stats</a:t>
            </a:r>
          </a:p>
        </p:txBody>
      </p:sp>
      <p:graphicFrame>
        <p:nvGraphicFramePr>
          <p:cNvPr id="7" name="Content Placeholder 6">
            <a:extLst>
              <a:ext uri="{FF2B5EF4-FFF2-40B4-BE49-F238E27FC236}">
                <a16:creationId xmlns:a16="http://schemas.microsoft.com/office/drawing/2014/main" id="{7E581056-A61F-439A-AD27-453057975BD4}"/>
              </a:ext>
            </a:extLst>
          </p:cNvPr>
          <p:cNvGraphicFramePr>
            <a:graphicFrameLocks noGrp="1"/>
          </p:cNvGraphicFramePr>
          <p:nvPr>
            <p:ph idx="1"/>
            <p:extLst/>
          </p:nvPr>
        </p:nvGraphicFramePr>
        <p:xfrm>
          <a:off x="748323" y="846992"/>
          <a:ext cx="7658399" cy="2344614"/>
        </p:xfrm>
        <a:graphic>
          <a:graphicData uri="http://schemas.openxmlformats.org/drawingml/2006/table">
            <a:tbl>
              <a:tblPr firstRow="1" bandRow="1">
                <a:tableStyleId>{5C22544A-7EE6-4342-B048-85BDC9FD1C3A}</a:tableStyleId>
              </a:tblPr>
              <a:tblGrid>
                <a:gridCol w="5828779">
                  <a:extLst>
                    <a:ext uri="{9D8B030D-6E8A-4147-A177-3AD203B41FA5}">
                      <a16:colId xmlns:a16="http://schemas.microsoft.com/office/drawing/2014/main" val="4082872469"/>
                    </a:ext>
                  </a:extLst>
                </a:gridCol>
                <a:gridCol w="1084220">
                  <a:extLst>
                    <a:ext uri="{9D8B030D-6E8A-4147-A177-3AD203B41FA5}">
                      <a16:colId xmlns:a16="http://schemas.microsoft.com/office/drawing/2014/main" val="1261000100"/>
                    </a:ext>
                  </a:extLst>
                </a:gridCol>
                <a:gridCol w="745400">
                  <a:extLst>
                    <a:ext uri="{9D8B030D-6E8A-4147-A177-3AD203B41FA5}">
                      <a16:colId xmlns:a16="http://schemas.microsoft.com/office/drawing/2014/main" val="1613118470"/>
                    </a:ext>
                  </a:extLst>
                </a:gridCol>
              </a:tblGrid>
              <a:tr h="578338">
                <a:tc>
                  <a:txBody>
                    <a:bodyPr/>
                    <a:lstStyle/>
                    <a:p>
                      <a:pPr algn="ctr"/>
                      <a:r>
                        <a:rPr lang="en-US" sz="1400" dirty="0">
                          <a:effectLst/>
                        </a:rPr>
                        <a:t>Reason</a:t>
                      </a:r>
                    </a:p>
                  </a:txBody>
                  <a:tcPr marL="0" marR="0" marT="0" marB="0" anchor="ctr"/>
                </a:tc>
                <a:tc>
                  <a:txBody>
                    <a:bodyPr/>
                    <a:lstStyle/>
                    <a:p>
                      <a:pPr algn="ctr"/>
                      <a:r>
                        <a:rPr lang="en-US" sz="1400" dirty="0">
                          <a:effectLst/>
                        </a:rPr>
                        <a:t>MPRN Count*</a:t>
                      </a:r>
                    </a:p>
                  </a:txBody>
                  <a:tcPr marL="0" marR="0" marT="0" marB="0" anchor="ctr"/>
                </a:tc>
                <a:tc>
                  <a:txBody>
                    <a:bodyPr/>
                    <a:lstStyle/>
                    <a:p>
                      <a:pPr algn="ctr"/>
                      <a:r>
                        <a:rPr lang="en-US" sz="1400" dirty="0">
                          <a:effectLst/>
                        </a:rPr>
                        <a:t>%</a:t>
                      </a:r>
                    </a:p>
                  </a:txBody>
                  <a:tcPr marL="0" marR="0" marT="0" marB="0" anchor="ctr"/>
                </a:tc>
                <a:extLst>
                  <a:ext uri="{0D108BD9-81ED-4DB2-BD59-A6C34878D82A}">
                    <a16:rowId xmlns:a16="http://schemas.microsoft.com/office/drawing/2014/main" val="3371133808"/>
                  </a:ext>
                </a:extLst>
              </a:tr>
              <a:tr h="289169">
                <a:tc>
                  <a:txBody>
                    <a:bodyPr/>
                    <a:lstStyle/>
                    <a:p>
                      <a:pPr algn="ctr"/>
                      <a:r>
                        <a:rPr lang="en-US" sz="1400" dirty="0">
                          <a:effectLst/>
                        </a:rPr>
                        <a:t>Negative Consumption during consumption period. AQ not calculated</a:t>
                      </a:r>
                    </a:p>
                  </a:txBody>
                  <a:tcPr marL="0" marR="0" marT="0" marB="0" anchor="ctr"/>
                </a:tc>
                <a:tc>
                  <a:txBody>
                    <a:bodyPr/>
                    <a:lstStyle/>
                    <a:p>
                      <a:pPr algn="ctr"/>
                      <a:r>
                        <a:rPr lang="en-US" sz="1400" dirty="0">
                          <a:effectLst/>
                        </a:rPr>
                        <a:t>363</a:t>
                      </a:r>
                    </a:p>
                  </a:txBody>
                  <a:tcPr marL="0" marR="0" marT="0" marB="0" anchor="ctr"/>
                </a:tc>
                <a:tc>
                  <a:txBody>
                    <a:bodyPr/>
                    <a:lstStyle/>
                    <a:p>
                      <a:pPr algn="ctr"/>
                      <a:r>
                        <a:rPr lang="en-US" sz="1400" dirty="0">
                          <a:effectLst/>
                        </a:rPr>
                        <a:t>9.39</a:t>
                      </a:r>
                    </a:p>
                  </a:txBody>
                  <a:tcPr marL="0" marR="0" marT="0" marB="0" anchor="ctr"/>
                </a:tc>
                <a:extLst>
                  <a:ext uri="{0D108BD9-81ED-4DB2-BD59-A6C34878D82A}">
                    <a16:rowId xmlns:a16="http://schemas.microsoft.com/office/drawing/2014/main" val="2179683250"/>
                  </a:ext>
                </a:extLst>
              </a:tr>
              <a:tr h="429846">
                <a:tc>
                  <a:txBody>
                    <a:bodyPr/>
                    <a:lstStyle/>
                    <a:p>
                      <a:pPr algn="ctr"/>
                      <a:r>
                        <a:rPr lang="en-US" sz="1400" dirty="0">
                          <a:effectLst/>
                        </a:rPr>
                        <a:t>Revised AQ value failed validation (market breaker tolerance checks)</a:t>
                      </a:r>
                    </a:p>
                  </a:txBody>
                  <a:tcPr marL="0" marR="0" marT="0" marB="0" anchor="ctr"/>
                </a:tc>
                <a:tc>
                  <a:txBody>
                    <a:bodyPr/>
                    <a:lstStyle/>
                    <a:p>
                      <a:pPr algn="ctr"/>
                      <a:r>
                        <a:rPr lang="en-US" sz="1400" dirty="0">
                          <a:effectLst/>
                        </a:rPr>
                        <a:t>6</a:t>
                      </a:r>
                    </a:p>
                  </a:txBody>
                  <a:tcPr marL="0" marR="0" marT="0" marB="0" anchor="ctr"/>
                </a:tc>
                <a:tc>
                  <a:txBody>
                    <a:bodyPr/>
                    <a:lstStyle/>
                    <a:p>
                      <a:pPr algn="ctr"/>
                      <a:r>
                        <a:rPr lang="en-US" sz="1400" dirty="0">
                          <a:effectLst/>
                        </a:rPr>
                        <a:t>0.16</a:t>
                      </a:r>
                    </a:p>
                  </a:txBody>
                  <a:tcPr marL="0" marR="0" marT="0" marB="0" anchor="ctr"/>
                </a:tc>
                <a:extLst>
                  <a:ext uri="{0D108BD9-81ED-4DB2-BD59-A6C34878D82A}">
                    <a16:rowId xmlns:a16="http://schemas.microsoft.com/office/drawing/2014/main" val="1512998369"/>
                  </a:ext>
                </a:extLst>
              </a:tr>
              <a:tr h="289169">
                <a:tc>
                  <a:txBody>
                    <a:bodyPr/>
                    <a:lstStyle/>
                    <a:p>
                      <a:pPr algn="ctr"/>
                      <a:r>
                        <a:rPr lang="en-US" sz="1400" dirty="0">
                          <a:effectLst/>
                        </a:rPr>
                        <a:t>Meter read for the AQ period end date not available. AQ not calculated</a:t>
                      </a:r>
                    </a:p>
                  </a:txBody>
                  <a:tcPr marL="0" marR="0" marT="0" marB="0" anchor="ctr"/>
                </a:tc>
                <a:tc>
                  <a:txBody>
                    <a:bodyPr/>
                    <a:lstStyle/>
                    <a:p>
                      <a:pPr algn="ctr"/>
                      <a:r>
                        <a:rPr lang="en-US" sz="1400" dirty="0">
                          <a:effectLst/>
                        </a:rPr>
                        <a:t>3088</a:t>
                      </a:r>
                    </a:p>
                  </a:txBody>
                  <a:tcPr marL="0" marR="0" marT="0" marB="0" anchor="ctr"/>
                </a:tc>
                <a:tc>
                  <a:txBody>
                    <a:bodyPr/>
                    <a:lstStyle/>
                    <a:p>
                      <a:pPr algn="ctr"/>
                      <a:r>
                        <a:rPr lang="en-US" sz="1400" dirty="0">
                          <a:effectLst/>
                        </a:rPr>
                        <a:t>79.90</a:t>
                      </a:r>
                    </a:p>
                  </a:txBody>
                  <a:tcPr marL="0" marR="0" marT="0" marB="0" anchor="ctr"/>
                </a:tc>
                <a:extLst>
                  <a:ext uri="{0D108BD9-81ED-4DB2-BD59-A6C34878D82A}">
                    <a16:rowId xmlns:a16="http://schemas.microsoft.com/office/drawing/2014/main" val="2698474708"/>
                  </a:ext>
                </a:extLst>
              </a:tr>
              <a:tr h="468923">
                <a:tc>
                  <a:txBody>
                    <a:bodyPr/>
                    <a:lstStyle/>
                    <a:p>
                      <a:pPr algn="ctr"/>
                      <a:r>
                        <a:rPr lang="en-US" sz="1400" dirty="0">
                          <a:effectLst/>
                        </a:rPr>
                        <a:t>Unable to invoice where there is no shipper registered at MPRN</a:t>
                      </a:r>
                    </a:p>
                  </a:txBody>
                  <a:tcPr marL="0" marR="0" marT="0" marB="0" anchor="ctr"/>
                </a:tc>
                <a:tc>
                  <a:txBody>
                    <a:bodyPr/>
                    <a:lstStyle/>
                    <a:p>
                      <a:pPr algn="ctr"/>
                      <a:r>
                        <a:rPr lang="en-US" sz="1400" dirty="0">
                          <a:effectLst/>
                        </a:rPr>
                        <a:t>394</a:t>
                      </a:r>
                    </a:p>
                  </a:txBody>
                  <a:tcPr marL="0" marR="0" marT="0" marB="0" anchor="ctr"/>
                </a:tc>
                <a:tc>
                  <a:txBody>
                    <a:bodyPr/>
                    <a:lstStyle/>
                    <a:p>
                      <a:pPr algn="ctr"/>
                      <a:r>
                        <a:rPr lang="en-US" sz="1400" dirty="0">
                          <a:effectLst/>
                        </a:rPr>
                        <a:t>10.19</a:t>
                      </a:r>
                    </a:p>
                  </a:txBody>
                  <a:tcPr marL="0" marR="0" marT="0" marB="0" anchor="ctr"/>
                </a:tc>
                <a:extLst>
                  <a:ext uri="{0D108BD9-81ED-4DB2-BD59-A6C34878D82A}">
                    <a16:rowId xmlns:a16="http://schemas.microsoft.com/office/drawing/2014/main" val="984965674"/>
                  </a:ext>
                </a:extLst>
              </a:tr>
              <a:tr h="289169">
                <a:tc>
                  <a:txBody>
                    <a:bodyPr/>
                    <a:lstStyle/>
                    <a:p>
                      <a:pPr algn="ctr"/>
                      <a:r>
                        <a:rPr lang="en-US" sz="1400" dirty="0">
                          <a:effectLst/>
                        </a:rPr>
                        <a:t>Insufficient Consumption to calculate AQ</a:t>
                      </a:r>
                    </a:p>
                  </a:txBody>
                  <a:tcPr marL="0" marR="0" marT="0" marB="0" anchor="ctr"/>
                </a:tc>
                <a:tc>
                  <a:txBody>
                    <a:bodyPr/>
                    <a:lstStyle/>
                    <a:p>
                      <a:pPr algn="ctr"/>
                      <a:r>
                        <a:rPr lang="en-US" sz="1400" dirty="0">
                          <a:effectLst/>
                        </a:rPr>
                        <a:t>14</a:t>
                      </a:r>
                    </a:p>
                  </a:txBody>
                  <a:tcPr marL="0" marR="0" marT="0" marB="0" anchor="ctr"/>
                </a:tc>
                <a:tc>
                  <a:txBody>
                    <a:bodyPr/>
                    <a:lstStyle/>
                    <a:p>
                      <a:pPr algn="ctr"/>
                      <a:r>
                        <a:rPr lang="en-US" sz="1400" dirty="0">
                          <a:effectLst/>
                        </a:rPr>
                        <a:t>0.36</a:t>
                      </a:r>
                    </a:p>
                  </a:txBody>
                  <a:tcPr marL="0" marR="0" marT="0" marB="0" anchor="ctr"/>
                </a:tc>
                <a:extLst>
                  <a:ext uri="{0D108BD9-81ED-4DB2-BD59-A6C34878D82A}">
                    <a16:rowId xmlns:a16="http://schemas.microsoft.com/office/drawing/2014/main" val="3144167282"/>
                  </a:ext>
                </a:extLst>
              </a:tr>
            </a:tbl>
          </a:graphicData>
        </a:graphic>
      </p:graphicFrame>
      <p:sp>
        <p:nvSpPr>
          <p:cNvPr id="8" name="TextBox 7">
            <a:extLst>
              <a:ext uri="{FF2B5EF4-FFF2-40B4-BE49-F238E27FC236}">
                <a16:creationId xmlns:a16="http://schemas.microsoft.com/office/drawing/2014/main" id="{6D90EE56-51A0-433F-8D3A-F805050E8BCE}"/>
              </a:ext>
            </a:extLst>
          </p:cNvPr>
          <p:cNvSpPr txBox="1"/>
          <p:nvPr/>
        </p:nvSpPr>
        <p:spPr>
          <a:xfrm>
            <a:off x="748323" y="3262435"/>
            <a:ext cx="7658400"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000000"/>
                </a:solidFill>
              </a:rPr>
              <a:t>*</a:t>
            </a:r>
            <a:r>
              <a:rPr lang="en-US" sz="1050" b="1" dirty="0">
                <a:solidFill>
                  <a:srgbClr val="000000"/>
                </a:solidFill>
              </a:rPr>
              <a:t> 3,560 Unique MPRNs in total - One MPRN can be impacted by more than one rejection if they have multiple adjustments.</a:t>
            </a:r>
            <a:r>
              <a:rPr lang="en-US" sz="1100" b="1" dirty="0">
                <a:solidFill>
                  <a:srgbClr val="000000"/>
                </a:solidFill>
              </a:rPr>
              <a:t> </a:t>
            </a:r>
            <a:endParaRPr lang="en-US" dirty="0"/>
          </a:p>
          <a:p>
            <a:endParaRPr lang="en-US" sz="1100" b="1" dirty="0">
              <a:solidFill>
                <a:srgbClr val="000000"/>
              </a:solidFill>
            </a:endParaRPr>
          </a:p>
          <a:p>
            <a:r>
              <a:rPr lang="en-US" sz="1100" b="1" dirty="0">
                <a:solidFill>
                  <a:srgbClr val="000000"/>
                </a:solidFill>
              </a:rPr>
              <a:t>Xoserve are working through these rejections to </a:t>
            </a:r>
            <a:r>
              <a:rPr lang="en-US" sz="1100" b="1" dirty="0" err="1">
                <a:solidFill>
                  <a:srgbClr val="000000"/>
                </a:solidFill>
              </a:rPr>
              <a:t>analyse</a:t>
            </a:r>
            <a:r>
              <a:rPr lang="en-US" sz="1100" b="1" dirty="0">
                <a:solidFill>
                  <a:srgbClr val="000000"/>
                </a:solidFill>
              </a:rPr>
              <a:t> root cause and derive next steps. A plan will be shared once understood.  </a:t>
            </a:r>
            <a:r>
              <a:rPr lang="en-US" sz="1050" b="1" dirty="0">
                <a:solidFill>
                  <a:srgbClr val="000000"/>
                </a:solidFill>
              </a:rPr>
              <a:t>  </a:t>
            </a:r>
            <a:endParaRPr lang="en-US" dirty="0">
              <a:cs typeface="Arial"/>
            </a:endParaRPr>
          </a:p>
        </p:txBody>
      </p:sp>
    </p:spTree>
    <p:extLst>
      <p:ext uri="{BB962C8B-B14F-4D97-AF65-F5344CB8AC3E}">
        <p14:creationId xmlns:p14="http://schemas.microsoft.com/office/powerpoint/2010/main" val="3781187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GB" dirty="0"/>
            </a:br>
            <a:r>
              <a:rPr lang="en-GB" dirty="0"/>
              <a:t>AQ Defects</a:t>
            </a:r>
          </a:p>
        </p:txBody>
      </p:sp>
    </p:spTree>
    <p:extLst>
      <p:ext uri="{BB962C8B-B14F-4D97-AF65-F5344CB8AC3E}">
        <p14:creationId xmlns:p14="http://schemas.microsoft.com/office/powerpoint/2010/main" val="4233818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884E-DF8C-4E06-9ECC-2DCB3CB5F3AB}"/>
              </a:ext>
            </a:extLst>
          </p:cNvPr>
          <p:cNvSpPr>
            <a:spLocks noGrp="1"/>
          </p:cNvSpPr>
          <p:nvPr>
            <p:ph type="title"/>
          </p:nvPr>
        </p:nvSpPr>
        <p:spPr>
          <a:xfrm>
            <a:off x="0" y="70105"/>
            <a:ext cx="8229600" cy="637580"/>
          </a:xfrm>
        </p:spPr>
        <p:txBody>
          <a:bodyPr>
            <a:normAutofit/>
          </a:bodyPr>
          <a:lstStyle/>
          <a:p>
            <a:pPr algn="l"/>
            <a:r>
              <a:rPr lang="en-GB" sz="2400" dirty="0"/>
              <a:t>Summary</a:t>
            </a:r>
          </a:p>
        </p:txBody>
      </p:sp>
      <p:sp>
        <p:nvSpPr>
          <p:cNvPr id="3" name="Content Placeholder 2">
            <a:extLst>
              <a:ext uri="{FF2B5EF4-FFF2-40B4-BE49-F238E27FC236}">
                <a16:creationId xmlns:a16="http://schemas.microsoft.com/office/drawing/2014/main" id="{DF8850A3-E45E-4F23-B5D0-995DE6962FF5}"/>
              </a:ext>
            </a:extLst>
          </p:cNvPr>
          <p:cNvSpPr>
            <a:spLocks noGrp="1"/>
          </p:cNvSpPr>
          <p:nvPr>
            <p:ph idx="1"/>
          </p:nvPr>
        </p:nvSpPr>
        <p:spPr>
          <a:xfrm>
            <a:off x="323528" y="627534"/>
            <a:ext cx="8640960" cy="4320480"/>
          </a:xfrm>
        </p:spPr>
        <p:txBody>
          <a:bodyPr>
            <a:noAutofit/>
          </a:bodyPr>
          <a:lstStyle/>
          <a:p>
            <a:r>
              <a:rPr lang="en-US" sz="1100" dirty="0">
                <a:solidFill>
                  <a:schemeClr val="accent1"/>
                </a:solidFill>
              </a:rPr>
              <a:t>Following continued analysis and assessment of the enhanced operational reporting, as well as the focused root cause output we have seen an increase in the number of defects over the last few months. </a:t>
            </a:r>
          </a:p>
          <a:p>
            <a:endParaRPr lang="en-US" sz="1100" dirty="0">
              <a:solidFill>
                <a:schemeClr val="accent1"/>
              </a:solidFill>
            </a:endParaRPr>
          </a:p>
          <a:p>
            <a:r>
              <a:rPr lang="en-US" sz="1100" dirty="0">
                <a:solidFill>
                  <a:schemeClr val="accent1"/>
                </a:solidFill>
              </a:rPr>
              <a:t>The number of open defects now stands at 29 (see AQ Defect Status slide, and Open Defects slide) and following conclusion of yearly AQ activities (where certain system activities needed to </a:t>
            </a:r>
            <a:r>
              <a:rPr lang="en-US" sz="1100">
                <a:solidFill>
                  <a:schemeClr val="accent1"/>
                </a:solidFill>
              </a:rPr>
              <a:t>be suspended) </a:t>
            </a:r>
            <a:r>
              <a:rPr lang="en-US" sz="1100" dirty="0">
                <a:solidFill>
                  <a:schemeClr val="accent1"/>
                </a:solidFill>
              </a:rPr>
              <a:t>we expect to see a significant volume being cleared in the next two months.  </a:t>
            </a:r>
          </a:p>
          <a:p>
            <a:endParaRPr lang="en-US" sz="1100" dirty="0">
              <a:solidFill>
                <a:schemeClr val="accent1"/>
              </a:solidFill>
            </a:endParaRPr>
          </a:p>
          <a:p>
            <a:r>
              <a:rPr lang="en-US" sz="1100" dirty="0">
                <a:solidFill>
                  <a:schemeClr val="accent1"/>
                </a:solidFill>
              </a:rPr>
              <a:t>Positively the operational rigor that is now being enforced to the process is driving these defects out allowing for permanent fix to be applied. </a:t>
            </a:r>
          </a:p>
          <a:p>
            <a:endParaRPr lang="en-US" sz="1100" dirty="0">
              <a:solidFill>
                <a:schemeClr val="accent1"/>
              </a:solidFill>
            </a:endParaRPr>
          </a:p>
        </p:txBody>
      </p:sp>
    </p:spTree>
    <p:extLst>
      <p:ext uri="{BB962C8B-B14F-4D97-AF65-F5344CB8AC3E}">
        <p14:creationId xmlns:p14="http://schemas.microsoft.com/office/powerpoint/2010/main" val="3153887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(breakdown as at 3</a:t>
            </a:r>
            <a:r>
              <a:rPr lang="en-GB" sz="1600" baseline="30000" dirty="0"/>
              <a:t>rd</a:t>
            </a:r>
            <a:r>
              <a:rPr lang="en-GB" sz="1600" dirty="0"/>
              <a:t> October 2020)</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extLst>
              <p:ext uri="{D42A27DB-BD31-4B8C-83A1-F6EECF244321}">
                <p14:modId xmlns:p14="http://schemas.microsoft.com/office/powerpoint/2010/main" val="1321405804"/>
              </p:ext>
            </p:extLst>
          </p:nvPr>
        </p:nvGraphicFramePr>
        <p:xfrm>
          <a:off x="179512" y="915566"/>
          <a:ext cx="8229600"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775896" y="2211710"/>
            <a:ext cx="0" cy="2592288"/>
          </a:xfrm>
          <a:prstGeom prst="line">
            <a:avLst/>
          </a:prstGeom>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902EB3BE-3578-4A90-B436-9A6929F3CF8A}"/>
              </a:ext>
            </a:extLst>
          </p:cNvPr>
          <p:cNvSpPr txBox="1"/>
          <p:nvPr/>
        </p:nvSpPr>
        <p:spPr>
          <a:xfrm>
            <a:off x="220287" y="4743023"/>
            <a:ext cx="4896539" cy="276999"/>
          </a:xfrm>
          <a:prstGeom prst="rect">
            <a:avLst/>
          </a:prstGeom>
          <a:noFill/>
        </p:spPr>
        <p:txBody>
          <a:bodyPr wrap="square" rtlCol="0">
            <a:spAutoFit/>
          </a:bodyPr>
          <a:lstStyle/>
          <a:p>
            <a:r>
              <a:rPr lang="en-GB" sz="1200" dirty="0"/>
              <a:t>Open defect details can be found in the Appendix</a:t>
            </a:r>
          </a:p>
        </p:txBody>
      </p:sp>
    </p:spTree>
    <p:extLst>
      <p:ext uri="{BB962C8B-B14F-4D97-AF65-F5344CB8AC3E}">
        <p14:creationId xmlns:p14="http://schemas.microsoft.com/office/powerpoint/2010/main" val="3113544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D83AD0F-9738-4455-AD19-5DB95D08BD24}"/>
              </a:ext>
            </a:extLst>
          </p:cNvPr>
          <p:cNvGraphicFramePr>
            <a:graphicFrameLocks/>
          </p:cNvGraphicFramePr>
          <p:nvPr>
            <p:extLst>
              <p:ext uri="{D42A27DB-BD31-4B8C-83A1-F6EECF244321}">
                <p14:modId xmlns:p14="http://schemas.microsoft.com/office/powerpoint/2010/main" val="3010668940"/>
              </p:ext>
            </p:extLst>
          </p:nvPr>
        </p:nvGraphicFramePr>
        <p:xfrm>
          <a:off x="827584" y="339502"/>
          <a:ext cx="7704856"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Rounded Corners 5">
            <a:extLst>
              <a:ext uri="{FF2B5EF4-FFF2-40B4-BE49-F238E27FC236}">
                <a16:creationId xmlns:a16="http://schemas.microsoft.com/office/drawing/2014/main" id="{6778A785-B495-49B9-A56C-C256634069CB}"/>
              </a:ext>
            </a:extLst>
          </p:cNvPr>
          <p:cNvSpPr/>
          <p:nvPr/>
        </p:nvSpPr>
        <p:spPr>
          <a:xfrm>
            <a:off x="6300192" y="843558"/>
            <a:ext cx="2736304" cy="1224136"/>
          </a:xfrm>
          <a:prstGeom prst="roundRect">
            <a:avLst/>
          </a:prstGeom>
        </p:spPr>
        <p:style>
          <a:lnRef idx="2">
            <a:schemeClr val="accent3"/>
          </a:lnRef>
          <a:fillRef idx="1">
            <a:schemeClr val="lt1"/>
          </a:fillRef>
          <a:effectRef idx="0">
            <a:schemeClr val="accent3"/>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t>Increased analysis of newly delivered operational reporting has resulted in an increase over the last two months. </a:t>
            </a:r>
          </a:p>
          <a:p>
            <a:pPr algn="ctr"/>
            <a:endParaRPr lang="en-US" sz="1000" dirty="0"/>
          </a:p>
          <a:p>
            <a:pPr algn="ctr"/>
            <a:r>
              <a:rPr lang="en-US" sz="1000" dirty="0"/>
              <a:t>The AQ taskforce continues to tackle these through the wider defect process. </a:t>
            </a:r>
          </a:p>
        </p:txBody>
      </p:sp>
    </p:spTree>
    <p:extLst>
      <p:ext uri="{BB962C8B-B14F-4D97-AF65-F5344CB8AC3E}">
        <p14:creationId xmlns:p14="http://schemas.microsoft.com/office/powerpoint/2010/main" val="2636310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C18E-D025-4204-AC29-DE7D4A6B8C2F}"/>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1278210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2875860"/>
        </p:xfrm>
        <a:graphic>
          <a:graphicData uri="http://schemas.openxmlformats.org/drawingml/2006/table">
            <a:tbl>
              <a:tblPr firstRow="1" bandRow="1">
                <a:tableStyleId>{5C22544A-7EE6-4342-B048-85BDC9FD1C3A}</a:tableStyleId>
              </a:tblPr>
              <a:tblGrid>
                <a:gridCol w="568484">
                  <a:extLst>
                    <a:ext uri="{9D8B030D-6E8A-4147-A177-3AD203B41FA5}">
                      <a16:colId xmlns:a16="http://schemas.microsoft.com/office/drawing/2014/main" val="2962663685"/>
                    </a:ext>
                  </a:extLst>
                </a:gridCol>
                <a:gridCol w="7560840">
                  <a:extLst>
                    <a:ext uri="{9D8B030D-6E8A-4147-A177-3AD203B41FA5}">
                      <a16:colId xmlns:a16="http://schemas.microsoft.com/office/drawing/2014/main" val="2242044240"/>
                    </a:ext>
                  </a:extLst>
                </a:gridCol>
                <a:gridCol w="792088">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a:solidFill>
                            <a:srgbClr val="000000"/>
                          </a:solidFill>
                          <a:effectLst/>
                          <a:latin typeface="Arial" panose="020B0604020202020204" pitchFamily="34" charset="0"/>
                        </a:rPr>
                        <a:t>62513</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When the Cyclic read is received in the Class 3 period before RGMA activity date (D-1), the incorrect energy values are being recorded </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3501139978"/>
                  </a:ext>
                </a:extLst>
              </a:tr>
              <a:tr h="255592">
                <a:tc>
                  <a:txBody>
                    <a:bodyPr/>
                    <a:lstStyle/>
                    <a:p>
                      <a:pPr algn="ctr" fontAlgn="ctr"/>
                      <a:r>
                        <a:rPr lang="en-GB" sz="800" b="0" i="0" u="none" strike="noStrike" dirty="0">
                          <a:solidFill>
                            <a:srgbClr val="000000"/>
                          </a:solidFill>
                          <a:effectLst/>
                          <a:latin typeface="Arial" panose="020B0604020202020204" pitchFamily="34" charset="0"/>
                        </a:rPr>
                        <a:t>63139</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Rec flag for the FINX read was updated as N in the Class 3 Reads File (UBR) Table during the cosmetic exchange without read through ONUPD file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Analysis</a:t>
                      </a:r>
                    </a:p>
                  </a:txBody>
                  <a:tcPr anchor="ctr"/>
                </a:tc>
                <a:extLst>
                  <a:ext uri="{0D108BD9-81ED-4DB2-BD59-A6C34878D82A}">
                    <a16:rowId xmlns:a16="http://schemas.microsoft.com/office/drawing/2014/main" val="1409354007"/>
                  </a:ext>
                </a:extLst>
              </a:tr>
              <a:tr h="317593">
                <a:tc>
                  <a:txBody>
                    <a:bodyPr/>
                    <a:lstStyle/>
                    <a:p>
                      <a:pPr algn="ctr" fontAlgn="ctr"/>
                      <a:r>
                        <a:rPr lang="en-GB" sz="800" b="0" i="0" u="none" strike="noStrike" dirty="0">
                          <a:solidFill>
                            <a:srgbClr val="000000"/>
                          </a:solidFill>
                          <a:effectLst/>
                          <a:latin typeface="Arial" panose="020B0604020202020204" pitchFamily="34" charset="0"/>
                        </a:rPr>
                        <a:t>63346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Volume and Energy is being calculated incorrectly between the Estimated Read (LDEX) and the subsequent Cyclic (CYCL) Read for a Class 3 Meter Point (UBR File)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Arial"/>
                          <a:ea typeface="+mn-ea"/>
                          <a:cs typeface="+mn-cs"/>
                        </a:rPr>
                        <a:t>Analysis</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a:txBody>
                  <a:tcPr anchor="ctr"/>
                </a:tc>
                <a:extLst>
                  <a:ext uri="{0D108BD9-81ED-4DB2-BD59-A6C34878D82A}">
                    <a16:rowId xmlns:a16="http://schemas.microsoft.com/office/drawing/2014/main" val="2340629994"/>
                  </a:ext>
                </a:extLst>
              </a:tr>
              <a:tr h="258471">
                <a:tc>
                  <a:txBody>
                    <a:bodyPr/>
                    <a:lstStyle/>
                    <a:p>
                      <a:pPr algn="ctr" fontAlgn="ctr"/>
                      <a:r>
                        <a:rPr lang="en-GB" sz="800" b="0" i="0" u="none" strike="noStrike" dirty="0">
                          <a:solidFill>
                            <a:srgbClr val="000000"/>
                          </a:solidFill>
                          <a:effectLst/>
                          <a:latin typeface="Arial" panose="020B0604020202020204" pitchFamily="34" charset="0"/>
                        </a:rPr>
                        <a:t>63392</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Estimated Reads are getting derived incorrectly for the Shipper Transfer; hence shipper transfers incorrectly estimated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Arial"/>
                          <a:ea typeface="+mn-ea"/>
                          <a:cs typeface="+mn-cs"/>
                        </a:rPr>
                        <a:t>Analysis</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a:txBody>
                  <a:tcPr anchor="ctr"/>
                </a:tc>
                <a:extLst>
                  <a:ext uri="{0D108BD9-81ED-4DB2-BD59-A6C34878D82A}">
                    <a16:rowId xmlns:a16="http://schemas.microsoft.com/office/drawing/2014/main" val="3991031024"/>
                  </a:ext>
                </a:extLst>
              </a:tr>
              <a:tr h="344935">
                <a:tc>
                  <a:txBody>
                    <a:bodyPr/>
                    <a:lstStyle/>
                    <a:p>
                      <a:pPr algn="ctr" fontAlgn="ctr"/>
                      <a:r>
                        <a:rPr lang="en-GB" sz="800" b="0" i="0" u="none" strike="noStrike" dirty="0">
                          <a:solidFill>
                            <a:srgbClr val="000000"/>
                          </a:solidFill>
                          <a:effectLst/>
                          <a:latin typeface="Arial" panose="020B0604020202020204" pitchFamily="34" charset="0"/>
                        </a:rPr>
                        <a:t>63485</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Class 2 Reads (UDR) File process is unable to perform corrective estimation for Class 2 sites post class change from class 2 to any other class, when the actual read is in the Class 2 period </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3941886407"/>
                  </a:ext>
                </a:extLst>
              </a:tr>
              <a:tr h="332991">
                <a:tc>
                  <a:txBody>
                    <a:bodyPr/>
                    <a:lstStyle/>
                    <a:p>
                      <a:pPr algn="ctr" fontAlgn="ctr"/>
                      <a:r>
                        <a:rPr lang="en-GB" sz="800" b="0" i="0" u="none" strike="noStrike" dirty="0">
                          <a:solidFill>
                            <a:srgbClr val="000000"/>
                          </a:solidFill>
                          <a:effectLst/>
                          <a:latin typeface="Arial" panose="020B0604020202020204" pitchFamily="34" charset="0"/>
                        </a:rPr>
                        <a:t>63494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WAALP Values are getting derived based on </a:t>
                      </a:r>
                      <a:r>
                        <a:rPr lang="en-US" sz="800" b="0" i="0" u="none" strike="noStrike" dirty="0" err="1">
                          <a:solidFill>
                            <a:srgbClr val="000000"/>
                          </a:solidFill>
                          <a:effectLst/>
                          <a:latin typeface="Arial" panose="020B0604020202020204" pitchFamily="34" charset="0"/>
                        </a:rPr>
                        <a:t>timezone</a:t>
                      </a:r>
                      <a:r>
                        <a:rPr lang="en-US" sz="800" b="0" i="0" u="none" strike="noStrike" dirty="0">
                          <a:solidFill>
                            <a:srgbClr val="000000"/>
                          </a:solidFill>
                          <a:effectLst/>
                          <a:latin typeface="Arial" panose="020B0604020202020204" pitchFamily="34" charset="0"/>
                        </a:rPr>
                        <a:t> as UK instead of GMTUK , for which there is a mismatch in Read derivation (NDM Estimation) </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2926978729"/>
                  </a:ext>
                </a:extLst>
              </a:tr>
              <a:tr h="332991">
                <a:tc>
                  <a:txBody>
                    <a:bodyPr/>
                    <a:lstStyle/>
                    <a:p>
                      <a:pPr algn="ctr" fontAlgn="ctr"/>
                      <a:r>
                        <a:rPr lang="en-GB" sz="800" b="0" i="0" u="none" strike="noStrike" dirty="0">
                          <a:solidFill>
                            <a:srgbClr val="000000"/>
                          </a:solidFill>
                          <a:effectLst/>
                          <a:latin typeface="Arial" panose="020B0604020202020204" pitchFamily="34" charset="0"/>
                        </a:rPr>
                        <a:t>62566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Inconsistent RGMA behavior of class 2 sites with or without DRE/AMR</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2803794431"/>
                  </a:ext>
                </a:extLst>
              </a:tr>
              <a:tr h="332991">
                <a:tc>
                  <a:txBody>
                    <a:bodyPr/>
                    <a:lstStyle/>
                    <a:p>
                      <a:pPr algn="ctr" fontAlgn="ctr"/>
                      <a:r>
                        <a:rPr lang="en-GB" sz="800" b="0" i="0" u="none" strike="noStrike" dirty="0">
                          <a:solidFill>
                            <a:srgbClr val="000000"/>
                          </a:solidFill>
                          <a:effectLst/>
                          <a:latin typeface="Arial" panose="020B0604020202020204" pitchFamily="34" charset="0"/>
                        </a:rPr>
                        <a:t>62691</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A read is not getting loaded in the Prime/Sub table after processing the read through the MOD 700 UBR process for Class 3 prime/sub sites under the EUC band - (Identified during UAT of Defect 62178)</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726440600"/>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1 of 4</a:t>
            </a:r>
          </a:p>
        </p:txBody>
      </p:sp>
    </p:spTree>
    <p:extLst>
      <p:ext uri="{BB962C8B-B14F-4D97-AF65-F5344CB8AC3E}">
        <p14:creationId xmlns:p14="http://schemas.microsoft.com/office/powerpoint/2010/main" val="321319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GB" dirty="0"/>
            </a:br>
            <a:r>
              <a:rPr lang="en-GB" dirty="0"/>
              <a:t>AQ Defects Financial Adjustments</a:t>
            </a:r>
          </a:p>
        </p:txBody>
      </p:sp>
    </p:spTree>
    <p:extLst>
      <p:ext uri="{BB962C8B-B14F-4D97-AF65-F5344CB8AC3E}">
        <p14:creationId xmlns:p14="http://schemas.microsoft.com/office/powerpoint/2010/main" val="4292280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2890392"/>
        </p:xfrm>
        <a:graphic>
          <a:graphicData uri="http://schemas.openxmlformats.org/drawingml/2006/table">
            <a:tbl>
              <a:tblPr firstRow="1" bandRow="1">
                <a:tableStyleId>{5C22544A-7EE6-4342-B048-85BDC9FD1C3A}</a:tableStyleId>
              </a:tblPr>
              <a:tblGrid>
                <a:gridCol w="640492">
                  <a:extLst>
                    <a:ext uri="{9D8B030D-6E8A-4147-A177-3AD203B41FA5}">
                      <a16:colId xmlns:a16="http://schemas.microsoft.com/office/drawing/2014/main" val="2962663685"/>
                    </a:ext>
                  </a:extLst>
                </a:gridCol>
                <a:gridCol w="6984776">
                  <a:extLst>
                    <a:ext uri="{9D8B030D-6E8A-4147-A177-3AD203B41FA5}">
                      <a16:colId xmlns:a16="http://schemas.microsoft.com/office/drawing/2014/main" val="2242044240"/>
                    </a:ext>
                  </a:extLst>
                </a:gridCol>
                <a:gridCol w="129614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62784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Where a read is inserted between OPNN and OPNT after reconciliation has been undertaken, the OPNT read is not being considered during the re-rec </a:t>
                      </a:r>
                    </a:p>
                  </a:txBody>
                  <a:tcPr marL="6350" marR="6350" marT="6350" marB="0" anchor="ctr"/>
                </a:tc>
                <a:tc>
                  <a:txBody>
                    <a:bodyPr/>
                    <a:lstStyle/>
                    <a:p>
                      <a:r>
                        <a:rPr lang="en-GB" sz="800" dirty="0"/>
                        <a:t>UAT</a:t>
                      </a:r>
                    </a:p>
                  </a:txBody>
                  <a:tcPr anchor="ctr"/>
                </a:tc>
                <a:extLst>
                  <a:ext uri="{0D108BD9-81ED-4DB2-BD59-A6C34878D82A}">
                    <a16:rowId xmlns:a16="http://schemas.microsoft.com/office/drawing/2014/main" val="1030220169"/>
                  </a:ext>
                </a:extLst>
              </a:tr>
              <a:tr h="365016">
                <a:tc>
                  <a:txBody>
                    <a:bodyPr/>
                    <a:lstStyle/>
                    <a:p>
                      <a:pPr algn="ctr" fontAlgn="ctr"/>
                      <a:r>
                        <a:rPr lang="en-GB" sz="800" b="0" i="0" u="none" strike="noStrike" dirty="0">
                          <a:solidFill>
                            <a:srgbClr val="000000"/>
                          </a:solidFill>
                          <a:effectLst/>
                          <a:latin typeface="Arial" panose="020B0604020202020204" pitchFamily="34" charset="0"/>
                        </a:rPr>
                        <a:t>63393</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an NDM Prime Site, the Sub site volume and energy is not getting calculated if there is an MRU frequency change for the same class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UAT</a:t>
                      </a:r>
                    </a:p>
                  </a:txBody>
                  <a:tcPr anchor="ctr"/>
                </a:tc>
                <a:extLst>
                  <a:ext uri="{0D108BD9-81ED-4DB2-BD59-A6C34878D82A}">
                    <a16:rowId xmlns:a16="http://schemas.microsoft.com/office/drawing/2014/main" val="552893167"/>
                  </a:ext>
                </a:extLst>
              </a:tr>
              <a:tr h="365016">
                <a:tc>
                  <a:txBody>
                    <a:bodyPr/>
                    <a:lstStyle/>
                    <a:p>
                      <a:pPr algn="ctr" fontAlgn="ctr"/>
                      <a:r>
                        <a:rPr lang="en-GB" sz="800" b="0" i="0" u="none" strike="noStrike" dirty="0">
                          <a:solidFill>
                            <a:srgbClr val="000000"/>
                          </a:solidFill>
                          <a:effectLst/>
                          <a:latin typeface="Arial" panose="020B0604020202020204" pitchFamily="34" charset="0"/>
                        </a:rPr>
                        <a:t>63394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Class 3 read Tolerance Validation is passing due to an Incorrect CV calculation, when the last actual read date is before the Go-live Date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UAT</a:t>
                      </a:r>
                    </a:p>
                  </a:txBody>
                  <a:tcPr anchor="ctr"/>
                </a:tc>
                <a:extLst>
                  <a:ext uri="{0D108BD9-81ED-4DB2-BD59-A6C34878D82A}">
                    <a16:rowId xmlns:a16="http://schemas.microsoft.com/office/drawing/2014/main" val="4215213587"/>
                  </a:ext>
                </a:extLst>
              </a:tr>
              <a:tr h="365016">
                <a:tc>
                  <a:txBody>
                    <a:bodyPr/>
                    <a:lstStyle/>
                    <a:p>
                      <a:pPr algn="ctr" fontAlgn="ctr"/>
                      <a:r>
                        <a:rPr lang="en-GB" sz="800" b="0" i="0" u="none" strike="noStrike" dirty="0">
                          <a:solidFill>
                            <a:srgbClr val="000000"/>
                          </a:solidFill>
                          <a:effectLst/>
                          <a:latin typeface="Arial" panose="020B0604020202020204" pitchFamily="34" charset="0"/>
                        </a:rPr>
                        <a:t>62944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RGMA reads that are accepted between site visit reads is breaking Check to Check rec. </a:t>
                      </a:r>
                    </a:p>
                  </a:txBody>
                  <a:tcPr marL="6350" marR="6350" marT="6350" marB="0" anchor="ctr"/>
                </a:tc>
                <a:tc>
                  <a:txBody>
                    <a:bodyPr/>
                    <a:lstStyle/>
                    <a:p>
                      <a:r>
                        <a:rPr lang="en-GB" sz="800" dirty="0"/>
                        <a:t>UAT</a:t>
                      </a:r>
                    </a:p>
                  </a:txBody>
                  <a:tcPr anchor="ctr"/>
                </a:tc>
                <a:extLst>
                  <a:ext uri="{0D108BD9-81ED-4DB2-BD59-A6C34878D82A}">
                    <a16:rowId xmlns:a16="http://schemas.microsoft.com/office/drawing/2014/main" val="2612746998"/>
                  </a:ext>
                </a:extLst>
              </a:tr>
              <a:tr h="365016">
                <a:tc>
                  <a:txBody>
                    <a:bodyPr/>
                    <a:lstStyle/>
                    <a:p>
                      <a:pPr algn="ctr" fontAlgn="ctr"/>
                      <a:r>
                        <a:rPr lang="en-GB" sz="800" b="0" i="0" u="none" strike="noStrike" dirty="0">
                          <a:solidFill>
                            <a:srgbClr val="000000"/>
                          </a:solidFill>
                          <a:effectLst/>
                          <a:latin typeface="Arial" panose="020B0604020202020204" pitchFamily="34" charset="0"/>
                        </a:rPr>
                        <a:t>63480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Last Check Read Date is getting fetched incorrectly for Twin Stream Sites when Reads are uploaded through Portal, resulting in either the Read wrongly rejected, or a break in the check to check period.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UAT</a:t>
                      </a:r>
                    </a:p>
                  </a:txBody>
                  <a:tcPr anchor="ctr"/>
                </a:tc>
                <a:extLst>
                  <a:ext uri="{0D108BD9-81ED-4DB2-BD59-A6C34878D82A}">
                    <a16:rowId xmlns:a16="http://schemas.microsoft.com/office/drawing/2014/main" val="3881196877"/>
                  </a:ext>
                </a:extLst>
              </a:tr>
              <a:tr h="365016">
                <a:tc>
                  <a:txBody>
                    <a:bodyPr/>
                    <a:lstStyle/>
                    <a:p>
                      <a:pPr algn="ctr" fontAlgn="ctr"/>
                      <a:r>
                        <a:rPr lang="en-GB" sz="800" b="0" i="0" u="none" strike="noStrike" dirty="0">
                          <a:solidFill>
                            <a:srgbClr val="000000"/>
                          </a:solidFill>
                          <a:effectLst/>
                          <a:latin typeface="Arial" panose="020B0604020202020204" pitchFamily="34" charset="0"/>
                        </a:rPr>
                        <a:t>63486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Site visit Reads submitted via Portal are getting accepted, when an SFN Read already exists for a later date, hence breaking the Check to Check Rec period. Therefore should be rejected for Class 1 &amp; 2 Sites </a:t>
                      </a:r>
                    </a:p>
                  </a:txBody>
                  <a:tcPr marL="6350" marR="6350" marT="6350" marB="0" anchor="ctr"/>
                </a:tc>
                <a:tc>
                  <a:txBody>
                    <a:bodyPr/>
                    <a:lstStyle/>
                    <a:p>
                      <a:r>
                        <a:rPr lang="en-GB" sz="800" dirty="0"/>
                        <a:t>UAT</a:t>
                      </a:r>
                    </a:p>
                  </a:txBody>
                  <a:tcPr anchor="ctr"/>
                </a:tc>
                <a:extLst>
                  <a:ext uri="{0D108BD9-81ED-4DB2-BD59-A6C34878D82A}">
                    <a16:rowId xmlns:a16="http://schemas.microsoft.com/office/drawing/2014/main" val="177045747"/>
                  </a:ext>
                </a:extLst>
              </a:tr>
              <a:tr h="365016">
                <a:tc>
                  <a:txBody>
                    <a:bodyPr/>
                    <a:lstStyle/>
                    <a:p>
                      <a:pPr algn="ctr" fontAlgn="ctr"/>
                      <a:r>
                        <a:rPr lang="en-GB" sz="800" b="0" i="0" u="none" strike="noStrike">
                          <a:solidFill>
                            <a:srgbClr val="000000"/>
                          </a:solidFill>
                          <a:effectLst/>
                          <a:latin typeface="Arial" panose="020B0604020202020204" pitchFamily="34" charset="0"/>
                        </a:rPr>
                        <a:t>63487</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Missing volume and energy for a class 4 meter and converter site </a:t>
                      </a:r>
                    </a:p>
                  </a:txBody>
                  <a:tcPr marL="6350" marR="6350" marT="6350" marB="0" anchor="ctr"/>
                </a:tc>
                <a:tc>
                  <a:txBody>
                    <a:bodyPr/>
                    <a:lstStyle/>
                    <a:p>
                      <a:r>
                        <a:rPr lang="en-GB" sz="800" dirty="0"/>
                        <a:t>UAT</a:t>
                      </a:r>
                    </a:p>
                  </a:txBody>
                  <a:tcPr anchor="ctr"/>
                </a:tc>
                <a:extLst>
                  <a:ext uri="{0D108BD9-81ED-4DB2-BD59-A6C34878D82A}">
                    <a16:rowId xmlns:a16="http://schemas.microsoft.com/office/drawing/2014/main" val="2915767005"/>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2 of 4</a:t>
            </a:r>
          </a:p>
        </p:txBody>
      </p:sp>
    </p:spTree>
    <p:extLst>
      <p:ext uri="{BB962C8B-B14F-4D97-AF65-F5344CB8AC3E}">
        <p14:creationId xmlns:p14="http://schemas.microsoft.com/office/powerpoint/2010/main" val="965564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2252544"/>
        </p:xfrm>
        <a:graphic>
          <a:graphicData uri="http://schemas.openxmlformats.org/drawingml/2006/table">
            <a:tbl>
              <a:tblPr firstRow="1" bandRow="1">
                <a:tableStyleId>{5C22544A-7EE6-4342-B048-85BDC9FD1C3A}</a:tableStyleId>
              </a:tblPr>
              <a:tblGrid>
                <a:gridCol w="640492">
                  <a:extLst>
                    <a:ext uri="{9D8B030D-6E8A-4147-A177-3AD203B41FA5}">
                      <a16:colId xmlns:a16="http://schemas.microsoft.com/office/drawing/2014/main" val="2962663685"/>
                    </a:ext>
                  </a:extLst>
                </a:gridCol>
                <a:gridCol w="6984776">
                  <a:extLst>
                    <a:ext uri="{9D8B030D-6E8A-4147-A177-3AD203B41FA5}">
                      <a16:colId xmlns:a16="http://schemas.microsoft.com/office/drawing/2014/main" val="2242044240"/>
                    </a:ext>
                  </a:extLst>
                </a:gridCol>
                <a:gridCol w="129614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a:solidFill>
                            <a:srgbClr val="000000"/>
                          </a:solidFill>
                          <a:effectLst/>
                          <a:latin typeface="Arial" panose="020B0604020202020204" pitchFamily="34" charset="0"/>
                        </a:rPr>
                        <a:t>62164</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Nett-off volume volume/ energy is being incorrectly calculated as zero for class 4 prime sites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2244134744"/>
                  </a:ext>
                </a:extLst>
              </a:tr>
              <a:tr h="365016">
                <a:tc>
                  <a:txBody>
                    <a:bodyPr/>
                    <a:lstStyle/>
                    <a:p>
                      <a:pPr algn="ctr" fontAlgn="ctr"/>
                      <a:r>
                        <a:rPr lang="en-GB" sz="800" b="0" i="0" u="none" strike="noStrike">
                          <a:solidFill>
                            <a:srgbClr val="000000"/>
                          </a:solidFill>
                          <a:effectLst/>
                          <a:latin typeface="Arial" panose="020B0604020202020204" pitchFamily="34" charset="0"/>
                        </a:rPr>
                        <a:t>62178</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Where volume and energy is being incorrectly loaded, the system is not creating an exception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3136287267"/>
                  </a:ext>
                </a:extLst>
              </a:tr>
              <a:tr h="365016">
                <a:tc>
                  <a:txBody>
                    <a:bodyPr/>
                    <a:lstStyle/>
                    <a:p>
                      <a:pPr algn="ctr" fontAlgn="ctr"/>
                      <a:r>
                        <a:rPr lang="en-GB" sz="800" b="0" i="0" u="none" strike="noStrike">
                          <a:solidFill>
                            <a:srgbClr val="000000"/>
                          </a:solidFill>
                          <a:effectLst/>
                          <a:latin typeface="Arial" panose="020B0604020202020204" pitchFamily="34" charset="0"/>
                        </a:rPr>
                        <a:t>63066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Class 3 meter reads submitted via the UBR file, the system is not recording the last read following update of a meter report and converter installation scenario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2844599983"/>
                  </a:ext>
                </a:extLst>
              </a:tr>
              <a:tr h="365016">
                <a:tc>
                  <a:txBody>
                    <a:bodyPr/>
                    <a:lstStyle/>
                    <a:p>
                      <a:pPr algn="ctr" fontAlgn="ctr"/>
                      <a:r>
                        <a:rPr lang="en-GB" sz="800" b="0" i="0" u="none" strike="noStrike" dirty="0">
                          <a:solidFill>
                            <a:srgbClr val="000000"/>
                          </a:solidFill>
                          <a:effectLst/>
                          <a:latin typeface="Arial" panose="020B0604020202020204" pitchFamily="34" charset="0"/>
                        </a:rPr>
                        <a:t>60917 (1424)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Following an update to a meter (non-physical) the volume which is calculated is based on the opening exchange read (OPNX) as opposed to calculating from the final exchange read (FINX)</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2503244331"/>
                  </a:ext>
                </a:extLst>
              </a:tr>
              <a:tr h="365016">
                <a:tc>
                  <a:txBody>
                    <a:bodyPr/>
                    <a:lstStyle/>
                    <a:p>
                      <a:pPr algn="ctr" fontAlgn="ctr"/>
                      <a:r>
                        <a:rPr lang="en-GB" sz="800" b="0" i="0" u="none" strike="noStrike" dirty="0">
                          <a:solidFill>
                            <a:srgbClr val="000000"/>
                          </a:solidFill>
                          <a:effectLst/>
                          <a:latin typeface="Arial" panose="020B0604020202020204" pitchFamily="34" charset="0"/>
                        </a:rPr>
                        <a:t>61452</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Rec is not happening for Prime and sub site...</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dirty="0"/>
                    </a:p>
                  </a:txBody>
                  <a:tcPr anchor="ctr"/>
                </a:tc>
                <a:extLst>
                  <a:ext uri="{0D108BD9-81ED-4DB2-BD59-A6C34878D82A}">
                    <a16:rowId xmlns:a16="http://schemas.microsoft.com/office/drawing/2014/main" val="3426954072"/>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3 of 4</a:t>
            </a:r>
          </a:p>
        </p:txBody>
      </p:sp>
    </p:spTree>
    <p:extLst>
      <p:ext uri="{BB962C8B-B14F-4D97-AF65-F5344CB8AC3E}">
        <p14:creationId xmlns:p14="http://schemas.microsoft.com/office/powerpoint/2010/main" val="996894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3302772"/>
        </p:xfrm>
        <a:graphic>
          <a:graphicData uri="http://schemas.openxmlformats.org/drawingml/2006/table">
            <a:tbl>
              <a:tblPr firstRow="1" bandRow="1">
                <a:tableStyleId>{5C22544A-7EE6-4342-B048-85BDC9FD1C3A}</a:tableStyleId>
              </a:tblPr>
              <a:tblGrid>
                <a:gridCol w="640492">
                  <a:extLst>
                    <a:ext uri="{9D8B030D-6E8A-4147-A177-3AD203B41FA5}">
                      <a16:colId xmlns:a16="http://schemas.microsoft.com/office/drawing/2014/main" val="2962663685"/>
                    </a:ext>
                  </a:extLst>
                </a:gridCol>
                <a:gridCol w="6984776">
                  <a:extLst>
                    <a:ext uri="{9D8B030D-6E8A-4147-A177-3AD203B41FA5}">
                      <a16:colId xmlns:a16="http://schemas.microsoft.com/office/drawing/2014/main" val="2242044240"/>
                    </a:ext>
                  </a:extLst>
                </a:gridCol>
                <a:gridCol w="129614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17593">
                <a:tc>
                  <a:txBody>
                    <a:bodyPr/>
                    <a:lstStyle/>
                    <a:p>
                      <a:pPr algn="ctr" fontAlgn="ctr"/>
                      <a:r>
                        <a:rPr lang="en-GB" sz="800" b="0" i="0" u="none" strike="noStrike">
                          <a:solidFill>
                            <a:srgbClr val="000000"/>
                          </a:solidFill>
                          <a:effectLst/>
                          <a:latin typeface="Arial" panose="020B0604020202020204" pitchFamily="34" charset="0"/>
                        </a:rPr>
                        <a:t>60969 (1477)</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There is an Issue with NDM Prime reconciliation where Rec variance is not correct and positive variance energy updated though the variance volume is negative and net off volume and energy is populated with 0.  </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 via Adjustment Tools</a:t>
                      </a:r>
                    </a:p>
                  </a:txBody>
                  <a:tcPr marL="6350" marR="6350" marT="6350" marB="0" anchor="ctr"/>
                </a:tc>
                <a:extLst>
                  <a:ext uri="{0D108BD9-81ED-4DB2-BD59-A6C34878D82A}">
                    <a16:rowId xmlns:a16="http://schemas.microsoft.com/office/drawing/2014/main" val="2340629994"/>
                  </a:ext>
                </a:extLst>
              </a:tr>
              <a:tr h="258471">
                <a:tc>
                  <a:txBody>
                    <a:bodyPr/>
                    <a:lstStyle/>
                    <a:p>
                      <a:pPr algn="ctr" fontAlgn="ctr"/>
                      <a:r>
                        <a:rPr lang="en-GB" sz="800" b="0" i="0" u="none" strike="noStrike">
                          <a:solidFill>
                            <a:srgbClr val="000000"/>
                          </a:solidFill>
                          <a:effectLst/>
                          <a:latin typeface="Arial" panose="020B0604020202020204" pitchFamily="34" charset="0"/>
                        </a:rPr>
                        <a:t>60994 (1502)</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For Class 3 &amp; 4, following acceptance of a Site Visit read (via SFN)  the energy is incorrectly populated when there is a meter and corrector installed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3991031024"/>
                  </a:ext>
                </a:extLst>
              </a:tr>
              <a:tr h="365016">
                <a:tc>
                  <a:txBody>
                    <a:bodyPr/>
                    <a:lstStyle/>
                    <a:p>
                      <a:pPr algn="ctr" fontAlgn="ctr"/>
                      <a:r>
                        <a:rPr lang="en-GB" sz="800" b="0" i="0" u="none" strike="noStrike">
                          <a:solidFill>
                            <a:srgbClr val="000000"/>
                          </a:solidFill>
                          <a:effectLst/>
                          <a:latin typeface="Arial" panose="020B0604020202020204" pitchFamily="34" charset="0"/>
                        </a:rPr>
                        <a:t>61019 (1520)</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When receiving a Site Visit read and an RGMA read on the same day the system has incorrectly processed the reads in the wrong order causing energy and volume to be incorrectly calculated.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377645323"/>
                  </a:ext>
                </a:extLst>
              </a:tr>
              <a:tr h="332991">
                <a:tc>
                  <a:txBody>
                    <a:bodyPr/>
                    <a:lstStyle/>
                    <a:p>
                      <a:pPr algn="ctr" fontAlgn="ctr"/>
                      <a:r>
                        <a:rPr lang="en-GB" sz="800" b="0" i="0" u="none" strike="noStrike">
                          <a:solidFill>
                            <a:srgbClr val="000000"/>
                          </a:solidFill>
                          <a:effectLst/>
                          <a:latin typeface="Arial" panose="020B0604020202020204" pitchFamily="34" charset="0"/>
                        </a:rPr>
                        <a:t>61024 (1525)</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AQ process is incorrectly using a Point of Sale (POS) read as an active shipper transfer read to calculate the AQ following the receipt of a subsenquent read.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2395544701"/>
                  </a:ext>
                </a:extLst>
              </a:tr>
              <a:tr h="344935">
                <a:tc>
                  <a:txBody>
                    <a:bodyPr/>
                    <a:lstStyle/>
                    <a:p>
                      <a:pPr algn="ctr" fontAlgn="ctr"/>
                      <a:r>
                        <a:rPr lang="en-GB" sz="800" b="0" i="0" u="none" strike="noStrike">
                          <a:solidFill>
                            <a:srgbClr val="000000"/>
                          </a:solidFill>
                          <a:effectLst/>
                          <a:latin typeface="Arial" panose="020B0604020202020204" pitchFamily="34" charset="0"/>
                        </a:rPr>
                        <a:t>61450</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Reads with type CM, RD and XO on same date as FINC/FINX reads, to be inactivated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2447330931"/>
                  </a:ext>
                </a:extLst>
              </a:tr>
              <a:tr h="344935">
                <a:tc>
                  <a:txBody>
                    <a:bodyPr/>
                    <a:lstStyle/>
                    <a:p>
                      <a:pPr algn="ctr" fontAlgn="ctr"/>
                      <a:r>
                        <a:rPr lang="en-GB" sz="800" b="0" i="0" u="none" strike="noStrike">
                          <a:solidFill>
                            <a:srgbClr val="000000"/>
                          </a:solidFill>
                          <a:effectLst/>
                          <a:latin typeface="Arial" panose="020B0604020202020204" pitchFamily="34" charset="0"/>
                        </a:rPr>
                        <a:t>61716</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Incorrect Volume-Energy updated against opening reads (OPNT/OPNX/OPNC)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3941886407"/>
                  </a:ext>
                </a:extLst>
              </a:tr>
              <a:tr h="332991">
                <a:tc>
                  <a:txBody>
                    <a:bodyPr/>
                    <a:lstStyle/>
                    <a:p>
                      <a:pPr algn="ctr" fontAlgn="ctr"/>
                      <a:r>
                        <a:rPr lang="en-GB" sz="800" b="0" i="0" u="none" strike="noStrike" dirty="0">
                          <a:solidFill>
                            <a:srgbClr val="000000"/>
                          </a:solidFill>
                          <a:effectLst/>
                          <a:latin typeface="Arial" panose="020B0604020202020204" pitchFamily="34" charset="0"/>
                        </a:rPr>
                        <a:t>62134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Where a read is replaced on a class 4 site, the system has created 0 volume between OPNT and FINC reads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 via Adjustment Tools</a:t>
                      </a:r>
                    </a:p>
                  </a:txBody>
                  <a:tcPr marL="6350" marR="6350" marT="6350" marB="0" anchor="ctr"/>
                </a:tc>
                <a:extLst>
                  <a:ext uri="{0D108BD9-81ED-4DB2-BD59-A6C34878D82A}">
                    <a16:rowId xmlns:a16="http://schemas.microsoft.com/office/drawing/2014/main" val="216295771"/>
                  </a:ext>
                </a:extLst>
              </a:tr>
              <a:tr h="332991">
                <a:tc>
                  <a:txBody>
                    <a:bodyPr/>
                    <a:lstStyle/>
                    <a:p>
                      <a:pPr algn="ctr" fontAlgn="ctr"/>
                      <a:r>
                        <a:rPr lang="en-GB" sz="800" b="0" i="0" u="none" strike="noStrike" dirty="0">
                          <a:solidFill>
                            <a:srgbClr val="000000"/>
                          </a:solidFill>
                          <a:effectLst/>
                          <a:latin typeface="Arial" panose="020B0604020202020204" pitchFamily="34" charset="0"/>
                        </a:rPr>
                        <a:t>62687</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 The read inserted or replaced for class 3, after a class change from 3 to another, is considering class 3 FICC date as the next read date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 via Adjustment Tools</a:t>
                      </a:r>
                    </a:p>
                  </a:txBody>
                  <a:tcPr anchor="ctr"/>
                </a:tc>
                <a:extLst>
                  <a:ext uri="{0D108BD9-81ED-4DB2-BD59-A6C34878D82A}">
                    <a16:rowId xmlns:a16="http://schemas.microsoft.com/office/drawing/2014/main" val="2854916384"/>
                  </a:ext>
                </a:extLst>
              </a:tr>
              <a:tr h="332991">
                <a:tc>
                  <a:txBody>
                    <a:bodyPr/>
                    <a:lstStyle/>
                    <a:p>
                      <a:pPr algn="ctr" fontAlgn="ctr"/>
                      <a:r>
                        <a:rPr lang="en-GB" sz="800" b="0" i="0" u="none" strike="noStrike" dirty="0">
                          <a:solidFill>
                            <a:srgbClr val="000000"/>
                          </a:solidFill>
                          <a:effectLst/>
                          <a:latin typeface="Arial" panose="020B0604020202020204" pitchFamily="34" charset="0"/>
                        </a:rPr>
                        <a:t>60230 (720)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Volume and energy calculated incorrectly for Prime and Sub MPRNs.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 via Adjustment Tools</a:t>
                      </a:r>
                    </a:p>
                  </a:txBody>
                  <a:tcPr anchor="ctr"/>
                </a:tc>
                <a:extLst>
                  <a:ext uri="{0D108BD9-81ED-4DB2-BD59-A6C34878D82A}">
                    <a16:rowId xmlns:a16="http://schemas.microsoft.com/office/drawing/2014/main" val="1295643116"/>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4 of 4</a:t>
            </a:r>
          </a:p>
        </p:txBody>
      </p:sp>
    </p:spTree>
    <p:extLst>
      <p:ext uri="{BB962C8B-B14F-4D97-AF65-F5344CB8AC3E}">
        <p14:creationId xmlns:p14="http://schemas.microsoft.com/office/powerpoint/2010/main" val="600815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BB68C-2992-4E53-87A0-B4F18C655EC7}"/>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F1F6CE16-C665-40F1-A175-12F9515C6EDA}"/>
              </a:ext>
            </a:extLst>
          </p:cNvPr>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600" dirty="0">
                <a:solidFill>
                  <a:schemeClr val="accent1"/>
                </a:solidFill>
                <a:latin typeface="Arial"/>
                <a:cs typeface="Arial"/>
              </a:rPr>
              <a:t>Since Nexus go live in June 2017 there have been 93 (as at July 2020) defects impacting the AQ. </a:t>
            </a:r>
            <a:endParaRPr lang="en-GB" sz="1600" dirty="0">
              <a:solidFill>
                <a:schemeClr val="accent1"/>
              </a:solidFill>
            </a:endParaRPr>
          </a:p>
          <a:p>
            <a:r>
              <a:rPr lang="en-GB" sz="1600" dirty="0">
                <a:solidFill>
                  <a:schemeClr val="accent1"/>
                </a:solidFill>
                <a:latin typeface="Arial"/>
                <a:cs typeface="Arial"/>
              </a:rPr>
              <a:t>Resolution of a defect will involve the system fix, data corrected and the AQs revised. However, revised AQs are only effective for a future date, retrospective changes cannot be made.</a:t>
            </a:r>
          </a:p>
          <a:p>
            <a:r>
              <a:rPr lang="en-GB" sz="1600" dirty="0">
                <a:solidFill>
                  <a:schemeClr val="accent1"/>
                </a:solidFill>
                <a:latin typeface="Arial"/>
                <a:cs typeface="Arial"/>
              </a:rPr>
              <a:t>For AQ defects where the formula year AQ (Class 3 &amp; 4) or rolling AQ (Class 1 &amp; 2) was incorrect for the period </a:t>
            </a:r>
            <a:r>
              <a:rPr lang="en-GB" sz="1600" dirty="0">
                <a:solidFill>
                  <a:schemeClr val="accent1"/>
                </a:solidFill>
                <a:highlight>
                  <a:srgbClr val="FFFFFF"/>
                </a:highlight>
                <a:latin typeface="Arial"/>
                <a:cs typeface="Arial"/>
              </a:rPr>
              <a:t>prior to the defect fix being implemented</a:t>
            </a:r>
            <a:r>
              <a:rPr lang="en-GB" sz="1600" dirty="0">
                <a:solidFill>
                  <a:schemeClr val="accent1"/>
                </a:solidFill>
                <a:latin typeface="Arial"/>
                <a:cs typeface="Arial"/>
              </a:rPr>
              <a:t>, transportation charges may have been incorrect for this period and so eligible for financial adjustments. </a:t>
            </a:r>
          </a:p>
          <a:p>
            <a:pPr lvl="1"/>
            <a:r>
              <a:rPr lang="en-GB" sz="1400" dirty="0">
                <a:solidFill>
                  <a:schemeClr val="accent1"/>
                </a:solidFill>
              </a:rPr>
              <a:t>Energy and Commodity are reconciled on the Amendment invoice, only Transportation Capacity adjustments required</a:t>
            </a:r>
          </a:p>
          <a:p>
            <a:r>
              <a:rPr lang="en-GB" sz="1600" dirty="0">
                <a:solidFill>
                  <a:schemeClr val="accent1"/>
                </a:solidFill>
                <a:latin typeface="Arial"/>
                <a:cs typeface="Arial"/>
              </a:rPr>
              <a:t>Xoserve undertook a piece of work to identify the defects that would require assessment to identify the impacted MPRNs that may be eligible for a financial adjustment.</a:t>
            </a:r>
          </a:p>
          <a:p>
            <a:r>
              <a:rPr lang="en-GB" sz="1600" dirty="0">
                <a:solidFill>
                  <a:schemeClr val="accent1"/>
                </a:solidFill>
                <a:latin typeface="Arial"/>
                <a:cs typeface="Arial"/>
              </a:rPr>
              <a:t>For each defect we sought to analyse the following; </a:t>
            </a:r>
            <a:endParaRPr lang="en-GB" sz="1600" dirty="0">
              <a:solidFill>
                <a:schemeClr val="accent1"/>
              </a:solidFill>
            </a:endParaRPr>
          </a:p>
          <a:p>
            <a:pPr lvl="1"/>
            <a:r>
              <a:rPr lang="en-GB" sz="1400" dirty="0">
                <a:solidFill>
                  <a:schemeClr val="accent1"/>
                </a:solidFill>
              </a:rPr>
              <a:t>The date of the AQ calculation and if a correction of the AQ and Formula Year AQ (FYAQ) was carried out; </a:t>
            </a:r>
          </a:p>
          <a:p>
            <a:pPr lvl="1"/>
            <a:r>
              <a:rPr lang="en-GB" sz="1400" dirty="0">
                <a:solidFill>
                  <a:schemeClr val="accent1"/>
                </a:solidFill>
              </a:rPr>
              <a:t>The effective period for which the correction was carried out;</a:t>
            </a:r>
          </a:p>
          <a:p>
            <a:pPr lvl="1"/>
            <a:r>
              <a:rPr lang="en-GB" sz="1400" dirty="0">
                <a:solidFill>
                  <a:schemeClr val="accent1"/>
                </a:solidFill>
              </a:rPr>
              <a:t>The date that the revised AQ and the FYAQ were effective from </a:t>
            </a:r>
          </a:p>
          <a:p>
            <a:r>
              <a:rPr lang="en-GB" sz="1600" dirty="0">
                <a:solidFill>
                  <a:schemeClr val="accent1"/>
                </a:solidFill>
              </a:rPr>
              <a:t>Note: The assessment to identify if a financial adjustment is required will continue for all defects in the future.</a:t>
            </a:r>
          </a:p>
          <a:p>
            <a:endParaRPr lang="en-GB" dirty="0"/>
          </a:p>
        </p:txBody>
      </p:sp>
    </p:spTree>
    <p:extLst>
      <p:ext uri="{BB962C8B-B14F-4D97-AF65-F5344CB8AC3E}">
        <p14:creationId xmlns:p14="http://schemas.microsoft.com/office/powerpoint/2010/main" val="2983453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A2948-57C1-4CCE-BFB2-25EF94C629BB}"/>
              </a:ext>
            </a:extLst>
          </p:cNvPr>
          <p:cNvSpPr>
            <a:spLocks noGrp="1"/>
          </p:cNvSpPr>
          <p:nvPr>
            <p:ph type="title"/>
          </p:nvPr>
        </p:nvSpPr>
        <p:spPr/>
        <p:txBody>
          <a:bodyPr>
            <a:normAutofit fontScale="90000"/>
          </a:bodyPr>
          <a:lstStyle/>
          <a:p>
            <a:r>
              <a:rPr lang="en-GB" dirty="0"/>
              <a:t>Documents and Tools Developed and Implemented </a:t>
            </a:r>
          </a:p>
        </p:txBody>
      </p:sp>
      <p:sp>
        <p:nvSpPr>
          <p:cNvPr id="3" name="Content Placeholder 2">
            <a:extLst>
              <a:ext uri="{FF2B5EF4-FFF2-40B4-BE49-F238E27FC236}">
                <a16:creationId xmlns:a16="http://schemas.microsoft.com/office/drawing/2014/main" id="{C9C56A7F-0C77-4697-815A-AB5E2503C618}"/>
              </a:ext>
            </a:extLst>
          </p:cNvPr>
          <p:cNvSpPr>
            <a:spLocks noGrp="1"/>
          </p:cNvSpPr>
          <p:nvPr>
            <p:ph idx="1"/>
          </p:nvPr>
        </p:nvSpPr>
        <p:spPr>
          <a:xfrm>
            <a:off x="457200" y="761058"/>
            <a:ext cx="8229600" cy="4186956"/>
          </a:xfrm>
        </p:spPr>
        <p:txBody>
          <a:bodyPr vert="horz" lIns="91440" tIns="45720" rIns="91440" bIns="45720" rtlCol="0" anchor="t">
            <a:normAutofit lnSpcReduction="10000"/>
          </a:bodyPr>
          <a:lstStyle/>
          <a:p>
            <a:r>
              <a:rPr lang="en-US" sz="1600" dirty="0">
                <a:solidFill>
                  <a:schemeClr val="accent1"/>
                </a:solidFill>
              </a:rPr>
              <a:t>Two documents were developed and shared with customers to explain the process for identifying those MPRNs eligible for adjustment and a principles document for all adjustments to be processed (these are attached in Appendix 1);</a:t>
            </a:r>
          </a:p>
          <a:p>
            <a:pPr lvl="1"/>
            <a:r>
              <a:rPr lang="en-US" sz="1400" dirty="0">
                <a:solidFill>
                  <a:schemeClr val="accent1"/>
                </a:solidFill>
              </a:rPr>
              <a:t>Adjustment Methodology that describes the process we have followed to arrive at the 121,000 MPRNS that could be eligible for capacity adjustments</a:t>
            </a:r>
          </a:p>
          <a:p>
            <a:pPr lvl="1"/>
            <a:r>
              <a:rPr lang="en-US" sz="1400" dirty="0">
                <a:solidFill>
                  <a:schemeClr val="accent1"/>
                </a:solidFill>
              </a:rPr>
              <a:t>Adjustment Principles document that will be used to determine whether an adjustment is required once the final list of MPRNs is identified.</a:t>
            </a:r>
          </a:p>
          <a:p>
            <a:r>
              <a:rPr lang="en-US" sz="1600" dirty="0">
                <a:solidFill>
                  <a:schemeClr val="accent1"/>
                </a:solidFill>
              </a:rPr>
              <a:t>Three tools were developed and implemented to identify the MPRNs eligible for adjustment and to calculate the financial adjustments:</a:t>
            </a:r>
          </a:p>
          <a:p>
            <a:pPr lvl="1">
              <a:buFont typeface="+mj-lt"/>
              <a:buAutoNum type="arabicPeriod"/>
            </a:pPr>
            <a:r>
              <a:rPr lang="en-US" sz="1400" b="1" dirty="0">
                <a:solidFill>
                  <a:schemeClr val="accent1"/>
                </a:solidFill>
                <a:latin typeface="Arial"/>
                <a:cs typeface="Arial"/>
              </a:rPr>
              <a:t>AQ Decision Tree tool </a:t>
            </a:r>
            <a:r>
              <a:rPr lang="en-US" sz="1400" dirty="0">
                <a:solidFill>
                  <a:schemeClr val="accent1"/>
                </a:solidFill>
                <a:latin typeface="Arial"/>
                <a:cs typeface="Arial"/>
              </a:rPr>
              <a:t>– Using our adjustment methodology (above) as its input criteria, this tool will identify the impacted MPRNs and the affected consumption period   </a:t>
            </a:r>
            <a:endParaRPr lang="en-US" sz="1400" dirty="0">
              <a:solidFill>
                <a:schemeClr val="accent1"/>
              </a:solidFill>
            </a:endParaRPr>
          </a:p>
          <a:p>
            <a:pPr lvl="1">
              <a:buFont typeface="+mj-lt"/>
              <a:buAutoNum type="arabicPeriod"/>
            </a:pPr>
            <a:r>
              <a:rPr lang="en-US" sz="1400" b="1" dirty="0">
                <a:solidFill>
                  <a:schemeClr val="accent1"/>
                </a:solidFill>
              </a:rPr>
              <a:t>AQ Simulation tool </a:t>
            </a:r>
            <a:r>
              <a:rPr lang="en-US" sz="1400" dirty="0">
                <a:solidFill>
                  <a:schemeClr val="accent1"/>
                </a:solidFill>
              </a:rPr>
              <a:t>– Using the MPRN’s from the Decision Tree tool, the AQ simulation tool will identify all relevant data needed to support the financial adjustment (E.g. current &amp; new AQ, SOQ, EUC band &amp; number, Network &amp; LDZ, start &amp; end read &amp; dates used for the new calculation, TTZ &amp; exchange counts, current meter class &amp; effective date etc.)</a:t>
            </a:r>
          </a:p>
          <a:p>
            <a:pPr lvl="1">
              <a:buFont typeface="+mj-lt"/>
              <a:buAutoNum type="arabicPeriod"/>
            </a:pPr>
            <a:r>
              <a:rPr lang="en-US" sz="1400" b="1" dirty="0">
                <a:solidFill>
                  <a:schemeClr val="accent1"/>
                </a:solidFill>
              </a:rPr>
              <a:t>Billing tool </a:t>
            </a:r>
            <a:r>
              <a:rPr lang="en-US" sz="1400" dirty="0">
                <a:solidFill>
                  <a:schemeClr val="accent1"/>
                </a:solidFill>
              </a:rPr>
              <a:t>– This tool will calculate the financial adjustments. This will significantly reduce the manual efforts that would otherwise be required for these adjustments and will align with the Adjustment Principles (as mentioned above) </a:t>
            </a:r>
          </a:p>
          <a:p>
            <a:endParaRPr lang="en-US" sz="1600" dirty="0">
              <a:solidFill>
                <a:schemeClr val="accent1"/>
              </a:solidFill>
            </a:endParaRPr>
          </a:p>
          <a:p>
            <a:endParaRPr lang="en-GB" dirty="0"/>
          </a:p>
        </p:txBody>
      </p:sp>
      <p:sp>
        <p:nvSpPr>
          <p:cNvPr id="4" name="AutoShape 2" descr="https://ukc-powerpoint.officeapps.live.com/pods/GetClipboardImage.ashx?Id=6a766354-9404-463c-808a-700cab140511&amp;DC=GUK1&amp;wdoverrides=GetClipboardImageEnabled:true">
            <a:extLst>
              <a:ext uri="{FF2B5EF4-FFF2-40B4-BE49-F238E27FC236}">
                <a16:creationId xmlns:a16="http://schemas.microsoft.com/office/drawing/2014/main" id="{D8FE9EC8-C2E9-4EB2-8D10-E93F692CE8C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ukc-powerpoint.officeapps.live.com/pods/GetClipboardImage.ashx?Id=6a766354-9404-463c-808a-700cab140511&amp;DC=GUK1&amp;wdoverrides=GetClipboardImageEnabled:true">
            <a:extLst>
              <a:ext uri="{FF2B5EF4-FFF2-40B4-BE49-F238E27FC236}">
                <a16:creationId xmlns:a16="http://schemas.microsoft.com/office/drawing/2014/main" id="{9D4762A8-39C6-473F-BBE0-B6106A326277}"/>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998608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484E5-F2B1-4FF0-A365-03896C85BDDE}"/>
              </a:ext>
            </a:extLst>
          </p:cNvPr>
          <p:cNvSpPr>
            <a:spLocks noGrp="1"/>
          </p:cNvSpPr>
          <p:nvPr>
            <p:ph type="title"/>
          </p:nvPr>
        </p:nvSpPr>
        <p:spPr>
          <a:xfrm>
            <a:off x="2931" y="277986"/>
            <a:ext cx="8683869" cy="637580"/>
          </a:xfrm>
        </p:spPr>
        <p:txBody>
          <a:bodyPr>
            <a:noAutofit/>
          </a:bodyPr>
          <a:lstStyle/>
          <a:p>
            <a:r>
              <a:rPr lang="en-GB" sz="2000" dirty="0">
                <a:latin typeface="Arial"/>
                <a:cs typeface="Arial"/>
              </a:rPr>
              <a:t>Appendix 5: High Level Process for Identifying those MPRNs Requiring a Financial Adjustment</a:t>
            </a:r>
            <a:br>
              <a:rPr lang="en-GB" sz="2000" dirty="0"/>
            </a:br>
            <a:endParaRPr lang="en-GB" sz="2000" dirty="0"/>
          </a:p>
        </p:txBody>
      </p:sp>
      <p:graphicFrame>
        <p:nvGraphicFramePr>
          <p:cNvPr id="4" name="Content Placeholder 3">
            <a:extLst>
              <a:ext uri="{FF2B5EF4-FFF2-40B4-BE49-F238E27FC236}">
                <a16:creationId xmlns:a16="http://schemas.microsoft.com/office/drawing/2014/main" id="{8EBFB8EA-D0DC-49D5-8481-54B7F7EBC8AA}"/>
              </a:ext>
            </a:extLst>
          </p:cNvPr>
          <p:cNvGraphicFramePr>
            <a:graphicFrameLocks noGrp="1"/>
          </p:cNvGraphicFramePr>
          <p:nvPr>
            <p:ph idx="1"/>
            <p:extLst/>
          </p:nvPr>
        </p:nvGraphicFramePr>
        <p:xfrm>
          <a:off x="323603" y="871034"/>
          <a:ext cx="822960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7981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A50D4-8C77-4AE8-B539-8A33F5338916}"/>
              </a:ext>
            </a:extLst>
          </p:cNvPr>
          <p:cNvSpPr>
            <a:spLocks noGrp="1"/>
          </p:cNvSpPr>
          <p:nvPr>
            <p:ph type="title"/>
          </p:nvPr>
        </p:nvSpPr>
        <p:spPr>
          <a:xfrm>
            <a:off x="457200" y="107713"/>
            <a:ext cx="8229600" cy="637580"/>
          </a:xfrm>
        </p:spPr>
        <p:txBody>
          <a:bodyPr>
            <a:noAutofit/>
          </a:bodyPr>
          <a:lstStyle/>
          <a:p>
            <a:r>
              <a:rPr lang="en-GB" sz="2000" dirty="0">
                <a:latin typeface="Arial"/>
                <a:cs typeface="Arial"/>
              </a:rPr>
              <a:t>High Level Process for MPRNs Requiring a Financial Adjustment </a:t>
            </a:r>
            <a:endParaRPr lang="en-GB" sz="2000" dirty="0"/>
          </a:p>
        </p:txBody>
      </p:sp>
      <p:sp>
        <p:nvSpPr>
          <p:cNvPr id="5" name="Rectangle: Rounded Corners 4">
            <a:extLst>
              <a:ext uri="{FF2B5EF4-FFF2-40B4-BE49-F238E27FC236}">
                <a16:creationId xmlns:a16="http://schemas.microsoft.com/office/drawing/2014/main" id="{E3C35922-A747-480C-BC48-340E799322E0}"/>
              </a:ext>
            </a:extLst>
          </p:cNvPr>
          <p:cNvSpPr/>
          <p:nvPr/>
        </p:nvSpPr>
        <p:spPr>
          <a:xfrm>
            <a:off x="457200" y="881588"/>
            <a:ext cx="1440160" cy="687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15 Defects totalling 121,584 MPRNs</a:t>
            </a:r>
          </a:p>
          <a:p>
            <a:pPr algn="ctr"/>
            <a:r>
              <a:rPr lang="en-GB" sz="1100" dirty="0">
                <a:cs typeface="Arial"/>
              </a:rPr>
              <a:t>identified for Assessment</a:t>
            </a:r>
          </a:p>
        </p:txBody>
      </p:sp>
      <p:sp>
        <p:nvSpPr>
          <p:cNvPr id="8" name="Rectangle: Rounded Corners 7">
            <a:extLst>
              <a:ext uri="{FF2B5EF4-FFF2-40B4-BE49-F238E27FC236}">
                <a16:creationId xmlns:a16="http://schemas.microsoft.com/office/drawing/2014/main" id="{85271031-5FCE-4F00-A81D-29D03C724F76}"/>
              </a:ext>
            </a:extLst>
          </p:cNvPr>
          <p:cNvSpPr/>
          <p:nvPr/>
        </p:nvSpPr>
        <p:spPr>
          <a:xfrm>
            <a:off x="2911586" y="899142"/>
            <a:ext cx="1440160" cy="687198"/>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50" dirty="0">
                <a:cs typeface="Arial"/>
              </a:rPr>
              <a:t>120,651 Unique MPRNs identified for assessment</a:t>
            </a:r>
            <a:endParaRPr lang="en-US" dirty="0"/>
          </a:p>
        </p:txBody>
      </p:sp>
      <p:sp>
        <p:nvSpPr>
          <p:cNvPr id="9" name="Rectangle: Rounded Corners 8">
            <a:extLst>
              <a:ext uri="{FF2B5EF4-FFF2-40B4-BE49-F238E27FC236}">
                <a16:creationId xmlns:a16="http://schemas.microsoft.com/office/drawing/2014/main" id="{DEC9561F-894D-4872-A13D-7C6FBADCE392}"/>
              </a:ext>
            </a:extLst>
          </p:cNvPr>
          <p:cNvSpPr/>
          <p:nvPr/>
        </p:nvSpPr>
        <p:spPr>
          <a:xfrm>
            <a:off x="5385534" y="894969"/>
            <a:ext cx="1440160" cy="687198"/>
          </a:xfrm>
          <a:prstGeom prst="roundRect">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5,994 MPRNs</a:t>
            </a:r>
          </a:p>
          <a:p>
            <a:pPr algn="ctr"/>
            <a:r>
              <a:rPr lang="en-GB" sz="1100" dirty="0">
                <a:cs typeface="Arial"/>
              </a:rPr>
              <a:t> </a:t>
            </a:r>
            <a:r>
              <a:rPr lang="en-GB" sz="1100">
                <a:cs typeface="Arial"/>
              </a:rPr>
              <a:t>pending processing</a:t>
            </a:r>
            <a:endParaRPr lang="en-GB" sz="1100" dirty="0">
              <a:cs typeface="Arial"/>
            </a:endParaRPr>
          </a:p>
        </p:txBody>
      </p:sp>
      <p:sp>
        <p:nvSpPr>
          <p:cNvPr id="10" name="Rectangle: Rounded Corners 9">
            <a:extLst>
              <a:ext uri="{FF2B5EF4-FFF2-40B4-BE49-F238E27FC236}">
                <a16:creationId xmlns:a16="http://schemas.microsoft.com/office/drawing/2014/main" id="{3255BC91-A2DD-4445-B378-5EB10D3D5DA4}"/>
              </a:ext>
            </a:extLst>
          </p:cNvPr>
          <p:cNvSpPr/>
          <p:nvPr/>
        </p:nvSpPr>
        <p:spPr>
          <a:xfrm>
            <a:off x="2915590" y="1862336"/>
            <a:ext cx="1440160" cy="687198"/>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114,657 passed to Decision Tree tool</a:t>
            </a:r>
          </a:p>
        </p:txBody>
      </p:sp>
      <p:sp>
        <p:nvSpPr>
          <p:cNvPr id="11" name="Arrow: Right 10">
            <a:extLst>
              <a:ext uri="{FF2B5EF4-FFF2-40B4-BE49-F238E27FC236}">
                <a16:creationId xmlns:a16="http://schemas.microsoft.com/office/drawing/2014/main" id="{C3CD54CD-A34D-4D0B-8447-D1E81FD10BBD}"/>
              </a:ext>
            </a:extLst>
          </p:cNvPr>
          <p:cNvSpPr/>
          <p:nvPr/>
        </p:nvSpPr>
        <p:spPr>
          <a:xfrm>
            <a:off x="2084525" y="1091081"/>
            <a:ext cx="760042" cy="184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2" name="Arrow: Right 11">
            <a:extLst>
              <a:ext uri="{FF2B5EF4-FFF2-40B4-BE49-F238E27FC236}">
                <a16:creationId xmlns:a16="http://schemas.microsoft.com/office/drawing/2014/main" id="{14FFA14F-4FDD-494C-8E9F-D222195D11A1}"/>
              </a:ext>
            </a:extLst>
          </p:cNvPr>
          <p:cNvSpPr/>
          <p:nvPr/>
        </p:nvSpPr>
        <p:spPr>
          <a:xfrm>
            <a:off x="4494237" y="1091221"/>
            <a:ext cx="771209" cy="22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3" name="Rectangle: Rounded Corners 12">
            <a:extLst>
              <a:ext uri="{FF2B5EF4-FFF2-40B4-BE49-F238E27FC236}">
                <a16:creationId xmlns:a16="http://schemas.microsoft.com/office/drawing/2014/main" id="{EB828FEA-5908-44AF-9E22-CC306E794E5E}"/>
              </a:ext>
            </a:extLst>
          </p:cNvPr>
          <p:cNvSpPr/>
          <p:nvPr/>
        </p:nvSpPr>
        <p:spPr>
          <a:xfrm>
            <a:off x="2926266" y="2849434"/>
            <a:ext cx="1440160" cy="687198"/>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61,553 MPRNs as candidates for adjustment.</a:t>
            </a:r>
          </a:p>
        </p:txBody>
      </p:sp>
      <p:sp>
        <p:nvSpPr>
          <p:cNvPr id="14" name="Rectangle: Rounded Corners 13">
            <a:extLst>
              <a:ext uri="{FF2B5EF4-FFF2-40B4-BE49-F238E27FC236}">
                <a16:creationId xmlns:a16="http://schemas.microsoft.com/office/drawing/2014/main" id="{B778C81C-E61A-4FC9-B2A3-D6DA4F7AFE4A}"/>
              </a:ext>
            </a:extLst>
          </p:cNvPr>
          <p:cNvSpPr/>
          <p:nvPr/>
        </p:nvSpPr>
        <p:spPr>
          <a:xfrm>
            <a:off x="5390271" y="3217734"/>
            <a:ext cx="1440160" cy="687198"/>
          </a:xfrm>
          <a:prstGeom prst="roundRect">
            <a:avLst/>
          </a:prstGeom>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51,936 MPRNs not eligible for adjustment (appx.3)</a:t>
            </a:r>
          </a:p>
        </p:txBody>
      </p:sp>
      <p:sp>
        <p:nvSpPr>
          <p:cNvPr id="15" name="Arrow: Right 14">
            <a:extLst>
              <a:ext uri="{FF2B5EF4-FFF2-40B4-BE49-F238E27FC236}">
                <a16:creationId xmlns:a16="http://schemas.microsoft.com/office/drawing/2014/main" id="{60F5FD8E-B49E-49E6-9DF0-A32DD3926AEB}"/>
              </a:ext>
            </a:extLst>
          </p:cNvPr>
          <p:cNvSpPr/>
          <p:nvPr/>
        </p:nvSpPr>
        <p:spPr>
          <a:xfrm>
            <a:off x="4885201" y="2682194"/>
            <a:ext cx="386463" cy="220616"/>
          </a:xfrm>
          <a:prstGeom prst="rightArrow">
            <a:avLst/>
          </a:prstGeom>
          <a:ln cap="sq"/>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6" name="Rectangle: Rounded Corners 15">
            <a:extLst>
              <a:ext uri="{FF2B5EF4-FFF2-40B4-BE49-F238E27FC236}">
                <a16:creationId xmlns:a16="http://schemas.microsoft.com/office/drawing/2014/main" id="{DBE031CB-FAA2-48DC-8AE3-03BE9856F2E6}"/>
              </a:ext>
            </a:extLst>
          </p:cNvPr>
          <p:cNvSpPr/>
          <p:nvPr/>
        </p:nvSpPr>
        <p:spPr>
          <a:xfrm>
            <a:off x="2926266" y="4100651"/>
            <a:ext cx="1440160" cy="687198"/>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57,993 MPRNs requiring adjustment</a:t>
            </a:r>
          </a:p>
        </p:txBody>
      </p:sp>
      <p:sp>
        <p:nvSpPr>
          <p:cNvPr id="18" name="Rectangle: Rounded Corners 17">
            <a:extLst>
              <a:ext uri="{FF2B5EF4-FFF2-40B4-BE49-F238E27FC236}">
                <a16:creationId xmlns:a16="http://schemas.microsoft.com/office/drawing/2014/main" id="{7332CD5C-3B4E-4A88-844F-AC8B9F0121A9}"/>
              </a:ext>
            </a:extLst>
          </p:cNvPr>
          <p:cNvSpPr/>
          <p:nvPr/>
        </p:nvSpPr>
        <p:spPr>
          <a:xfrm>
            <a:off x="5359767" y="4100651"/>
            <a:ext cx="1440160" cy="687198"/>
          </a:xfrm>
          <a:prstGeom prst="round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00" dirty="0">
                <a:cs typeface="Arial"/>
              </a:rPr>
              <a:t>3,560 MPRNs rejections requiring further investigation (appx.4)</a:t>
            </a:r>
          </a:p>
        </p:txBody>
      </p:sp>
      <p:sp>
        <p:nvSpPr>
          <p:cNvPr id="19" name="Arrow: Chevron 18">
            <a:extLst>
              <a:ext uri="{FF2B5EF4-FFF2-40B4-BE49-F238E27FC236}">
                <a16:creationId xmlns:a16="http://schemas.microsoft.com/office/drawing/2014/main" id="{A494805E-283B-445C-ABF9-705833308B65}"/>
              </a:ext>
            </a:extLst>
          </p:cNvPr>
          <p:cNvSpPr/>
          <p:nvPr/>
        </p:nvSpPr>
        <p:spPr>
          <a:xfrm rot="5400000">
            <a:off x="3593797" y="1603442"/>
            <a:ext cx="110308" cy="2576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20" name="Arrow: Chevron 19">
            <a:extLst>
              <a:ext uri="{FF2B5EF4-FFF2-40B4-BE49-F238E27FC236}">
                <a16:creationId xmlns:a16="http://schemas.microsoft.com/office/drawing/2014/main" id="{5ED4E6BE-719D-4004-B53F-0216859EB89F}"/>
              </a:ext>
            </a:extLst>
          </p:cNvPr>
          <p:cNvSpPr/>
          <p:nvPr/>
        </p:nvSpPr>
        <p:spPr>
          <a:xfrm rot="5400000">
            <a:off x="3578492" y="2608527"/>
            <a:ext cx="110308" cy="2576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21" name="Arrow: Chevron 20">
            <a:extLst>
              <a:ext uri="{FF2B5EF4-FFF2-40B4-BE49-F238E27FC236}">
                <a16:creationId xmlns:a16="http://schemas.microsoft.com/office/drawing/2014/main" id="{8217794D-92F8-4096-9E38-8D4837BBDE2E}"/>
              </a:ext>
            </a:extLst>
          </p:cNvPr>
          <p:cNvSpPr/>
          <p:nvPr/>
        </p:nvSpPr>
        <p:spPr>
          <a:xfrm rot="5400000">
            <a:off x="3594566" y="3660874"/>
            <a:ext cx="110308" cy="2576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4" name="TextBox 3">
            <a:extLst>
              <a:ext uri="{FF2B5EF4-FFF2-40B4-BE49-F238E27FC236}">
                <a16:creationId xmlns:a16="http://schemas.microsoft.com/office/drawing/2014/main" id="{3D2CAD72-EF3E-471B-BAD4-113E8DF5B2AE}"/>
              </a:ext>
            </a:extLst>
          </p:cNvPr>
          <p:cNvSpPr txBox="1"/>
          <p:nvPr/>
        </p:nvSpPr>
        <p:spPr>
          <a:xfrm>
            <a:off x="415280" y="2085372"/>
            <a:ext cx="1524000"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000" dirty="0"/>
              <a:t>Note: 933 MPRNs were impacted with more than one defect</a:t>
            </a:r>
            <a:endParaRPr lang="en-GB" sz="1000" dirty="0">
              <a:cs typeface="Arial"/>
            </a:endParaRPr>
          </a:p>
        </p:txBody>
      </p:sp>
      <p:sp>
        <p:nvSpPr>
          <p:cNvPr id="24" name="Rectangle: Rounded Corners 23">
            <a:extLst>
              <a:ext uri="{FF2B5EF4-FFF2-40B4-BE49-F238E27FC236}">
                <a16:creationId xmlns:a16="http://schemas.microsoft.com/office/drawing/2014/main" id="{ED9050DA-0295-4E97-85A1-52FFE5505CB1}"/>
              </a:ext>
            </a:extLst>
          </p:cNvPr>
          <p:cNvSpPr/>
          <p:nvPr/>
        </p:nvSpPr>
        <p:spPr>
          <a:xfrm>
            <a:off x="5381535" y="2380860"/>
            <a:ext cx="1440160" cy="687198"/>
          </a:xfrm>
          <a:prstGeom prst="roundRect">
            <a:avLst/>
          </a:prstGeom>
          <a:solidFill>
            <a:schemeClr val="accent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50" dirty="0">
                <a:cs typeface="Arial"/>
              </a:rPr>
              <a:t>1,168 exclusions due to unforeseen scenarios identified during validation</a:t>
            </a:r>
          </a:p>
        </p:txBody>
      </p:sp>
      <p:sp>
        <p:nvSpPr>
          <p:cNvPr id="27" name="Arrow: Right 26">
            <a:extLst>
              <a:ext uri="{FF2B5EF4-FFF2-40B4-BE49-F238E27FC236}">
                <a16:creationId xmlns:a16="http://schemas.microsoft.com/office/drawing/2014/main" id="{70E18858-463B-45BD-B5CD-6D10C2702568}"/>
              </a:ext>
            </a:extLst>
          </p:cNvPr>
          <p:cNvSpPr/>
          <p:nvPr/>
        </p:nvSpPr>
        <p:spPr>
          <a:xfrm rot="5400000">
            <a:off x="915660" y="1727213"/>
            <a:ext cx="386463" cy="22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8" name="Arrow: Right 27">
            <a:extLst>
              <a:ext uri="{FF2B5EF4-FFF2-40B4-BE49-F238E27FC236}">
                <a16:creationId xmlns:a16="http://schemas.microsoft.com/office/drawing/2014/main" id="{5AAC0EB0-56CE-445C-AF78-370EAE0B7CB8}"/>
              </a:ext>
            </a:extLst>
          </p:cNvPr>
          <p:cNvSpPr/>
          <p:nvPr/>
        </p:nvSpPr>
        <p:spPr>
          <a:xfrm>
            <a:off x="4892498" y="3420134"/>
            <a:ext cx="386463" cy="220616"/>
          </a:xfrm>
          <a:prstGeom prst="rightArrow">
            <a:avLst/>
          </a:prstGeom>
          <a:ln cap="sq"/>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cxnSp>
        <p:nvCxnSpPr>
          <p:cNvPr id="30" name="Straight Connector 29">
            <a:extLst>
              <a:ext uri="{FF2B5EF4-FFF2-40B4-BE49-F238E27FC236}">
                <a16:creationId xmlns:a16="http://schemas.microsoft.com/office/drawing/2014/main" id="{F0231DD5-9EEC-40DA-BB8C-ADB8271EA13F}"/>
              </a:ext>
            </a:extLst>
          </p:cNvPr>
          <p:cNvCxnSpPr>
            <a:cxnSpLocks/>
          </p:cNvCxnSpPr>
          <p:nvPr/>
        </p:nvCxnSpPr>
        <p:spPr>
          <a:xfrm flipV="1">
            <a:off x="4494237" y="3179992"/>
            <a:ext cx="385604" cy="5674"/>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16C779F-96A2-46E5-9BCC-DC5358E23EAF}"/>
              </a:ext>
            </a:extLst>
          </p:cNvPr>
          <p:cNvCxnSpPr>
            <a:cxnSpLocks/>
          </p:cNvCxnSpPr>
          <p:nvPr/>
        </p:nvCxnSpPr>
        <p:spPr>
          <a:xfrm>
            <a:off x="4899793" y="2798651"/>
            <a:ext cx="0" cy="762682"/>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3" name="Arrow: Right 32">
            <a:extLst>
              <a:ext uri="{FF2B5EF4-FFF2-40B4-BE49-F238E27FC236}">
                <a16:creationId xmlns:a16="http://schemas.microsoft.com/office/drawing/2014/main" id="{539D7674-64FE-4571-9702-13EBE70BB281}"/>
              </a:ext>
            </a:extLst>
          </p:cNvPr>
          <p:cNvSpPr/>
          <p:nvPr/>
        </p:nvSpPr>
        <p:spPr>
          <a:xfrm>
            <a:off x="4507752" y="4299934"/>
            <a:ext cx="771209" cy="22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34" name="Rectangle: Rounded Corners 33">
            <a:extLst>
              <a:ext uri="{FF2B5EF4-FFF2-40B4-BE49-F238E27FC236}">
                <a16:creationId xmlns:a16="http://schemas.microsoft.com/office/drawing/2014/main" id="{F6736B13-5A00-438A-B592-89BFB0DD8AAD}"/>
              </a:ext>
            </a:extLst>
          </p:cNvPr>
          <p:cNvSpPr/>
          <p:nvPr/>
        </p:nvSpPr>
        <p:spPr>
          <a:xfrm>
            <a:off x="7433805" y="742063"/>
            <a:ext cx="1440160" cy="1128050"/>
          </a:xfrm>
          <a:prstGeom prst="roundRect">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100" dirty="0"/>
              <a:t>3,445 MPRNs to be processed 03/10/20. Remaining</a:t>
            </a:r>
            <a:r>
              <a:rPr lang="en-GB" sz="1100" dirty="0">
                <a:cs typeface="Arial"/>
              </a:rPr>
              <a:t> 2,549 MPRNs to be further assessed.</a:t>
            </a:r>
            <a:endParaRPr lang="en-US"/>
          </a:p>
        </p:txBody>
      </p:sp>
      <p:sp>
        <p:nvSpPr>
          <p:cNvPr id="36" name="Arrow: Right 35">
            <a:extLst>
              <a:ext uri="{FF2B5EF4-FFF2-40B4-BE49-F238E27FC236}">
                <a16:creationId xmlns:a16="http://schemas.microsoft.com/office/drawing/2014/main" id="{91ECAD4C-F667-41ED-AEC3-6FDD6BBDAC38}"/>
              </a:ext>
            </a:extLst>
          </p:cNvPr>
          <p:cNvSpPr/>
          <p:nvPr/>
        </p:nvSpPr>
        <p:spPr>
          <a:xfrm>
            <a:off x="6945782" y="1097737"/>
            <a:ext cx="386463" cy="220616"/>
          </a:xfrm>
          <a:prstGeom prst="rightArrow">
            <a:avLst/>
          </a:prstGeom>
          <a:ln cap="sq"/>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37" name="Rectangle: Rounded Corners 36">
            <a:extLst>
              <a:ext uri="{FF2B5EF4-FFF2-40B4-BE49-F238E27FC236}">
                <a16:creationId xmlns:a16="http://schemas.microsoft.com/office/drawing/2014/main" id="{AC50574A-56B2-4723-BDFF-5C884948FC8F}"/>
              </a:ext>
            </a:extLst>
          </p:cNvPr>
          <p:cNvSpPr/>
          <p:nvPr/>
        </p:nvSpPr>
        <p:spPr>
          <a:xfrm>
            <a:off x="7433805" y="2185734"/>
            <a:ext cx="1440160" cy="1128050"/>
          </a:xfrm>
          <a:prstGeom prst="roundRect">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100" dirty="0"/>
              <a:t>330 MPRNs to be re-processed this weekend.</a:t>
            </a:r>
            <a:endParaRPr lang="en-GB" sz="1100" dirty="0">
              <a:cs typeface="Arial"/>
            </a:endParaRPr>
          </a:p>
          <a:p>
            <a:r>
              <a:rPr lang="en-GB" sz="1100" dirty="0">
                <a:cs typeface="Arial"/>
              </a:rPr>
              <a:t>Leaving 838 MPRNs to be further assessed.</a:t>
            </a:r>
          </a:p>
        </p:txBody>
      </p:sp>
      <p:sp>
        <p:nvSpPr>
          <p:cNvPr id="38" name="Arrow: Right 37">
            <a:extLst>
              <a:ext uri="{FF2B5EF4-FFF2-40B4-BE49-F238E27FC236}">
                <a16:creationId xmlns:a16="http://schemas.microsoft.com/office/drawing/2014/main" id="{80B3BBBD-93D6-4C8B-B1D1-C36103D69695}"/>
              </a:ext>
            </a:extLst>
          </p:cNvPr>
          <p:cNvSpPr/>
          <p:nvPr/>
        </p:nvSpPr>
        <p:spPr>
          <a:xfrm>
            <a:off x="6931566" y="2682194"/>
            <a:ext cx="386463" cy="220616"/>
          </a:xfrm>
          <a:prstGeom prst="rightArrow">
            <a:avLst/>
          </a:prstGeom>
          <a:ln cap="sq"/>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43" name="Arrow: Right 42">
            <a:extLst>
              <a:ext uri="{FF2B5EF4-FFF2-40B4-BE49-F238E27FC236}">
                <a16:creationId xmlns:a16="http://schemas.microsoft.com/office/drawing/2014/main" id="{49AC6BBD-F77D-4653-953C-3F56E060A245}"/>
              </a:ext>
            </a:extLst>
          </p:cNvPr>
          <p:cNvSpPr/>
          <p:nvPr/>
        </p:nvSpPr>
        <p:spPr>
          <a:xfrm>
            <a:off x="6931565" y="3451025"/>
            <a:ext cx="386463" cy="220616"/>
          </a:xfrm>
          <a:prstGeom prst="rightArrow">
            <a:avLst/>
          </a:prstGeom>
          <a:ln cap="sq"/>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44" name="Arrow: Right 43">
            <a:extLst>
              <a:ext uri="{FF2B5EF4-FFF2-40B4-BE49-F238E27FC236}">
                <a16:creationId xmlns:a16="http://schemas.microsoft.com/office/drawing/2014/main" id="{C62BB01A-1CE8-4F5E-8627-8E9064E153DF}"/>
              </a:ext>
            </a:extLst>
          </p:cNvPr>
          <p:cNvSpPr/>
          <p:nvPr/>
        </p:nvSpPr>
        <p:spPr>
          <a:xfrm>
            <a:off x="6884622" y="4350835"/>
            <a:ext cx="386463" cy="220616"/>
          </a:xfrm>
          <a:prstGeom prst="rightArrow">
            <a:avLst/>
          </a:prstGeom>
          <a:ln cap="sq"/>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45" name="Rectangle: Rounded Corners 44">
            <a:extLst>
              <a:ext uri="{FF2B5EF4-FFF2-40B4-BE49-F238E27FC236}">
                <a16:creationId xmlns:a16="http://schemas.microsoft.com/office/drawing/2014/main" id="{B7695474-5038-49C6-89B6-70FA95FA0512}"/>
              </a:ext>
            </a:extLst>
          </p:cNvPr>
          <p:cNvSpPr/>
          <p:nvPr/>
        </p:nvSpPr>
        <p:spPr>
          <a:xfrm>
            <a:off x="7424965" y="3390482"/>
            <a:ext cx="1440160" cy="454368"/>
          </a:xfrm>
          <a:prstGeom prst="roundRect">
            <a:avLst/>
          </a:prstGeom>
          <a:ln>
            <a:solidFill>
              <a:srgbClr val="40D1F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100" dirty="0"/>
              <a:t>No additional </a:t>
            </a:r>
          </a:p>
          <a:p>
            <a:r>
              <a:rPr lang="en-GB" sz="1100" dirty="0"/>
              <a:t>work required</a:t>
            </a:r>
            <a:r>
              <a:rPr lang="en-GB" sz="1100" dirty="0">
                <a:cs typeface="Arial"/>
              </a:rPr>
              <a:t>.</a:t>
            </a:r>
          </a:p>
        </p:txBody>
      </p:sp>
      <p:sp>
        <p:nvSpPr>
          <p:cNvPr id="46" name="Rectangle: Rounded Corners 45">
            <a:extLst>
              <a:ext uri="{FF2B5EF4-FFF2-40B4-BE49-F238E27FC236}">
                <a16:creationId xmlns:a16="http://schemas.microsoft.com/office/drawing/2014/main" id="{4E27A316-99E4-4961-8B8F-02183A9B6E81}"/>
              </a:ext>
            </a:extLst>
          </p:cNvPr>
          <p:cNvSpPr/>
          <p:nvPr/>
        </p:nvSpPr>
        <p:spPr>
          <a:xfrm>
            <a:off x="7424965" y="4162342"/>
            <a:ext cx="1440160" cy="570783"/>
          </a:xfrm>
          <a:prstGeom prst="roundRect">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100" dirty="0"/>
              <a:t>Analysis being initiated. </a:t>
            </a:r>
          </a:p>
          <a:p>
            <a:r>
              <a:rPr lang="en-GB" sz="1100" dirty="0"/>
              <a:t>Plan to be shared.</a:t>
            </a:r>
            <a:endParaRPr lang="en-US" sz="1600" dirty="0"/>
          </a:p>
        </p:txBody>
      </p:sp>
      <p:sp>
        <p:nvSpPr>
          <p:cNvPr id="35" name="TextBox 34">
            <a:extLst>
              <a:ext uri="{FF2B5EF4-FFF2-40B4-BE49-F238E27FC236}">
                <a16:creationId xmlns:a16="http://schemas.microsoft.com/office/drawing/2014/main" id="{A9A53908-7C4A-4055-AF86-DF332A568C61}"/>
              </a:ext>
            </a:extLst>
          </p:cNvPr>
          <p:cNvSpPr txBox="1"/>
          <p:nvPr/>
        </p:nvSpPr>
        <p:spPr>
          <a:xfrm>
            <a:off x="75674" y="3191405"/>
            <a:ext cx="2492380"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b="1" dirty="0"/>
              <a:t>By Monday 5</a:t>
            </a:r>
            <a:r>
              <a:rPr lang="en-GB" sz="1400" b="1" baseline="30000" dirty="0"/>
              <a:t>th</a:t>
            </a:r>
            <a:r>
              <a:rPr lang="en-GB" sz="1400" b="1" dirty="0"/>
              <a:t> October, a further 3,445 MPRNs will be processed (along with 330 MPRNs identified as exclusions) taking total MPRNS processed to 118,102 (97.8%)</a:t>
            </a:r>
            <a:endParaRPr lang="en-GB" sz="1400" b="1" dirty="0">
              <a:cs typeface="Arial"/>
            </a:endParaRPr>
          </a:p>
        </p:txBody>
      </p:sp>
    </p:spTree>
    <p:extLst>
      <p:ext uri="{BB962C8B-B14F-4D97-AF65-F5344CB8AC3E}">
        <p14:creationId xmlns:p14="http://schemas.microsoft.com/office/powerpoint/2010/main" val="2963570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9E5CC-D7AE-40E8-BF84-6E1FAAFBD824}"/>
              </a:ext>
            </a:extLst>
          </p:cNvPr>
          <p:cNvSpPr>
            <a:spLocks noGrp="1"/>
          </p:cNvSpPr>
          <p:nvPr>
            <p:ph type="title"/>
          </p:nvPr>
        </p:nvSpPr>
        <p:spPr/>
        <p:txBody>
          <a:bodyPr/>
          <a:lstStyle/>
          <a:p>
            <a:r>
              <a:rPr lang="en-GB" dirty="0"/>
              <a:t>Financial Adjustments</a:t>
            </a:r>
          </a:p>
        </p:txBody>
      </p:sp>
      <p:sp>
        <p:nvSpPr>
          <p:cNvPr id="3" name="Content Placeholder 2">
            <a:extLst>
              <a:ext uri="{FF2B5EF4-FFF2-40B4-BE49-F238E27FC236}">
                <a16:creationId xmlns:a16="http://schemas.microsoft.com/office/drawing/2014/main" id="{9B9C05AE-6A98-4EDC-AC37-BED9147F702B}"/>
              </a:ext>
            </a:extLst>
          </p:cNvPr>
          <p:cNvSpPr>
            <a:spLocks noGrp="1"/>
          </p:cNvSpPr>
          <p:nvPr>
            <p:ph idx="1"/>
          </p:nvPr>
        </p:nvSpPr>
        <p:spPr>
          <a:xfrm>
            <a:off x="222739" y="788486"/>
            <a:ext cx="8464061" cy="3943504"/>
          </a:xfrm>
        </p:spPr>
        <p:txBody>
          <a:bodyPr vert="horz" lIns="91440" tIns="45720" rIns="91440" bIns="45720" rtlCol="0" anchor="t">
            <a:normAutofit/>
          </a:bodyPr>
          <a:lstStyle/>
          <a:p>
            <a:r>
              <a:rPr lang="en-GB" sz="1600" dirty="0">
                <a:solidFill>
                  <a:schemeClr val="accent1"/>
                </a:solidFill>
                <a:latin typeface="Arial"/>
                <a:cs typeface="Arial"/>
              </a:rPr>
              <a:t>The total financial adjustments for all MPRNs processed are: </a:t>
            </a:r>
            <a:endParaRPr lang="en-GB" sz="1600" dirty="0">
              <a:solidFill>
                <a:schemeClr val="accent1"/>
              </a:solidFill>
            </a:endParaRPr>
          </a:p>
          <a:p>
            <a:pPr marL="0" indent="0">
              <a:buNone/>
            </a:pPr>
            <a:endParaRPr lang="en-GB" dirty="0">
              <a:solidFill>
                <a:schemeClr val="accent1"/>
              </a:solidFill>
            </a:endParaRPr>
          </a:p>
          <a:p>
            <a:endParaRPr lang="en-GB" dirty="0">
              <a:solidFill>
                <a:schemeClr val="accent1"/>
              </a:solidFil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r>
              <a:rPr lang="en-GB" sz="1600" dirty="0">
                <a:solidFill>
                  <a:schemeClr val="accent1"/>
                </a:solidFill>
                <a:latin typeface="Arial"/>
                <a:cs typeface="Arial"/>
              </a:rPr>
              <a:t>These adjustments are split across:</a:t>
            </a:r>
            <a:endParaRPr lang="en-GB" dirty="0">
              <a:solidFill>
                <a:schemeClr val="accent1"/>
              </a:solidFill>
            </a:endParaRPr>
          </a:p>
          <a:p>
            <a:pPr lvl="1"/>
            <a:r>
              <a:rPr lang="en-GB" sz="1400" dirty="0">
                <a:solidFill>
                  <a:schemeClr val="accent1"/>
                </a:solidFill>
                <a:latin typeface="Arial"/>
                <a:cs typeface="Arial"/>
              </a:rPr>
              <a:t>53 Shippers</a:t>
            </a:r>
          </a:p>
          <a:p>
            <a:pPr lvl="1"/>
            <a:r>
              <a:rPr lang="en-GB" sz="1400" dirty="0">
                <a:solidFill>
                  <a:schemeClr val="accent1"/>
                </a:solidFill>
                <a:latin typeface="Arial"/>
                <a:cs typeface="Arial"/>
              </a:rPr>
              <a:t>5 DNs</a:t>
            </a:r>
          </a:p>
          <a:p>
            <a:endParaRPr lang="en-GB" sz="1600" dirty="0"/>
          </a:p>
        </p:txBody>
      </p:sp>
      <p:graphicFrame>
        <p:nvGraphicFramePr>
          <p:cNvPr id="7" name="Table 6">
            <a:extLst>
              <a:ext uri="{FF2B5EF4-FFF2-40B4-BE49-F238E27FC236}">
                <a16:creationId xmlns:a16="http://schemas.microsoft.com/office/drawing/2014/main" id="{DE1F8E39-C70A-4F09-8E72-9039DF1DDFB7}"/>
              </a:ext>
            </a:extLst>
          </p:cNvPr>
          <p:cNvGraphicFramePr>
            <a:graphicFrameLocks noGrp="1"/>
          </p:cNvGraphicFramePr>
          <p:nvPr>
            <p:extLst/>
          </p:nvPr>
        </p:nvGraphicFramePr>
        <p:xfrm>
          <a:off x="478448" y="1186376"/>
          <a:ext cx="8362950" cy="2209800"/>
        </p:xfrm>
        <a:graphic>
          <a:graphicData uri="http://schemas.openxmlformats.org/drawingml/2006/table">
            <a:tbl>
              <a:tblPr firstRow="1" bandRow="1">
                <a:tableStyleId>{5C22544A-7EE6-4342-B048-85BDC9FD1C3A}</a:tableStyleId>
              </a:tblPr>
              <a:tblGrid>
                <a:gridCol w="1789296">
                  <a:extLst>
                    <a:ext uri="{9D8B030D-6E8A-4147-A177-3AD203B41FA5}">
                      <a16:colId xmlns:a16="http://schemas.microsoft.com/office/drawing/2014/main" val="527661671"/>
                    </a:ext>
                  </a:extLst>
                </a:gridCol>
                <a:gridCol w="3620904">
                  <a:extLst>
                    <a:ext uri="{9D8B030D-6E8A-4147-A177-3AD203B41FA5}">
                      <a16:colId xmlns:a16="http://schemas.microsoft.com/office/drawing/2014/main" val="2363046109"/>
                    </a:ext>
                  </a:extLst>
                </a:gridCol>
                <a:gridCol w="2952750">
                  <a:extLst>
                    <a:ext uri="{9D8B030D-6E8A-4147-A177-3AD203B41FA5}">
                      <a16:colId xmlns:a16="http://schemas.microsoft.com/office/drawing/2014/main" val="3313923230"/>
                    </a:ext>
                  </a:extLst>
                </a:gridCol>
              </a:tblGrid>
              <a:tr h="219075">
                <a:tc>
                  <a:txBody>
                    <a:bodyPr/>
                    <a:lstStyle/>
                    <a:p>
                      <a:pPr fontAlgn="base"/>
                      <a:r>
                        <a:rPr lang="en-US" sz="1300" dirty="0">
                          <a:effectLst/>
                        </a:rPr>
                        <a:t>CHARGE TYPE</a:t>
                      </a:r>
                      <a:endParaRPr lang="en-US" b="1" dirty="0">
                        <a:solidFill>
                          <a:srgbClr val="FFFFFF"/>
                        </a:solidFill>
                        <a:effectLst/>
                      </a:endParaRPr>
                    </a:p>
                  </a:txBody>
                  <a:tcPr anchor="ctr"/>
                </a:tc>
                <a:tc>
                  <a:txBody>
                    <a:bodyPr/>
                    <a:lstStyle/>
                    <a:p>
                      <a:pPr fontAlgn="base"/>
                      <a:r>
                        <a:rPr lang="en-US" sz="1300" dirty="0">
                          <a:effectLst/>
                        </a:rPr>
                        <a:t>CHARGE DESCRIPTION</a:t>
                      </a:r>
                      <a:endParaRPr lang="en-US" b="1" dirty="0">
                        <a:solidFill>
                          <a:srgbClr val="FFFFFF"/>
                        </a:solidFill>
                        <a:effectLst/>
                      </a:endParaRPr>
                    </a:p>
                  </a:txBody>
                  <a:tcPr anchor="ctr"/>
                </a:tc>
                <a:tc>
                  <a:txBody>
                    <a:bodyPr/>
                    <a:lstStyle/>
                    <a:p>
                      <a:pPr fontAlgn="base"/>
                      <a:r>
                        <a:rPr lang="en-US" sz="1300" dirty="0">
                          <a:effectLst/>
                        </a:rPr>
                        <a:t>ADJUSTMENT AMOUNT (£)​</a:t>
                      </a:r>
                      <a:endParaRPr lang="en-US" b="1" dirty="0">
                        <a:solidFill>
                          <a:srgbClr val="FFFFFF"/>
                        </a:solidFill>
                        <a:effectLst/>
                      </a:endParaRPr>
                    </a:p>
                  </a:txBody>
                  <a:tcPr anchor="ctr"/>
                </a:tc>
                <a:extLst>
                  <a:ext uri="{0D108BD9-81ED-4DB2-BD59-A6C34878D82A}">
                    <a16:rowId xmlns:a16="http://schemas.microsoft.com/office/drawing/2014/main" val="4143005758"/>
                  </a:ext>
                </a:extLst>
              </a:tr>
              <a:tr h="219075">
                <a:tc>
                  <a:txBody>
                    <a:bodyPr/>
                    <a:lstStyle/>
                    <a:p>
                      <a:pPr algn="ctr" fontAlgn="base"/>
                      <a:r>
                        <a:rPr lang="en-US" sz="1200" dirty="0">
                          <a:effectLst/>
                        </a:rPr>
                        <a:t>ACE​</a:t>
                      </a:r>
                      <a:endParaRPr lang="en-US" sz="1200">
                        <a:effectLst/>
                      </a:endParaRPr>
                    </a:p>
                  </a:txBody>
                  <a:tcPr anchor="ctr"/>
                </a:tc>
                <a:tc>
                  <a:txBody>
                    <a:bodyPr/>
                    <a:lstStyle/>
                    <a:p>
                      <a:pPr algn="l" fontAlgn="base"/>
                      <a:r>
                        <a:rPr lang="en-US" sz="1200" dirty="0">
                          <a:effectLst/>
                        </a:rPr>
                        <a:t>EXIT CAPACITY LDZ ECN CHARGE ADJ​</a:t>
                      </a:r>
                      <a:endParaRPr lang="en-US" sz="1200">
                        <a:effectLst/>
                      </a:endParaRPr>
                    </a:p>
                  </a:txBody>
                  <a:tcPr anchor="ctr"/>
                </a:tc>
                <a:tc>
                  <a:txBody>
                    <a:bodyPr/>
                    <a:lstStyle/>
                    <a:p>
                      <a:pPr algn="ctr" fontAlgn="base"/>
                      <a:r>
                        <a:rPr lang="en-US" sz="1200" dirty="0">
                          <a:effectLst/>
                        </a:rPr>
                        <a:t>403.96​</a:t>
                      </a:r>
                      <a:endParaRPr lang="en-US" sz="1200">
                        <a:effectLst/>
                      </a:endParaRPr>
                    </a:p>
                  </a:txBody>
                  <a:tcPr anchor="ctr"/>
                </a:tc>
                <a:extLst>
                  <a:ext uri="{0D108BD9-81ED-4DB2-BD59-A6C34878D82A}">
                    <a16:rowId xmlns:a16="http://schemas.microsoft.com/office/drawing/2014/main" val="1539701697"/>
                  </a:ext>
                </a:extLst>
              </a:tr>
              <a:tr h="219075">
                <a:tc>
                  <a:txBody>
                    <a:bodyPr/>
                    <a:lstStyle/>
                    <a:p>
                      <a:pPr algn="ctr" fontAlgn="base"/>
                      <a:r>
                        <a:rPr lang="en-US" sz="1200" dirty="0">
                          <a:effectLst/>
                        </a:rPr>
                        <a:t>ACZ​</a:t>
                      </a:r>
                      <a:endParaRPr lang="en-US" sz="1200">
                        <a:effectLst/>
                      </a:endParaRPr>
                    </a:p>
                  </a:txBody>
                  <a:tcPr anchor="ctr"/>
                </a:tc>
                <a:tc>
                  <a:txBody>
                    <a:bodyPr/>
                    <a:lstStyle/>
                    <a:p>
                      <a:pPr algn="l" fontAlgn="base"/>
                      <a:r>
                        <a:rPr lang="en-US" sz="1200" dirty="0">
                          <a:effectLst/>
                        </a:rPr>
                        <a:t>CSEPS - LDZ CAPACITY CHARGE ADJ​</a:t>
                      </a:r>
                      <a:endParaRPr lang="en-US" sz="1200">
                        <a:effectLst/>
                      </a:endParaRPr>
                    </a:p>
                  </a:txBody>
                  <a:tcPr anchor="ctr"/>
                </a:tc>
                <a:tc>
                  <a:txBody>
                    <a:bodyPr/>
                    <a:lstStyle/>
                    <a:p>
                      <a:pPr algn="ctr" fontAlgn="base"/>
                      <a:r>
                        <a:rPr lang="en-US" sz="1200" dirty="0">
                          <a:effectLst/>
                        </a:rPr>
                        <a:t>3,018.22​</a:t>
                      </a:r>
                      <a:endParaRPr lang="en-US" sz="1200">
                        <a:effectLst/>
                      </a:endParaRPr>
                    </a:p>
                  </a:txBody>
                  <a:tcPr anchor="ctr"/>
                </a:tc>
                <a:extLst>
                  <a:ext uri="{0D108BD9-81ED-4DB2-BD59-A6C34878D82A}">
                    <a16:rowId xmlns:a16="http://schemas.microsoft.com/office/drawing/2014/main" val="2366098118"/>
                  </a:ext>
                </a:extLst>
              </a:tr>
              <a:tr h="219075">
                <a:tc>
                  <a:txBody>
                    <a:bodyPr/>
                    <a:lstStyle/>
                    <a:p>
                      <a:pPr algn="ctr" fontAlgn="base"/>
                      <a:r>
                        <a:rPr lang="en-US" sz="1200" dirty="0">
                          <a:effectLst/>
                        </a:rPr>
                        <a:t>AMC​</a:t>
                      </a:r>
                      <a:endParaRPr lang="en-US" sz="1200">
                        <a:effectLst/>
                      </a:endParaRPr>
                    </a:p>
                  </a:txBody>
                  <a:tcPr anchor="ctr"/>
                </a:tc>
                <a:tc>
                  <a:txBody>
                    <a:bodyPr/>
                    <a:lstStyle/>
                    <a:p>
                      <a:pPr algn="l" fontAlgn="base"/>
                      <a:r>
                        <a:rPr lang="en-US" sz="1200" dirty="0">
                          <a:effectLst/>
                        </a:rPr>
                        <a:t>CUSTOMER CAPACITY CHARGE ADJ​</a:t>
                      </a:r>
                      <a:endParaRPr lang="en-US" sz="1200">
                        <a:effectLst/>
                      </a:endParaRPr>
                    </a:p>
                  </a:txBody>
                  <a:tcPr anchor="ctr"/>
                </a:tc>
                <a:tc>
                  <a:txBody>
                    <a:bodyPr/>
                    <a:lstStyle/>
                    <a:p>
                      <a:pPr algn="ctr" fontAlgn="base"/>
                      <a:r>
                        <a:rPr lang="en-US" sz="1200" dirty="0">
                          <a:effectLst/>
                        </a:rPr>
                        <a:t>36,153.79​</a:t>
                      </a:r>
                      <a:endParaRPr lang="en-US" sz="1200">
                        <a:effectLst/>
                      </a:endParaRPr>
                    </a:p>
                  </a:txBody>
                  <a:tcPr anchor="ctr"/>
                </a:tc>
                <a:extLst>
                  <a:ext uri="{0D108BD9-81ED-4DB2-BD59-A6C34878D82A}">
                    <a16:rowId xmlns:a16="http://schemas.microsoft.com/office/drawing/2014/main" val="4161911128"/>
                  </a:ext>
                </a:extLst>
              </a:tr>
              <a:tr h="219075">
                <a:tc>
                  <a:txBody>
                    <a:bodyPr/>
                    <a:lstStyle/>
                    <a:p>
                      <a:pPr algn="ctr" fontAlgn="base"/>
                      <a:r>
                        <a:rPr lang="en-US" sz="1200" dirty="0">
                          <a:effectLst/>
                        </a:rPr>
                        <a:t>AME​</a:t>
                      </a:r>
                      <a:endParaRPr lang="en-US" sz="1200">
                        <a:effectLst/>
                      </a:endParaRPr>
                    </a:p>
                  </a:txBody>
                  <a:tcPr anchor="ctr"/>
                </a:tc>
                <a:tc>
                  <a:txBody>
                    <a:bodyPr/>
                    <a:lstStyle/>
                    <a:p>
                      <a:pPr algn="l" fontAlgn="base"/>
                      <a:r>
                        <a:rPr lang="en-US" sz="1200" dirty="0">
                          <a:effectLst/>
                        </a:rPr>
                        <a:t>EXIT CAPACITY LDZ ECN CHARGE ADJ​</a:t>
                      </a:r>
                      <a:endParaRPr lang="en-US" sz="1200">
                        <a:effectLst/>
                      </a:endParaRPr>
                    </a:p>
                  </a:txBody>
                  <a:tcPr anchor="ctr"/>
                </a:tc>
                <a:tc>
                  <a:txBody>
                    <a:bodyPr/>
                    <a:lstStyle/>
                    <a:p>
                      <a:pPr algn="ctr" fontAlgn="base"/>
                      <a:r>
                        <a:rPr lang="en-US" sz="1200" dirty="0">
                          <a:effectLst/>
                        </a:rPr>
                        <a:t>95,237.83​</a:t>
                      </a:r>
                      <a:endParaRPr lang="en-US" sz="1200">
                        <a:effectLst/>
                      </a:endParaRPr>
                    </a:p>
                  </a:txBody>
                  <a:tcPr anchor="ctr"/>
                </a:tc>
                <a:extLst>
                  <a:ext uri="{0D108BD9-81ED-4DB2-BD59-A6C34878D82A}">
                    <a16:rowId xmlns:a16="http://schemas.microsoft.com/office/drawing/2014/main" val="3787246934"/>
                  </a:ext>
                </a:extLst>
              </a:tr>
              <a:tr h="219075">
                <a:tc>
                  <a:txBody>
                    <a:bodyPr/>
                    <a:lstStyle/>
                    <a:p>
                      <a:pPr algn="ctr" fontAlgn="base"/>
                      <a:r>
                        <a:rPr lang="en-US" sz="1200" dirty="0">
                          <a:effectLst/>
                        </a:rPr>
                        <a:t>AMF​</a:t>
                      </a:r>
                      <a:endParaRPr lang="en-US" sz="1200">
                        <a:effectLst/>
                      </a:endParaRPr>
                    </a:p>
                  </a:txBody>
                  <a:tcPr anchor="ctr"/>
                </a:tc>
                <a:tc>
                  <a:txBody>
                    <a:bodyPr/>
                    <a:lstStyle/>
                    <a:p>
                      <a:pPr algn="l" fontAlgn="base"/>
                      <a:r>
                        <a:rPr lang="en-US" sz="1200" dirty="0">
                          <a:effectLst/>
                        </a:rPr>
                        <a:t>CUSTOMER FIXED CHARGE ADJ​</a:t>
                      </a:r>
                      <a:endParaRPr lang="en-US" sz="1200">
                        <a:effectLst/>
                      </a:endParaRPr>
                    </a:p>
                  </a:txBody>
                  <a:tcPr anchor="ctr"/>
                </a:tc>
                <a:tc>
                  <a:txBody>
                    <a:bodyPr/>
                    <a:lstStyle/>
                    <a:p>
                      <a:pPr algn="ctr" fontAlgn="base"/>
                      <a:r>
                        <a:rPr lang="en-US" sz="1200" dirty="0">
                          <a:effectLst/>
                        </a:rPr>
                        <a:t>71,419.96​</a:t>
                      </a:r>
                      <a:endParaRPr lang="en-US" sz="1200">
                        <a:effectLst/>
                      </a:endParaRPr>
                    </a:p>
                  </a:txBody>
                  <a:tcPr anchor="ctr"/>
                </a:tc>
                <a:extLst>
                  <a:ext uri="{0D108BD9-81ED-4DB2-BD59-A6C34878D82A}">
                    <a16:rowId xmlns:a16="http://schemas.microsoft.com/office/drawing/2014/main" val="3648277895"/>
                  </a:ext>
                </a:extLst>
              </a:tr>
              <a:tr h="219075">
                <a:tc>
                  <a:txBody>
                    <a:bodyPr/>
                    <a:lstStyle/>
                    <a:p>
                      <a:pPr algn="ctr" fontAlgn="base"/>
                      <a:r>
                        <a:rPr lang="en-US" sz="1200" dirty="0">
                          <a:effectLst/>
                        </a:rPr>
                        <a:t>AMZ​</a:t>
                      </a:r>
                      <a:endParaRPr lang="en-US" sz="1200">
                        <a:effectLst/>
                      </a:endParaRPr>
                    </a:p>
                  </a:txBody>
                  <a:tcPr anchor="ctr"/>
                </a:tc>
                <a:tc>
                  <a:txBody>
                    <a:bodyPr/>
                    <a:lstStyle/>
                    <a:p>
                      <a:pPr algn="l" fontAlgn="base"/>
                      <a:r>
                        <a:rPr lang="en-US" sz="1200" dirty="0">
                          <a:effectLst/>
                        </a:rPr>
                        <a:t>SUPPLY POINT CAPACITY CHARGE ADJ​</a:t>
                      </a:r>
                      <a:endParaRPr lang="en-US" sz="1200">
                        <a:effectLst/>
                      </a:endParaRPr>
                    </a:p>
                  </a:txBody>
                  <a:tcPr anchor="ctr"/>
                </a:tc>
                <a:tc>
                  <a:txBody>
                    <a:bodyPr/>
                    <a:lstStyle/>
                    <a:p>
                      <a:pPr algn="ctr" fontAlgn="base"/>
                      <a:r>
                        <a:rPr lang="en-US" sz="1200" dirty="0">
                          <a:effectLst/>
                        </a:rPr>
                        <a:t>951,919.04​</a:t>
                      </a:r>
                      <a:endParaRPr lang="en-US" sz="1200">
                        <a:effectLst/>
                      </a:endParaRPr>
                    </a:p>
                  </a:txBody>
                  <a:tcPr anchor="ctr"/>
                </a:tc>
                <a:extLst>
                  <a:ext uri="{0D108BD9-81ED-4DB2-BD59-A6C34878D82A}">
                    <a16:rowId xmlns:a16="http://schemas.microsoft.com/office/drawing/2014/main" val="1348869066"/>
                  </a:ext>
                </a:extLst>
              </a:tr>
              <a:tr h="219075">
                <a:tc gridSpan="2">
                  <a:txBody>
                    <a:bodyPr/>
                    <a:lstStyle/>
                    <a:p>
                      <a:pPr algn="r" fontAlgn="base"/>
                      <a:r>
                        <a:rPr lang="en-US" sz="1200" b="1" dirty="0">
                          <a:effectLst/>
                        </a:rPr>
                        <a:t>TOTAL​</a:t>
                      </a:r>
                      <a:endParaRPr lang="en-US" sz="1200" b="1">
                        <a:effectLst/>
                      </a:endParaRPr>
                    </a:p>
                  </a:txBody>
                  <a:tcPr anchor="ctr"/>
                </a:tc>
                <a:tc hMerge="1">
                  <a:txBody>
                    <a:bodyPr/>
                    <a:lstStyle/>
                    <a:p>
                      <a:endParaRPr lang="en-US"/>
                    </a:p>
                  </a:txBody>
                  <a:tcPr/>
                </a:tc>
                <a:tc>
                  <a:txBody>
                    <a:bodyPr/>
                    <a:lstStyle/>
                    <a:p>
                      <a:pPr algn="ctr" fontAlgn="base"/>
                      <a:r>
                        <a:rPr lang="en-US" sz="1200" b="1" dirty="0">
                          <a:effectLst/>
                        </a:rPr>
                        <a:t>1,158,152.80 </a:t>
                      </a:r>
                      <a:r>
                        <a:rPr lang="en-US" sz="1200" dirty="0">
                          <a:effectLst/>
                        </a:rPr>
                        <a:t>​</a:t>
                      </a:r>
                    </a:p>
                  </a:txBody>
                  <a:tcPr anchor="ctr"/>
                </a:tc>
                <a:extLst>
                  <a:ext uri="{0D108BD9-81ED-4DB2-BD59-A6C34878D82A}">
                    <a16:rowId xmlns:a16="http://schemas.microsoft.com/office/drawing/2014/main" val="1757234254"/>
                  </a:ext>
                </a:extLst>
              </a:tr>
            </a:tbl>
          </a:graphicData>
        </a:graphic>
      </p:graphicFrame>
    </p:spTree>
    <p:extLst>
      <p:ext uri="{BB962C8B-B14F-4D97-AF65-F5344CB8AC3E}">
        <p14:creationId xmlns:p14="http://schemas.microsoft.com/office/powerpoint/2010/main" val="2163158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DA05AB-7661-4485-85EA-49AD4A0037E6}"/>
              </a:ext>
            </a:extLst>
          </p:cNvPr>
          <p:cNvSpPr>
            <a:spLocks noGrp="1"/>
          </p:cNvSpPr>
          <p:nvPr>
            <p:ph idx="1"/>
          </p:nvPr>
        </p:nvSpPr>
        <p:spPr/>
        <p:txBody>
          <a:bodyPr vert="horz" lIns="91440" tIns="45720" rIns="91440" bIns="45720" rtlCol="0" anchor="t">
            <a:normAutofit/>
          </a:bodyPr>
          <a:lstStyle/>
          <a:p>
            <a:r>
              <a:rPr lang="en-GB" sz="1800" dirty="0">
                <a:solidFill>
                  <a:schemeClr val="accent1"/>
                </a:solidFill>
                <a:latin typeface="Arial"/>
                <a:cs typeface="Arial"/>
              </a:rPr>
              <a:t>Average</a:t>
            </a:r>
            <a:r>
              <a:rPr lang="en-GB" sz="2000" dirty="0">
                <a:solidFill>
                  <a:schemeClr val="accent1"/>
                </a:solidFill>
                <a:latin typeface="Arial"/>
                <a:cs typeface="Arial"/>
              </a:rPr>
              <a:t> Capacity charges per month across all DNs is £321,000,000. </a:t>
            </a:r>
            <a:endParaRPr lang="en-GB" sz="2000" dirty="0">
              <a:solidFill>
                <a:schemeClr val="accent1"/>
              </a:solidFill>
            </a:endParaRPr>
          </a:p>
          <a:p>
            <a:r>
              <a:rPr lang="en-GB" sz="2000" dirty="0">
                <a:solidFill>
                  <a:schemeClr val="accent1"/>
                </a:solidFill>
                <a:latin typeface="Arial"/>
                <a:cs typeface="Arial"/>
              </a:rPr>
              <a:t>The financial adjustments for this exercise, in line with the adjustment principles, are spanning an 18 month period</a:t>
            </a:r>
          </a:p>
          <a:p>
            <a:r>
              <a:rPr lang="en-GB" sz="2000" dirty="0">
                <a:solidFill>
                  <a:schemeClr val="accent1"/>
                </a:solidFill>
                <a:latin typeface="Arial"/>
                <a:cs typeface="Arial"/>
              </a:rPr>
              <a:t>The total financial value of </a:t>
            </a:r>
            <a:r>
              <a:rPr lang="en-GB" sz="2000">
                <a:solidFill>
                  <a:schemeClr val="accent1"/>
                </a:solidFill>
                <a:latin typeface="Arial"/>
                <a:cs typeface="Arial"/>
              </a:rPr>
              <a:t>£1.1 </a:t>
            </a:r>
            <a:r>
              <a:rPr lang="en-GB" sz="2000" dirty="0">
                <a:solidFill>
                  <a:schemeClr val="accent1"/>
                </a:solidFill>
                <a:latin typeface="Arial"/>
                <a:cs typeface="Arial"/>
              </a:rPr>
              <a:t>million = 0.02% of the charges over an 18 month period</a:t>
            </a:r>
          </a:p>
          <a:p>
            <a:endParaRPr lang="en-GB" sz="2000" dirty="0">
              <a:solidFill>
                <a:srgbClr val="FF0000"/>
              </a:solidFill>
            </a:endParaRPr>
          </a:p>
        </p:txBody>
      </p:sp>
      <p:sp>
        <p:nvSpPr>
          <p:cNvPr id="2" name="Title 1">
            <a:extLst>
              <a:ext uri="{FF2B5EF4-FFF2-40B4-BE49-F238E27FC236}">
                <a16:creationId xmlns:a16="http://schemas.microsoft.com/office/drawing/2014/main" id="{FB408CAF-4672-4665-92EA-94BD3FA801BB}"/>
              </a:ext>
            </a:extLst>
          </p:cNvPr>
          <p:cNvSpPr>
            <a:spLocks noGrp="1"/>
          </p:cNvSpPr>
          <p:nvPr>
            <p:ph type="title"/>
          </p:nvPr>
        </p:nvSpPr>
        <p:spPr/>
        <p:txBody>
          <a:bodyPr/>
          <a:lstStyle/>
          <a:p>
            <a:r>
              <a:rPr lang="en-GB" dirty="0"/>
              <a:t>Transportation Financial Values - Context</a:t>
            </a:r>
          </a:p>
        </p:txBody>
      </p:sp>
    </p:spTree>
    <p:extLst>
      <p:ext uri="{BB962C8B-B14F-4D97-AF65-F5344CB8AC3E}">
        <p14:creationId xmlns:p14="http://schemas.microsoft.com/office/powerpoint/2010/main" val="2172620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D0568-B364-47D8-A76C-13FBD3A23391}"/>
              </a:ext>
            </a:extLst>
          </p:cNvPr>
          <p:cNvSpPr>
            <a:spLocks noGrp="1"/>
          </p:cNvSpPr>
          <p:nvPr>
            <p:ph type="title"/>
          </p:nvPr>
        </p:nvSpPr>
        <p:spPr/>
        <p:txBody>
          <a:bodyPr/>
          <a:lstStyle/>
          <a:p>
            <a:r>
              <a:rPr lang="en-GB" dirty="0"/>
              <a:t>Next Steps</a:t>
            </a:r>
          </a:p>
        </p:txBody>
      </p:sp>
      <p:graphicFrame>
        <p:nvGraphicFramePr>
          <p:cNvPr id="4" name="Content Placeholder 3">
            <a:extLst>
              <a:ext uri="{FF2B5EF4-FFF2-40B4-BE49-F238E27FC236}">
                <a16:creationId xmlns:a16="http://schemas.microsoft.com/office/drawing/2014/main" id="{26BC2D27-4747-477D-8A89-A2856DC41B70}"/>
              </a:ext>
            </a:extLst>
          </p:cNvPr>
          <p:cNvGraphicFramePr>
            <a:graphicFrameLocks noGrp="1"/>
          </p:cNvGraphicFramePr>
          <p:nvPr>
            <p:ph idx="1"/>
            <p:extLst/>
          </p:nvPr>
        </p:nvGraphicFramePr>
        <p:xfrm>
          <a:off x="323528" y="761058"/>
          <a:ext cx="8568952" cy="311912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437188657"/>
                    </a:ext>
                  </a:extLst>
                </a:gridCol>
                <a:gridCol w="7128792">
                  <a:extLst>
                    <a:ext uri="{9D8B030D-6E8A-4147-A177-3AD203B41FA5}">
                      <a16:colId xmlns:a16="http://schemas.microsoft.com/office/drawing/2014/main" val="2911981185"/>
                    </a:ext>
                  </a:extLst>
                </a:gridCol>
              </a:tblGrid>
              <a:tr h="298524">
                <a:tc>
                  <a:txBody>
                    <a:bodyPr/>
                    <a:lstStyle/>
                    <a:p>
                      <a:r>
                        <a:rPr lang="en-GB" sz="1400" dirty="0"/>
                        <a:t>Date</a:t>
                      </a:r>
                    </a:p>
                  </a:txBody>
                  <a:tcPr/>
                </a:tc>
                <a:tc>
                  <a:txBody>
                    <a:bodyPr/>
                    <a:lstStyle/>
                    <a:p>
                      <a:r>
                        <a:rPr lang="en-GB" sz="1400" dirty="0"/>
                        <a:t>Activity</a:t>
                      </a:r>
                    </a:p>
                  </a:txBody>
                  <a:tcPr/>
                </a:tc>
                <a:extLst>
                  <a:ext uri="{0D108BD9-81ED-4DB2-BD59-A6C34878D82A}">
                    <a16:rowId xmlns:a16="http://schemas.microsoft.com/office/drawing/2014/main" val="1632866596"/>
                  </a:ext>
                </a:extLst>
              </a:tr>
              <a:tr h="370840">
                <a:tc>
                  <a:txBody>
                    <a:bodyPr/>
                    <a:lstStyle/>
                    <a:p>
                      <a:r>
                        <a:rPr lang="en-GB" sz="1400" dirty="0"/>
                        <a:t>From 30/09/20</a:t>
                      </a:r>
                    </a:p>
                  </a:txBody>
                  <a:tcPr/>
                </a:tc>
                <a:tc>
                  <a:txBody>
                    <a:bodyPr/>
                    <a:lstStyle/>
                    <a:p>
                      <a:r>
                        <a:rPr lang="en-GB" sz="1400" dirty="0"/>
                        <a:t>Communications issued to customers and contacted individually to discuss the financial adjustment values. </a:t>
                      </a:r>
                    </a:p>
                  </a:txBody>
                  <a:tcPr/>
                </a:tc>
                <a:extLst>
                  <a:ext uri="{0D108BD9-81ED-4DB2-BD59-A6C34878D82A}">
                    <a16:rowId xmlns:a16="http://schemas.microsoft.com/office/drawing/2014/main" val="2330215539"/>
                  </a:ext>
                </a:extLst>
              </a:tr>
              <a:tr h="370840">
                <a:tc>
                  <a:txBody>
                    <a:bodyPr/>
                    <a:lstStyle/>
                    <a:p>
                      <a:r>
                        <a:rPr lang="en-GB" sz="1400" dirty="0"/>
                        <a:t>w/c 05/10/20</a:t>
                      </a:r>
                    </a:p>
                  </a:txBody>
                  <a:tcPr/>
                </a:tc>
                <a:tc>
                  <a:txBody>
                    <a:bodyPr/>
                    <a:lstStyle/>
                    <a:p>
                      <a:r>
                        <a:rPr lang="en-GB" sz="1400" dirty="0"/>
                        <a:t>Data will be shared with customers including the line item data used to calculate the adjustments calculated to date</a:t>
                      </a:r>
                    </a:p>
                  </a:txBody>
                  <a:tcPr/>
                </a:tc>
                <a:extLst>
                  <a:ext uri="{0D108BD9-81ED-4DB2-BD59-A6C34878D82A}">
                    <a16:rowId xmlns:a16="http://schemas.microsoft.com/office/drawing/2014/main" val="562354631"/>
                  </a:ext>
                </a:extLst>
              </a:tr>
              <a:tr h="370840">
                <a:tc>
                  <a:txBody>
                    <a:bodyPr/>
                    <a:lstStyle/>
                    <a:p>
                      <a:r>
                        <a:rPr lang="en-GB" sz="1400" dirty="0"/>
                        <a:t>w/c 05/10/20</a:t>
                      </a:r>
                    </a:p>
                  </a:txBody>
                  <a:tcPr/>
                </a:tc>
                <a:tc>
                  <a:txBody>
                    <a:bodyPr/>
                    <a:lstStyle/>
                    <a:p>
                      <a:r>
                        <a:rPr lang="en-GB" sz="1400" dirty="0"/>
                        <a:t>Communications to DNs and Shippers providing details of the remaining financial adjustments (residual)</a:t>
                      </a:r>
                    </a:p>
                  </a:txBody>
                  <a:tcPr/>
                </a:tc>
                <a:extLst>
                  <a:ext uri="{0D108BD9-81ED-4DB2-BD59-A6C34878D82A}">
                    <a16:rowId xmlns:a16="http://schemas.microsoft.com/office/drawing/2014/main" val="3691621067"/>
                  </a:ext>
                </a:extLst>
              </a:tr>
              <a:tr h="370840">
                <a:tc>
                  <a:txBody>
                    <a:bodyPr/>
                    <a:lstStyle/>
                    <a:p>
                      <a:r>
                        <a:rPr lang="en-GB" sz="1400" dirty="0"/>
                        <a:t>w/c 12/10/20</a:t>
                      </a:r>
                    </a:p>
                  </a:txBody>
                  <a:tcPr/>
                </a:tc>
                <a:tc>
                  <a:txBody>
                    <a:bodyPr/>
                    <a:lstStyle/>
                    <a:p>
                      <a:r>
                        <a:rPr lang="en-GB" sz="1400" dirty="0"/>
                        <a:t>Start invoicing process of the financial adjustments</a:t>
                      </a:r>
                    </a:p>
                  </a:txBody>
                  <a:tcPr/>
                </a:tc>
                <a:extLst>
                  <a:ext uri="{0D108BD9-81ED-4DB2-BD59-A6C34878D82A}">
                    <a16:rowId xmlns:a16="http://schemas.microsoft.com/office/drawing/2014/main" val="1644646083"/>
                  </a:ext>
                </a:extLst>
              </a:tr>
              <a:tr h="370840">
                <a:tc>
                  <a:txBody>
                    <a:bodyPr/>
                    <a:lstStyle/>
                    <a:p>
                      <a:r>
                        <a:rPr lang="en-GB" sz="1400" dirty="0"/>
                        <a:t>14/10/20</a:t>
                      </a:r>
                    </a:p>
                  </a:txBody>
                  <a:tcPr/>
                </a:tc>
                <a:tc>
                  <a:txBody>
                    <a:bodyPr/>
                    <a:lstStyle/>
                    <a:p>
                      <a:r>
                        <a:rPr lang="en-GB" sz="1400" dirty="0"/>
                        <a:t>Present update to CoMC</a:t>
                      </a:r>
                    </a:p>
                  </a:txBody>
                  <a:tcPr/>
                </a:tc>
                <a:extLst>
                  <a:ext uri="{0D108BD9-81ED-4DB2-BD59-A6C34878D82A}">
                    <a16:rowId xmlns:a16="http://schemas.microsoft.com/office/drawing/2014/main" val="1705862142"/>
                  </a:ext>
                </a:extLst>
              </a:tr>
              <a:tr h="370840">
                <a:tc>
                  <a:txBody>
                    <a:bodyPr/>
                    <a:lstStyle/>
                    <a:p>
                      <a:r>
                        <a:rPr lang="en-GB" sz="1400" dirty="0"/>
                        <a:t>November onwards</a:t>
                      </a:r>
                    </a:p>
                  </a:txBody>
                  <a:tcPr/>
                </a:tc>
                <a:tc>
                  <a:txBody>
                    <a:bodyPr/>
                    <a:lstStyle/>
                    <a:p>
                      <a:r>
                        <a:rPr lang="en-GB" sz="1400" dirty="0"/>
                        <a:t>As part of BAU, Continue to investigate and analyse all live and resolved defects and assess adjustment requirement. </a:t>
                      </a:r>
                    </a:p>
                  </a:txBody>
                  <a:tcPr/>
                </a:tc>
                <a:extLst>
                  <a:ext uri="{0D108BD9-81ED-4DB2-BD59-A6C34878D82A}">
                    <a16:rowId xmlns:a16="http://schemas.microsoft.com/office/drawing/2014/main" val="837498242"/>
                  </a:ext>
                </a:extLst>
              </a:tr>
            </a:tbl>
          </a:graphicData>
        </a:graphic>
      </p:graphicFrame>
    </p:spTree>
    <p:extLst>
      <p:ext uri="{BB962C8B-B14F-4D97-AF65-F5344CB8AC3E}">
        <p14:creationId xmlns:p14="http://schemas.microsoft.com/office/powerpoint/2010/main" val="24808530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01f7a547-d57a-44ce-a211-81869c79743b"/>
    <ds:schemaRef ds:uri="http://schemas.microsoft.com/office/2006/documentManagement/types"/>
    <ds:schemaRef ds:uri="http://purl.org/dc/terms/"/>
    <ds:schemaRef ds:uri="http://purl.org/dc/elements/1.1/"/>
    <ds:schemaRef ds:uri="3092569d-7549-4f1f-b838-122d264c6bd8"/>
    <ds:schemaRef ds:uri="http://www.w3.org/XML/1998/namespace"/>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6E1F4311-DBD1-4A42-B3A0-61587849A2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34543</TotalTime>
  <Words>2169</Words>
  <Application>Microsoft Office PowerPoint</Application>
  <PresentationFormat>On-screen Show (16:9)</PresentationFormat>
  <Paragraphs>303</Paragraphs>
  <Slides>22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AQ Taskforce Update CoMC </vt:lpstr>
      <vt:lpstr> AQ Defects Financial Adjustments</vt:lpstr>
      <vt:lpstr>Background</vt:lpstr>
      <vt:lpstr>Documents and Tools Developed and Implemented </vt:lpstr>
      <vt:lpstr>Appendix 5: High Level Process for Identifying those MPRNs Requiring a Financial Adjustment </vt:lpstr>
      <vt:lpstr>High Level Process for MPRNs Requiring a Financial Adjustment </vt:lpstr>
      <vt:lpstr>Financial Adjustments</vt:lpstr>
      <vt:lpstr>Transportation Financial Values - Context</vt:lpstr>
      <vt:lpstr>Next Steps</vt:lpstr>
      <vt:lpstr>Appendix 1: </vt:lpstr>
      <vt:lpstr>Appendix 2: Historical Defects Analysed and Outcome </vt:lpstr>
      <vt:lpstr>Appendix 3: Decision Tree - Rejection Stats</vt:lpstr>
      <vt:lpstr>Appendix 4: AQ Simulation/Billing Tool – Rejection Stats</vt:lpstr>
      <vt:lpstr> AQ Defects</vt:lpstr>
      <vt:lpstr>Summary</vt:lpstr>
      <vt:lpstr>AQ Defect Status (breakdown as at 3rd October 2020) </vt:lpstr>
      <vt:lpstr>PowerPoint Presentation</vt:lpstr>
      <vt:lpstr>Appendix</vt:lpstr>
      <vt:lpstr>Open AQ defects 1 of 4</vt:lpstr>
      <vt:lpstr>Open AQ defects 2 of 4</vt:lpstr>
      <vt:lpstr>Open AQ defects 3 of 4</vt:lpstr>
      <vt:lpstr>Open AQ defects 4 of 4</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336</cp:revision>
  <cp:lastPrinted>2020-03-06T09:33:12Z</cp:lastPrinted>
  <dcterms:created xsi:type="dcterms:W3CDTF">2018-09-02T17:12:15Z</dcterms:created>
  <dcterms:modified xsi:type="dcterms:W3CDTF">2020-10-05T16:52:31Z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