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5" r:id="rId5"/>
    <p:sldId id="311" r:id="rId6"/>
    <p:sldId id="343"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ster, Lee" initials="FL" lastIdx="10" clrIdx="0">
    <p:extLst>
      <p:ext uri="{19B8F6BF-5375-455C-9EA6-DF929625EA0E}">
        <p15:presenceInfo xmlns:p15="http://schemas.microsoft.com/office/powerpoint/2012/main" userId="S-1-5-21-4145888014-839675345-3125187760-3207" providerId="AD"/>
      </p:ext>
    </p:extLst>
  </p:cmAuthor>
  <p:cmAuthor id="2" name="Wilkes, Andrew" initials="WA" lastIdx="10" clrIdx="1">
    <p:extLst>
      <p:ext uri="{19B8F6BF-5375-455C-9EA6-DF929625EA0E}">
        <p15:presenceInfo xmlns:p15="http://schemas.microsoft.com/office/powerpoint/2012/main" userId="S-1-5-21-4145888014-839675345-3125187760-348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5733"/>
    <a:srgbClr val="0070C0"/>
    <a:srgbClr val="40D1F5"/>
    <a:srgbClr val="9CCB3B"/>
    <a:srgbClr val="FFFFFF"/>
    <a:srgbClr val="9C4877"/>
    <a:srgbClr val="B1D6E8"/>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84A2A5-507C-41B5-930F-203139AA87DA}" v="13" dt="2020-10-02T18:57:40.695"/>
    <p1510:client id="{7B642F61-71F2-414E-9484-2E326C82788D}" v="9" dt="2020-10-02T18:54:38.095"/>
    <p1510:client id="{C12FD2A8-8F0C-49DE-9DE4-82E1FEFE8293}" v="39" dt="2020-10-02T12:19:28.4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1532" autoAdjust="0"/>
  </p:normalViewPr>
  <p:slideViewPr>
    <p:cSldViewPr snapToGrid="0">
      <p:cViewPr varScale="1">
        <p:scale>
          <a:sx n="89" d="100"/>
          <a:sy n="89" d="100"/>
        </p:scale>
        <p:origin x="620" y="52"/>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Xoserve Identified/Xoserve Avoidable or Controllable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XOS Triggered/Avoidable</c:name>
            <c:spPr>
              <a:ln w="25400" cap="rnd">
                <a:solidFill>
                  <a:schemeClr val="accent1"/>
                </a:solidFill>
                <a:prstDash val="sysDot"/>
              </a:ln>
              <a:effectLst/>
            </c:spPr>
            <c:trendlineType val="log"/>
            <c:dispRSqr val="0"/>
            <c:dispEq val="0"/>
          </c:trendline>
          <c:cat>
            <c:strRef>
              <c:f>'IM Graphs'!$B$9:$B$20</c:f>
              <c:strCache>
                <c:ptCount val="12"/>
                <c:pt idx="0">
                  <c:v>O</c:v>
                </c:pt>
                <c:pt idx="1">
                  <c:v>N</c:v>
                </c:pt>
                <c:pt idx="2">
                  <c:v>D</c:v>
                </c:pt>
                <c:pt idx="3">
                  <c:v>J</c:v>
                </c:pt>
                <c:pt idx="4">
                  <c:v>F</c:v>
                </c:pt>
                <c:pt idx="5">
                  <c:v>M</c:v>
                </c:pt>
                <c:pt idx="6">
                  <c:v>A</c:v>
                </c:pt>
                <c:pt idx="7">
                  <c:v>M</c:v>
                </c:pt>
                <c:pt idx="8">
                  <c:v>J</c:v>
                </c:pt>
                <c:pt idx="9">
                  <c:v>J</c:v>
                </c:pt>
                <c:pt idx="10">
                  <c:v>A</c:v>
                </c:pt>
                <c:pt idx="11">
                  <c:v>S</c:v>
                </c:pt>
              </c:strCache>
            </c:strRef>
          </c:cat>
          <c:val>
            <c:numRef>
              <c:f>'IM Graphs'!$C$9:$C$20</c:f>
              <c:numCache>
                <c:formatCode>General</c:formatCode>
                <c:ptCount val="12"/>
                <c:pt idx="0">
                  <c:v>2</c:v>
                </c:pt>
                <c:pt idx="1">
                  <c:v>0</c:v>
                </c:pt>
                <c:pt idx="2">
                  <c:v>1</c:v>
                </c:pt>
                <c:pt idx="3">
                  <c:v>1</c:v>
                </c:pt>
                <c:pt idx="4">
                  <c:v>2</c:v>
                </c:pt>
                <c:pt idx="5">
                  <c:v>2</c:v>
                </c:pt>
                <c:pt idx="6">
                  <c:v>5</c:v>
                </c:pt>
                <c:pt idx="7">
                  <c:v>2</c:v>
                </c:pt>
                <c:pt idx="8">
                  <c:v>2</c:v>
                </c:pt>
                <c:pt idx="9">
                  <c:v>8</c:v>
                </c:pt>
                <c:pt idx="10">
                  <c:v>2</c:v>
                </c:pt>
                <c:pt idx="11">
                  <c:v>1</c:v>
                </c:pt>
              </c:numCache>
            </c:numRef>
          </c:val>
          <c:extLst>
            <c:ext xmlns:c16="http://schemas.microsoft.com/office/drawing/2014/chart" uri="{C3380CC4-5D6E-409C-BE32-E72D297353CC}">
              <c16:uniqueId val="{00000001-2113-454D-9EBD-C6059CDB3824}"/>
            </c:ext>
          </c:extLst>
        </c:ser>
        <c:ser>
          <c:idx val="1"/>
          <c:order val="1"/>
          <c:tx>
            <c:strRef>
              <c:f>'IM Graphs'!$D$2</c:f>
              <c:strCache>
                <c:ptCount val="1"/>
                <c:pt idx="0">
                  <c:v>Non Xoserve identified/Xoserve Avoidable or Controllable</c:v>
                </c:pt>
              </c:strCache>
            </c:strRef>
          </c:tx>
          <c:spPr>
            <a:solidFill>
              <a:srgbClr val="D757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inear"/>
            <c:dispRSqr val="0"/>
            <c:dispEq val="0"/>
          </c:trendline>
          <c:cat>
            <c:strRef>
              <c:f>'IM Graphs'!$B$9:$B$20</c:f>
              <c:strCache>
                <c:ptCount val="12"/>
                <c:pt idx="0">
                  <c:v>O</c:v>
                </c:pt>
                <c:pt idx="1">
                  <c:v>N</c:v>
                </c:pt>
                <c:pt idx="2">
                  <c:v>D</c:v>
                </c:pt>
                <c:pt idx="3">
                  <c:v>J</c:v>
                </c:pt>
                <c:pt idx="4">
                  <c:v>F</c:v>
                </c:pt>
                <c:pt idx="5">
                  <c:v>M</c:v>
                </c:pt>
                <c:pt idx="6">
                  <c:v>A</c:v>
                </c:pt>
                <c:pt idx="7">
                  <c:v>M</c:v>
                </c:pt>
                <c:pt idx="8">
                  <c:v>J</c:v>
                </c:pt>
                <c:pt idx="9">
                  <c:v>J</c:v>
                </c:pt>
                <c:pt idx="10">
                  <c:v>A</c:v>
                </c:pt>
                <c:pt idx="11">
                  <c:v>S</c:v>
                </c:pt>
              </c:strCache>
            </c:strRef>
          </c:cat>
          <c:val>
            <c:numRef>
              <c:f>'IM Graphs'!$D$9:$D$20</c:f>
              <c:numCache>
                <c:formatCode>General</c:formatCode>
                <c:ptCount val="12"/>
                <c:pt idx="0">
                  <c:v>0</c:v>
                </c:pt>
                <c:pt idx="1">
                  <c:v>0</c:v>
                </c:pt>
                <c:pt idx="2">
                  <c:v>0</c:v>
                </c:pt>
                <c:pt idx="3">
                  <c:v>2</c:v>
                </c:pt>
                <c:pt idx="4">
                  <c:v>0</c:v>
                </c:pt>
                <c:pt idx="5">
                  <c:v>1</c:v>
                </c:pt>
                <c:pt idx="6">
                  <c:v>0</c:v>
                </c:pt>
                <c:pt idx="7">
                  <c:v>1</c:v>
                </c:pt>
                <c:pt idx="8">
                  <c:v>0</c:v>
                </c:pt>
                <c:pt idx="9">
                  <c:v>0</c:v>
                </c:pt>
                <c:pt idx="10">
                  <c:v>1</c:v>
                </c:pt>
                <c:pt idx="11">
                  <c:v>1</c:v>
                </c:pt>
              </c:numCache>
            </c:numRef>
          </c:val>
          <c:extLst>
            <c:ext xmlns:c16="http://schemas.microsoft.com/office/drawing/2014/chart" uri="{C3380CC4-5D6E-409C-BE32-E72D297353CC}">
              <c16:uniqueId val="{00000003-2113-454D-9EBD-C6059CDB3824}"/>
            </c:ext>
          </c:extLst>
        </c:ser>
        <c:ser>
          <c:idx val="2"/>
          <c:order val="2"/>
          <c:tx>
            <c:strRef>
              <c:f>'IM Graphs'!$E$2</c:f>
              <c:strCache>
                <c:ptCount val="1"/>
                <c:pt idx="0">
                  <c:v>Xoserve Indentified/ Uncontrollable by Xoserve</c:v>
                </c:pt>
              </c:strCache>
            </c:strRef>
          </c:tx>
          <c:spPr>
            <a:solidFill>
              <a:srgbClr val="9CCB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Graphs'!$B$9:$B$20</c:f>
              <c:strCache>
                <c:ptCount val="12"/>
                <c:pt idx="0">
                  <c:v>O</c:v>
                </c:pt>
                <c:pt idx="1">
                  <c:v>N</c:v>
                </c:pt>
                <c:pt idx="2">
                  <c:v>D</c:v>
                </c:pt>
                <c:pt idx="3">
                  <c:v>J</c:v>
                </c:pt>
                <c:pt idx="4">
                  <c:v>F</c:v>
                </c:pt>
                <c:pt idx="5">
                  <c:v>M</c:v>
                </c:pt>
                <c:pt idx="6">
                  <c:v>A</c:v>
                </c:pt>
                <c:pt idx="7">
                  <c:v>M</c:v>
                </c:pt>
                <c:pt idx="8">
                  <c:v>J</c:v>
                </c:pt>
                <c:pt idx="9">
                  <c:v>J</c:v>
                </c:pt>
                <c:pt idx="10">
                  <c:v>A</c:v>
                </c:pt>
                <c:pt idx="11">
                  <c:v>S</c:v>
                </c:pt>
              </c:strCache>
            </c:strRef>
          </c:cat>
          <c:val>
            <c:numRef>
              <c:f>'IM Graphs'!$E$9:$E$20</c:f>
              <c:numCache>
                <c:formatCode>General</c:formatCode>
                <c:ptCount val="12"/>
                <c:pt idx="0">
                  <c:v>2</c:v>
                </c:pt>
                <c:pt idx="1">
                  <c:v>2</c:v>
                </c:pt>
                <c:pt idx="2">
                  <c:v>1</c:v>
                </c:pt>
                <c:pt idx="3">
                  <c:v>2</c:v>
                </c:pt>
                <c:pt idx="4">
                  <c:v>2</c:v>
                </c:pt>
                <c:pt idx="5">
                  <c:v>2</c:v>
                </c:pt>
                <c:pt idx="6">
                  <c:v>1</c:v>
                </c:pt>
                <c:pt idx="7">
                  <c:v>1</c:v>
                </c:pt>
                <c:pt idx="8">
                  <c:v>3</c:v>
                </c:pt>
                <c:pt idx="9">
                  <c:v>1</c:v>
                </c:pt>
                <c:pt idx="10">
                  <c:v>2</c:v>
                </c:pt>
                <c:pt idx="11">
                  <c:v>2</c:v>
                </c:pt>
              </c:numCache>
            </c:numRef>
          </c:val>
          <c:extLst>
            <c:ext xmlns:c16="http://schemas.microsoft.com/office/drawing/2014/chart" uri="{C3380CC4-5D6E-409C-BE32-E72D297353CC}">
              <c16:uniqueId val="{00000004-2113-454D-9EBD-C6059CDB3824}"/>
            </c:ext>
          </c:extLst>
        </c:ser>
        <c:ser>
          <c:idx val="3"/>
          <c:order val="3"/>
          <c:tx>
            <c:strRef>
              <c:f>'IM Graphs'!$F$2</c:f>
              <c:strCache>
                <c:ptCount val="1"/>
                <c:pt idx="0">
                  <c:v>Non Xoserve Indentified/Uncontrollable by Xoserve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Graphs'!$B$9:$B$20</c:f>
              <c:strCache>
                <c:ptCount val="12"/>
                <c:pt idx="0">
                  <c:v>O</c:v>
                </c:pt>
                <c:pt idx="1">
                  <c:v>N</c:v>
                </c:pt>
                <c:pt idx="2">
                  <c:v>D</c:v>
                </c:pt>
                <c:pt idx="3">
                  <c:v>J</c:v>
                </c:pt>
                <c:pt idx="4">
                  <c:v>F</c:v>
                </c:pt>
                <c:pt idx="5">
                  <c:v>M</c:v>
                </c:pt>
                <c:pt idx="6">
                  <c:v>A</c:v>
                </c:pt>
                <c:pt idx="7">
                  <c:v>M</c:v>
                </c:pt>
                <c:pt idx="8">
                  <c:v>J</c:v>
                </c:pt>
                <c:pt idx="9">
                  <c:v>J</c:v>
                </c:pt>
                <c:pt idx="10">
                  <c:v>A</c:v>
                </c:pt>
                <c:pt idx="11">
                  <c:v>S</c:v>
                </c:pt>
              </c:strCache>
            </c:strRef>
          </c:cat>
          <c:val>
            <c:numRef>
              <c:f>'IM Graphs'!$F$9:$F$20</c:f>
              <c:numCache>
                <c:formatCode>General</c:formatCode>
                <c:ptCount val="12"/>
                <c:pt idx="0">
                  <c:v>1</c:v>
                </c:pt>
                <c:pt idx="1">
                  <c:v>1</c:v>
                </c:pt>
                <c:pt idx="2">
                  <c:v>1</c:v>
                </c:pt>
                <c:pt idx="3">
                  <c:v>0</c:v>
                </c:pt>
                <c:pt idx="4">
                  <c:v>3</c:v>
                </c:pt>
                <c:pt idx="5">
                  <c:v>0</c:v>
                </c:pt>
                <c:pt idx="6">
                  <c:v>1</c:v>
                </c:pt>
                <c:pt idx="7">
                  <c:v>2</c:v>
                </c:pt>
                <c:pt idx="8">
                  <c:v>0</c:v>
                </c:pt>
                <c:pt idx="9">
                  <c:v>0</c:v>
                </c:pt>
                <c:pt idx="10">
                  <c:v>0</c:v>
                </c:pt>
                <c:pt idx="11">
                  <c:v>0</c:v>
                </c:pt>
              </c:numCache>
            </c:numRef>
          </c:val>
          <c:extLst>
            <c:ext xmlns:c16="http://schemas.microsoft.com/office/drawing/2014/chart" uri="{C3380CC4-5D6E-409C-BE32-E72D297353CC}">
              <c16:uniqueId val="{00000005-2113-454D-9EBD-C6059CDB3824}"/>
            </c:ext>
          </c:extLst>
        </c:ser>
        <c:ser>
          <c:idx val="4"/>
          <c:order val="4"/>
          <c:tx>
            <c:strRef>
              <c:f>'IM Graphs'!$G$2</c:f>
              <c:strCache>
                <c:ptCount val="1"/>
                <c:pt idx="0">
                  <c:v>Xoserve Internal/No customer impacts</c:v>
                </c:pt>
              </c:strCache>
            </c:strRef>
          </c:tx>
          <c:spPr>
            <a:solidFill>
              <a:srgbClr val="40D1F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Graphs'!$B$9:$B$20</c:f>
              <c:strCache>
                <c:ptCount val="12"/>
                <c:pt idx="0">
                  <c:v>O</c:v>
                </c:pt>
                <c:pt idx="1">
                  <c:v>N</c:v>
                </c:pt>
                <c:pt idx="2">
                  <c:v>D</c:v>
                </c:pt>
                <c:pt idx="3">
                  <c:v>J</c:v>
                </c:pt>
                <c:pt idx="4">
                  <c:v>F</c:v>
                </c:pt>
                <c:pt idx="5">
                  <c:v>M</c:v>
                </c:pt>
                <c:pt idx="6">
                  <c:v>A</c:v>
                </c:pt>
                <c:pt idx="7">
                  <c:v>M</c:v>
                </c:pt>
                <c:pt idx="8">
                  <c:v>J</c:v>
                </c:pt>
                <c:pt idx="9">
                  <c:v>J</c:v>
                </c:pt>
                <c:pt idx="10">
                  <c:v>A</c:v>
                </c:pt>
                <c:pt idx="11">
                  <c:v>S</c:v>
                </c:pt>
              </c:strCache>
            </c:strRef>
          </c:cat>
          <c:val>
            <c:numRef>
              <c:f>'IM Graphs'!$G$9:$G$20</c:f>
              <c:numCache>
                <c:formatCode>General</c:formatCode>
                <c:ptCount val="12"/>
                <c:pt idx="0">
                  <c:v>0</c:v>
                </c:pt>
                <c:pt idx="1">
                  <c:v>2</c:v>
                </c:pt>
                <c:pt idx="2">
                  <c:v>3</c:v>
                </c:pt>
                <c:pt idx="3">
                  <c:v>0</c:v>
                </c:pt>
                <c:pt idx="4">
                  <c:v>2</c:v>
                </c:pt>
                <c:pt idx="5">
                  <c:v>0</c:v>
                </c:pt>
                <c:pt idx="6">
                  <c:v>2</c:v>
                </c:pt>
                <c:pt idx="7">
                  <c:v>0</c:v>
                </c:pt>
                <c:pt idx="8">
                  <c:v>2</c:v>
                </c:pt>
                <c:pt idx="9">
                  <c:v>0</c:v>
                </c:pt>
                <c:pt idx="10">
                  <c:v>1</c:v>
                </c:pt>
                <c:pt idx="11">
                  <c:v>0</c:v>
                </c:pt>
              </c:numCache>
            </c:numRef>
          </c:val>
          <c:extLst>
            <c:ext xmlns:c16="http://schemas.microsoft.com/office/drawing/2014/chart" uri="{C3380CC4-5D6E-409C-BE32-E72D297353CC}">
              <c16:uniqueId val="{00000006-2113-454D-9EBD-C6059CDB3824}"/>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dirty="0"/>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t>05/10/2020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dirty="0"/>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276205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dirty="0">
                <a:latin typeface="Arial"/>
                <a:cs typeface="Arial"/>
              </a:rPr>
              <a:t>Xoserve Incident Summary: September 2020</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dirty="0">
                <a:latin typeface="Arial"/>
                <a:cs typeface="Arial"/>
              </a:rPr>
              <a:t>1</a:t>
            </a:r>
            <a:r>
              <a:rPr lang="en-GB" sz="2400" baseline="30000" dirty="0">
                <a:latin typeface="Arial"/>
                <a:cs typeface="Arial"/>
              </a:rPr>
              <a:t>st</a:t>
            </a:r>
            <a:r>
              <a:rPr lang="en-GB" sz="2400" dirty="0">
                <a:latin typeface="Arial"/>
                <a:cs typeface="Arial"/>
              </a:rPr>
              <a:t> October 2020</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dirty="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dirty="0">
                <a:latin typeface="+mj-lt"/>
              </a:rPr>
              <a:t>This presentation provides an overview of </a:t>
            </a:r>
            <a:r>
              <a:rPr lang="en-US" sz="1600" b="1" dirty="0">
                <a:latin typeface="+mj-lt"/>
              </a:rPr>
              <a:t>P1/2 incidents </a:t>
            </a:r>
            <a:r>
              <a:rPr lang="en-US" sz="1600" dirty="0">
                <a:latin typeface="+mj-lt"/>
              </a:rPr>
              <a:t>experienced in the </a:t>
            </a:r>
            <a:r>
              <a:rPr lang="en-US" sz="1600" b="1" dirty="0">
                <a:latin typeface="+mj-lt"/>
              </a:rPr>
              <a:t>previous calendar month</a:t>
            </a:r>
          </a:p>
          <a:p>
            <a:pPr>
              <a:lnSpc>
                <a:spcPts val="2100"/>
              </a:lnSpc>
              <a:spcBef>
                <a:spcPts val="0"/>
              </a:spcBef>
              <a:spcAft>
                <a:spcPts val="600"/>
              </a:spcAft>
            </a:pPr>
            <a:r>
              <a:rPr lang="en-US" sz="1600" dirty="0">
                <a:latin typeface="+mj-lt"/>
              </a:rPr>
              <a:t>It will describe </a:t>
            </a:r>
            <a:r>
              <a:rPr lang="en-US" sz="1600" b="1" dirty="0">
                <a:latin typeface="+mj-lt"/>
              </a:rPr>
              <a:t>high level impacts and causes</a:t>
            </a:r>
            <a:r>
              <a:rPr lang="en-US" sz="1600" dirty="0">
                <a:latin typeface="+mj-lt"/>
              </a:rPr>
              <a:t>, and the </a:t>
            </a:r>
            <a:r>
              <a:rPr lang="en-US" sz="1600" b="1" dirty="0">
                <a:latin typeface="+mj-lt"/>
              </a:rPr>
              <a:t>resolution Xoserve undertook</a:t>
            </a:r>
            <a:r>
              <a:rPr lang="en-US" sz="1600" dirty="0">
                <a:latin typeface="+mj-lt"/>
              </a:rPr>
              <a:t> (or is undertaking) to resolve</a:t>
            </a:r>
          </a:p>
          <a:p>
            <a:pPr>
              <a:lnSpc>
                <a:spcPts val="2100"/>
              </a:lnSpc>
              <a:spcBef>
                <a:spcPts val="0"/>
              </a:spcBef>
              <a:spcAft>
                <a:spcPts val="600"/>
              </a:spcAft>
            </a:pPr>
            <a:r>
              <a:rPr lang="en-US" sz="1600" dirty="0">
                <a:latin typeface="+mj-lt"/>
              </a:rPr>
              <a:t>This information is provided to </a:t>
            </a:r>
            <a:r>
              <a:rPr lang="en-US" sz="1600" b="1" dirty="0">
                <a:latin typeface="+mj-lt"/>
              </a:rPr>
              <a:t>enable customers to have a greater insight </a:t>
            </a:r>
            <a:r>
              <a:rPr lang="en-US" sz="1600" dirty="0">
                <a:latin typeface="+mj-lt"/>
              </a:rPr>
              <a:t>of the activities within Xoserve’s platforms that support your critical business process</a:t>
            </a:r>
          </a:p>
          <a:p>
            <a:pPr>
              <a:lnSpc>
                <a:spcPts val="2100"/>
              </a:lnSpc>
              <a:spcBef>
                <a:spcPts val="0"/>
              </a:spcBef>
              <a:spcAft>
                <a:spcPts val="600"/>
              </a:spcAft>
            </a:pPr>
            <a:r>
              <a:rPr lang="en-US" sz="1600" dirty="0">
                <a:latin typeface="+mj-lt"/>
              </a:rPr>
              <a:t>It is also shared with the intention to provide customers with an </a:t>
            </a:r>
            <a:r>
              <a:rPr lang="en-US" sz="1600" b="1" dirty="0">
                <a:latin typeface="+mj-lt"/>
              </a:rPr>
              <a:t>understanding of what Xoserve are doing to maintain and improve service</a:t>
            </a:r>
            <a:r>
              <a:rPr lang="en-US" sz="1600" dirty="0">
                <a:latin typeface="+mj-lt"/>
              </a:rPr>
              <a:t>, and;</a:t>
            </a:r>
          </a:p>
          <a:p>
            <a:pPr>
              <a:lnSpc>
                <a:spcPts val="2100"/>
              </a:lnSpc>
              <a:spcBef>
                <a:spcPts val="0"/>
              </a:spcBef>
              <a:spcAft>
                <a:spcPts val="600"/>
              </a:spcAft>
            </a:pPr>
            <a:r>
              <a:rPr lang="en-US" sz="1600" dirty="0">
                <a:latin typeface="+mj-lt"/>
              </a:rPr>
              <a:t>It is provided to </a:t>
            </a:r>
            <a:r>
              <a:rPr lang="en-US" sz="1600" b="1" dirty="0">
                <a:latin typeface="+mj-lt"/>
              </a:rPr>
              <a:t>enable customers to provide feedback </a:t>
            </a:r>
            <a:r>
              <a:rPr lang="en-US" sz="1600" dirty="0">
                <a:latin typeface="+mj-lt"/>
              </a:rPr>
              <a:t>if they believe improvements can be made</a:t>
            </a:r>
            <a:endParaRPr lang="en-GB" sz="1000" dirty="0"/>
          </a:p>
          <a:p>
            <a:pPr>
              <a:lnSpc>
                <a:spcPts val="2100"/>
              </a:lnSpc>
              <a:spcBef>
                <a:spcPts val="0"/>
              </a:spcBef>
              <a:spcAft>
                <a:spcPts val="600"/>
              </a:spcAft>
            </a:pPr>
            <a:endParaRPr lang="en-GB" sz="1600" dirty="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dirty="0"/>
              <a:t>High-level summary of P1/2 incidents: September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7" name="Content Placeholder 6">
            <a:extLst>
              <a:ext uri="{FF2B5EF4-FFF2-40B4-BE49-F238E27FC236}">
                <a16:creationId xmlns:a16="http://schemas.microsoft.com/office/drawing/2014/main" id="{7B0C5909-0CF7-4936-BD82-E2177634D894}"/>
              </a:ext>
            </a:extLst>
          </p:cNvPr>
          <p:cNvGraphicFramePr>
            <a:graphicFrameLocks/>
          </p:cNvGraphicFramePr>
          <p:nvPr>
            <p:extLst>
              <p:ext uri="{D42A27DB-BD31-4B8C-83A1-F6EECF244321}">
                <p14:modId xmlns:p14="http://schemas.microsoft.com/office/powerpoint/2010/main" val="2514183477"/>
              </p:ext>
            </p:extLst>
          </p:nvPr>
        </p:nvGraphicFramePr>
        <p:xfrm>
          <a:off x="139695" y="552271"/>
          <a:ext cx="8816976" cy="3958874"/>
        </p:xfrm>
        <a:graphic>
          <a:graphicData uri="http://schemas.openxmlformats.org/drawingml/2006/table">
            <a:tbl>
              <a:tblPr firstRow="1" bandRow="1">
                <a:tableStyleId>{5C22544A-7EE6-4342-B048-85BDC9FD1C3A}</a:tableStyleId>
              </a:tblPr>
              <a:tblGrid>
                <a:gridCol w="447814">
                  <a:extLst>
                    <a:ext uri="{9D8B030D-6E8A-4147-A177-3AD203B41FA5}">
                      <a16:colId xmlns:a16="http://schemas.microsoft.com/office/drawing/2014/main" val="1820395623"/>
                    </a:ext>
                  </a:extLst>
                </a:gridCol>
                <a:gridCol w="1279199">
                  <a:extLst>
                    <a:ext uri="{9D8B030D-6E8A-4147-A177-3AD203B41FA5}">
                      <a16:colId xmlns:a16="http://schemas.microsoft.com/office/drawing/2014/main" val="3579627632"/>
                    </a:ext>
                  </a:extLst>
                </a:gridCol>
                <a:gridCol w="1417825">
                  <a:extLst>
                    <a:ext uri="{9D8B030D-6E8A-4147-A177-3AD203B41FA5}">
                      <a16:colId xmlns:a16="http://schemas.microsoft.com/office/drawing/2014/main" val="715552888"/>
                    </a:ext>
                  </a:extLst>
                </a:gridCol>
                <a:gridCol w="1835943">
                  <a:extLst>
                    <a:ext uri="{9D8B030D-6E8A-4147-A177-3AD203B41FA5}">
                      <a16:colId xmlns:a16="http://schemas.microsoft.com/office/drawing/2014/main" val="2287827896"/>
                    </a:ext>
                  </a:extLst>
                </a:gridCol>
                <a:gridCol w="2561960">
                  <a:extLst>
                    <a:ext uri="{9D8B030D-6E8A-4147-A177-3AD203B41FA5}">
                      <a16:colId xmlns:a16="http://schemas.microsoft.com/office/drawing/2014/main" val="1642094320"/>
                    </a:ext>
                  </a:extLst>
                </a:gridCol>
                <a:gridCol w="634520">
                  <a:extLst>
                    <a:ext uri="{9D8B030D-6E8A-4147-A177-3AD203B41FA5}">
                      <a16:colId xmlns:a16="http://schemas.microsoft.com/office/drawing/2014/main" val="4119213854"/>
                    </a:ext>
                  </a:extLst>
                </a:gridCol>
                <a:gridCol w="639715">
                  <a:extLst>
                    <a:ext uri="{9D8B030D-6E8A-4147-A177-3AD203B41FA5}">
                      <a16:colId xmlns:a16="http://schemas.microsoft.com/office/drawing/2014/main" val="1273231573"/>
                    </a:ext>
                  </a:extLst>
                </a:gridCol>
              </a:tblGrid>
              <a:tr h="643445">
                <a:tc>
                  <a:txBody>
                    <a:bodyPr/>
                    <a:lstStyle/>
                    <a:p>
                      <a:pPr algn="ctr"/>
                      <a:r>
                        <a:rPr lang="en-US" sz="700" dirty="0">
                          <a:latin typeface="+mn-lt"/>
                        </a:rPr>
                        <a:t> Ref.</a:t>
                      </a:r>
                      <a:endParaRPr lang="en-GB" sz="700" dirty="0">
                        <a:latin typeface="+mn-lt"/>
                      </a:endParaRPr>
                    </a:p>
                  </a:txBody>
                  <a:tcPr anchor="ctr"/>
                </a:tc>
                <a:tc>
                  <a:txBody>
                    <a:bodyPr/>
                    <a:lstStyle/>
                    <a:p>
                      <a:pPr algn="ctr"/>
                      <a:r>
                        <a:rPr lang="en-US" sz="700" dirty="0">
                          <a:latin typeface="+mn-lt"/>
                        </a:rPr>
                        <a:t>What happened?</a:t>
                      </a:r>
                      <a:endParaRPr lang="en-GB" sz="700" dirty="0">
                        <a:latin typeface="+mn-lt"/>
                      </a:endParaRPr>
                    </a:p>
                  </a:txBody>
                  <a:tcPr anchor="ctr"/>
                </a:tc>
                <a:tc>
                  <a:txBody>
                    <a:bodyPr/>
                    <a:lstStyle/>
                    <a:p>
                      <a:pPr algn="ctr"/>
                      <a:r>
                        <a:rPr lang="en-US" sz="700" dirty="0">
                          <a:latin typeface="+mn-lt"/>
                        </a:rPr>
                        <a:t>Why did it happen?</a:t>
                      </a:r>
                      <a:endParaRPr lang="en-GB" sz="700" dirty="0">
                        <a:latin typeface="+mn-lt"/>
                      </a:endParaRPr>
                    </a:p>
                  </a:txBody>
                  <a:tcPr anchor="ctr"/>
                </a:tc>
                <a:tc>
                  <a:txBody>
                    <a:bodyPr/>
                    <a:lstStyle/>
                    <a:p>
                      <a:pPr algn="ctr"/>
                      <a:r>
                        <a:rPr lang="en-US" sz="700" dirty="0">
                          <a:latin typeface="+mn-lt"/>
                        </a:rPr>
                        <a:t>What do Xoserve understand our customers experienced?</a:t>
                      </a:r>
                      <a:endParaRPr lang="en-GB" sz="700" dirty="0">
                        <a:latin typeface="+mn-lt"/>
                      </a:endParaRPr>
                    </a:p>
                  </a:txBody>
                  <a:tcPr anchor="ctr"/>
                </a:tc>
                <a:tc>
                  <a:txBody>
                    <a:bodyPr/>
                    <a:lstStyle/>
                    <a:p>
                      <a:pPr algn="ctr"/>
                      <a:r>
                        <a:rPr lang="en-US" sz="700" dirty="0">
                          <a:latin typeface="+mn-lt"/>
                        </a:rPr>
                        <a:t>What did your Xoserve team do to resolve?</a:t>
                      </a:r>
                      <a:endParaRPr lang="en-GB" sz="700" dirty="0">
                        <a:latin typeface="+mn-lt"/>
                      </a:endParaRPr>
                    </a:p>
                  </a:txBody>
                  <a:tcPr anchor="ctr"/>
                </a:tc>
                <a:tc>
                  <a:txBody>
                    <a:bodyPr/>
                    <a:lstStyle/>
                    <a:p>
                      <a:pPr algn="ctr">
                        <a:spcAft>
                          <a:spcPts val="0"/>
                        </a:spcAft>
                      </a:pPr>
                      <a:r>
                        <a:rPr lang="en-GB" sz="700" dirty="0">
                          <a:effectLst/>
                          <a:latin typeface="+mn-lt"/>
                        </a:rPr>
                        <a:t>Incident Date</a:t>
                      </a:r>
                      <a:endParaRPr lang="en-GB" sz="700" dirty="0">
                        <a:effectLst/>
                        <a:latin typeface="+mn-lt"/>
                        <a:ea typeface="Calibri" panose="020F0502020204030204" pitchFamily="34" charset="0"/>
                      </a:endParaRPr>
                    </a:p>
                  </a:txBody>
                  <a:tcPr marL="46877" marR="46877" marT="0" marB="0" anchor="ctr"/>
                </a:tc>
                <a:tc>
                  <a:txBody>
                    <a:bodyPr/>
                    <a:lstStyle/>
                    <a:p>
                      <a:pPr algn="ctr">
                        <a:spcAft>
                          <a:spcPts val="0"/>
                        </a:spcAft>
                      </a:pPr>
                      <a:r>
                        <a:rPr lang="en-GB" sz="700" dirty="0">
                          <a:effectLst/>
                          <a:latin typeface="+mn-lt"/>
                        </a:rPr>
                        <a:t>Resolved Date</a:t>
                      </a:r>
                      <a:endParaRPr lang="en-GB" sz="700" dirty="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925077">
                <a:tc>
                  <a:txBody>
                    <a:bodyPr/>
                    <a:lstStyle/>
                    <a:p>
                      <a:pPr algn="ctr" fontAlgn="ctr"/>
                      <a:r>
                        <a:rPr lang="en-IN" sz="700" u="none" strike="noStrike" kern="1200" dirty="0">
                          <a:solidFill>
                            <a:schemeClr val="bg1"/>
                          </a:solidFill>
                          <a:effectLst/>
                          <a:latin typeface="+mn-lt"/>
                          <a:ea typeface="+mn-ea"/>
                          <a:cs typeface="+mn-cs"/>
                        </a:rPr>
                        <a:t>1179970</a:t>
                      </a:r>
                    </a:p>
                  </a:txBody>
                  <a:tcPr marL="4755" marR="4755" marT="4755" marB="0" anchor="ctr">
                    <a:solidFill>
                      <a:srgbClr val="0070C0"/>
                    </a:solidFill>
                  </a:tcPr>
                </a:tc>
                <a:tc>
                  <a:txBody>
                    <a:bodyPr/>
                    <a:lstStyle/>
                    <a:p>
                      <a:pPr algn="l" rtl="0" fontAlgn="ctr"/>
                      <a:r>
                        <a:rPr lang="en-US" sz="700" b="0" i="0" u="none" strike="noStrike" dirty="0">
                          <a:solidFill>
                            <a:srgbClr val="000000"/>
                          </a:solidFill>
                          <a:effectLst/>
                          <a:latin typeface="Arial" panose="020B0604020202020204" pitchFamily="34" charset="0"/>
                        </a:rPr>
                        <a:t>European operators (TSO’s) were unable to process files sent to/from Gemini causing service disruption/availability for a total of 10hrs during incident resolution.</a:t>
                      </a:r>
                    </a:p>
                  </a:txBody>
                  <a:tcPr marL="72000" marR="72000" marT="72000" marB="72000" anchor="ctr"/>
                </a:tc>
                <a:tc>
                  <a:txBody>
                    <a:bodyPr/>
                    <a:lstStyle/>
                    <a:p>
                      <a:pPr algn="l" rtl="0" fontAlgn="ctr"/>
                      <a:r>
                        <a:rPr lang="en-US" sz="700" b="0" i="0" u="none" strike="noStrike" dirty="0">
                          <a:solidFill>
                            <a:srgbClr val="000000"/>
                          </a:solidFill>
                          <a:effectLst/>
                          <a:latin typeface="Arial" panose="020B0604020202020204" pitchFamily="34" charset="0"/>
                        </a:rPr>
                        <a:t>A file corruption occurred when restarting the Gemini B2B services to rectify an availability issue.</a:t>
                      </a:r>
                    </a:p>
                  </a:txBody>
                  <a:tcPr marL="72000" marR="72000" marT="72000" marB="72000" anchor="ctr"/>
                </a:tc>
                <a:tc>
                  <a:txBody>
                    <a:bodyPr/>
                    <a:lstStyle/>
                    <a:p>
                      <a:pPr algn="l" rtl="0" fontAlgn="ctr"/>
                      <a:r>
                        <a:rPr lang="en-US" sz="700" b="0" i="0" u="none" strike="noStrike" dirty="0">
                          <a:solidFill>
                            <a:srgbClr val="000000"/>
                          </a:solidFill>
                          <a:effectLst/>
                          <a:latin typeface="Arial" panose="020B0604020202020204" pitchFamily="34" charset="0"/>
                        </a:rPr>
                        <a:t>Delay in confirming EU Nominations within the Gemini system for the associated Shipper community resulting in uncertainty relating to their trading positions.</a:t>
                      </a:r>
                    </a:p>
                  </a:txBody>
                  <a:tcPr marL="72000" marR="72000" marT="72000" marB="72000" anchor="ctr"/>
                </a:tc>
                <a:tc>
                  <a:txBody>
                    <a:bodyPr/>
                    <a:lstStyle/>
                    <a:p>
                      <a:pPr algn="l" rtl="0" fontAlgn="ctr"/>
                      <a:r>
                        <a:rPr lang="en-US" sz="700" b="0" i="0" u="none" strike="noStrike" dirty="0">
                          <a:solidFill>
                            <a:srgbClr val="000000"/>
                          </a:solidFill>
                          <a:effectLst/>
                          <a:latin typeface="Arial" panose="020B0604020202020204" pitchFamily="34" charset="0"/>
                        </a:rPr>
                        <a:t>Xoserve teams worked with suppliers to isolate cause. As part of resolution services were failed over to our DR site. Upon failover the issue remained. Services were then failed back to the production site and teams engaged the application vendor. Analysis identified a corrupt file that was subsequently restored and services made available. Vendor is still trying to ascertain root cause of corruption.</a:t>
                      </a:r>
                    </a:p>
                  </a:txBody>
                  <a:tcPr marL="72000" marR="72000" marT="72000" marB="72000" anchor="ctr"/>
                </a:tc>
                <a:tc>
                  <a:txBody>
                    <a:bodyPr/>
                    <a:lstStyle/>
                    <a:p>
                      <a:pPr algn="ctr" fontAlgn="ctr"/>
                      <a:r>
                        <a:rPr lang="en-IN" sz="700" b="0" i="0" u="none" strike="noStrike" dirty="0">
                          <a:solidFill>
                            <a:srgbClr val="000000"/>
                          </a:solidFill>
                          <a:effectLst/>
                          <a:latin typeface="+mn-lt"/>
                        </a:rPr>
                        <a:t>01-09-2020</a:t>
                      </a:r>
                      <a:r>
                        <a:rPr lang="en-IN" sz="700" b="0" i="0" u="none" strike="noStrike" baseline="0" dirty="0">
                          <a:solidFill>
                            <a:srgbClr val="000000"/>
                          </a:solidFill>
                          <a:effectLst/>
                          <a:latin typeface="+mn-lt"/>
                        </a:rPr>
                        <a:t> </a:t>
                      </a:r>
                    </a:p>
                    <a:p>
                      <a:pPr algn="ctr" fontAlgn="ctr"/>
                      <a:r>
                        <a:rPr lang="en-IN" sz="700" b="0" i="0" u="none" strike="noStrike" baseline="0" dirty="0">
                          <a:solidFill>
                            <a:srgbClr val="000000"/>
                          </a:solidFill>
                          <a:effectLst/>
                          <a:latin typeface="+mn-lt"/>
                        </a:rPr>
                        <a:t>14:57</a:t>
                      </a:r>
                      <a:endParaRPr lang="en-IN" sz="700" b="0" i="0" u="none" strike="noStrike" dirty="0">
                        <a:solidFill>
                          <a:srgbClr val="000000"/>
                        </a:solidFill>
                        <a:effectLst/>
                        <a:latin typeface="+mn-lt"/>
                      </a:endParaRPr>
                    </a:p>
                  </a:txBody>
                  <a:tcPr marL="4755" marR="4755" marT="4755" marB="0" anchor="ctr"/>
                </a:tc>
                <a:tc>
                  <a:txBody>
                    <a:bodyPr/>
                    <a:lstStyle/>
                    <a:p>
                      <a:pPr algn="ctr" fontAlgn="ctr"/>
                      <a:r>
                        <a:rPr lang="en-IN" sz="700" b="0" i="0" u="none" strike="noStrike" dirty="0">
                          <a:solidFill>
                            <a:srgbClr val="000000"/>
                          </a:solidFill>
                          <a:effectLst/>
                          <a:latin typeface="+mn-lt"/>
                        </a:rPr>
                        <a:t>02-09-2020 13:37</a:t>
                      </a:r>
                    </a:p>
                  </a:txBody>
                  <a:tcPr marL="4755" marR="4755" marT="4755" marB="0" anchor="ctr"/>
                </a:tc>
                <a:extLst>
                  <a:ext uri="{0D108BD9-81ED-4DB2-BD59-A6C34878D82A}">
                    <a16:rowId xmlns:a16="http://schemas.microsoft.com/office/drawing/2014/main" val="3229766741"/>
                  </a:ext>
                </a:extLst>
              </a:tr>
              <a:tr h="822192">
                <a:tc>
                  <a:txBody>
                    <a:bodyPr/>
                    <a:lstStyle/>
                    <a:p>
                      <a:pPr algn="ctr" fontAlgn="t"/>
                      <a:r>
                        <a:rPr lang="en-IN" sz="700" b="0" i="0" u="none" strike="noStrike" dirty="0">
                          <a:solidFill>
                            <a:srgbClr val="FFFFFF"/>
                          </a:solidFill>
                          <a:effectLst/>
                          <a:latin typeface="+mn-lt"/>
                        </a:rPr>
                        <a:t>1181315 </a:t>
                      </a:r>
                    </a:p>
                  </a:txBody>
                  <a:tcPr marL="0" marR="0" marT="0" marB="0" anchor="ctr">
                    <a:solidFill>
                      <a:srgbClr val="92D050"/>
                    </a:solidFill>
                  </a:tcPr>
                </a:tc>
                <a:tc>
                  <a:txBody>
                    <a:bodyPr/>
                    <a:lstStyle/>
                    <a:p>
                      <a:pPr algn="l" rtl="0" fontAlgn="ctr"/>
                      <a:r>
                        <a:rPr lang="en-US" sz="700" b="0" i="0" u="none" strike="noStrike" dirty="0">
                          <a:solidFill>
                            <a:srgbClr val="000000"/>
                          </a:solidFill>
                          <a:effectLst/>
                          <a:latin typeface="Arial" panose="020B0604020202020204" pitchFamily="34" charset="0"/>
                        </a:rPr>
                        <a:t>EU Nomination files not received by European operator (TSO) via the Gemini B2B gateway.</a:t>
                      </a:r>
                    </a:p>
                  </a:txBody>
                  <a:tcPr marL="72000" marR="72000" marT="72000" marB="72000" anchor="ctr"/>
                </a:tc>
                <a:tc>
                  <a:txBody>
                    <a:bodyPr/>
                    <a:lstStyle/>
                    <a:p>
                      <a:pPr algn="l" rtl="0" fontAlgn="ctr"/>
                      <a:r>
                        <a:rPr lang="en-US" sz="700" b="0" i="0" u="none" strike="noStrike" dirty="0">
                          <a:solidFill>
                            <a:srgbClr val="000000"/>
                          </a:solidFill>
                          <a:effectLst/>
                          <a:latin typeface="Arial"/>
                        </a:rPr>
                        <a:t>A network issue within Gemini B2B Amazon Cloud environment.</a:t>
                      </a:r>
                      <a:br>
                        <a:rPr lang="en-US" sz="700" b="0" i="0" u="none" strike="noStrike" dirty="0">
                          <a:solidFill>
                            <a:srgbClr val="000000"/>
                          </a:solidFill>
                          <a:effectLst/>
                          <a:latin typeface="Arial"/>
                        </a:rPr>
                      </a:br>
                      <a:endParaRPr lang="en-US" sz="700" b="0" i="0" u="none" strike="noStrike" dirty="0">
                        <a:solidFill>
                          <a:srgbClr val="000000"/>
                        </a:solidFill>
                        <a:effectLst/>
                        <a:latin typeface="Arial"/>
                      </a:endParaRPr>
                    </a:p>
                  </a:txBody>
                  <a:tcPr marL="72000" marR="72000" marT="72000" marB="72000" anchor="ctr"/>
                </a:tc>
                <a:tc>
                  <a:txBody>
                    <a:bodyPr/>
                    <a:lstStyle/>
                    <a:p>
                      <a:pPr algn="l" rtl="0" fontAlgn="ctr"/>
                      <a:r>
                        <a:rPr lang="en-US" sz="700" b="0" i="0" u="none" strike="noStrike" dirty="0">
                          <a:solidFill>
                            <a:srgbClr val="000000"/>
                          </a:solidFill>
                          <a:effectLst/>
                          <a:latin typeface="Arial" panose="020B0604020202020204" pitchFamily="34" charset="0"/>
                        </a:rPr>
                        <a:t>Two Shippers were impacted. As EU Nominations not confirmed within Gemini when the Gas Day closed out, it resulted  in nomination's being rescheduled to the next Gas Day.</a:t>
                      </a:r>
                    </a:p>
                  </a:txBody>
                  <a:tcPr marL="72000" marR="72000" marT="72000" marB="72000" anchor="ctr"/>
                </a:tc>
                <a:tc>
                  <a:txBody>
                    <a:bodyPr/>
                    <a:lstStyle/>
                    <a:p>
                      <a:pPr algn="l" rtl="0" fontAlgn="ctr"/>
                      <a:r>
                        <a:rPr lang="en-US" sz="700" b="0" i="0" u="none" strike="noStrike" dirty="0">
                          <a:solidFill>
                            <a:srgbClr val="000000"/>
                          </a:solidFill>
                          <a:effectLst/>
                          <a:latin typeface="Arial" panose="020B0604020202020204" pitchFamily="34" charset="0"/>
                        </a:rPr>
                        <a:t>Fault cleared without any intervention from Xoserve. Further analysis with Amazon support teams identified there was a network error due to a bug within the Amazon environment. Permanent fix by Amazon scheduled for mid October.</a:t>
                      </a:r>
                    </a:p>
                  </a:txBody>
                  <a:tcPr marL="72000" marR="72000" marT="72000" marB="72000" anchor="ctr"/>
                </a:tc>
                <a:tc>
                  <a:txBody>
                    <a:bodyPr/>
                    <a:lstStyle/>
                    <a:p>
                      <a:pPr algn="ctr" fontAlgn="ctr"/>
                      <a:r>
                        <a:rPr lang="en-IN" sz="700" b="0" i="0" u="none" strike="noStrike" baseline="0" dirty="0">
                          <a:solidFill>
                            <a:srgbClr val="000000"/>
                          </a:solidFill>
                          <a:effectLst/>
                          <a:latin typeface="+mn-lt"/>
                        </a:rPr>
                        <a:t>06-09-2020 00:05 </a:t>
                      </a:r>
                    </a:p>
                  </a:txBody>
                  <a:tcPr marL="4755" marR="4755" marT="4755" marB="0" anchor="ctr"/>
                </a:tc>
                <a:tc>
                  <a:txBody>
                    <a:bodyPr/>
                    <a:lstStyle/>
                    <a:p>
                      <a:pPr algn="ctr" fontAlgn="ctr"/>
                      <a:r>
                        <a:rPr lang="en-IN" sz="700" b="0" i="0" u="none" strike="noStrike" dirty="0">
                          <a:solidFill>
                            <a:srgbClr val="000000"/>
                          </a:solidFill>
                          <a:effectLst/>
                          <a:latin typeface="+mn-lt"/>
                        </a:rPr>
                        <a:t>06-09-2020 03:28</a:t>
                      </a:r>
                    </a:p>
                  </a:txBody>
                  <a:tcPr marL="4755" marR="4755" marT="4755" marB="0" anchor="ctr"/>
                </a:tc>
                <a:extLst>
                  <a:ext uri="{0D108BD9-81ED-4DB2-BD59-A6C34878D82A}">
                    <a16:rowId xmlns:a16="http://schemas.microsoft.com/office/drawing/2014/main" val="10002"/>
                  </a:ext>
                </a:extLst>
              </a:tr>
              <a:tr h="67619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700" b="0" i="0" u="none" strike="noStrike" dirty="0">
                          <a:solidFill>
                            <a:schemeClr val="bg1"/>
                          </a:solidFill>
                          <a:effectLst/>
                          <a:latin typeface="+mn-lt"/>
                        </a:rPr>
                        <a:t>1182455</a:t>
                      </a:r>
                    </a:p>
                  </a:txBody>
                  <a:tcPr marL="4755" marR="4755" marT="4755" marB="0" anchor="ctr">
                    <a:solidFill>
                      <a:srgbClr val="92D050"/>
                    </a:solidFill>
                  </a:tcPr>
                </a:tc>
                <a:tc>
                  <a:txBody>
                    <a:bodyPr/>
                    <a:lstStyle/>
                    <a:p>
                      <a:pPr algn="l" rtl="0" fontAlgn="ctr"/>
                      <a:r>
                        <a:rPr lang="en-US" sz="700" b="0" i="0" u="none" strike="noStrike" dirty="0">
                          <a:solidFill>
                            <a:srgbClr val="000000"/>
                          </a:solidFill>
                          <a:effectLst/>
                          <a:latin typeface="Arial"/>
                        </a:rPr>
                        <a:t>Gemini was unavailable on the 6th September for 1 hour 43 minutes.</a:t>
                      </a:r>
                    </a:p>
                  </a:txBody>
                  <a:tcPr marL="72000" marR="72000" marT="72000" marB="72000" anchor="ctr"/>
                </a:tc>
                <a:tc>
                  <a:txBody>
                    <a:bodyPr/>
                    <a:lstStyle/>
                    <a:p>
                      <a:pPr algn="l" rtl="0" fontAlgn="ctr"/>
                      <a:r>
                        <a:rPr lang="en-US" sz="700" b="0" i="0" u="none" strike="noStrike" dirty="0">
                          <a:solidFill>
                            <a:srgbClr val="000000"/>
                          </a:solidFill>
                          <a:effectLst/>
                          <a:latin typeface="Arial"/>
                        </a:rPr>
                        <a:t>This was due to a database filesystem becoming read only and therefore inaccessible </a:t>
                      </a:r>
                      <a:endParaRPr lang="en-US" sz="700" b="0" i="0" u="none" strike="noStrike" dirty="0">
                        <a:solidFill>
                          <a:srgbClr val="000000"/>
                        </a:solidFill>
                        <a:effectLst/>
                        <a:latin typeface="Arial" panose="020B0604020202020204" pitchFamily="34" charset="0"/>
                      </a:endParaRPr>
                    </a:p>
                  </a:txBody>
                  <a:tcPr marL="72000" marR="72000" marT="72000" marB="72000" anchor="ctr"/>
                </a:tc>
                <a:tc>
                  <a:txBody>
                    <a:bodyPr/>
                    <a:lstStyle/>
                    <a:p>
                      <a:pPr algn="l" rtl="0" fontAlgn="ctr"/>
                      <a:r>
                        <a:rPr lang="en-US" sz="700" b="0" i="0" u="none" strike="noStrike" dirty="0">
                          <a:solidFill>
                            <a:srgbClr val="000000"/>
                          </a:solidFill>
                          <a:effectLst/>
                          <a:latin typeface="Arial" panose="020B0604020202020204" pitchFamily="34" charset="0"/>
                        </a:rPr>
                        <a:t>Shippers were unable to place nominations and Line Pack data was not published at the expected time.</a:t>
                      </a:r>
                    </a:p>
                  </a:txBody>
                  <a:tcPr marL="72000" marR="72000" marT="72000" marB="72000" anchor="ctr"/>
                </a:tc>
                <a:tc>
                  <a:txBody>
                    <a:bodyPr/>
                    <a:lstStyle/>
                    <a:p>
                      <a:pPr algn="l" rtl="0" fontAlgn="ctr"/>
                      <a:r>
                        <a:rPr lang="en-US" sz="700" b="0" i="0" u="none" strike="noStrike" dirty="0">
                          <a:solidFill>
                            <a:srgbClr val="000000"/>
                          </a:solidFill>
                          <a:effectLst/>
                          <a:latin typeface="Arial" panose="020B0604020202020204" pitchFamily="34" charset="0"/>
                        </a:rPr>
                        <a:t>Xoserve support teams identified then resolved the issue by reconnecting  the filesystem to the database server with read write permissions.  Xoserve teams then  worked with the hardware vendor who  identified the issue as a known bug. A permanent fix has been applied via a firmware upgrade.</a:t>
                      </a:r>
                    </a:p>
                  </a:txBody>
                  <a:tcPr marL="72000" marR="72000" marT="72000" marB="7200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rgbClr val="000000"/>
                          </a:solidFill>
                          <a:effectLst/>
                          <a:latin typeface="+mn-lt"/>
                          <a:ea typeface="+mn-ea"/>
                          <a:cs typeface="+mn-cs"/>
                        </a:rPr>
                        <a:t>08-09-2020 01:37</a:t>
                      </a:r>
                    </a:p>
                  </a:txBody>
                  <a:tcPr marL="4755" marR="4755" marT="4755" marB="0" anchor="ctr"/>
                </a:tc>
                <a:tc>
                  <a:txBody>
                    <a:bodyPr/>
                    <a:lstStyle/>
                    <a:p>
                      <a:pPr algn="ctr" fontAlgn="ctr"/>
                      <a:r>
                        <a:rPr lang="en-IN" sz="700" b="0" i="0" u="none" strike="noStrike" dirty="0">
                          <a:solidFill>
                            <a:srgbClr val="000000"/>
                          </a:solidFill>
                          <a:effectLst/>
                          <a:latin typeface="+mn-lt"/>
                        </a:rPr>
                        <a:t>08-09-2020 03:49</a:t>
                      </a:r>
                    </a:p>
                  </a:txBody>
                  <a:tcPr marL="4755" marR="4755" marT="4755" marB="0" anchor="ctr"/>
                </a:tc>
                <a:extLst>
                  <a:ext uri="{0D108BD9-81ED-4DB2-BD59-A6C34878D82A}">
                    <a16:rowId xmlns:a16="http://schemas.microsoft.com/office/drawing/2014/main" val="10003"/>
                  </a:ext>
                </a:extLst>
              </a:tr>
              <a:tr h="82425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700" b="0" i="0" u="none" strike="noStrike" dirty="0">
                          <a:solidFill>
                            <a:schemeClr val="bg1"/>
                          </a:solidFill>
                          <a:effectLst/>
                          <a:latin typeface="+mn-lt"/>
                        </a:rPr>
                        <a:t>1186606</a:t>
                      </a:r>
                    </a:p>
                  </a:txBody>
                  <a:tcPr marL="4755" marR="4755" marT="4755" marB="0" anchor="ctr">
                    <a:solidFill>
                      <a:srgbClr val="D75733"/>
                    </a:solidFill>
                  </a:tcPr>
                </a:tc>
                <a:tc>
                  <a:txBody>
                    <a:bodyPr/>
                    <a:lstStyle/>
                    <a:p>
                      <a:pPr algn="l" rtl="0" fontAlgn="ctr"/>
                      <a:r>
                        <a:rPr lang="en-US" sz="700" b="0" i="0" u="none" strike="noStrike" dirty="0">
                          <a:solidFill>
                            <a:srgbClr val="000000"/>
                          </a:solidFill>
                          <a:effectLst/>
                          <a:latin typeface="Arial" panose="020B0604020202020204" pitchFamily="34" charset="0"/>
                        </a:rPr>
                        <a:t>Additional product menu data was visible to Shippers within the Capacity Auction screens that they should not have had access to.</a:t>
                      </a:r>
                    </a:p>
                  </a:txBody>
                  <a:tcPr marL="72000" marR="72000" marT="72000" marB="72000" anchor="ctr"/>
                </a:tc>
                <a:tc>
                  <a:txBody>
                    <a:bodyPr/>
                    <a:lstStyle/>
                    <a:p>
                      <a:pPr algn="l" rtl="0" fontAlgn="ctr"/>
                      <a:r>
                        <a:rPr lang="en-US" sz="700" b="0" i="0" u="none" strike="noStrike" dirty="0">
                          <a:solidFill>
                            <a:srgbClr val="000000"/>
                          </a:solidFill>
                          <a:effectLst/>
                          <a:latin typeface="Arial" panose="020B0604020202020204" pitchFamily="34" charset="0"/>
                        </a:rPr>
                        <a:t>A error occurred </a:t>
                      </a:r>
                      <a:r>
                        <a:rPr lang="en-US" sz="700" b="0" i="0" u="none" strike="noStrike">
                          <a:solidFill>
                            <a:srgbClr val="000000"/>
                          </a:solidFill>
                          <a:effectLst/>
                          <a:latin typeface="Arial" panose="020B0604020202020204" pitchFamily="34" charset="0"/>
                        </a:rPr>
                        <a:t>within an </a:t>
                      </a:r>
                      <a:r>
                        <a:rPr lang="en-US" sz="700" b="0" i="0" u="none" strike="noStrike" dirty="0">
                          <a:solidFill>
                            <a:srgbClr val="000000"/>
                          </a:solidFill>
                          <a:effectLst/>
                          <a:latin typeface="Arial" panose="020B0604020202020204" pitchFamily="34" charset="0"/>
                        </a:rPr>
                        <a:t>implementation process during deployment of NTS Optional </a:t>
                      </a:r>
                      <a:r>
                        <a:rPr lang="en-US" sz="700" b="0" i="0" u="none" strike="noStrike">
                          <a:solidFill>
                            <a:srgbClr val="000000"/>
                          </a:solidFill>
                          <a:effectLst/>
                          <a:latin typeface="Arial" panose="020B0604020202020204" pitchFamily="34" charset="0"/>
                        </a:rPr>
                        <a:t>Charging project changes</a:t>
                      </a:r>
                      <a:r>
                        <a:rPr lang="en-US" sz="700" b="0" i="0" u="none" strike="noStrike" dirty="0">
                          <a:solidFill>
                            <a:srgbClr val="000000"/>
                          </a:solidFill>
                          <a:effectLst/>
                          <a:latin typeface="Arial" panose="020B0604020202020204" pitchFamily="34" charset="0"/>
                        </a:rPr>
                        <a:t>.</a:t>
                      </a:r>
                    </a:p>
                  </a:txBody>
                  <a:tcPr marL="72000" marR="72000" marT="72000" marB="72000" anchor="ctr"/>
                </a:tc>
                <a:tc>
                  <a:txBody>
                    <a:bodyPr/>
                    <a:lstStyle/>
                    <a:p>
                      <a:pPr lvl="0" algn="l">
                        <a:lnSpc>
                          <a:spcPct val="100000"/>
                        </a:lnSpc>
                        <a:spcBef>
                          <a:spcPts val="0"/>
                        </a:spcBef>
                        <a:spcAft>
                          <a:spcPts val="0"/>
                        </a:spcAft>
                        <a:buNone/>
                      </a:pPr>
                      <a:r>
                        <a:rPr lang="en-US" sz="700" b="0" i="0" u="none" strike="noStrike" noProof="0" dirty="0">
                          <a:effectLst/>
                        </a:rPr>
                        <a:t>Shippers were able to view and amend auction set up parameters under the Product Menu within the Gemini Entry and Exit Capacity auctions.  This data is made available to Shippers during the auction publish process and was not deemed as confidential.</a:t>
                      </a:r>
                      <a:endParaRPr lang="en-US" dirty="0"/>
                    </a:p>
                  </a:txBody>
                  <a:tcPr marL="72000" marR="72000" marT="72000" marB="72000" anchor="ctr"/>
                </a:tc>
                <a:tc>
                  <a:txBody>
                    <a:bodyPr/>
                    <a:lstStyle/>
                    <a:p>
                      <a:pPr algn="l" rtl="0" fontAlgn="ctr"/>
                      <a:r>
                        <a:rPr lang="en-US" sz="700" b="0" i="0" u="none" strike="noStrike" dirty="0">
                          <a:solidFill>
                            <a:srgbClr val="000000"/>
                          </a:solidFill>
                          <a:effectLst/>
                          <a:latin typeface="Arial"/>
                        </a:rPr>
                        <a:t>Xoserve teams isolated the error and disabled access. In depth investigations identified an error during implementation. Process updates and education completed, and implementation rescheduled for mid-October.</a:t>
                      </a:r>
                    </a:p>
                  </a:txBody>
                  <a:tcPr marL="72000" marR="72000" marT="72000" marB="7200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rgbClr val="000000"/>
                          </a:solidFill>
                          <a:effectLst/>
                          <a:latin typeface="+mn-lt"/>
                          <a:ea typeface="+mn-ea"/>
                          <a:cs typeface="+mn-cs"/>
                        </a:rPr>
                        <a:t>23-09-2020 16:21</a:t>
                      </a:r>
                    </a:p>
                  </a:txBody>
                  <a:tcPr marL="4755" marR="4755" marT="4755" marB="0" anchor="ctr"/>
                </a:tc>
                <a:tc>
                  <a:txBody>
                    <a:bodyPr/>
                    <a:lstStyle/>
                    <a:p>
                      <a:pPr algn="ctr" fontAlgn="ctr"/>
                      <a:r>
                        <a:rPr lang="en-IN" sz="700" b="0" i="0" u="none" strike="noStrike" dirty="0">
                          <a:solidFill>
                            <a:srgbClr val="000000"/>
                          </a:solidFill>
                          <a:effectLst/>
                          <a:latin typeface="+mn-lt"/>
                        </a:rPr>
                        <a:t>24-09-2020 09:26</a:t>
                      </a:r>
                    </a:p>
                  </a:txBody>
                  <a:tcPr marL="4755" marR="4755" marT="475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dirty="0"/>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6842632" y="2477672"/>
            <a:ext cx="1844168" cy="584775"/>
          </a:xfrm>
          <a:prstGeom prst="rect">
            <a:avLst/>
          </a:prstGeom>
          <a:solidFill>
            <a:schemeClr val="accent5"/>
          </a:solidFill>
        </p:spPr>
        <p:txBody>
          <a:bodyPr wrap="square" rtlCol="0" anchor="t">
            <a:spAutoFit/>
          </a:bodyPr>
          <a:lstStyle/>
          <a:p>
            <a:r>
              <a:rPr lang="en-GB" sz="800" dirty="0">
                <a:solidFill>
                  <a:schemeClr val="bg1"/>
                </a:solidFill>
              </a:rPr>
              <a:t>A fault that  has developed that  only impacts Xoserve users or an incident on core services that has had no customer impact</a:t>
            </a:r>
          </a:p>
        </p:txBody>
      </p:sp>
      <p:graphicFrame>
        <p:nvGraphicFramePr>
          <p:cNvPr id="4" name="Table 3">
            <a:extLst>
              <a:ext uri="{FF2B5EF4-FFF2-40B4-BE49-F238E27FC236}">
                <a16:creationId xmlns:a16="http://schemas.microsoft.com/office/drawing/2014/main" id="{116256F2-B3F1-4784-9808-A2F3CBBAD647}"/>
              </a:ext>
            </a:extLst>
          </p:cNvPr>
          <p:cNvGraphicFramePr>
            <a:graphicFrameLocks noGrp="1"/>
          </p:cNvGraphicFramePr>
          <p:nvPr>
            <p:extLst>
              <p:ext uri="{D42A27DB-BD31-4B8C-83A1-F6EECF244321}">
                <p14:modId xmlns:p14="http://schemas.microsoft.com/office/powerpoint/2010/main" val="3144789571"/>
              </p:ext>
            </p:extLst>
          </p:nvPr>
        </p:nvGraphicFramePr>
        <p:xfrm>
          <a:off x="6481481" y="476198"/>
          <a:ext cx="2205319" cy="2001474"/>
        </p:xfrm>
        <a:graphic>
          <a:graphicData uri="http://schemas.openxmlformats.org/drawingml/2006/table">
            <a:tbl>
              <a:tblPr firstRow="1" bandRow="1">
                <a:tableStyleId>{5C22544A-7EE6-4342-B048-85BDC9FD1C3A}</a:tableStyleId>
              </a:tblPr>
              <a:tblGrid>
                <a:gridCol w="351626">
                  <a:extLst>
                    <a:ext uri="{9D8B030D-6E8A-4147-A177-3AD203B41FA5}">
                      <a16:colId xmlns:a16="http://schemas.microsoft.com/office/drawing/2014/main" val="153172005"/>
                    </a:ext>
                  </a:extLst>
                </a:gridCol>
                <a:gridCol w="903863">
                  <a:extLst>
                    <a:ext uri="{9D8B030D-6E8A-4147-A177-3AD203B41FA5}">
                      <a16:colId xmlns:a16="http://schemas.microsoft.com/office/drawing/2014/main" val="547931521"/>
                    </a:ext>
                  </a:extLst>
                </a:gridCol>
                <a:gridCol w="949830">
                  <a:extLst>
                    <a:ext uri="{9D8B030D-6E8A-4147-A177-3AD203B41FA5}">
                      <a16:colId xmlns:a16="http://schemas.microsoft.com/office/drawing/2014/main" val="1463294942"/>
                    </a:ext>
                  </a:extLst>
                </a:gridCol>
              </a:tblGrid>
              <a:tr h="325074">
                <a:tc>
                  <a:txBody>
                    <a:bodyPr/>
                    <a:lstStyle/>
                    <a:p>
                      <a:endParaRPr lang="en-GB" sz="750" dirty="0"/>
                    </a:p>
                  </a:txBody>
                  <a:tcPr>
                    <a:noFill/>
                  </a:tcPr>
                </a:tc>
                <a:tc>
                  <a:txBody>
                    <a:bodyPr/>
                    <a:lstStyle/>
                    <a:p>
                      <a:pPr algn="ctr"/>
                      <a:r>
                        <a:rPr lang="en-GB" sz="750" b="0" dirty="0">
                          <a:solidFill>
                            <a:schemeClr val="bg1">
                              <a:lumMod val="50000"/>
                            </a:schemeClr>
                          </a:solidFill>
                        </a:rPr>
                        <a:t>Xoserve </a:t>
                      </a:r>
                      <a:endParaRPr lang="en-US" dirty="0"/>
                    </a:p>
                    <a:p>
                      <a:pPr lvl="0" algn="ctr">
                        <a:buNone/>
                      </a:pPr>
                      <a:r>
                        <a:rPr lang="en-GB" sz="750" b="0" dirty="0">
                          <a:solidFill>
                            <a:schemeClr val="bg1">
                              <a:lumMod val="50000"/>
                            </a:schemeClr>
                          </a:solidFill>
                        </a:rPr>
                        <a:t>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rtl="0" eaLnBrk="1" fontAlgn="auto" latinLnBrk="0" hangingPunct="1">
                        <a:lnSpc>
                          <a:spcPct val="100000"/>
                        </a:lnSpc>
                        <a:spcBef>
                          <a:spcPts val="0"/>
                        </a:spcBef>
                        <a:spcAft>
                          <a:spcPts val="0"/>
                        </a:spcAft>
                        <a:buFontTx/>
                        <a:buNone/>
                      </a:pPr>
                      <a:r>
                        <a:rPr lang="en-GB" sz="750" b="0" dirty="0">
                          <a:solidFill>
                            <a:schemeClr val="bg1">
                              <a:lumMod val="50000"/>
                            </a:schemeClr>
                          </a:solidFill>
                        </a:rPr>
                        <a:t>Customer </a:t>
                      </a:r>
                      <a:endParaRPr lang="en-US" dirty="0"/>
                    </a:p>
                    <a:p>
                      <a:pPr marL="0" marR="0" lvl="0" indent="0" algn="ctr">
                        <a:lnSpc>
                          <a:spcPct val="100000"/>
                        </a:lnSpc>
                        <a:spcBef>
                          <a:spcPts val="0"/>
                        </a:spcBef>
                        <a:spcAft>
                          <a:spcPts val="0"/>
                        </a:spcAft>
                        <a:buFontTx/>
                        <a:buNone/>
                      </a:pPr>
                      <a:r>
                        <a:rPr lang="en-GB" sz="750" b="0" dirty="0">
                          <a:solidFill>
                            <a:schemeClr val="bg1">
                              <a:lumMod val="50000"/>
                            </a:schemeClr>
                          </a:solidFill>
                        </a:rPr>
                        <a:t>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743026">
                <a:tc>
                  <a:txBody>
                    <a:bodyPr/>
                    <a:lstStyle/>
                    <a:p>
                      <a:pPr algn="ctr"/>
                      <a:r>
                        <a:rPr lang="en-GB" sz="750" dirty="0">
                          <a:solidFill>
                            <a:schemeClr val="bg1">
                              <a:lumMod val="50000"/>
                            </a:schemeClr>
                          </a:solidFill>
                        </a:rPr>
                        <a:t>Xoserve </a:t>
                      </a:r>
                      <a:endParaRPr lang="en-US" dirty="0"/>
                    </a:p>
                    <a:p>
                      <a:pPr lvl="0" algn="ctr">
                        <a:buNone/>
                      </a:pPr>
                      <a:r>
                        <a:rPr lang="en-GB" sz="750" dirty="0">
                          <a:solidFill>
                            <a:schemeClr val="bg1">
                              <a:lumMod val="50000"/>
                            </a:schemeClr>
                          </a:solidFill>
                        </a:rPr>
                        <a:t>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700" dirty="0">
                          <a:solidFill>
                            <a:schemeClr val="bg1"/>
                          </a:solidFill>
                        </a:rPr>
                        <a:t>Xoserve Identified the incident and the incident could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Customer Identified the incident and the incident could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799257">
                <a:tc>
                  <a:txBody>
                    <a:bodyPr/>
                    <a:lstStyle/>
                    <a:p>
                      <a:pPr marL="0" marR="0" lvl="0" indent="0" algn="ctr" rtl="0" eaLnBrk="1" fontAlgn="auto" latinLnBrk="0" hangingPunct="1">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Xoserve</a:t>
                      </a:r>
                      <a:endParaRPr lang="en-US" dirty="0"/>
                    </a:p>
                    <a:p>
                      <a:pPr marL="0" marR="0" lvl="0" indent="0" algn="ctr">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Xoserve Identified the incident but the incident could not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700" dirty="0">
                          <a:solidFill>
                            <a:schemeClr val="bg1"/>
                          </a:solidFill>
                        </a:rPr>
                        <a:t>Customer Identified the incident but the incident could not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9" name="Chart 8">
            <a:extLst>
              <a:ext uri="{FF2B5EF4-FFF2-40B4-BE49-F238E27FC236}">
                <a16:creationId xmlns:a16="http://schemas.microsoft.com/office/drawing/2014/main" id="{00000000-0008-0000-0200-000008000000}"/>
              </a:ext>
            </a:extLst>
          </p:cNvPr>
          <p:cNvGraphicFramePr>
            <a:graphicFrameLocks/>
          </p:cNvGraphicFramePr>
          <p:nvPr>
            <p:extLst>
              <p:ext uri="{D42A27DB-BD31-4B8C-83A1-F6EECF244321}">
                <p14:modId xmlns:p14="http://schemas.microsoft.com/office/powerpoint/2010/main" val="2994780131"/>
              </p:ext>
            </p:extLst>
          </p:nvPr>
        </p:nvGraphicFramePr>
        <p:xfrm>
          <a:off x="-261256" y="540316"/>
          <a:ext cx="9059474" cy="43159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dirty="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dirty="0">
                <a:solidFill>
                  <a:schemeClr val="bg1">
                    <a:lumMod val="50000"/>
                  </a:schemeClr>
                </a:solidFill>
              </a:rPr>
              <a:t>Key:</a:t>
            </a:r>
            <a:endParaRPr lang="en-GB" b="1" dirty="0"/>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3267865261"/>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dirty="0"/>
                    </a:p>
                  </a:txBody>
                  <a:tcPr>
                    <a:noFill/>
                  </a:tcPr>
                </a:tc>
                <a:tc>
                  <a:txBody>
                    <a:bodyPr/>
                    <a:lstStyle/>
                    <a:p>
                      <a:pPr algn="ctr"/>
                      <a:r>
                        <a:rPr lang="en-GB" sz="1050" b="0" dirty="0">
                          <a:solidFill>
                            <a:schemeClr val="bg1">
                              <a:lumMod val="50000"/>
                            </a:schemeClr>
                          </a:solidFill>
                        </a:rPr>
                        <a:t>Xoserve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dirty="0">
                          <a:solidFill>
                            <a:schemeClr val="bg1">
                              <a:lumMod val="50000"/>
                            </a:schemeClr>
                          </a:solidFill>
                        </a:rPr>
                        <a:t>Xoserve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dirty="0">
                          <a:solidFill>
                            <a:schemeClr val="bg1"/>
                          </a:solidFill>
                        </a:rPr>
                        <a:t>Xoserve Identified the incident and the incident could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Customer Identified the incident and the incident could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bg1">
                              <a:lumMod val="50000"/>
                            </a:schemeClr>
                          </a:solidFill>
                          <a:latin typeface="+mn-lt"/>
                          <a:ea typeface="+mn-ea"/>
                          <a:cs typeface="+mn-cs"/>
                        </a:rPr>
                        <a:t>Xoserve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Xoserve Identified the incident but the incident could not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dirty="0">
                          <a:solidFill>
                            <a:schemeClr val="bg1"/>
                          </a:solidFill>
                        </a:rPr>
                        <a:t>Customer Identified the incident but the incident could not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2386996355"/>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dirty="0">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panose="020B0604020202020204" pitchFamily="34" charset="0"/>
                        </a:rPr>
                        <a:t>Customer</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2</a:t>
                      </a:r>
                      <a:r>
                        <a:rPr lang="en-GB" sz="4000" b="0" i="0" u="none" strike="noStrike" dirty="0">
                          <a:solidFill>
                            <a:srgbClr val="FFFFFF"/>
                          </a:solidFill>
                          <a:effectLst/>
                          <a:latin typeface="Arial" panose="020B0604020202020204" pitchFamily="34" charset="0"/>
                        </a:rPr>
                        <a:t>0</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3</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10</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3</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1546869433"/>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dirty="0">
                          <a:solidFill>
                            <a:srgbClr val="808080"/>
                          </a:solidFill>
                          <a:effectLst/>
                          <a:latin typeface="Arial" panose="020B0604020202020204" pitchFamily="34" charset="0"/>
                        </a:rPr>
                        <a:t>September 2020</a:t>
                      </a:r>
                    </a:p>
                    <a:p>
                      <a:pPr algn="ctr" fontAlgn="b"/>
                      <a:endParaRPr lang="en-GB" sz="1800" b="1" i="0" u="none" strike="noStrike" dirty="0">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1</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dirty="0">
                          <a:solidFill>
                            <a:srgbClr val="7F7F7F"/>
                          </a:solidFill>
                          <a:effectLst/>
                          <a:latin typeface="Arial" panose="020B0604020202020204" pitchFamily="34" charset="0"/>
                        </a:rPr>
                        <a:t>Xoserve</a:t>
                      </a:r>
                      <a:br>
                        <a:rPr lang="en-GB" sz="1050" b="0" i="0" u="none" strike="noStrike" dirty="0">
                          <a:solidFill>
                            <a:srgbClr val="7F7F7F"/>
                          </a:solidFill>
                          <a:effectLst/>
                          <a:latin typeface="Arial" panose="020B0604020202020204" pitchFamily="34" charset="0"/>
                        </a:rPr>
                      </a:br>
                      <a:r>
                        <a:rPr lang="en-GB" sz="1050" b="0" i="0" u="none" strike="noStrike" dirty="0">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GB" sz="4000" b="0" i="0" u="none" strike="noStrike" dirty="0">
                          <a:solidFill>
                            <a:srgbClr val="FFFFFF"/>
                          </a:solidFill>
                          <a:effectLst/>
                          <a:latin typeface="Arial" panose="020B0604020202020204" pitchFamily="34" charset="0"/>
                        </a:rPr>
                        <a:t>2</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Regan, Denis</DisplayName>
        <AccountId>59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openxmlformats.org/package/2006/metadata/core-properties"/>
    <ds:schemaRef ds:uri="http://purl.org/dc/elements/1.1/"/>
    <ds:schemaRef ds:uri="http://schemas.microsoft.com/office/2006/metadata/properties"/>
    <ds:schemaRef ds:uri="01f7a547-d57a-44ce-a211-81869c79743b"/>
    <ds:schemaRef ds:uri="http://purl.org/dc/dcmitype/"/>
    <ds:schemaRef ds:uri="http://schemas.microsoft.com/office/2006/documentManagement/types"/>
    <ds:schemaRef ds:uri="3092569d-7549-4f1f-b838-122d264c6bd8"/>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BA77CB5C-2D8E-48D4-A679-DF78D57B80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8636</TotalTime>
  <Words>785</Words>
  <Application>Microsoft Office PowerPoint</Application>
  <PresentationFormat>On-screen Show (16:9)</PresentationFormat>
  <Paragraphs>94</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Xoserve Incident Summary: September 2020</vt:lpstr>
      <vt:lpstr>What is this presentation covering?</vt:lpstr>
      <vt:lpstr>High-level summary of P1/2 incidents: September 2020</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Angela Clarke</cp:lastModifiedBy>
  <cp:revision>80</cp:revision>
  <cp:lastPrinted>2020-02-07T08:17:24Z</cp:lastPrinted>
  <dcterms:created xsi:type="dcterms:W3CDTF">2018-09-02T17:12:15Z</dcterms:created>
  <dcterms:modified xsi:type="dcterms:W3CDTF">2020-10-05T13:37:38Z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