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88" r:id="rId5"/>
    <p:sldId id="308" r:id="rId6"/>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ood" initials="SW" lastIdx="0" clrIdx="0">
    <p:extLst>
      <p:ext uri="{19B8F6BF-5375-455C-9EA6-DF929625EA0E}">
        <p15:presenceInfo xmlns:p15="http://schemas.microsoft.com/office/powerpoint/2012/main" userId="S-1-5-21-4145888014-839675345-3125187760-5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835D"/>
    <a:srgbClr val="84B8DA"/>
    <a:srgbClr val="9CCB3B"/>
    <a:srgbClr val="2B80B1"/>
    <a:srgbClr val="40D1F5"/>
    <a:srgbClr val="FFFFFF"/>
    <a:srgbClr val="B1D6E8"/>
    <a:srgbClr val="9C4877"/>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3DD106-DEEF-4629-8506-0F824408B256}" v="29" dt="2020-09-03T10:40:36.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3883" autoAdjust="0"/>
  </p:normalViewPr>
  <p:slideViewPr>
    <p:cSldViewPr>
      <p:cViewPr>
        <p:scale>
          <a:sx n="90" d="100"/>
          <a:sy n="90" d="100"/>
        </p:scale>
        <p:origin x="612"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gby, James" userId="7ade5d71-70eb-452f-8090-262cd4d9bd62" providerId="ADAL" clId="{25202B41-09B0-4EB5-A8DF-6AC060EA9149}"/>
    <pc:docChg chg="modSld modNotesMaster">
      <pc:chgData name="Rigby, James" userId="7ade5d71-70eb-452f-8090-262cd4d9bd62" providerId="ADAL" clId="{25202B41-09B0-4EB5-A8DF-6AC060EA9149}" dt="2020-09-03T10:40:36.703" v="26" actId="20577"/>
      <pc:docMkLst>
        <pc:docMk/>
      </pc:docMkLst>
      <pc:sldChg chg="addSp delSp modSp mod">
        <pc:chgData name="Rigby, James" userId="7ade5d71-70eb-452f-8090-262cd4d9bd62" providerId="ADAL" clId="{25202B41-09B0-4EB5-A8DF-6AC060EA9149}" dt="2020-09-03T10:40:36.703" v="26" actId="20577"/>
        <pc:sldMkLst>
          <pc:docMk/>
          <pc:sldMk cId="862162089" sldId="308"/>
        </pc:sldMkLst>
        <pc:graphicFrameChg chg="del">
          <ac:chgData name="Rigby, James" userId="7ade5d71-70eb-452f-8090-262cd4d9bd62" providerId="ADAL" clId="{25202B41-09B0-4EB5-A8DF-6AC060EA9149}" dt="2020-09-03T10:39:05.483" v="1" actId="478"/>
          <ac:graphicFrameMkLst>
            <pc:docMk/>
            <pc:sldMk cId="862162089" sldId="308"/>
            <ac:graphicFrameMk id="6" creationId="{D98FB028-79DF-45ED-B33C-94FC73389E76}"/>
          </ac:graphicFrameMkLst>
        </pc:graphicFrameChg>
        <pc:graphicFrameChg chg="del">
          <ac:chgData name="Rigby, James" userId="7ade5d71-70eb-452f-8090-262cd4d9bd62" providerId="ADAL" clId="{25202B41-09B0-4EB5-A8DF-6AC060EA9149}" dt="2020-09-03T10:39:29.056" v="14" actId="478"/>
          <ac:graphicFrameMkLst>
            <pc:docMk/>
            <pc:sldMk cId="862162089" sldId="308"/>
            <ac:graphicFrameMk id="7" creationId="{C1ECA0C0-4FFB-4C80-B599-6632AD24CA9F}"/>
          </ac:graphicFrameMkLst>
        </pc:graphicFrameChg>
        <pc:graphicFrameChg chg="mod">
          <ac:chgData name="Rigby, James" userId="7ade5d71-70eb-452f-8090-262cd4d9bd62" providerId="ADAL" clId="{25202B41-09B0-4EB5-A8DF-6AC060EA9149}" dt="2020-09-03T10:40:23.777" v="22" actId="1036"/>
          <ac:graphicFrameMkLst>
            <pc:docMk/>
            <pc:sldMk cId="862162089" sldId="308"/>
            <ac:graphicFrameMk id="8" creationId="{28D83495-7D21-472D-AD79-F492C32EB9C8}"/>
          </ac:graphicFrameMkLst>
        </pc:graphicFrameChg>
        <pc:graphicFrameChg chg="add mod">
          <ac:chgData name="Rigby, James" userId="7ade5d71-70eb-452f-8090-262cd4d9bd62" providerId="ADAL" clId="{25202B41-09B0-4EB5-A8DF-6AC060EA9149}" dt="2020-09-03T10:39:24.943" v="13" actId="20577"/>
          <ac:graphicFrameMkLst>
            <pc:docMk/>
            <pc:sldMk cId="862162089" sldId="308"/>
            <ac:graphicFrameMk id="9" creationId="{D98FB028-79DF-45ED-B33C-94FC73389E76}"/>
          </ac:graphicFrameMkLst>
        </pc:graphicFrameChg>
        <pc:graphicFrameChg chg="add mod">
          <ac:chgData name="Rigby, James" userId="7ade5d71-70eb-452f-8090-262cd4d9bd62" providerId="ADAL" clId="{25202B41-09B0-4EB5-A8DF-6AC060EA9149}" dt="2020-09-03T10:40:36.703" v="26" actId="20577"/>
          <ac:graphicFrameMkLst>
            <pc:docMk/>
            <pc:sldMk cId="862162089" sldId="308"/>
            <ac:graphicFrameMk id="11" creationId="{C1ECA0C0-4FFB-4C80-B599-6632AD24CA9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2.1.%20Finance%20Update%200309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2.1.%20Finance%20Update%200309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2.1.%20Finance%20Update%20030920.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'20-21 Year End Forecast'!$H$10</c:f>
              <c:strCache>
                <c:ptCount val="1"/>
                <c:pt idx="0">
                  <c:v>Varience in avilable funds since last report</c:v>
                </c:pt>
              </c:strCache>
            </c:strRef>
          </c:tx>
          <c:spPr>
            <a:solidFill>
              <a:schemeClr val="accent1"/>
            </a:solidFill>
            <a:ln>
              <a:noFill/>
            </a:ln>
            <a:effectLst/>
          </c:spPr>
          <c:invertIfNegative val="0"/>
          <c:cat>
            <c:strRef>
              <c:f>'20-21 Year End Forecast'!$I$9:$L$9</c:f>
              <c:strCache>
                <c:ptCount val="4"/>
                <c:pt idx="0">
                  <c:v>NTS £</c:v>
                </c:pt>
                <c:pt idx="1">
                  <c:v>GDN£</c:v>
                </c:pt>
                <c:pt idx="2">
                  <c:v>IGT £</c:v>
                </c:pt>
                <c:pt idx="3">
                  <c:v>Shipper £</c:v>
                </c:pt>
              </c:strCache>
            </c:strRef>
          </c:cat>
          <c:val>
            <c:numRef>
              <c:f>'20-21 Year End Forecast'!$I$10:$L$10</c:f>
              <c:numCache>
                <c:formatCode>"£"#,##0_);[Red]\("£"#,##0\)</c:formatCode>
                <c:ptCount val="4"/>
                <c:pt idx="0">
                  <c:v>4000</c:v>
                </c:pt>
                <c:pt idx="1">
                  <c:v>-99438.813333333354</c:v>
                </c:pt>
                <c:pt idx="2">
                  <c:v>10750</c:v>
                </c:pt>
                <c:pt idx="3">
                  <c:v>-117293.90999999945</c:v>
                </c:pt>
              </c:numCache>
            </c:numRef>
          </c:val>
          <c:extLst>
            <c:ext xmlns:c16="http://schemas.microsoft.com/office/drawing/2014/chart" uri="{C3380CC4-5D6E-409C-BE32-E72D297353CC}">
              <c16:uniqueId val="{00000000-4982-415C-B4EC-1BFFE2BA7EF9}"/>
            </c:ext>
          </c:extLst>
        </c:ser>
        <c:dLbls>
          <c:showLegendKey val="0"/>
          <c:showVal val="0"/>
          <c:showCatName val="0"/>
          <c:showSerName val="0"/>
          <c:showPercent val="0"/>
          <c:showBubbleSize val="0"/>
        </c:dLbls>
        <c:gapWidth val="219"/>
        <c:overlap val="-27"/>
        <c:axId val="1885541696"/>
        <c:axId val="2083245792"/>
      </c:barChart>
      <c:catAx>
        <c:axId val="188554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245792"/>
        <c:crosses val="autoZero"/>
        <c:auto val="1"/>
        <c:lblAlgn val="ctr"/>
        <c:lblOffset val="100"/>
        <c:noMultiLvlLbl val="0"/>
      </c:catAx>
      <c:valAx>
        <c:axId val="208324579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55416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GB" sz="1100" dirty="0"/>
              <a:t>Total budget v spend BP20/21 FYTD</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'20-21 Year End Forecast'!$A$3</c:f>
              <c:strCache>
                <c:ptCount val="1"/>
                <c:pt idx="0">
                  <c:v>Change Budget 20/21 Pipeline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'20-21 Year End Forecast'!$F$2</c:f>
              <c:strCache>
                <c:ptCount val="1"/>
                <c:pt idx="0">
                  <c:v>Total £</c:v>
                </c:pt>
              </c:strCache>
            </c:strRef>
          </c:cat>
          <c:val>
            <c:numRef>
              <c:f>'20-21 Year End Forecast'!$F$3</c:f>
              <c:numCache>
                <c:formatCode>"£"#,##0_);[Red]\("£"#,##0\)</c:formatCode>
                <c:ptCount val="1"/>
                <c:pt idx="0">
                  <c:v>1810790.0424520043</c:v>
                </c:pt>
              </c:numCache>
            </c:numRef>
          </c:val>
          <c:extLst>
            <c:ext xmlns:c16="http://schemas.microsoft.com/office/drawing/2014/chart" uri="{C3380CC4-5D6E-409C-BE32-E72D297353CC}">
              <c16:uniqueId val="{00000000-8431-4B16-953A-DC3905C2847F}"/>
            </c:ext>
          </c:extLst>
        </c:ser>
        <c:ser>
          <c:idx val="1"/>
          <c:order val="1"/>
          <c:tx>
            <c:strRef>
              <c:f>'20-21 Year End Forecast'!$A$4</c:f>
              <c:strCache>
                <c:ptCount val="1"/>
                <c:pt idx="0">
                  <c:v>20/21 Budget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'20-21 Year End Forecast'!$F$2</c:f>
              <c:strCache>
                <c:ptCount val="1"/>
                <c:pt idx="0">
                  <c:v>Total £</c:v>
                </c:pt>
              </c:strCache>
            </c:strRef>
          </c:cat>
          <c:val>
            <c:numRef>
              <c:f>'20-21 Year End Forecast'!$F$4</c:f>
              <c:numCache>
                <c:formatCode>"£"#,##0_);[Red]\("£"#,##0\)</c:formatCode>
                <c:ptCount val="1"/>
                <c:pt idx="0">
                  <c:v>3000000</c:v>
                </c:pt>
              </c:numCache>
            </c:numRef>
          </c:val>
          <c:extLst>
            <c:ext xmlns:c16="http://schemas.microsoft.com/office/drawing/2014/chart" uri="{C3380CC4-5D6E-409C-BE32-E72D297353CC}">
              <c16:uniqueId val="{00000001-8431-4B16-953A-DC3905C2847F}"/>
            </c:ext>
          </c:extLst>
        </c:ser>
        <c:dLbls>
          <c:showLegendKey val="0"/>
          <c:showVal val="0"/>
          <c:showCatName val="0"/>
          <c:showSerName val="0"/>
          <c:showPercent val="0"/>
          <c:showBubbleSize val="0"/>
        </c:dLbls>
        <c:gapWidth val="219"/>
        <c:overlap val="-27"/>
        <c:axId val="388678224"/>
        <c:axId val="129420320"/>
      </c:barChart>
      <c:catAx>
        <c:axId val="388678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420320"/>
        <c:crosses val="autoZero"/>
        <c:auto val="1"/>
        <c:lblAlgn val="ctr"/>
        <c:lblOffset val="100"/>
        <c:noMultiLvlLbl val="0"/>
      </c:catAx>
      <c:valAx>
        <c:axId val="12942032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8678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GB" sz="1100" dirty="0"/>
              <a:t>Constituency </a:t>
            </a:r>
            <a:r>
              <a:rPr lang="en-GB" sz="1100" b="0" i="0" u="none" strike="noStrike" baseline="0" dirty="0">
                <a:effectLst/>
              </a:rPr>
              <a:t>budget v spend BP20/21 FYTD</a:t>
            </a:r>
            <a:endParaRPr lang="en-GB" sz="1100" dirty="0"/>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'20-21 Year End Forecast'!$A$3</c:f>
              <c:strCache>
                <c:ptCount val="1"/>
                <c:pt idx="0">
                  <c:v>Change Budget 20/21 Pipeline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'20-21 Year End Forecast'!$B$2:$E$2</c:f>
              <c:strCache>
                <c:ptCount val="4"/>
                <c:pt idx="0">
                  <c:v>NTS £</c:v>
                </c:pt>
                <c:pt idx="1">
                  <c:v>GDN£</c:v>
                </c:pt>
                <c:pt idx="2">
                  <c:v>IGT £</c:v>
                </c:pt>
                <c:pt idx="3">
                  <c:v>Shipper £</c:v>
                </c:pt>
              </c:strCache>
            </c:strRef>
          </c:cat>
          <c:val>
            <c:numRef>
              <c:f>'20-21 Year End Forecast'!$B$3:$E$3</c:f>
              <c:numCache>
                <c:formatCode>"£"#,##0_);[Red]\("£"#,##0\)</c:formatCode>
                <c:ptCount val="4"/>
                <c:pt idx="0">
                  <c:v>1200</c:v>
                </c:pt>
                <c:pt idx="1">
                  <c:v>481470.5237728295</c:v>
                </c:pt>
                <c:pt idx="2">
                  <c:v>83480.252129417015</c:v>
                </c:pt>
                <c:pt idx="3">
                  <c:v>1244639.2665497579</c:v>
                </c:pt>
              </c:numCache>
            </c:numRef>
          </c:val>
          <c:extLst>
            <c:ext xmlns:c16="http://schemas.microsoft.com/office/drawing/2014/chart" uri="{C3380CC4-5D6E-409C-BE32-E72D297353CC}">
              <c16:uniqueId val="{00000000-E8A8-4E38-A5CD-F046D4BBCFDE}"/>
            </c:ext>
          </c:extLst>
        </c:ser>
        <c:ser>
          <c:idx val="1"/>
          <c:order val="1"/>
          <c:tx>
            <c:strRef>
              <c:f>'20-21 Year End Forecast'!$A$4</c:f>
              <c:strCache>
                <c:ptCount val="1"/>
                <c:pt idx="0">
                  <c:v>20/21 Budget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'20-21 Year End Forecast'!$B$2:$E$2</c:f>
              <c:strCache>
                <c:ptCount val="4"/>
                <c:pt idx="0">
                  <c:v>NTS £</c:v>
                </c:pt>
                <c:pt idx="1">
                  <c:v>GDN£</c:v>
                </c:pt>
                <c:pt idx="2">
                  <c:v>IGT £</c:v>
                </c:pt>
                <c:pt idx="3">
                  <c:v>Shipper £</c:v>
                </c:pt>
              </c:strCache>
            </c:strRef>
          </c:cat>
          <c:val>
            <c:numRef>
              <c:f>'20-21 Year End Forecast'!$B$4:$E$4</c:f>
              <c:numCache>
                <c:formatCode>"£"#,##0_);[Red]\("£"#,##0\)</c:formatCode>
                <c:ptCount val="4"/>
                <c:pt idx="0">
                  <c:v>48000</c:v>
                </c:pt>
                <c:pt idx="1">
                  <c:v>600000</c:v>
                </c:pt>
                <c:pt idx="2">
                  <c:v>9000</c:v>
                </c:pt>
                <c:pt idx="3">
                  <c:v>2343000</c:v>
                </c:pt>
              </c:numCache>
            </c:numRef>
          </c:val>
          <c:extLst>
            <c:ext xmlns:c16="http://schemas.microsoft.com/office/drawing/2014/chart" uri="{C3380CC4-5D6E-409C-BE32-E72D297353CC}">
              <c16:uniqueId val="{00000001-E8A8-4E38-A5CD-F046D4BBCFDE}"/>
            </c:ext>
          </c:extLst>
        </c:ser>
        <c:dLbls>
          <c:showLegendKey val="0"/>
          <c:showVal val="0"/>
          <c:showCatName val="0"/>
          <c:showSerName val="0"/>
          <c:showPercent val="0"/>
          <c:showBubbleSize val="0"/>
        </c:dLbls>
        <c:gapWidth val="219"/>
        <c:overlap val="-27"/>
        <c:axId val="66173392"/>
        <c:axId val="323093168"/>
      </c:barChart>
      <c:catAx>
        <c:axId val="66173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3093168"/>
        <c:crosses val="autoZero"/>
        <c:auto val="1"/>
        <c:lblAlgn val="ctr"/>
        <c:lblOffset val="100"/>
        <c:noMultiLvlLbl val="0"/>
      </c:catAx>
      <c:valAx>
        <c:axId val="32309316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73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30CC7C86-2D66-4C55-8F99-E153512351BA}" type="datetimeFigureOut">
              <a:rPr lang="en-GB" smtClean="0"/>
              <a:t>03/09/2020</a:t>
            </a:fld>
            <a:endParaRPr lang="en-GB"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102519"/>
          </a:xfrm>
        </p:spPr>
        <p:txBody>
          <a:bodyPr>
            <a:normAutofit fontScale="90000"/>
          </a:bodyPr>
          <a:lstStyle/>
          <a:p>
            <a:r>
              <a:rPr lang="en-GB" sz="3600" dirty="0">
                <a:latin typeface="Arial"/>
                <a:cs typeface="Arial"/>
              </a:rPr>
              <a:t>2.1 - DSC Change Budget BP20 (Financial Year To Date)</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95486"/>
            <a:ext cx="8820472" cy="416011"/>
          </a:xfrm>
        </p:spPr>
        <p:txBody>
          <a:bodyPr>
            <a:noAutofit/>
          </a:bodyPr>
          <a:lstStyle/>
          <a:p>
            <a:r>
              <a:rPr lang="en-GB" sz="2000" dirty="0"/>
              <a:t>Budget v Spend BP20/21 Financial Year To Date (FYTD)  </a:t>
            </a:r>
          </a:p>
        </p:txBody>
      </p:sp>
      <p:sp>
        <p:nvSpPr>
          <p:cNvPr id="3" name="Rectangle 2"/>
          <p:cNvSpPr/>
          <p:nvPr/>
        </p:nvSpPr>
        <p:spPr>
          <a:xfrm>
            <a:off x="557519" y="987574"/>
            <a:ext cx="8424936" cy="416011"/>
          </a:xfrm>
          <a:prstGeom prst="rect">
            <a:avLst/>
          </a:prstGeom>
        </p:spPr>
        <p:txBody>
          <a:bodyPr wrap="square">
            <a:spAutoFit/>
          </a:bodyPr>
          <a:lstStyle/>
          <a:p>
            <a:pPr>
              <a:lnSpc>
                <a:spcPct val="150000"/>
              </a:lnSpc>
            </a:pPr>
            <a:endParaRPr lang="en-GB" sz="1600" dirty="0">
              <a:latin typeface="+mj-lt"/>
            </a:endParaRPr>
          </a:p>
        </p:txBody>
      </p:sp>
      <p:sp>
        <p:nvSpPr>
          <p:cNvPr id="5" name="TextBox 4">
            <a:extLst>
              <a:ext uri="{FF2B5EF4-FFF2-40B4-BE49-F238E27FC236}">
                <a16:creationId xmlns:a16="http://schemas.microsoft.com/office/drawing/2014/main" id="{A41E83A2-9D91-4DDD-889E-8991F40921D8}"/>
              </a:ext>
            </a:extLst>
          </p:cNvPr>
          <p:cNvSpPr txBox="1"/>
          <p:nvPr/>
        </p:nvSpPr>
        <p:spPr>
          <a:xfrm>
            <a:off x="6909375" y="846768"/>
            <a:ext cx="1926687" cy="3970318"/>
          </a:xfrm>
          <a:prstGeom prst="rect">
            <a:avLst/>
          </a:prstGeom>
          <a:noFill/>
        </p:spPr>
        <p:txBody>
          <a:bodyPr wrap="square" rtlCol="0">
            <a:spAutoFit/>
          </a:bodyPr>
          <a:lstStyle/>
          <a:p>
            <a:pPr marL="285750" indent="-285750">
              <a:buFont typeface="Arial" panose="020B0604020202020204" pitchFamily="34" charset="0"/>
              <a:buChar char="•"/>
            </a:pPr>
            <a:r>
              <a:rPr lang="en-GB" sz="900" dirty="0"/>
              <a:t>75% of indicative costs associated with changes being delivered via June-21 have been applied to the finance tracker to account for estimated spend during the current financial year.  </a:t>
            </a:r>
            <a:r>
              <a:rPr lang="en-GB" sz="900" b="1" dirty="0"/>
              <a:t>These costs will change and be updated upon drafting of BER (approval sought in November ChMC) </a:t>
            </a:r>
          </a:p>
          <a:p>
            <a:pPr marL="285750" indent="-285750">
              <a:buFont typeface="Arial" panose="020B0604020202020204" pitchFamily="34" charset="0"/>
              <a:buChar char="•"/>
            </a:pPr>
            <a:endParaRPr lang="en-GB" sz="900" b="1" dirty="0"/>
          </a:p>
          <a:p>
            <a:pPr marL="285750" indent="-285750">
              <a:buFont typeface="Arial" panose="020B0604020202020204" pitchFamily="34" charset="0"/>
              <a:buChar char="•"/>
            </a:pPr>
            <a:r>
              <a:rPr lang="en-GB" sz="900" dirty="0"/>
              <a:t>Line item in finance tracker associated with Market Trials (MT) has been removed as MT costs are now tracked per individual change.  Only XRN 4850 has been subject to MTs and there are no MT for Nov-20</a:t>
            </a:r>
          </a:p>
          <a:p>
            <a:pPr marL="285750" indent="-285750">
              <a:buFont typeface="Arial" panose="020B0604020202020204" pitchFamily="34" charset="0"/>
              <a:buChar char="•"/>
            </a:pPr>
            <a:endParaRPr lang="en-GB" sz="900" dirty="0"/>
          </a:p>
          <a:p>
            <a:pPr marL="285750" indent="-285750">
              <a:buFont typeface="Arial" panose="020B0604020202020204" pitchFamily="34" charset="0"/>
              <a:buChar char="•"/>
            </a:pPr>
            <a:r>
              <a:rPr lang="en-GB" sz="900" dirty="0"/>
              <a:t>This has changed the ‘available’ funds for Shippers, DNs and IGTs since last report</a:t>
            </a:r>
          </a:p>
          <a:p>
            <a:pPr marL="285750" indent="-285750">
              <a:buFont typeface="Arial" panose="020B0604020202020204" pitchFamily="34" charset="0"/>
              <a:buChar char="•"/>
            </a:pPr>
            <a:endParaRPr lang="en-GB" sz="900" dirty="0"/>
          </a:p>
        </p:txBody>
      </p:sp>
      <p:graphicFrame>
        <p:nvGraphicFramePr>
          <p:cNvPr id="8" name="Chart 7">
            <a:extLst>
              <a:ext uri="{FF2B5EF4-FFF2-40B4-BE49-F238E27FC236}">
                <a16:creationId xmlns:a16="http://schemas.microsoft.com/office/drawing/2014/main" id="{28D83495-7D21-472D-AD79-F492C32EB9C8}"/>
              </a:ext>
            </a:extLst>
          </p:cNvPr>
          <p:cNvGraphicFramePr>
            <a:graphicFrameLocks/>
          </p:cNvGraphicFramePr>
          <p:nvPr>
            <p:extLst>
              <p:ext uri="{D42A27DB-BD31-4B8C-83A1-F6EECF244321}">
                <p14:modId xmlns:p14="http://schemas.microsoft.com/office/powerpoint/2010/main" val="965661797"/>
              </p:ext>
            </p:extLst>
          </p:nvPr>
        </p:nvGraphicFramePr>
        <p:xfrm>
          <a:off x="3583333" y="815517"/>
          <a:ext cx="3436939" cy="1684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D98FB028-79DF-45ED-B33C-94FC73389E76}"/>
              </a:ext>
            </a:extLst>
          </p:cNvPr>
          <p:cNvGraphicFramePr>
            <a:graphicFrameLocks/>
          </p:cNvGraphicFramePr>
          <p:nvPr>
            <p:extLst>
              <p:ext uri="{D42A27DB-BD31-4B8C-83A1-F6EECF244321}">
                <p14:modId xmlns:p14="http://schemas.microsoft.com/office/powerpoint/2010/main" val="3755660864"/>
              </p:ext>
            </p:extLst>
          </p:nvPr>
        </p:nvGraphicFramePr>
        <p:xfrm>
          <a:off x="199086" y="771550"/>
          <a:ext cx="3364802" cy="20882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C1ECA0C0-4FFB-4C80-B599-6632AD24CA9F}"/>
              </a:ext>
            </a:extLst>
          </p:cNvPr>
          <p:cNvGraphicFramePr>
            <a:graphicFrameLocks/>
          </p:cNvGraphicFramePr>
          <p:nvPr>
            <p:extLst>
              <p:ext uri="{D42A27DB-BD31-4B8C-83A1-F6EECF244321}">
                <p14:modId xmlns:p14="http://schemas.microsoft.com/office/powerpoint/2010/main" val="3707682454"/>
              </p:ext>
            </p:extLst>
          </p:nvPr>
        </p:nvGraphicFramePr>
        <p:xfrm>
          <a:off x="199086" y="3000588"/>
          <a:ext cx="6821186" cy="19871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62162089"/>
      </p:ext>
    </p:extLst>
  </p:cSld>
  <p:clrMapOvr>
    <a:masterClrMapping/>
  </p:clrMapOvr>
</p:sld>
</file>

<file path=ppt/theme/theme1.xml><?xml version="1.0" encoding="utf-8"?>
<a:theme xmlns:a="http://schemas.openxmlformats.org/drawingml/2006/main" name="FR3 Comms Approach v1.0 221018">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2" ma:contentTypeDescription="Create a new document." ma:contentTypeScope="" ma:versionID="a229eac2f26aceef43ef7ee8b1b62936">
  <xsd:schema xmlns:xsd="http://www.w3.org/2001/XMLSchema" xmlns:xs="http://www.w3.org/2001/XMLSchema" xmlns:p="http://schemas.microsoft.com/office/2006/metadata/properties" xmlns:ns2="11f1cc19-a6a2-4477-822b-8358f9edc374" targetNamespace="http://schemas.microsoft.com/office/2006/metadata/properties" ma:root="true" ma:fieldsID="8c1948700286a73dddfb7866fa6a33ed" ns2:_="">
    <xsd:import namespace="11f1cc19-a6a2-4477-822b-8358f9edc37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077CF7-F2AC-4F68-A096-8F7E31B2CA39}"/>
</file>

<file path=customXml/itemProps2.xml><?xml version="1.0" encoding="utf-8"?>
<ds:datastoreItem xmlns:ds="http://schemas.openxmlformats.org/officeDocument/2006/customXml" ds:itemID="{211B2E31-4703-4F4D-BB47-74A8364BAC36}">
  <ds:schemaRefs>
    <ds:schemaRef ds:uri="http://schemas.microsoft.com/office/2006/documentManagement/types"/>
    <ds:schemaRef ds:uri="http://purl.org/dc/terms/"/>
    <ds:schemaRef ds:uri="http://schemas.microsoft.com/office/infopath/2007/PartnerControls"/>
    <ds:schemaRef ds:uri="http://www.w3.org/XML/1998/namespace"/>
    <ds:schemaRef ds:uri="b554553c-748b-4189-a5a3-c522c630a41e"/>
    <ds:schemaRef ds:uri="http://schemas.microsoft.com/office/2006/metadata/properties"/>
    <ds:schemaRef ds:uri="http://schemas.openxmlformats.org/package/2006/metadata/core-properties"/>
    <ds:schemaRef ds:uri="b50a422f-301f-4fa5-bbd4-d22046ec3c52"/>
    <ds:schemaRef ds:uri="http://purl.org/dc/dcmitype/"/>
    <ds:schemaRef ds:uri="http://purl.org/dc/elements/1.1/"/>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FR3 Comms Approach v1.0 221018</Template>
  <TotalTime>17788</TotalTime>
  <Words>147</Words>
  <Application>Microsoft Office PowerPoint</Application>
  <PresentationFormat>On-screen Show (16:9)</PresentationFormat>
  <Paragraphs>10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FR3 Comms Approach v1.0 221018</vt:lpstr>
      <vt:lpstr>2.1 - DSC Change Budget BP20 (Financial Year To Date)</vt:lpstr>
      <vt:lpstr>Budget v Spend BP20/21 Financial Year To Date (FYTD)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Link Release 3  Communications Approach v1.0</dc:title>
  <dc:creator>National Grid</dc:creator>
  <cp:lastModifiedBy>Rigby, James</cp:lastModifiedBy>
  <cp:revision>105</cp:revision>
  <cp:lastPrinted>2020-09-03T10:38:05Z</cp:lastPrinted>
  <dcterms:created xsi:type="dcterms:W3CDTF">2018-10-22T13:17:46Z</dcterms:created>
  <dcterms:modified xsi:type="dcterms:W3CDTF">2020-09-03T10:40:41Z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