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58" r:id="rId5"/>
    <p:sldMasterId id="2147483662" r:id="rId6"/>
    <p:sldMasterId id="2147483666" r:id="rId7"/>
    <p:sldMasterId id="2147483670" r:id="rId8"/>
    <p:sldMasterId id="2147483674" r:id="rId9"/>
  </p:sldMasterIdLst>
  <p:notesMasterIdLst>
    <p:notesMasterId r:id="rId11"/>
  </p:notesMasterIdLst>
  <p:sldIdLst>
    <p:sldId id="878"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0" clrIdx="0"/>
  <p:cmAuthor id="1" name="William Cole" initials="WC" lastIdx="3" clrIdx="1">
    <p:extLst>
      <p:ext uri="{19B8F6BF-5375-455C-9EA6-DF929625EA0E}">
        <p15:presenceInfo xmlns:p15="http://schemas.microsoft.com/office/powerpoint/2012/main" userId="S-1-5-21-4145888014-839675345-3125187760-16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0319C"/>
    <a:srgbClr val="B1D6E8"/>
    <a:srgbClr val="84B8DA"/>
    <a:srgbClr val="D8F5FD"/>
    <a:srgbClr val="E8EAF1"/>
    <a:srgbClr val="CED1E1"/>
    <a:srgbClr val="40D1F5"/>
    <a:srgbClr val="FFFFFF"/>
    <a:srgbClr val="9C4877"/>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4D2F29-D49D-44DF-B63D-BDB1C0C417AC}" v="118" dt="2020-09-25T10:50:47.0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83" autoAdjust="0"/>
    <p:restoredTop sz="95392" autoAdjust="0"/>
  </p:normalViewPr>
  <p:slideViewPr>
    <p:cSldViewPr>
      <p:cViewPr varScale="1">
        <p:scale>
          <a:sx n="84" d="100"/>
          <a:sy n="84" d="100"/>
        </p:scale>
        <p:origin x="428"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Cole" userId="70e99802-3512-48a6-b6ac-354852db8eb5" providerId="ADAL" clId="{074D2F29-D49D-44DF-B63D-BDB1C0C417AC}"/>
    <pc:docChg chg="custSel modSld">
      <pc:chgData name="William Cole" userId="70e99802-3512-48a6-b6ac-354852db8eb5" providerId="ADAL" clId="{074D2F29-D49D-44DF-B63D-BDB1C0C417AC}" dt="2020-09-25T10:50:47.015" v="117" actId="20577"/>
      <pc:docMkLst>
        <pc:docMk/>
      </pc:docMkLst>
      <pc:sldChg chg="delSp modSp addCm delCm modCm">
        <pc:chgData name="William Cole" userId="70e99802-3512-48a6-b6ac-354852db8eb5" providerId="ADAL" clId="{074D2F29-D49D-44DF-B63D-BDB1C0C417AC}" dt="2020-09-25T10:50:47.015" v="117" actId="20577"/>
        <pc:sldMkLst>
          <pc:docMk/>
          <pc:sldMk cId="2607852154" sldId="878"/>
        </pc:sldMkLst>
        <pc:spChg chg="mod">
          <ac:chgData name="William Cole" userId="70e99802-3512-48a6-b6ac-354852db8eb5" providerId="ADAL" clId="{074D2F29-D49D-44DF-B63D-BDB1C0C417AC}" dt="2020-09-25T10:08:56.557" v="7" actId="255"/>
          <ac:spMkLst>
            <pc:docMk/>
            <pc:sldMk cId="2607852154" sldId="878"/>
            <ac:spMk id="15" creationId="{B72E654E-14B7-4C97-9AA3-E573BD38A94D}"/>
          </ac:spMkLst>
        </pc:spChg>
        <pc:spChg chg="del">
          <ac:chgData name="William Cole" userId="70e99802-3512-48a6-b6ac-354852db8eb5" providerId="ADAL" clId="{074D2F29-D49D-44DF-B63D-BDB1C0C417AC}" dt="2020-09-25T10:34:13.140" v="10" actId="478"/>
          <ac:spMkLst>
            <pc:docMk/>
            <pc:sldMk cId="2607852154" sldId="878"/>
            <ac:spMk id="20" creationId="{42883B80-8148-4EAD-9509-04B572E52FFB}"/>
          </ac:spMkLst>
        </pc:spChg>
        <pc:graphicFrameChg chg="mod modGraphic">
          <ac:chgData name="William Cole" userId="70e99802-3512-48a6-b6ac-354852db8eb5" providerId="ADAL" clId="{074D2F29-D49D-44DF-B63D-BDB1C0C417AC}" dt="2020-09-25T10:50:47.015" v="117" actId="20577"/>
          <ac:graphicFrameMkLst>
            <pc:docMk/>
            <pc:sldMk cId="2607852154" sldId="878"/>
            <ac:graphicFrameMk id="4" creationId="{60E62DC6-3EBE-4901-B700-870330337CDA}"/>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25/09/2020</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35238425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30"/>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124856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805001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671621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6"/>
            <a:ext cx="4200525" cy="130969"/>
          </a:xfrm>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59026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83689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33468"/>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842693"/>
            <a:ext cx="8686800" cy="383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5465819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5"/>
            <a:ext cx="4200525" cy="130969"/>
          </a:xfrm>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792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570768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1328747"/>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7766094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0"/>
            <a:ext cx="4200525" cy="130969"/>
          </a:xfrm>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386599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466465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1328742"/>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435319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3" y="195487"/>
            <a:ext cx="4200525" cy="130969"/>
          </a:xfrm>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005550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978536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33468"/>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842684"/>
            <a:ext cx="8686800" cy="383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74305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1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5.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5.jp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5.jp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5.jpg"/><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4139952" y="4817490"/>
            <a:ext cx="864096" cy="346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2" name="Slide Number Placeholder 1"/>
          <p:cNvSpPr>
            <a:spLocks noGrp="1"/>
          </p:cNvSpPr>
          <p:nvPr>
            <p:ph type="sldNum" sz="quarter" idx="4"/>
          </p:nvPr>
        </p:nvSpPr>
        <p:spPr>
          <a:xfrm>
            <a:off x="7579596" y="141480"/>
            <a:ext cx="1306488"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base">
              <a:spcBef>
                <a:spcPct val="0"/>
              </a:spcBef>
              <a:spcAft>
                <a:spcPct val="0"/>
              </a:spcAft>
            </a:pPr>
            <a:fld id="{FFE9DEA2-EE3A-4EC9-821F-49987E18A19C}" type="slidenum">
              <a:rPr lang="en-GB" smtClean="0">
                <a:solidFill>
                  <a:srgbClr val="000000">
                    <a:tint val="75000"/>
                  </a:srgbClr>
                </a:solidFill>
                <a:ea typeface="ＭＳ Ｐゴシック" pitchFamily="34" charset="-128"/>
              </a:rPr>
              <a:pPr defTabSz="457200" fontAlgn="base">
                <a:spcBef>
                  <a:spcPct val="0"/>
                </a:spcBef>
                <a:spcAft>
                  <a:spcPct val="0"/>
                </a:spcAft>
              </a:pPr>
              <a:t>‹#›</a:t>
            </a:fld>
            <a:endParaRPr lang="en-GB" dirty="0">
              <a:solidFill>
                <a:srgbClr val="000000">
                  <a:tint val="75000"/>
                </a:srgbClr>
              </a:solidFill>
              <a:ea typeface="ＭＳ Ｐゴシック" pitchFamily="34" charset="-128"/>
            </a:endParaRPr>
          </a:p>
        </p:txBody>
      </p:sp>
    </p:spTree>
    <p:extLst>
      <p:ext uri="{BB962C8B-B14F-4D97-AF65-F5344CB8AC3E}">
        <p14:creationId xmlns:p14="http://schemas.microsoft.com/office/powerpoint/2010/main" val="252375337"/>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8"/>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3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98033030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7"/>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3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359923636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2"/>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29"/>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315493006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39"/>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3" y="4962526"/>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174570255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2567867893"/>
              </p:ext>
            </p:extLst>
          </p:nvPr>
        </p:nvGraphicFramePr>
        <p:xfrm>
          <a:off x="251520" y="843558"/>
          <a:ext cx="8712968" cy="3718503"/>
        </p:xfrm>
        <a:graphic>
          <a:graphicData uri="http://schemas.openxmlformats.org/drawingml/2006/table">
            <a:tbl>
              <a:tblPr firstRow="1" bandRow="1"/>
              <a:tblGrid>
                <a:gridCol w="1227347">
                  <a:extLst>
                    <a:ext uri="{9D8B030D-6E8A-4147-A177-3AD203B41FA5}">
                      <a16:colId xmlns:a16="http://schemas.microsoft.com/office/drawing/2014/main" val="20000"/>
                    </a:ext>
                  </a:extLst>
                </a:gridCol>
                <a:gridCol w="1907065">
                  <a:extLst>
                    <a:ext uri="{9D8B030D-6E8A-4147-A177-3AD203B41FA5}">
                      <a16:colId xmlns:a16="http://schemas.microsoft.com/office/drawing/2014/main" val="20001"/>
                    </a:ext>
                  </a:extLst>
                </a:gridCol>
                <a:gridCol w="1866062">
                  <a:extLst>
                    <a:ext uri="{9D8B030D-6E8A-4147-A177-3AD203B41FA5}">
                      <a16:colId xmlns:a16="http://schemas.microsoft.com/office/drawing/2014/main" val="20002"/>
                    </a:ext>
                  </a:extLst>
                </a:gridCol>
                <a:gridCol w="1897990">
                  <a:extLst>
                    <a:ext uri="{9D8B030D-6E8A-4147-A177-3AD203B41FA5}">
                      <a16:colId xmlns:a16="http://schemas.microsoft.com/office/drawing/2014/main" val="20003"/>
                    </a:ext>
                  </a:extLst>
                </a:gridCol>
                <a:gridCol w="1814504">
                  <a:extLst>
                    <a:ext uri="{9D8B030D-6E8A-4147-A177-3AD203B41FA5}">
                      <a16:colId xmlns:a16="http://schemas.microsoft.com/office/drawing/2014/main" val="20004"/>
                    </a:ext>
                  </a:extLst>
                </a:gridCol>
              </a:tblGrid>
              <a:tr h="417530">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50" kern="1200" baseline="0" dirty="0">
                          <a:solidFill>
                            <a:schemeClr val="bg1"/>
                          </a:solidFill>
                          <a:latin typeface="Arial" panose="020B0604020202020204" pitchFamily="34" charset="0"/>
                          <a:ea typeface="+mn-ea"/>
                          <a:cs typeface="Arial" panose="020B0604020202020204" pitchFamily="34" charset="0"/>
                        </a:rPr>
                        <a:t>7</a:t>
                      </a:r>
                      <a:r>
                        <a:rPr lang="en-GB" sz="1050" kern="1200" baseline="30000" dirty="0">
                          <a:solidFill>
                            <a:schemeClr val="bg1"/>
                          </a:solidFill>
                          <a:latin typeface="Arial" panose="020B0604020202020204" pitchFamily="34" charset="0"/>
                          <a:ea typeface="+mn-ea"/>
                          <a:cs typeface="Arial" panose="020B0604020202020204" pitchFamily="34" charset="0"/>
                        </a:rPr>
                        <a:t>th</a:t>
                      </a:r>
                      <a:r>
                        <a:rPr lang="en-GB" sz="1050" kern="1200" baseline="0" dirty="0">
                          <a:solidFill>
                            <a:schemeClr val="bg1"/>
                          </a:solidFill>
                          <a:latin typeface="Arial" panose="020B0604020202020204" pitchFamily="34" charset="0"/>
                          <a:ea typeface="+mn-ea"/>
                          <a:cs typeface="Arial" panose="020B0604020202020204" pitchFamily="34" charset="0"/>
                        </a:rPr>
                        <a:t> October 2020</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algn="ctr"/>
                      <a:r>
                        <a:rPr lang="en-GB" sz="1050" b="1" i="0" dirty="0">
                          <a:solidFill>
                            <a:schemeClr val="bg1"/>
                          </a:solidFill>
                          <a:latin typeface="Arial" panose="020B0604020202020204" pitchFamily="34" charset="0"/>
                          <a:cs typeface="Arial" panose="020B0604020202020204" pitchFamily="34" charset="0"/>
                        </a:rPr>
                        <a:t>Overall</a:t>
                      </a:r>
                      <a:r>
                        <a:rPr lang="en-GB" sz="1050" b="1" i="0" baseline="0" dirty="0">
                          <a:solidFill>
                            <a:schemeClr val="bg1"/>
                          </a:solidFill>
                          <a:latin typeface="Arial" panose="020B0604020202020204" pitchFamily="34" charset="0"/>
                          <a:cs typeface="Arial" panose="020B0604020202020204" pitchFamily="34" charset="0"/>
                        </a:rPr>
                        <a:t> Project RAG Status </a:t>
                      </a:r>
                      <a:endParaRPr lang="en-GB" sz="1050" b="1" i="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900" dirty="0">
                        <a:solidFill>
                          <a:schemeClr val="tx1"/>
                        </a:solidFill>
                        <a:latin typeface="+mn-lt"/>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0"/>
                  </a:ext>
                </a:extLst>
              </a:tr>
              <a:tr h="365634">
                <a:tc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Arial" panose="020B0604020202020204" pitchFamily="34" charset="0"/>
                          <a:cs typeface="Arial" panose="020B0604020202020204" pitchFamily="34" charset="0"/>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kern="1200" dirty="0">
                          <a:solidFill>
                            <a:schemeClr val="bg1"/>
                          </a:solidFill>
                          <a:latin typeface="Arial" panose="020B0604020202020204" pitchFamily="34" charset="0"/>
                          <a:ea typeface="+mn-ea"/>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r>
                        <a:rPr lang="en-GB" sz="1050" b="1" kern="1200" dirty="0">
                          <a:solidFill>
                            <a:schemeClr val="bg1"/>
                          </a:solidFill>
                          <a:latin typeface="Arial" panose="020B0604020202020204" pitchFamily="34" charset="0"/>
                          <a:ea typeface="+mn-ea"/>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1"/>
                  </a:ext>
                </a:extLst>
              </a:tr>
              <a:tr h="29695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RAG</a:t>
                      </a:r>
                      <a:r>
                        <a:rPr lang="en-GB" sz="1050" b="1" baseline="0" dirty="0">
                          <a:solidFill>
                            <a:schemeClr val="bg1"/>
                          </a:solidFill>
                          <a:latin typeface="Arial" panose="020B0604020202020204" pitchFamily="34" charset="0"/>
                          <a:cs typeface="Arial" panose="020B0604020202020204" pitchFamily="34" charset="0"/>
                        </a:rPr>
                        <a:t> Status</a:t>
                      </a:r>
                      <a:endParaRPr lang="en-GB" sz="1050" b="1"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lang="en-GB" sz="900" b="1" dirty="0">
                        <a:solidFill>
                          <a:schemeClr val="bg1"/>
                        </a:solidFill>
                        <a:latin typeface="Arial" panose="020B0604020202020204"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10002"/>
                  </a:ext>
                </a:extLst>
              </a:tr>
              <a:tr h="257533">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Status</a:t>
                      </a:r>
                      <a:r>
                        <a:rPr lang="en-GB" sz="1050" b="1" baseline="0" dirty="0">
                          <a:solidFill>
                            <a:schemeClr val="bg1"/>
                          </a:solidFill>
                          <a:latin typeface="Arial" panose="020B0604020202020204" pitchFamily="34" charset="0"/>
                          <a:cs typeface="Arial" panose="020B0604020202020204" pitchFamily="34" charset="0"/>
                        </a:rPr>
                        <a:t> Justification</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solidFill>
                      <a:srgbClr val="92D050"/>
                    </a:solidFill>
                  </a:tcPr>
                </a:tc>
                <a:extLst>
                  <a:ext uri="{0D108BD9-81ED-4DB2-BD59-A6C34878D82A}">
                    <a16:rowId xmlns:a16="http://schemas.microsoft.com/office/drawing/2014/main" val="10003"/>
                  </a:ext>
                </a:extLst>
              </a:tr>
              <a:tr h="131367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panose="020B0604020202020204" pitchFamily="34" charset="0"/>
                          <a:ea typeface="+mn-ea"/>
                          <a:cs typeface="Arial" panose="020B0604020202020204" pitchFamily="34" charset="0"/>
                        </a:rPr>
                        <a:t>Schedule</a:t>
                      </a:r>
                    </a:p>
                    <a:p>
                      <a:pPr algn="ct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0" lvl="0" indent="0">
                        <a:buFont typeface="Arial" panose="020B0604020202020204" pitchFamily="34" charset="0"/>
                        <a:buNone/>
                      </a:pPr>
                      <a:r>
                        <a:rPr kumimoji="0" lang="en-GB" sz="8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Delivery: </a:t>
                      </a:r>
                    </a:p>
                    <a:p>
                      <a:pPr marL="171450" lvl="0" indent="-171450">
                        <a:buFont typeface="Arial" panose="020B0604020202020204" pitchFamily="34" charset="0"/>
                        <a:buChar char="•"/>
                      </a:pPr>
                      <a:r>
                        <a:rPr kumimoji="0" lang="en-GB" sz="8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All queries for Step 2 deep dive have been executed against the SAS analytic tool and results generated for participant shippers</a:t>
                      </a:r>
                    </a:p>
                    <a:p>
                      <a:pPr marL="171450" lvl="0" indent="-171450">
                        <a:buFont typeface="Arial" panose="020B0604020202020204" pitchFamily="34" charset="0"/>
                        <a:buChar char="•"/>
                      </a:pPr>
                      <a:r>
                        <a:rPr kumimoji="0" lang="en-GB" sz="8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Outputs from proof of concept have been documented and are being internally reviewed </a:t>
                      </a:r>
                    </a:p>
                    <a:p>
                      <a:pPr marL="171450" lvl="0" indent="-171450">
                        <a:buFont typeface="Arial" panose="020B0604020202020204" pitchFamily="34" charset="0"/>
                        <a:buChar char="•"/>
                      </a:pPr>
                      <a:r>
                        <a:rPr kumimoji="0" lang="en-GB" sz="8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Plan to publish outputs and recommendations in November, this was initially planned for September however additional analysis is being carried out on the proposed recommendations to ensure the next steps are clearly defined and a way forward for Retro clearly understood. </a:t>
                      </a:r>
                    </a:p>
                    <a:p>
                      <a:pPr marL="0" lvl="0" indent="0">
                        <a:buFont typeface="Arial" panose="020B0604020202020204" pitchFamily="34" charset="0"/>
                        <a:buNone/>
                      </a:pPr>
                      <a:endParaRPr kumimoji="0" lang="en-GB" sz="8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pPr marL="0" lvl="0" indent="0">
                        <a:buFont typeface="Arial" panose="020B0604020202020204" pitchFamily="34" charset="0"/>
                        <a:buNone/>
                      </a:pPr>
                      <a:r>
                        <a:rPr kumimoji="0" lang="en-GB" sz="8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Customer Engagement and Communications:</a:t>
                      </a:r>
                    </a:p>
                    <a:p>
                      <a:pPr marL="171450" lvl="0" indent="-171450">
                        <a:buFont typeface="Arial" panose="020B0604020202020204" pitchFamily="34" charset="0"/>
                        <a:buChar char="•"/>
                      </a:pPr>
                      <a:r>
                        <a:rPr kumimoji="0" lang="en-GB" sz="8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Further calls with participant shippers to be arranged to walkthrough outputs of proof of concept</a:t>
                      </a:r>
                    </a:p>
                    <a:p>
                      <a:pPr marL="171450" lvl="0" indent="-171450">
                        <a:buFont typeface="Arial" panose="020B0604020202020204" pitchFamily="34" charset="0"/>
                        <a:buChar char="•"/>
                      </a:pPr>
                      <a:r>
                        <a:rPr kumimoji="0" lang="en-GB" sz="8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Intention is to present industry findings and recommendations in November </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48936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GB" sz="800" kern="1200" dirty="0">
                          <a:solidFill>
                            <a:schemeClr val="tx1"/>
                          </a:solidFill>
                          <a:latin typeface="+mn-lt"/>
                          <a:ea typeface="+mn-ea"/>
                          <a:cs typeface="+mn-cs"/>
                        </a:rPr>
                        <a:t>There is a risk that resources in place to support Retro proof of concept deep dive analysis are pulled from Retro to support priority or urgent MOD work </a:t>
                      </a:r>
                    </a:p>
                    <a:p>
                      <a:pPr marL="180975" marR="0" lvl="0" indent="-180975"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lang="en-US" sz="800" kern="1200" dirty="0">
                          <a:solidFill>
                            <a:schemeClr val="tx1"/>
                          </a:solidFill>
                          <a:latin typeface="+mn-lt"/>
                          <a:ea typeface="+mn-ea"/>
                          <a:cs typeface="+mn-cs"/>
                        </a:rPr>
                        <a:t>      </a:t>
                      </a:r>
                      <a:r>
                        <a:rPr lang="en-US" sz="800" b="1" kern="1200" dirty="0">
                          <a:solidFill>
                            <a:schemeClr val="tx1"/>
                          </a:solidFill>
                          <a:latin typeface="+mn-lt"/>
                          <a:ea typeface="+mn-ea"/>
                          <a:cs typeface="+mn-cs"/>
                        </a:rPr>
                        <a:t>Mitigation</a:t>
                      </a:r>
                      <a:r>
                        <a:rPr lang="en-US" sz="800" kern="1200" dirty="0">
                          <a:solidFill>
                            <a:schemeClr val="tx1"/>
                          </a:solidFill>
                          <a:latin typeface="+mn-lt"/>
                          <a:ea typeface="+mn-ea"/>
                          <a:cs typeface="+mn-cs"/>
                        </a:rPr>
                        <a:t>: Customer Team resource has primarily led deep dive activities throughout Step 2. Some delays have been experienced due to other priority activities. </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25753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Approval received from DN’s for BER of £270k for proof of concept. Costs within approved budget. </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dirty="0"/>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320273">
                <a:tc>
                  <a:txBody>
                    <a:bodyPr/>
                    <a:lstStyle/>
                    <a:p>
                      <a:pPr algn="ctr"/>
                      <a:r>
                        <a:rPr lang="en-GB" sz="1050" b="1" baseline="0" dirty="0">
                          <a:solidFill>
                            <a:schemeClr val="bg1"/>
                          </a:solidFill>
                          <a:latin typeface="Arial" panose="020B0604020202020204" pitchFamily="34" charset="0"/>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8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Xoserve Customer Change team leading execution of proof of concept Step 2 with input from SMEs where required   </a:t>
                      </a:r>
                      <a:r>
                        <a:rPr lang="en-GB" sz="800" dirty="0"/>
                        <a:t> </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sp>
        <p:nvSpPr>
          <p:cNvPr id="11" name="Oval 10">
            <a:extLst>
              <a:ext uri="{FF2B5EF4-FFF2-40B4-BE49-F238E27FC236}">
                <a16:creationId xmlns:a16="http://schemas.microsoft.com/office/drawing/2014/main" id="{A0F57896-72F6-46F0-8DCF-1B43A706D61C}"/>
              </a:ext>
            </a:extLst>
          </p:cNvPr>
          <p:cNvSpPr/>
          <p:nvPr/>
        </p:nvSpPr>
        <p:spPr>
          <a:xfrm>
            <a:off x="6012160" y="1637388"/>
            <a:ext cx="215490" cy="2142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sp>
        <p:nvSpPr>
          <p:cNvPr id="12" name="Oval 11">
            <a:extLst>
              <a:ext uri="{FF2B5EF4-FFF2-40B4-BE49-F238E27FC236}">
                <a16:creationId xmlns:a16="http://schemas.microsoft.com/office/drawing/2014/main" id="{07D341B2-AF9B-4E48-A146-835712CA3A8C}"/>
              </a:ext>
            </a:extLst>
          </p:cNvPr>
          <p:cNvSpPr/>
          <p:nvPr/>
        </p:nvSpPr>
        <p:spPr>
          <a:xfrm>
            <a:off x="4126217" y="1637388"/>
            <a:ext cx="215490" cy="21428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sp>
        <p:nvSpPr>
          <p:cNvPr id="13" name="Oval 12">
            <a:extLst>
              <a:ext uri="{FF2B5EF4-FFF2-40B4-BE49-F238E27FC236}">
                <a16:creationId xmlns:a16="http://schemas.microsoft.com/office/drawing/2014/main" id="{B354495D-E22F-4490-B63B-9C96EEB69125}"/>
              </a:ext>
            </a:extLst>
          </p:cNvPr>
          <p:cNvSpPr/>
          <p:nvPr/>
        </p:nvSpPr>
        <p:spPr>
          <a:xfrm>
            <a:off x="2265362" y="1637388"/>
            <a:ext cx="215490" cy="21428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sp>
        <p:nvSpPr>
          <p:cNvPr id="15" name="Title 1">
            <a:extLst>
              <a:ext uri="{FF2B5EF4-FFF2-40B4-BE49-F238E27FC236}">
                <a16:creationId xmlns:a16="http://schemas.microsoft.com/office/drawing/2014/main" id="{B72E654E-14B7-4C97-9AA3-E573BD38A94D}"/>
              </a:ext>
            </a:extLst>
          </p:cNvPr>
          <p:cNvSpPr>
            <a:spLocks noGrp="1"/>
          </p:cNvSpPr>
          <p:nvPr>
            <p:ph type="title"/>
          </p:nvPr>
        </p:nvSpPr>
        <p:spPr>
          <a:xfrm>
            <a:off x="457200" y="123825"/>
            <a:ext cx="8229600" cy="636588"/>
          </a:xfrm>
        </p:spPr>
        <p:txBody>
          <a:bodyPr anchor="t">
            <a:noAutofit/>
          </a:bodyPr>
          <a:lstStyle/>
          <a:p>
            <a:r>
              <a:rPr lang="en-GB" sz="1800" i="1" dirty="0">
                <a:solidFill>
                  <a:schemeClr val="accent1"/>
                </a:solidFill>
              </a:rPr>
              <a:t>XRN4914 MOD 0651- Retrospective Data Update Provision </a:t>
            </a:r>
            <a:r>
              <a:rPr lang="en-GB" sz="1800" dirty="0">
                <a:solidFill>
                  <a:schemeClr val="accent1"/>
                </a:solidFill>
              </a:rPr>
              <a:t>– </a:t>
            </a:r>
            <a:br>
              <a:rPr lang="en-GB" sz="1800" dirty="0">
                <a:solidFill>
                  <a:schemeClr val="accent1"/>
                </a:solidFill>
              </a:rPr>
            </a:br>
            <a:r>
              <a:rPr lang="en-GB" sz="1800" dirty="0">
                <a:solidFill>
                  <a:schemeClr val="accent1"/>
                </a:solidFill>
              </a:rPr>
              <a:t>Proof of Concept Progress update</a:t>
            </a:r>
          </a:p>
        </p:txBody>
      </p:sp>
      <p:sp>
        <p:nvSpPr>
          <p:cNvPr id="18" name="Title 1">
            <a:extLst>
              <a:ext uri="{FF2B5EF4-FFF2-40B4-BE49-F238E27FC236}">
                <a16:creationId xmlns:a16="http://schemas.microsoft.com/office/drawing/2014/main" id="{D3A62672-FD16-43D9-A466-3E2BF93DA02C}"/>
              </a:ext>
            </a:extLst>
          </p:cNvPr>
          <p:cNvSpPr txBox="1">
            <a:spLocks/>
          </p:cNvSpPr>
          <p:nvPr/>
        </p:nvSpPr>
        <p:spPr>
          <a:xfrm>
            <a:off x="119162" y="4918049"/>
            <a:ext cx="8229600" cy="28803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800" i="1" dirty="0">
                <a:solidFill>
                  <a:schemeClr val="accent1"/>
                </a:solidFill>
              </a:rPr>
              <a:t>XRN4914 MOD 0651 - Retrospective Data Update Provision</a:t>
            </a:r>
            <a:r>
              <a:rPr lang="en-GB" sz="800" dirty="0">
                <a:solidFill>
                  <a:schemeClr val="accent1"/>
                </a:solidFill>
              </a:rPr>
              <a:t>  - ChMC Update 7</a:t>
            </a:r>
            <a:r>
              <a:rPr lang="en-GB" sz="800" baseline="30000" dirty="0">
                <a:solidFill>
                  <a:schemeClr val="accent1"/>
                </a:solidFill>
              </a:rPr>
              <a:t>th</a:t>
            </a:r>
            <a:r>
              <a:rPr lang="en-GB" sz="800" dirty="0">
                <a:solidFill>
                  <a:schemeClr val="accent1"/>
                </a:solidFill>
              </a:rPr>
              <a:t> October </a:t>
            </a:r>
            <a:endParaRPr lang="en-GB" sz="800" b="0" dirty="0">
              <a:solidFill>
                <a:srgbClr val="FFC000"/>
              </a:solidFill>
            </a:endParaRPr>
          </a:p>
        </p:txBody>
      </p:sp>
      <p:sp>
        <p:nvSpPr>
          <p:cNvPr id="21" name="Oval 20">
            <a:extLst>
              <a:ext uri="{FF2B5EF4-FFF2-40B4-BE49-F238E27FC236}">
                <a16:creationId xmlns:a16="http://schemas.microsoft.com/office/drawing/2014/main" id="{55141CA5-B913-460D-8A4E-EF5BA9746DB4}"/>
              </a:ext>
            </a:extLst>
          </p:cNvPr>
          <p:cNvSpPr/>
          <p:nvPr/>
        </p:nvSpPr>
        <p:spPr>
          <a:xfrm>
            <a:off x="7831878" y="1637388"/>
            <a:ext cx="215490" cy="21428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spTree>
    <p:extLst>
      <p:ext uri="{BB962C8B-B14F-4D97-AF65-F5344CB8AC3E}">
        <p14:creationId xmlns:p14="http://schemas.microsoft.com/office/powerpoint/2010/main" val="2607852154"/>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2" ma:contentTypeDescription="Create a new document." ma:contentTypeScope="" ma:versionID="a229eac2f26aceef43ef7ee8b1b62936">
  <xsd:schema xmlns:xsd="http://www.w3.org/2001/XMLSchema" xmlns:xs="http://www.w3.org/2001/XMLSchema" xmlns:p="http://schemas.microsoft.com/office/2006/metadata/properties" xmlns:ns2="11f1cc19-a6a2-4477-822b-8358f9edc374" targetNamespace="http://schemas.microsoft.com/office/2006/metadata/properties" ma:root="true" ma:fieldsID="8c1948700286a73dddfb7866fa6a33ed" ns2:_="">
    <xsd:import namespace="11f1cc19-a6a2-4477-822b-8358f9edc37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6B14C218-D284-482D-9552-6F4C7BB16B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1cc19-a6a2-4477-822b-8358f9edc3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1B2E31-4703-4F4D-BB47-74A8364BAC36}">
  <ds:schemaRefs>
    <ds:schemaRef ds:uri="http://purl.org/dc/dcmitype/"/>
    <ds:schemaRef ds:uri="http://purl.org/dc/terms/"/>
    <ds:schemaRef ds:uri="http://schemas.openxmlformats.org/package/2006/metadata/core-properties"/>
    <ds:schemaRef ds:uri="http://www.w3.org/XML/1998/namespace"/>
    <ds:schemaRef ds:uri="http://schemas.microsoft.com/office/2006/documentManagement/types"/>
    <ds:schemaRef ds:uri="http://purl.org/dc/elements/1.1/"/>
    <ds:schemaRef ds:uri="http://schemas.microsoft.com/office/infopath/2007/PartnerControls"/>
    <ds:schemaRef ds:uri="11f1cc19-a6a2-4477-822b-8358f9edc374"/>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13574</TotalTime>
  <Words>246</Words>
  <Application>Microsoft Office PowerPoint</Application>
  <PresentationFormat>On-screen Show (16:9)</PresentationFormat>
  <Paragraphs>27</Paragraphs>
  <Slides>1</Slides>
  <Notes>1</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1</vt:i4>
      </vt:variant>
    </vt:vector>
  </HeadingPairs>
  <TitlesOfParts>
    <vt:vector size="12" baseType="lpstr">
      <vt:lpstr>ＭＳ Ｐゴシック</vt:lpstr>
      <vt:lpstr>Arial</vt:lpstr>
      <vt:lpstr>Calibri</vt:lpstr>
      <vt:lpstr>Verdana</vt:lpstr>
      <vt:lpstr>Wingdings</vt:lpstr>
      <vt:lpstr>Office Theme</vt:lpstr>
      <vt:lpstr>xoserve templates</vt:lpstr>
      <vt:lpstr>1_xoserve templates</vt:lpstr>
      <vt:lpstr>2_xoserve templates</vt:lpstr>
      <vt:lpstr>3_xoserve templates</vt:lpstr>
      <vt:lpstr>4_xoserve templates</vt:lpstr>
      <vt:lpstr>XRN4914 MOD 0651- Retrospective Data Update Provision –  Proof of Concept Progress update</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William Cole</cp:lastModifiedBy>
  <cp:revision>483</cp:revision>
  <dcterms:created xsi:type="dcterms:W3CDTF">2018-09-02T17:12:15Z</dcterms:created>
  <dcterms:modified xsi:type="dcterms:W3CDTF">2020-09-25T10:50:51Z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ies>
</file>