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3"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William Cole" initials="WC" lastIdx="2" clrIdx="5">
    <p:extLst>
      <p:ext uri="{19B8F6BF-5375-455C-9EA6-DF929625EA0E}">
        <p15:presenceInfo xmlns:p15="http://schemas.microsoft.com/office/powerpoint/2012/main" userId="S-1-5-21-4145888014-839675345-3125187760-1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1D6E8"/>
    <a:srgbClr val="CCFF99"/>
    <a:srgbClr val="9CCB3B"/>
    <a:srgbClr val="FFBF00"/>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93CA4-E9EF-4DB1-BA0A-52EC374C131C}" v="27" dt="2020-09-25T10:47:14.6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4" d="100"/>
          <a:sy n="84" d="100"/>
        </p:scale>
        <p:origin x="248"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Cole" userId="70e99802-3512-48a6-b6ac-354852db8eb5" providerId="ADAL" clId="{16293CA4-E9EF-4DB1-BA0A-52EC374C131C}"/>
    <pc:docChg chg="modSld">
      <pc:chgData name="William Cole" userId="70e99802-3512-48a6-b6ac-354852db8eb5" providerId="ADAL" clId="{16293CA4-E9EF-4DB1-BA0A-52EC374C131C}" dt="2020-09-25T10:47:14.628" v="26"/>
      <pc:docMkLst>
        <pc:docMk/>
      </pc:docMkLst>
      <pc:sldChg chg="modSp addCm delCm modCm">
        <pc:chgData name="William Cole" userId="70e99802-3512-48a6-b6ac-354852db8eb5" providerId="ADAL" clId="{16293CA4-E9EF-4DB1-BA0A-52EC374C131C}" dt="2020-09-25T10:47:14.628" v="26"/>
        <pc:sldMkLst>
          <pc:docMk/>
          <pc:sldMk cId="16080381" sldId="883"/>
        </pc:sldMkLst>
        <pc:spChg chg="mod">
          <ac:chgData name="William Cole" userId="70e99802-3512-48a6-b6ac-354852db8eb5" providerId="ADAL" clId="{16293CA4-E9EF-4DB1-BA0A-52EC374C131C}" dt="2020-09-25T09:56:49.707" v="17" actId="255"/>
          <ac:spMkLst>
            <pc:docMk/>
            <pc:sldMk cId="16080381" sldId="883"/>
            <ac:spMk id="2" creationId="{3BBF64D1-DD4B-479C-8274-060EA4CFB223}"/>
          </ac:spMkLst>
        </pc:spChg>
        <pc:graphicFrameChg chg="modGraphic">
          <ac:chgData name="William Cole" userId="70e99802-3512-48a6-b6ac-354852db8eb5" providerId="ADAL" clId="{16293CA4-E9EF-4DB1-BA0A-52EC374C131C}" dt="2020-09-25T10:01:18.743" v="24" actId="20577"/>
          <ac:graphicFrameMkLst>
            <pc:docMk/>
            <pc:sldMk cId="16080381" sldId="883"/>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24/09/2020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normAutofit/>
          </a:bodyPr>
          <a:lstStyle/>
          <a:p>
            <a:r>
              <a:rPr lang="en-GB" sz="1800" dirty="0"/>
              <a:t>June 21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1523780780"/>
              </p:ext>
            </p:extLst>
          </p:nvPr>
        </p:nvGraphicFramePr>
        <p:xfrm>
          <a:off x="152618" y="483518"/>
          <a:ext cx="8838763" cy="4247924"/>
        </p:xfrm>
        <a:graphic>
          <a:graphicData uri="http://schemas.openxmlformats.org/drawingml/2006/table">
            <a:tbl>
              <a:tblPr firstRow="1" bandRow="1"/>
              <a:tblGrid>
                <a:gridCol w="1245068">
                  <a:extLst>
                    <a:ext uri="{9D8B030D-6E8A-4147-A177-3AD203B41FA5}">
                      <a16:colId xmlns:a16="http://schemas.microsoft.com/office/drawing/2014/main" val="20000"/>
                    </a:ext>
                  </a:extLst>
                </a:gridCol>
                <a:gridCol w="1934598">
                  <a:extLst>
                    <a:ext uri="{9D8B030D-6E8A-4147-A177-3AD203B41FA5}">
                      <a16:colId xmlns:a16="http://schemas.microsoft.com/office/drawing/2014/main" val="20001"/>
                    </a:ext>
                  </a:extLst>
                </a:gridCol>
                <a:gridCol w="1893003">
                  <a:extLst>
                    <a:ext uri="{9D8B030D-6E8A-4147-A177-3AD203B41FA5}">
                      <a16:colId xmlns:a16="http://schemas.microsoft.com/office/drawing/2014/main" val="20002"/>
                    </a:ext>
                  </a:extLst>
                </a:gridCol>
                <a:gridCol w="1925393">
                  <a:extLst>
                    <a:ext uri="{9D8B030D-6E8A-4147-A177-3AD203B41FA5}">
                      <a16:colId xmlns:a16="http://schemas.microsoft.com/office/drawing/2014/main" val="20003"/>
                    </a:ext>
                  </a:extLst>
                </a:gridCol>
                <a:gridCol w="1840701">
                  <a:extLst>
                    <a:ext uri="{9D8B030D-6E8A-4147-A177-3AD203B41FA5}">
                      <a16:colId xmlns:a16="http://schemas.microsoft.com/office/drawing/2014/main" val="20004"/>
                    </a:ext>
                  </a:extLst>
                </a:gridCol>
              </a:tblGrid>
              <a:tr h="400805">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050" kern="1200" baseline="0" dirty="0">
                          <a:solidFill>
                            <a:schemeClr val="bg1"/>
                          </a:solidFill>
                          <a:latin typeface="Arial" panose="020B0604020202020204" pitchFamily="34" charset="0"/>
                          <a:ea typeface="+mn-ea"/>
                          <a:cs typeface="Arial" panose="020B0604020202020204" pitchFamily="34" charset="0"/>
                        </a:rPr>
                        <a:t>7</a:t>
                      </a:r>
                      <a:r>
                        <a:rPr lang="en-GB" sz="1050" kern="1200" baseline="30000" dirty="0">
                          <a:solidFill>
                            <a:schemeClr val="bg1"/>
                          </a:solidFill>
                          <a:latin typeface="Arial" panose="020B0604020202020204" pitchFamily="34" charset="0"/>
                          <a:ea typeface="+mn-ea"/>
                          <a:cs typeface="Arial" panose="020B0604020202020204" pitchFamily="34" charset="0"/>
                        </a:rPr>
                        <a:t>th</a:t>
                      </a:r>
                      <a:r>
                        <a:rPr lang="en-GB" sz="1050" kern="1200" baseline="0" dirty="0">
                          <a:solidFill>
                            <a:schemeClr val="bg1"/>
                          </a:solidFill>
                          <a:latin typeface="Arial" panose="020B0604020202020204" pitchFamily="34" charset="0"/>
                          <a:ea typeface="+mn-ea"/>
                          <a:cs typeface="Arial" panose="020B0604020202020204" pitchFamily="34" charset="0"/>
                        </a:rPr>
                        <a:t> October 2020</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rgbClr val="FFFFFF"/>
                          </a:solidFill>
                          <a:latin typeface="Arial" panose="020B0604020202020204" pitchFamily="34" charset="0"/>
                          <a:cs typeface="Arial" panose="020B0604020202020204" pitchFamily="34" charset="0"/>
                        </a:rPr>
                        <a:t>Overall</a:t>
                      </a:r>
                      <a:r>
                        <a:rPr lang="en-GB" sz="1050" b="1" i="0" baseline="0" dirty="0">
                          <a:solidFill>
                            <a:srgbClr val="FFFFFF"/>
                          </a:solidFill>
                          <a:latin typeface="Arial" panose="020B0604020202020204" pitchFamily="34" charset="0"/>
                          <a:cs typeface="Arial" panose="020B0604020202020204" pitchFamily="34" charset="0"/>
                        </a:rPr>
                        <a:t> Project RAG Status</a:t>
                      </a:r>
                      <a:endParaRPr lang="en-GB" sz="1000" b="1" i="0" dirty="0">
                        <a:solidFill>
                          <a:srgbClr val="FFFFFF"/>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350987">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914400" rtl="0" eaLnBrk="1" latinLnBrk="0" hangingPunct="1"/>
                      <a:r>
                        <a:rPr lang="en-GB" sz="1050" b="1" kern="1200" dirty="0">
                          <a:solidFill>
                            <a:schemeClr val="bg1"/>
                          </a:solidFill>
                          <a:latin typeface="Arial" panose="020B0604020202020204" pitchFamily="34" charset="0"/>
                          <a:ea typeface="+mn-ea"/>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788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90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10002"/>
                  </a:ext>
                </a:extLst>
              </a:tr>
              <a:tr h="247216">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28577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Final EQR to be presented at ChMC in October </a:t>
                      </a:r>
                    </a:p>
                    <a:p>
                      <a:pPr marL="171450" lvl="0" indent="-171450">
                        <a:buFont typeface="Arial" panose="020B0604020202020204" pitchFamily="34" charset="0"/>
                        <a:buChar cha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Scope of June 21, Release consists of 3 changes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XRN4941 - MOD0692 -  Auto updates to meter read frequency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XRN4992 - MOD0687 – Creation of new charge to recover last resort supply payments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XRN5093 - </a:t>
                      </a:r>
                      <a:r>
                        <a:rPr lang="en-GB" sz="950" kern="1200" dirty="0">
                          <a:solidFill>
                            <a:schemeClr val="tx1"/>
                          </a:solidFill>
                          <a:effectLst/>
                          <a:latin typeface="+mn-lt"/>
                          <a:ea typeface="+mn-ea"/>
                          <a:cs typeface="+mn-cs"/>
                        </a:rPr>
                        <a:t>MOD0711 – Update of AUG Table to reflect new EUC bands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Project Start Up &amp; Initiation phases in progress to fully mobilise project for delivery, including definition of an external communications plan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Detailed plan defined up to end of Design phase. Project milestones (up to design completion) to be baselined in October at internal project control board (RAG status to be included from November onwards at ChMC)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kern="1200" dirty="0">
                          <a:solidFill>
                            <a:schemeClr val="tx1"/>
                          </a:solidFill>
                          <a:effectLst/>
                          <a:latin typeface="+mn-lt"/>
                          <a:ea typeface="+mn-ea"/>
                          <a:cs typeface="+mn-cs"/>
                        </a:rPr>
                        <a:t>Detailed Design phase commences on 28</a:t>
                      </a:r>
                      <a:r>
                        <a:rPr lang="en-US" sz="950" kern="1200" baseline="30000" dirty="0">
                          <a:solidFill>
                            <a:schemeClr val="tx1"/>
                          </a:solidFill>
                          <a:effectLst/>
                          <a:latin typeface="+mn-lt"/>
                          <a:ea typeface="+mn-ea"/>
                          <a:cs typeface="+mn-cs"/>
                        </a:rPr>
                        <a:t>th</a:t>
                      </a:r>
                      <a:r>
                        <a:rPr lang="en-US" sz="950" kern="1200" dirty="0">
                          <a:solidFill>
                            <a:schemeClr val="tx1"/>
                          </a:solidFill>
                          <a:effectLst/>
                          <a:latin typeface="+mn-lt"/>
                          <a:ea typeface="+mn-ea"/>
                          <a:cs typeface="+mn-cs"/>
                        </a:rPr>
                        <a:t> September for all 3 changes in scope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50" b="1" kern="1200" dirty="0">
                          <a:solidFill>
                            <a:schemeClr val="tx1"/>
                          </a:solidFill>
                          <a:effectLst/>
                          <a:latin typeface="+mn-lt"/>
                          <a:ea typeface="+mn-ea"/>
                          <a:cs typeface="+mn-cs"/>
                        </a:rPr>
                        <a:t>Extraordinary ChMC arranged for 26</a:t>
                      </a:r>
                      <a:r>
                        <a:rPr lang="en-US" sz="950" b="1" kern="1200" baseline="30000" dirty="0">
                          <a:solidFill>
                            <a:schemeClr val="tx1"/>
                          </a:solidFill>
                          <a:effectLst/>
                          <a:latin typeface="+mn-lt"/>
                          <a:ea typeface="+mn-ea"/>
                          <a:cs typeface="+mn-cs"/>
                        </a:rPr>
                        <a:t>th</a:t>
                      </a:r>
                      <a:r>
                        <a:rPr lang="en-US" sz="950" b="1" kern="1200" dirty="0">
                          <a:solidFill>
                            <a:schemeClr val="tx1"/>
                          </a:solidFill>
                          <a:effectLst/>
                          <a:latin typeface="+mn-lt"/>
                          <a:ea typeface="+mn-ea"/>
                          <a:cs typeface="+mn-cs"/>
                        </a:rPr>
                        <a:t> October to agree on whether to take XRN4941 and XRN4992 forward into delivery</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5"/>
                  </a:ext>
                </a:extLst>
              </a:tr>
              <a:tr h="432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Issue: </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 project is progressing 2 months behind plan leading to overlap between multiple phases and risk that approvals may not fall in order. It also reduces overall delivery timescales. </a:t>
                      </a:r>
                      <a:r>
                        <a:rPr kumimoji="0" lang="en-US" sz="9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Mitigation</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Detailed Plan up to end of Design to be completed as part of Start Up to ensure tight project control and critical path management. </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There is a risk Design timescales cannot be met because the SME resources required to support this change are not available when required </a:t>
                      </a:r>
                      <a:r>
                        <a:rPr kumimoji="0" lang="en-US" sz="95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Mitigation</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Project team working with internal resource teams to baseline and agree workshop schedule for Design phase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2275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lvl="0" indent="-171450">
                        <a:buFont typeface="Arial" panose="020B0604020202020204" pitchFamily="34" charset="0"/>
                        <a:buChar cha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Final EQR to be approved at CHMC on 7</a:t>
                      </a:r>
                      <a:r>
                        <a:rPr kumimoji="0" lang="en-US" sz="95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October </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8803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95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Resource Forecasts and Plans for design have been defined</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08038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2" ma:contentTypeDescription="Create a new document." ma:contentTypeScope="" ma:versionID="a229eac2f26aceef43ef7ee8b1b62936">
  <xsd:schema xmlns:xsd="http://www.w3.org/2001/XMLSchema" xmlns:xs="http://www.w3.org/2001/XMLSchema" xmlns:p="http://schemas.microsoft.com/office/2006/metadata/properties" xmlns:ns2="11f1cc19-a6a2-4477-822b-8358f9edc374" targetNamespace="http://schemas.microsoft.com/office/2006/metadata/properties" ma:root="true" ma:fieldsID="8c1948700286a73dddfb7866fa6a33ed" ns2:_="">
    <xsd:import namespace="11f1cc19-a6a2-4477-822b-8358f9edc37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AAC6C08B-417D-4BA4-B58E-04C22F6B95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966AA5-3D01-4B81-BAE0-8020A2E16EFF}">
  <ds:schemaRefs>
    <ds:schemaRef ds:uri="http://purl.org/dc/elements/1.1/"/>
    <ds:schemaRef ds:uri="http://schemas.microsoft.com/office/2006/documentManagement/types"/>
    <ds:schemaRef ds:uri="http://www.w3.org/XML/1998/namespace"/>
    <ds:schemaRef ds:uri="http://schemas.microsoft.com/office/infopath/2007/PartnerControls"/>
    <ds:schemaRef ds:uri="http://purl.org/dc/dcmitype/"/>
    <ds:schemaRef ds:uri="http://purl.org/dc/terms/"/>
    <ds:schemaRef ds:uri="http://schemas.openxmlformats.org/package/2006/metadata/core-properties"/>
    <ds:schemaRef ds:uri="11f1cc19-a6a2-4477-822b-8358f9edc37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34053</TotalTime>
  <Words>300</Words>
  <Application>Microsoft Office PowerPoint</Application>
  <PresentationFormat>On-screen Show (16:9)</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June 21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William Cole</cp:lastModifiedBy>
  <cp:revision>574</cp:revision>
  <dcterms:created xsi:type="dcterms:W3CDTF">2018-09-02T17:12:15Z</dcterms:created>
  <dcterms:modified xsi:type="dcterms:W3CDTF">2020-09-25T10:47:22Z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