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883" r:id="rId5"/>
    <p:sldId id="884" r:id="rId6"/>
    <p:sldId id="871"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Orsler, Paul" initials="OP" lastIdx="7" clrIdx="6">
    <p:extLst>
      <p:ext uri="{19B8F6BF-5375-455C-9EA6-DF929625EA0E}">
        <p15:presenceInfo xmlns:p15="http://schemas.microsoft.com/office/powerpoint/2012/main" userId="S::paul.orsler@xoserve.com::0fe27abf-47b1-4035-89e4-039935425a3c" providerId="AD"/>
      </p:ext>
    </p:extLst>
  </p:cmAuthor>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3" name="Chris Silk" initials="CS" lastIdx="8" clrIdx="2">
    <p:extLst>
      <p:ext uri="{19B8F6BF-5375-455C-9EA6-DF929625EA0E}">
        <p15:presenceInfo xmlns:p15="http://schemas.microsoft.com/office/powerpoint/2012/main" userId="S-1-5-21-4145888014-839675345-3125187760-5160" providerId="AD"/>
      </p:ext>
    </p:extLst>
  </p:cmAuthor>
  <p:cmAuthor id="4" name="Tambe, Surfaraz" initials="TS" lastIdx="12"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Rigby, James" initials="RJ [2]" lastIdx="2" clrIdx="5">
    <p:extLst>
      <p:ext uri="{19B8F6BF-5375-455C-9EA6-DF929625EA0E}">
        <p15:presenceInfo xmlns:p15="http://schemas.microsoft.com/office/powerpoint/2012/main" userId="S::james.rigby@xoserve.com::7ade5d71-70eb-452f-8090-262cd4d9bd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D6E8"/>
    <a:srgbClr val="CCFF99"/>
    <a:srgbClr val="9CCB3B"/>
    <a:srgbClr val="FFBF00"/>
    <a:srgbClr val="40D1F5"/>
    <a:srgbClr val="FFFFFF"/>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5CABFD-25B0-44AC-BD60-B9D93A6EE193}" v="134" dt="2020-09-25T10:51:07.9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4660"/>
  </p:normalViewPr>
  <p:slideViewPr>
    <p:cSldViewPr>
      <p:cViewPr varScale="1">
        <p:scale>
          <a:sx n="84" d="100"/>
          <a:sy n="84" d="100"/>
        </p:scale>
        <p:origin x="780" y="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 G Burton" userId="7b817789-b3a9-472e-9cfe-518402a4cf86" providerId="ADAL" clId="{C7930B15-E1A9-429C-83A6-B7C3FE7944F7}"/>
    <pc:docChg chg="custSel modSld">
      <pc:chgData name="Simon G Burton" userId="7b817789-b3a9-472e-9cfe-518402a4cf86" providerId="ADAL" clId="{C7930B15-E1A9-429C-83A6-B7C3FE7944F7}" dt="2020-09-23T10:56:45.070" v="270" actId="255"/>
      <pc:docMkLst>
        <pc:docMk/>
      </pc:docMkLst>
      <pc:sldChg chg="modSp">
        <pc:chgData name="Simon G Burton" userId="7b817789-b3a9-472e-9cfe-518402a4cf86" providerId="ADAL" clId="{C7930B15-E1A9-429C-83A6-B7C3FE7944F7}" dt="2020-09-23T10:56:45.070" v="270" actId="255"/>
        <pc:sldMkLst>
          <pc:docMk/>
          <pc:sldMk cId="3150741820" sldId="871"/>
        </pc:sldMkLst>
        <pc:spChg chg="mod">
          <ac:chgData name="Simon G Burton" userId="7b817789-b3a9-472e-9cfe-518402a4cf86" providerId="ADAL" clId="{C7930B15-E1A9-429C-83A6-B7C3FE7944F7}" dt="2020-09-23T10:56:45.070" v="270" actId="255"/>
          <ac:spMkLst>
            <pc:docMk/>
            <pc:sldMk cId="3150741820" sldId="871"/>
            <ac:spMk id="2" creationId="{00000000-0000-0000-0000-000000000000}"/>
          </ac:spMkLst>
        </pc:spChg>
      </pc:sldChg>
      <pc:sldChg chg="modSp">
        <pc:chgData name="Simon G Burton" userId="7b817789-b3a9-472e-9cfe-518402a4cf86" providerId="ADAL" clId="{C7930B15-E1A9-429C-83A6-B7C3FE7944F7}" dt="2020-09-23T10:56:36.864" v="269" actId="255"/>
        <pc:sldMkLst>
          <pc:docMk/>
          <pc:sldMk cId="16080381" sldId="883"/>
        </pc:sldMkLst>
        <pc:spChg chg="mod">
          <ac:chgData name="Simon G Burton" userId="7b817789-b3a9-472e-9cfe-518402a4cf86" providerId="ADAL" clId="{C7930B15-E1A9-429C-83A6-B7C3FE7944F7}" dt="2020-09-23T10:56:36.864" v="269" actId="255"/>
          <ac:spMkLst>
            <pc:docMk/>
            <pc:sldMk cId="16080381" sldId="883"/>
            <ac:spMk id="2" creationId="{3BBF64D1-DD4B-479C-8274-060EA4CFB223}"/>
          </ac:spMkLst>
        </pc:spChg>
        <pc:graphicFrameChg chg="modGraphic">
          <ac:chgData name="Simon G Burton" userId="7b817789-b3a9-472e-9cfe-518402a4cf86" providerId="ADAL" clId="{C7930B15-E1A9-429C-83A6-B7C3FE7944F7}" dt="2020-09-23T10:52:46.021" v="259" actId="6549"/>
          <ac:graphicFrameMkLst>
            <pc:docMk/>
            <pc:sldMk cId="16080381" sldId="883"/>
            <ac:graphicFrameMk id="4" creationId="{60E62DC6-3EBE-4901-B700-870330337CDA}"/>
          </ac:graphicFrameMkLst>
        </pc:graphicFrameChg>
      </pc:sldChg>
      <pc:sldChg chg="modSp">
        <pc:chgData name="Simon G Burton" userId="7b817789-b3a9-472e-9cfe-518402a4cf86" providerId="ADAL" clId="{C7930B15-E1A9-429C-83A6-B7C3FE7944F7}" dt="2020-09-23T10:56:19.799" v="268" actId="2711"/>
        <pc:sldMkLst>
          <pc:docMk/>
          <pc:sldMk cId="4155667520" sldId="884"/>
        </pc:sldMkLst>
        <pc:spChg chg="mod">
          <ac:chgData name="Simon G Burton" userId="7b817789-b3a9-472e-9cfe-518402a4cf86" providerId="ADAL" clId="{C7930B15-E1A9-429C-83A6-B7C3FE7944F7}" dt="2020-09-23T10:56:19.799" v="268" actId="2711"/>
          <ac:spMkLst>
            <pc:docMk/>
            <pc:sldMk cId="4155667520" sldId="884"/>
            <ac:spMk id="5" creationId="{A409A981-F7C2-4375-81AB-0658FAF6CEEC}"/>
          </ac:spMkLst>
        </pc:spChg>
      </pc:sldChg>
    </pc:docChg>
  </pc:docChgLst>
  <pc:docChgLst>
    <pc:chgData name="William Cole" userId="70e99802-3512-48a6-b6ac-354852db8eb5" providerId="ADAL" clId="{135CABFD-25B0-44AC-BD60-B9D93A6EE193}"/>
    <pc:docChg chg="undo redo modSld">
      <pc:chgData name="William Cole" userId="70e99802-3512-48a6-b6ac-354852db8eb5" providerId="ADAL" clId="{135CABFD-25B0-44AC-BD60-B9D93A6EE193}" dt="2020-09-25T10:01:49.279" v="130" actId="20577"/>
      <pc:docMkLst>
        <pc:docMk/>
      </pc:docMkLst>
      <pc:sldChg chg="modSp delCm modCm">
        <pc:chgData name="William Cole" userId="70e99802-3512-48a6-b6ac-354852db8eb5" providerId="ADAL" clId="{135CABFD-25B0-44AC-BD60-B9D93A6EE193}" dt="2020-09-25T09:51:21.348" v="121"/>
        <pc:sldMkLst>
          <pc:docMk/>
          <pc:sldMk cId="3150741820" sldId="871"/>
        </pc:sldMkLst>
        <pc:spChg chg="mod">
          <ac:chgData name="William Cole" userId="70e99802-3512-48a6-b6ac-354852db8eb5" providerId="ADAL" clId="{135CABFD-25B0-44AC-BD60-B9D93A6EE193}" dt="2020-09-25T09:51:03.646" v="120" actId="20577"/>
          <ac:spMkLst>
            <pc:docMk/>
            <pc:sldMk cId="3150741820" sldId="871"/>
            <ac:spMk id="3" creationId="{00000000-0000-0000-0000-000000000000}"/>
          </ac:spMkLst>
        </pc:spChg>
      </pc:sldChg>
      <pc:sldChg chg="modSp">
        <pc:chgData name="William Cole" userId="70e99802-3512-48a6-b6ac-354852db8eb5" providerId="ADAL" clId="{135CABFD-25B0-44AC-BD60-B9D93A6EE193}" dt="2020-09-25T10:01:49.279" v="130" actId="20577"/>
        <pc:sldMkLst>
          <pc:docMk/>
          <pc:sldMk cId="16080381" sldId="883"/>
        </pc:sldMkLst>
        <pc:graphicFrameChg chg="modGraphic">
          <ac:chgData name="William Cole" userId="70e99802-3512-48a6-b6ac-354852db8eb5" providerId="ADAL" clId="{135CABFD-25B0-44AC-BD60-B9D93A6EE193}" dt="2020-09-25T10:01:49.279" v="130" actId="20577"/>
          <ac:graphicFrameMkLst>
            <pc:docMk/>
            <pc:sldMk cId="16080381" sldId="883"/>
            <ac:graphicFrameMk id="4" creationId="{60E62DC6-3EBE-4901-B700-870330337CD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24/09/2020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457200" y="39470"/>
            <a:ext cx="8229600" cy="637580"/>
          </a:xfrm>
        </p:spPr>
        <p:txBody>
          <a:bodyPr>
            <a:normAutofit/>
          </a:bodyPr>
          <a:lstStyle/>
          <a:p>
            <a:r>
              <a:rPr lang="en-GB" sz="1800" dirty="0"/>
              <a:t>XRN4996 - June 20 Release -  Status Update</a:t>
            </a:r>
          </a:p>
        </p:txBody>
      </p:sp>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682232884"/>
              </p:ext>
            </p:extLst>
          </p:nvPr>
        </p:nvGraphicFramePr>
        <p:xfrm>
          <a:off x="152618" y="627534"/>
          <a:ext cx="8838763" cy="4289355"/>
        </p:xfrm>
        <a:graphic>
          <a:graphicData uri="http://schemas.openxmlformats.org/drawingml/2006/table">
            <a:tbl>
              <a:tblPr firstRow="1" bandRow="1"/>
              <a:tblGrid>
                <a:gridCol w="1245068">
                  <a:extLst>
                    <a:ext uri="{9D8B030D-6E8A-4147-A177-3AD203B41FA5}">
                      <a16:colId xmlns:a16="http://schemas.microsoft.com/office/drawing/2014/main" val="20000"/>
                    </a:ext>
                  </a:extLst>
                </a:gridCol>
                <a:gridCol w="1934598">
                  <a:extLst>
                    <a:ext uri="{9D8B030D-6E8A-4147-A177-3AD203B41FA5}">
                      <a16:colId xmlns:a16="http://schemas.microsoft.com/office/drawing/2014/main" val="20001"/>
                    </a:ext>
                  </a:extLst>
                </a:gridCol>
                <a:gridCol w="1893003">
                  <a:extLst>
                    <a:ext uri="{9D8B030D-6E8A-4147-A177-3AD203B41FA5}">
                      <a16:colId xmlns:a16="http://schemas.microsoft.com/office/drawing/2014/main" val="20002"/>
                    </a:ext>
                  </a:extLst>
                </a:gridCol>
                <a:gridCol w="1925393">
                  <a:extLst>
                    <a:ext uri="{9D8B030D-6E8A-4147-A177-3AD203B41FA5}">
                      <a16:colId xmlns:a16="http://schemas.microsoft.com/office/drawing/2014/main" val="20003"/>
                    </a:ext>
                  </a:extLst>
                </a:gridCol>
                <a:gridCol w="1840701">
                  <a:extLst>
                    <a:ext uri="{9D8B030D-6E8A-4147-A177-3AD203B41FA5}">
                      <a16:colId xmlns:a16="http://schemas.microsoft.com/office/drawing/2014/main" val="20004"/>
                    </a:ext>
                  </a:extLst>
                </a:gridCol>
              </a:tblGrid>
              <a:tr h="288032">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kern="1200" baseline="0" dirty="0">
                          <a:solidFill>
                            <a:schemeClr val="bg1"/>
                          </a:solidFill>
                          <a:latin typeface="Arial" panose="020B0604020202020204" pitchFamily="34" charset="0"/>
                          <a:ea typeface="+mn-ea"/>
                          <a:cs typeface="Arial" panose="020B0604020202020204" pitchFamily="34" charset="0"/>
                        </a:rPr>
                        <a:t>7</a:t>
                      </a:r>
                      <a:r>
                        <a:rPr lang="en-GB" sz="1050" kern="1200" baseline="30000" dirty="0">
                          <a:solidFill>
                            <a:schemeClr val="bg1"/>
                          </a:solidFill>
                          <a:latin typeface="Arial" panose="020B0604020202020204" pitchFamily="34" charset="0"/>
                          <a:ea typeface="+mn-ea"/>
                          <a:cs typeface="Arial" panose="020B0604020202020204" pitchFamily="34" charset="0"/>
                        </a:rPr>
                        <a:t>th</a:t>
                      </a:r>
                      <a:r>
                        <a:rPr lang="en-GB" sz="1050" kern="1200" baseline="0" dirty="0">
                          <a:solidFill>
                            <a:schemeClr val="bg1"/>
                          </a:solidFill>
                          <a:latin typeface="Arial" panose="020B0604020202020204" pitchFamily="34" charset="0"/>
                          <a:ea typeface="+mn-ea"/>
                          <a:cs typeface="Arial" panose="020B0604020202020204" pitchFamily="34" charset="0"/>
                        </a:rPr>
                        <a:t> October 2020</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algn="ctr"/>
                      <a:r>
                        <a:rPr lang="en-GB" sz="1050" b="1" i="0" dirty="0">
                          <a:solidFill>
                            <a:schemeClr val="tx1"/>
                          </a:solidFill>
                          <a:latin typeface="Arial" panose="020B0604020202020204" pitchFamily="34" charset="0"/>
                          <a:cs typeface="Arial" panose="020B0604020202020204" pitchFamily="34" charset="0"/>
                        </a:rPr>
                        <a:t>Overall</a:t>
                      </a:r>
                      <a:r>
                        <a:rPr lang="en-GB" sz="1050" b="1" i="0" baseline="0" dirty="0">
                          <a:solidFill>
                            <a:schemeClr val="tx1"/>
                          </a:solidFill>
                          <a:latin typeface="Arial" panose="020B0604020202020204" pitchFamily="34" charset="0"/>
                          <a:cs typeface="Arial" panose="020B0604020202020204" pitchFamily="34" charset="0"/>
                        </a:rPr>
                        <a:t> Project RAG Status</a:t>
                      </a:r>
                      <a:endParaRPr lang="en-GB" sz="1000" b="1" i="0" dirty="0">
                        <a:solidFill>
                          <a:schemeClr val="tx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900" dirty="0">
                        <a:solidFill>
                          <a:schemeClr val="tx1"/>
                        </a:solidFill>
                        <a:latin typeface="+mn-lt"/>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0"/>
                  </a:ext>
                </a:extLst>
              </a:tr>
              <a:tr h="350987">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Arial" panose="020B0604020202020204" pitchFamily="34" charset="0"/>
                          <a:cs typeface="Arial" panose="020B0604020202020204" pitchFamily="34" charset="0"/>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r>
                        <a:rPr lang="en-GB" sz="1050" b="1" kern="1200" dirty="0">
                          <a:solidFill>
                            <a:schemeClr val="bg1"/>
                          </a:solidFill>
                          <a:latin typeface="Arial" panose="020B0604020202020204" pitchFamily="34" charset="0"/>
                          <a:ea typeface="+mn-ea"/>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1"/>
                  </a:ext>
                </a:extLst>
              </a:tr>
              <a:tr h="27881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RAG</a:t>
                      </a:r>
                      <a:r>
                        <a:rPr lang="en-GB" sz="1050" b="1" baseline="0" dirty="0">
                          <a:solidFill>
                            <a:schemeClr val="bg1"/>
                          </a:solidFill>
                          <a:latin typeface="Arial" panose="020B0604020202020204" pitchFamily="34" charset="0"/>
                          <a:cs typeface="Arial" panose="020B0604020202020204" pitchFamily="34" charset="0"/>
                        </a:rPr>
                        <a:t> Status</a:t>
                      </a:r>
                      <a:endParaRPr lang="en-GB" sz="1050" b="1"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lang="en-GB" sz="900" b="1"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47216">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Status</a:t>
                      </a:r>
                      <a:r>
                        <a:rPr lang="en-GB" sz="1050" b="1" baseline="0" dirty="0">
                          <a:solidFill>
                            <a:schemeClr val="bg1"/>
                          </a:solidFill>
                          <a:latin typeface="Arial" panose="020B0604020202020204" pitchFamily="34" charset="0"/>
                          <a:cs typeface="Arial" panose="020B0604020202020204" pitchFamily="34" charset="0"/>
                        </a:rPr>
                        <a:t> Justification</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extLst>
                  <a:ext uri="{0D108BD9-81ED-4DB2-BD59-A6C34878D82A}">
                    <a16:rowId xmlns:a16="http://schemas.microsoft.com/office/drawing/2014/main" val="10003"/>
                  </a:ext>
                </a:extLst>
              </a:tr>
              <a:tr h="128577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panose="020B0604020202020204" pitchFamily="34" charset="0"/>
                          <a:ea typeface="+mn-ea"/>
                          <a:cs typeface="Arial" panose="020B0604020202020204" pitchFamily="34" charset="0"/>
                        </a:rPr>
                        <a:t>Schedule</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GB" sz="9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XRN4850 SMS/Email Notification:</a:t>
                      </a: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An extraordinary Contracts Management Committee meeting was held on 9</a:t>
                      </a:r>
                      <a:r>
                        <a:rPr kumimoji="0" lang="en-GB" sz="900" b="0" i="0" u="none" strike="noStrike" kern="1200" cap="none" normalizeH="0" baseline="30000" dirty="0">
                          <a:ln>
                            <a:noFill/>
                          </a:ln>
                          <a:solidFill>
                            <a:schemeClr val="tx1"/>
                          </a:solidFill>
                          <a:effectLst/>
                          <a:latin typeface="Arial" panose="020B0604020202020204" pitchFamily="34" charset="0"/>
                          <a:ea typeface="Verdana" pitchFamily="34" charset="0"/>
                          <a:cs typeface="Arial" panose="020B0604020202020204" pitchFamily="34" charset="0"/>
                        </a:rPr>
                        <a:t>th</a:t>
                      </a: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September and a final decision was made to proceed with Twilio as service provider for the SMS and Email broadcast notifications. The project team are now progressing with pre implementation activities and are planning Go Live of the service for 5</a:t>
                      </a:r>
                      <a:r>
                        <a:rPr kumimoji="0" lang="en-GB" sz="900" b="0" i="0" u="none" strike="noStrike" kern="1200" cap="none" normalizeH="0" baseline="30000" dirty="0">
                          <a:ln>
                            <a:noFill/>
                          </a:ln>
                          <a:solidFill>
                            <a:schemeClr val="tx1"/>
                          </a:solidFill>
                          <a:effectLst/>
                          <a:latin typeface="Arial" panose="020B0604020202020204" pitchFamily="34" charset="0"/>
                          <a:ea typeface="Verdana" pitchFamily="34" charset="0"/>
                          <a:cs typeface="Arial" panose="020B0604020202020204" pitchFamily="34" charset="0"/>
                        </a:rPr>
                        <a:t>th</a:t>
                      </a: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October</a:t>
                      </a:r>
                      <a:endParaRPr kumimoji="0" lang="en-US" sz="9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171450" lvl="0" indent="-171450">
                        <a:buFont typeface="Arial" panose="020B0604020202020204" pitchFamily="34" charset="0"/>
                        <a:buChar char="•"/>
                      </a:pPr>
                      <a:r>
                        <a:rPr kumimoji="0" lang="en-US" sz="9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XRN4850 CNC file processing enhancement: </a:t>
                      </a: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Testing completed and implementation readiness in progress and changes to file processing frequency have been made. On track for implementation on 3</a:t>
                      </a:r>
                      <a:r>
                        <a:rPr kumimoji="0" lang="en-US" sz="900" b="0" i="0" u="none" strike="noStrike" kern="1200" cap="none" normalizeH="0" baseline="30000" dirty="0">
                          <a:ln>
                            <a:noFill/>
                          </a:ln>
                          <a:solidFill>
                            <a:schemeClr val="tx1"/>
                          </a:solidFill>
                          <a:effectLst/>
                          <a:latin typeface="Arial" panose="020B0604020202020204" pitchFamily="34" charset="0"/>
                          <a:ea typeface="Verdana" pitchFamily="34" charset="0"/>
                          <a:cs typeface="Arial" panose="020B0604020202020204" pitchFamily="34" charset="0"/>
                        </a:rPr>
                        <a:t>rd</a:t>
                      </a: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October. Prior to submitting any bulk CNC files, please contact Max Pemberton</a:t>
                      </a:r>
                    </a:p>
                    <a:p>
                      <a:pPr marL="171450" lvl="0" indent="-171450">
                        <a:buFont typeface="Arial" panose="020B0604020202020204" pitchFamily="34" charset="0"/>
                        <a:buChar char="•"/>
                      </a:pPr>
                      <a:r>
                        <a:rPr kumimoji="0" lang="en-US" sz="900" b="1" i="0" u="none" strike="noStrike" kern="1200" cap="none" normalizeH="0" baseline="0" dirty="0">
                          <a:ln>
                            <a:noFill/>
                          </a:ln>
                          <a:solidFill>
                            <a:schemeClr val="tx1"/>
                          </a:solidFill>
                          <a:effectLst/>
                          <a:latin typeface="+mn-lt"/>
                          <a:ea typeface="Verdana" panose="020B0604030504040204" pitchFamily="34" charset="0"/>
                          <a:cs typeface="+mn-cs"/>
                        </a:rPr>
                        <a:t>Post Implementation Support:</a:t>
                      </a:r>
                      <a:r>
                        <a:rPr kumimoji="0" lang="en-US" sz="900" b="0" i="0" u="none" strike="noStrike" kern="1200" cap="none" normalizeH="0" baseline="0" dirty="0">
                          <a:ln>
                            <a:noFill/>
                          </a:ln>
                          <a:solidFill>
                            <a:schemeClr val="tx1"/>
                          </a:solidFill>
                          <a:effectLst/>
                          <a:latin typeface="+mn-lt"/>
                          <a:ea typeface="Verdana" panose="020B0604030504040204" pitchFamily="34" charset="0"/>
                          <a:cs typeface="+mn-cs"/>
                        </a:rPr>
                        <a: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normalizeH="0" baseline="0" dirty="0">
                          <a:ln>
                            <a:noFill/>
                          </a:ln>
                          <a:solidFill>
                            <a:schemeClr val="tx1"/>
                          </a:solidFill>
                          <a:effectLst/>
                          <a:latin typeface="+mn-lt"/>
                          <a:ea typeface="Verdana" panose="020B0604030504040204" pitchFamily="34" charset="0"/>
                          <a:cs typeface="+mn-cs"/>
                        </a:rPr>
                        <a:t>Core UK Link –</a:t>
                      </a: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on track to complete end of September.  All existing defects have been resolved and first usage under final review.</a:t>
                      </a:r>
                      <a:endParaRPr kumimoji="0" lang="en-US" sz="900" b="0" i="0" u="none" strike="noStrike" kern="1200" cap="none" normalizeH="0" baseline="0" dirty="0">
                        <a:ln>
                          <a:noFill/>
                        </a:ln>
                        <a:solidFill>
                          <a:schemeClr val="tx1"/>
                        </a:solidFill>
                        <a:effectLst/>
                        <a:latin typeface="+mn-lt"/>
                        <a:ea typeface="Verdana" panose="020B0604030504040204" pitchFamily="34" charset="0"/>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normalizeH="0" baseline="0" dirty="0">
                          <a:ln>
                            <a:noFill/>
                          </a:ln>
                          <a:solidFill>
                            <a:schemeClr val="tx1"/>
                          </a:solidFill>
                          <a:effectLst/>
                          <a:latin typeface="+mn-lt"/>
                          <a:ea typeface="Verdana" panose="020B0604030504040204" pitchFamily="34" charset="0"/>
                          <a:cs typeface="+mn-cs"/>
                        </a:rPr>
                        <a:t>XRN4850 - will commence following implementation of new SMS/Email service from 5</a:t>
                      </a:r>
                      <a:r>
                        <a:rPr kumimoji="0" lang="en-US" sz="900" b="0" i="0" u="none" strike="noStrike" kern="1200" cap="none" normalizeH="0" baseline="30000" dirty="0">
                          <a:ln>
                            <a:noFill/>
                          </a:ln>
                          <a:solidFill>
                            <a:schemeClr val="tx1"/>
                          </a:solidFill>
                          <a:effectLst/>
                          <a:latin typeface="+mn-lt"/>
                          <a:ea typeface="Verdana" panose="020B0604030504040204" pitchFamily="34" charset="0"/>
                          <a:cs typeface="+mn-cs"/>
                        </a:rPr>
                        <a:t>th</a:t>
                      </a:r>
                      <a:r>
                        <a:rPr kumimoji="0" lang="en-US" sz="900" b="0" i="0" u="none" strike="noStrike" kern="1200" cap="none" normalizeH="0" baseline="0" dirty="0">
                          <a:ln>
                            <a:noFill/>
                          </a:ln>
                          <a:solidFill>
                            <a:schemeClr val="tx1"/>
                          </a:solidFill>
                          <a:effectLst/>
                          <a:latin typeface="+mn-lt"/>
                          <a:ea typeface="Verdana" panose="020B0604030504040204" pitchFamily="34" charset="0"/>
                          <a:cs typeface="+mn-cs"/>
                        </a:rPr>
                        <a:t> October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1" i="0" u="none" strike="noStrike" kern="1200" cap="none" normalizeH="0" baseline="0" dirty="0">
                          <a:ln>
                            <a:noFill/>
                          </a:ln>
                          <a:solidFill>
                            <a:schemeClr val="tx1"/>
                          </a:solidFill>
                          <a:effectLst/>
                          <a:latin typeface="+mn-lt"/>
                          <a:ea typeface="Verdana" panose="020B0604030504040204" pitchFamily="34" charset="0"/>
                          <a:cs typeface="+mn-cs"/>
                        </a:rPr>
                        <a:t>Scope Variations: </a:t>
                      </a:r>
                      <a:r>
                        <a:rPr kumimoji="0" lang="en-US" sz="900" b="0" i="0" u="none" strike="noStrike" kern="1200" cap="none" normalizeH="0" baseline="0" dirty="0">
                          <a:ln>
                            <a:noFill/>
                          </a:ln>
                          <a:solidFill>
                            <a:schemeClr val="tx1"/>
                          </a:solidFill>
                          <a:effectLst/>
                          <a:latin typeface="+mn-lt"/>
                          <a:ea typeface="Verdana" panose="020B0604030504040204" pitchFamily="34" charset="0"/>
                          <a:cs typeface="+mn-cs"/>
                        </a:rPr>
                        <a:t>Requirements and design for scope variation for Market Trials and reporting review in progress, these will be delivered during PIS/subsequent release</a:t>
                      </a:r>
                      <a:endParaRPr kumimoji="0" lang="en-US" sz="9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XRN4780(B) MAP ID </a:t>
                      </a: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a:t>
                      </a:r>
                      <a:r>
                        <a:rPr kumimoji="0" lang="en-US" sz="9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a:t>
                      </a: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Re-planning activities are underway for migration of MAP ID into UK Link in preparation for CSSC. This is due to identified data quality issues that need to be resolved/accounted for in the solution. Revised plan to be shared once </a:t>
                      </a:r>
                      <a:r>
                        <a:rPr kumimoji="0" lang="en-GB" sz="900" b="0" i="0" u="none" strike="noStrike" kern="1200" cap="none" normalizeH="0" baseline="0" noProof="0" dirty="0">
                          <a:ln>
                            <a:noFill/>
                          </a:ln>
                          <a:solidFill>
                            <a:schemeClr val="tx1"/>
                          </a:solidFill>
                          <a:effectLst/>
                          <a:latin typeface="Arial" panose="020B0604020202020204" pitchFamily="34" charset="0"/>
                          <a:ea typeface="Verdana" pitchFamily="34" charset="0"/>
                          <a:cs typeface="Arial" panose="020B0604020202020204" pitchFamily="34" charset="0"/>
                        </a:rPr>
                        <a:t>finalised</a:t>
                      </a: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discussions are on going with MAPs for the resubmission of MAP ID data to be used to facilitate this activity</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43208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9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Issue</a:t>
                      </a: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 Shippers cannot send in files in bulk with customer information through the CNF/CNC files following implementation of XRN4850 functionality because of the current daily system limit leading to increased pressure on Xoserve systems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42031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Core UK Link Project Delivery costs are in line with approved BER</a:t>
                      </a:r>
                    </a:p>
                    <a:p>
                      <a:pPr marL="171450" lvl="0" indent="-171450">
                        <a:buFont typeface="Arial" panose="020B0604020202020204" pitchFamily="34" charset="0"/>
                        <a:buChar cha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XRN4850 costs are being </a:t>
                      </a:r>
                      <a:r>
                        <a:rPr kumimoji="0" lang="en-GB" sz="900" b="0" i="0" u="none" strike="noStrike" kern="1200" cap="none" normalizeH="0" baseline="0" noProof="0" dirty="0">
                          <a:ln>
                            <a:noFill/>
                          </a:ln>
                          <a:solidFill>
                            <a:schemeClr val="tx1"/>
                          </a:solidFill>
                          <a:effectLst/>
                          <a:latin typeface="Arial" panose="020B0604020202020204" pitchFamily="34" charset="0"/>
                          <a:ea typeface="Verdana" pitchFamily="34" charset="0"/>
                          <a:cs typeface="Arial" panose="020B0604020202020204" pitchFamily="34" charset="0"/>
                        </a:rPr>
                        <a:t>finalised</a:t>
                      </a: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following approval of Twilio as service provider and scope variations, this is expected to be circa £55,000</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420310">
                <a:tc>
                  <a:txBody>
                    <a:bodyPr/>
                    <a:lstStyle/>
                    <a:p>
                      <a:pPr algn="ctr"/>
                      <a:r>
                        <a:rPr lang="en-GB" sz="1050" b="1" baseline="0"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Weekly monitoring of Xoserve SME resources supporting multiple demands (e.g. BAU defects, Future Releases, COVID19 priorities etc.) is ongoing</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6080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B6BAA-8E1C-4CF9-86DA-FE8E4DF08B5E}"/>
              </a:ext>
            </a:extLst>
          </p:cNvPr>
          <p:cNvSpPr>
            <a:spLocks noGrp="1"/>
          </p:cNvSpPr>
          <p:nvPr>
            <p:ph type="title"/>
          </p:nvPr>
        </p:nvSpPr>
        <p:spPr/>
        <p:txBody>
          <a:bodyPr>
            <a:normAutofit/>
          </a:bodyPr>
          <a:lstStyle/>
          <a:p>
            <a:r>
              <a:rPr lang="en-GB" sz="1800" dirty="0"/>
              <a:t>XRN4850 – SMS/Email Broadcast Notification Timeline</a:t>
            </a:r>
          </a:p>
        </p:txBody>
      </p:sp>
      <p:pic>
        <p:nvPicPr>
          <p:cNvPr id="3" name="Picture 2">
            <a:extLst>
              <a:ext uri="{FF2B5EF4-FFF2-40B4-BE49-F238E27FC236}">
                <a16:creationId xmlns:a16="http://schemas.microsoft.com/office/drawing/2014/main" id="{BD5ED89E-4F12-4506-B66A-413BF46C41F8}"/>
              </a:ext>
            </a:extLst>
          </p:cNvPr>
          <p:cNvPicPr>
            <a:picLocks noChangeAspect="1"/>
          </p:cNvPicPr>
          <p:nvPr/>
        </p:nvPicPr>
        <p:blipFill>
          <a:blip r:embed="rId2"/>
          <a:stretch>
            <a:fillRect/>
          </a:stretch>
        </p:blipFill>
        <p:spPr>
          <a:xfrm>
            <a:off x="473061" y="1393085"/>
            <a:ext cx="7624013" cy="2069297"/>
          </a:xfrm>
          <a:prstGeom prst="rect">
            <a:avLst/>
          </a:prstGeom>
        </p:spPr>
      </p:pic>
      <p:sp>
        <p:nvSpPr>
          <p:cNvPr id="5" name="TextBox 4">
            <a:extLst>
              <a:ext uri="{FF2B5EF4-FFF2-40B4-BE49-F238E27FC236}">
                <a16:creationId xmlns:a16="http://schemas.microsoft.com/office/drawing/2014/main" id="{A409A981-F7C2-4375-81AB-0658FAF6CEEC}"/>
              </a:ext>
            </a:extLst>
          </p:cNvPr>
          <p:cNvSpPr txBox="1"/>
          <p:nvPr/>
        </p:nvSpPr>
        <p:spPr>
          <a:xfrm>
            <a:off x="539552" y="915566"/>
            <a:ext cx="7557522" cy="276999"/>
          </a:xfrm>
          <a:prstGeom prst="rect">
            <a:avLst/>
          </a:prstGeom>
          <a:noFill/>
        </p:spPr>
        <p:txBody>
          <a:bodyPr wrap="square" rtlCol="0">
            <a:spAutoFit/>
          </a:bodyPr>
          <a:lstStyle/>
          <a:p>
            <a:pPr marL="171450" indent="-171450">
              <a:buFont typeface="Arial" panose="020B0604020202020204" pitchFamily="34" charset="0"/>
              <a:buChar char="•"/>
            </a:pPr>
            <a:r>
              <a:rPr lang="en-GB" sz="1200" dirty="0"/>
              <a:t>Implementation preparation has commenced to configure Twilio in preparation for Go Live on 5</a:t>
            </a:r>
            <a:r>
              <a:rPr lang="en-GB" sz="1200" baseline="30000" dirty="0"/>
              <a:t>th</a:t>
            </a:r>
            <a:r>
              <a:rPr lang="en-GB" sz="1200" dirty="0"/>
              <a:t> October</a:t>
            </a:r>
          </a:p>
        </p:txBody>
      </p:sp>
    </p:spTree>
    <p:extLst>
      <p:ext uri="{BB962C8B-B14F-4D97-AF65-F5344CB8AC3E}">
        <p14:creationId xmlns:p14="http://schemas.microsoft.com/office/powerpoint/2010/main" val="4155667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7"/>
            <a:ext cx="8229600" cy="637580"/>
          </a:xfrm>
        </p:spPr>
        <p:txBody>
          <a:bodyPr>
            <a:normAutofit/>
          </a:bodyPr>
          <a:lstStyle/>
          <a:p>
            <a:r>
              <a:rPr lang="en-GB" sz="1800" dirty="0"/>
              <a:t>June 20 Release Summary</a:t>
            </a:r>
          </a:p>
        </p:txBody>
      </p:sp>
      <p:sp>
        <p:nvSpPr>
          <p:cNvPr id="3" name="TextBox 2"/>
          <p:cNvSpPr txBox="1"/>
          <p:nvPr/>
        </p:nvSpPr>
        <p:spPr>
          <a:xfrm>
            <a:off x="107504" y="699542"/>
            <a:ext cx="9144000" cy="3708708"/>
          </a:xfrm>
          <a:prstGeom prst="rect">
            <a:avLst/>
          </a:prstGeom>
          <a:noFill/>
        </p:spPr>
        <p:txBody>
          <a:bodyPr wrap="square" rtlCol="0">
            <a:spAutoFit/>
          </a:bodyPr>
          <a:lstStyle/>
          <a:p>
            <a:r>
              <a:rPr lang="en-GB" sz="1100" dirty="0"/>
              <a:t>June 20 Release consists of 7 changes, Implementation was completed for June 2020:</a:t>
            </a:r>
          </a:p>
          <a:p>
            <a:endParaRPr lang="en-GB" sz="1200" dirty="0"/>
          </a:p>
          <a:p>
            <a:r>
              <a:rPr lang="en-GB" sz="1100" b="1" u="sng" dirty="0"/>
              <a:t>In Scope</a:t>
            </a:r>
          </a:p>
          <a:p>
            <a:pPr marL="285750" indent="-285750">
              <a:buFont typeface="Arial" panose="020B0604020202020204" pitchFamily="34" charset="0"/>
              <a:buChar char="•"/>
            </a:pPr>
            <a:r>
              <a:rPr lang="en-GB" sz="1100" b="1" dirty="0"/>
              <a:t>XRN4772</a:t>
            </a:r>
            <a:r>
              <a:rPr lang="en-GB" sz="1100" dirty="0"/>
              <a:t> - </a:t>
            </a:r>
            <a:r>
              <a:rPr lang="en-US" sz="1100" dirty="0"/>
              <a:t>Composite Weather Variable (CWV) Improvements</a:t>
            </a:r>
          </a:p>
          <a:p>
            <a:pPr marL="285750" indent="-285750">
              <a:buFont typeface="Arial" panose="020B0604020202020204" pitchFamily="34" charset="0"/>
              <a:buChar char="•"/>
            </a:pPr>
            <a:r>
              <a:rPr lang="en-US" sz="1100" b="1" dirty="0"/>
              <a:t>XRN4888</a:t>
            </a:r>
            <a:r>
              <a:rPr lang="en-US" sz="1100" dirty="0"/>
              <a:t> - Removing Duplicate Address Update Validation for IGT Supply Meter Points via Contact Management Service (CMS)</a:t>
            </a:r>
          </a:p>
          <a:p>
            <a:pPr marL="285750" indent="-285750">
              <a:buFont typeface="Arial" panose="020B0604020202020204" pitchFamily="34" charset="0"/>
              <a:buChar char="•"/>
            </a:pPr>
            <a:r>
              <a:rPr lang="en-US" sz="1100" b="1" dirty="0"/>
              <a:t>XRN4930</a:t>
            </a:r>
            <a:r>
              <a:rPr lang="en-US" sz="1100" dirty="0"/>
              <a:t> -Requirement to Inform Shipper of Meter Link Code Change</a:t>
            </a:r>
          </a:p>
          <a:p>
            <a:pPr marL="285750" indent="-285750">
              <a:buFont typeface="Arial" panose="020B0604020202020204" pitchFamily="34" charset="0"/>
              <a:buChar char="•"/>
            </a:pPr>
            <a:r>
              <a:rPr lang="en-US" sz="1100" b="1" dirty="0"/>
              <a:t>XRN4850</a:t>
            </a:r>
            <a:r>
              <a:rPr lang="en-US" sz="1100" dirty="0"/>
              <a:t> - Notification of Customer Contact Details to Transporters (UKLink file formats, new service to follow)</a:t>
            </a:r>
          </a:p>
          <a:p>
            <a:pPr marL="285750" indent="-285750">
              <a:buFont typeface="Arial" panose="020B0604020202020204" pitchFamily="34" charset="0"/>
              <a:buChar char="•"/>
            </a:pPr>
            <a:r>
              <a:rPr lang="en-US" sz="1100" b="1" dirty="0"/>
              <a:t>XRN4865</a:t>
            </a:r>
            <a:r>
              <a:rPr lang="en-US" sz="1100" dirty="0"/>
              <a:t> - Amendment to Treatment and Reporting  of CYCL Reads</a:t>
            </a:r>
          </a:p>
          <a:p>
            <a:pPr marL="285750" indent="-285750">
              <a:buFont typeface="Arial" panose="020B0604020202020204" pitchFamily="34" charset="0"/>
              <a:buChar char="•"/>
            </a:pPr>
            <a:r>
              <a:rPr lang="en-US" sz="1100" b="1" dirty="0"/>
              <a:t>XRN4932</a:t>
            </a:r>
            <a:r>
              <a:rPr lang="en-US" sz="1100" dirty="0"/>
              <a:t> - Improvements to the quality of the Conversion Factor values held on the Supply Point Register (MOD0681S)</a:t>
            </a:r>
            <a:endParaRPr lang="en-US" sz="1100" b="1" u="sng" dirty="0"/>
          </a:p>
          <a:p>
            <a:pPr marL="285750" indent="-285750">
              <a:buFont typeface="Arial" panose="020B0604020202020204" pitchFamily="34" charset="0"/>
              <a:buChar char="•"/>
            </a:pPr>
            <a:r>
              <a:rPr lang="en-US" sz="1100" b="1" dirty="0"/>
              <a:t>XRN4780 (B)***</a:t>
            </a:r>
            <a:r>
              <a:rPr lang="en-US" sz="1100" dirty="0"/>
              <a:t> – Inclusion of Meter Asset Provider Identity (MAP Id) in the UK Link system (</a:t>
            </a:r>
            <a:r>
              <a:rPr lang="en-US" sz="1100" b="1" dirty="0"/>
              <a:t>CSS Consequential Change</a:t>
            </a:r>
            <a:r>
              <a:rPr lang="en-US" sz="1100" dirty="0"/>
              <a:t>)</a:t>
            </a:r>
          </a:p>
          <a:p>
            <a:pPr marL="285750" indent="-285750">
              <a:buFont typeface="Arial" panose="020B0604020202020204" pitchFamily="34" charset="0"/>
              <a:buChar char="•"/>
            </a:pPr>
            <a:endParaRPr lang="en-US" sz="1100" dirty="0"/>
          </a:p>
          <a:p>
            <a:r>
              <a:rPr lang="en-US" sz="1100" b="1" u="sng" dirty="0"/>
              <a:t>Descoped</a:t>
            </a:r>
          </a:p>
          <a:p>
            <a:pPr marL="285750" indent="-285750">
              <a:buFont typeface="Arial" panose="020B0604020202020204" pitchFamily="34" charset="0"/>
              <a:buChar char="•"/>
            </a:pPr>
            <a:r>
              <a:rPr lang="en-GB" sz="1100" b="1" strike="sngStrike" dirty="0"/>
              <a:t>XRN4691**</a:t>
            </a:r>
            <a:r>
              <a:rPr lang="en-GB" sz="1100" strike="sngStrike" dirty="0"/>
              <a:t> - </a:t>
            </a:r>
            <a:r>
              <a:rPr lang="en-US" sz="1100" strike="sngStrike" dirty="0"/>
              <a:t>CSEPs: IGT and GT File Formats (CGI Files)</a:t>
            </a:r>
            <a:endParaRPr lang="en-GB" sz="1100" strike="sngStrike" dirty="0"/>
          </a:p>
          <a:p>
            <a:pPr marL="285750" indent="-285750">
              <a:buFont typeface="Arial" panose="020B0604020202020204" pitchFamily="34" charset="0"/>
              <a:buChar char="•"/>
            </a:pPr>
            <a:r>
              <a:rPr lang="en-GB" sz="1100" b="1" strike="sngStrike" dirty="0"/>
              <a:t>XRN4692**</a:t>
            </a:r>
            <a:r>
              <a:rPr lang="en-GB" sz="1100" strike="sngStrike" dirty="0"/>
              <a:t> - </a:t>
            </a:r>
            <a:r>
              <a:rPr lang="en-US" sz="1100" strike="sngStrike" dirty="0"/>
              <a:t>CSEPs: IGT and GT File Formats (CIN Files)</a:t>
            </a:r>
          </a:p>
          <a:p>
            <a:pPr marL="285750" indent="-285750">
              <a:buFont typeface="Arial" panose="020B0604020202020204" pitchFamily="34" charset="0"/>
              <a:buChar char="•"/>
            </a:pPr>
            <a:r>
              <a:rPr lang="en-GB" sz="1100" b="1" strike="sngStrike" dirty="0"/>
              <a:t>XRN4780 (B) </a:t>
            </a:r>
            <a:r>
              <a:rPr lang="en-GB" sz="1100" strike="sngStrike" dirty="0"/>
              <a:t>- </a:t>
            </a:r>
            <a:r>
              <a:rPr lang="en-US" sz="1100" strike="sngStrike" dirty="0"/>
              <a:t>Inclusion of Meter Asset Provider Identity (MAP Id) in the UK Link system (CSS Consequential Change)</a:t>
            </a:r>
          </a:p>
          <a:p>
            <a:pPr marL="285750" indent="-285750">
              <a:buFont typeface="Arial" panose="020B0604020202020204" pitchFamily="34" charset="0"/>
              <a:buChar char="•"/>
            </a:pPr>
            <a:r>
              <a:rPr lang="en-US" sz="1100" b="1" strike="sngStrike" dirty="0"/>
              <a:t>XRN4871 (B)** </a:t>
            </a:r>
            <a:r>
              <a:rPr lang="en-US" sz="1100" strike="sngStrike" dirty="0"/>
              <a:t>- Changes to Ratchet Regime (MOD0665)</a:t>
            </a:r>
          </a:p>
          <a:p>
            <a:pPr marL="285750" indent="-285750">
              <a:buFont typeface="Arial" panose="020B0604020202020204" pitchFamily="34" charset="0"/>
              <a:buChar char="•"/>
            </a:pPr>
            <a:r>
              <a:rPr lang="en-US" sz="1100" b="1" strike="sngStrike" dirty="0"/>
              <a:t>XRN4941*</a:t>
            </a:r>
            <a:r>
              <a:rPr lang="en-GB" sz="1100" strike="sngStrike" dirty="0"/>
              <a:t> - </a:t>
            </a:r>
            <a:r>
              <a:rPr lang="en-US" sz="1100" strike="sngStrike" dirty="0"/>
              <a:t>Auto updates to meter read frequency (MOD0692)</a:t>
            </a:r>
            <a:endParaRPr lang="en-GB" sz="1100" strike="sngStrike" dirty="0"/>
          </a:p>
          <a:p>
            <a:endParaRPr lang="en-GB" sz="1400" dirty="0"/>
          </a:p>
          <a:p>
            <a:pPr lvl="0"/>
            <a:r>
              <a:rPr lang="en-GB" sz="800" dirty="0"/>
              <a:t>* Pending Solution/MOD </a:t>
            </a:r>
            <a:r>
              <a:rPr lang="en-GB" sz="800" dirty="0">
                <a:cs typeface="Arial" panose="020B0604020202020204" pitchFamily="34" charset="0"/>
              </a:rPr>
              <a:t>approval by ChMC/DSG for remaining change requests. Descoped at ChMC on 8</a:t>
            </a:r>
            <a:r>
              <a:rPr lang="en-GB" sz="800" baseline="30000" dirty="0">
                <a:cs typeface="Arial" panose="020B0604020202020204" pitchFamily="34" charset="0"/>
              </a:rPr>
              <a:t>th</a:t>
            </a:r>
            <a:r>
              <a:rPr lang="en-GB" sz="800" dirty="0">
                <a:cs typeface="Arial" panose="020B0604020202020204" pitchFamily="34" charset="0"/>
              </a:rPr>
              <a:t> January 2020</a:t>
            </a:r>
          </a:p>
          <a:p>
            <a:pPr lvl="0"/>
            <a:r>
              <a:rPr lang="en-GB" sz="800" dirty="0">
                <a:cs typeface="Arial" panose="020B0604020202020204" pitchFamily="34" charset="0"/>
              </a:rPr>
              <a:t>** Descoped at eChMC on 22</a:t>
            </a:r>
            <a:r>
              <a:rPr lang="en-GB" sz="800" baseline="30000" dirty="0">
                <a:cs typeface="Arial" panose="020B0604020202020204" pitchFamily="34" charset="0"/>
              </a:rPr>
              <a:t>nd</a:t>
            </a:r>
            <a:r>
              <a:rPr lang="en-GB" sz="800" dirty="0">
                <a:cs typeface="Arial" panose="020B0604020202020204" pitchFamily="34" charset="0"/>
              </a:rPr>
              <a:t> November 2019</a:t>
            </a:r>
          </a:p>
          <a:p>
            <a:pPr lvl="0"/>
            <a:r>
              <a:rPr lang="en-GB" sz="800" dirty="0">
                <a:cs typeface="Arial" panose="020B0604020202020204" pitchFamily="34" charset="0"/>
              </a:rPr>
              <a:t>*** Added to scope (revised scope from original)</a:t>
            </a:r>
          </a:p>
          <a:p>
            <a:endParaRPr lang="en-GB" sz="900" dirty="0"/>
          </a:p>
        </p:txBody>
      </p:sp>
    </p:spTree>
    <p:extLst>
      <p:ext uri="{BB962C8B-B14F-4D97-AF65-F5344CB8AC3E}">
        <p14:creationId xmlns:p14="http://schemas.microsoft.com/office/powerpoint/2010/main" val="3150741820"/>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2" ma:contentTypeDescription="Create a new document." ma:contentTypeScope="" ma:versionID="a229eac2f26aceef43ef7ee8b1b62936">
  <xsd:schema xmlns:xsd="http://www.w3.org/2001/XMLSchema" xmlns:xs="http://www.w3.org/2001/XMLSchema" xmlns:p="http://schemas.microsoft.com/office/2006/metadata/properties" xmlns:ns2="11f1cc19-a6a2-4477-822b-8358f9edc374" targetNamespace="http://schemas.microsoft.com/office/2006/metadata/properties" ma:root="true" ma:fieldsID="8c1948700286a73dddfb7866fa6a33ed" ns2:_="">
    <xsd:import namespace="11f1cc19-a6a2-4477-822b-8358f9edc37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966AA5-3D01-4B81-BAE0-8020A2E16EFF}">
  <ds:schemaRefs>
    <ds:schemaRef ds:uri="http://purl.org/dc/elements/1.1/"/>
    <ds:schemaRef ds:uri="http://schemas.microsoft.com/office/infopath/2007/PartnerControls"/>
    <ds:schemaRef ds:uri="http://schemas.microsoft.com/office/2006/metadata/properties"/>
    <ds:schemaRef ds:uri="http://purl.org/dc/terms/"/>
    <ds:schemaRef ds:uri="http://schemas.microsoft.com/office/2006/documentManagement/types"/>
    <ds:schemaRef ds:uri="http://purl.org/dc/dcmitype/"/>
    <ds:schemaRef ds:uri="11f1cc19-a6a2-4477-822b-8358f9edc374"/>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90DAC63-DF68-49DB-AED7-A028450D1A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A513DF9-3E74-488E-B239-1C5C999E5C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45343</TotalTime>
  <Words>650</Words>
  <Application>Microsoft Office PowerPoint</Application>
  <PresentationFormat>On-screen Show (16:9)</PresentationFormat>
  <Paragraphs>48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Verdana</vt:lpstr>
      <vt:lpstr>Office Theme</vt:lpstr>
      <vt:lpstr>XRN4996 - June 20 Release -  Status Update</vt:lpstr>
      <vt:lpstr>XRN4850 – SMS/Email Broadcast Notification Timeline</vt:lpstr>
      <vt:lpstr>June 20 Release Summary</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William Cole</cp:lastModifiedBy>
  <cp:revision>585</cp:revision>
  <dcterms:created xsi:type="dcterms:W3CDTF">2018-09-02T17:12:15Z</dcterms:created>
  <dcterms:modified xsi:type="dcterms:W3CDTF">2020-09-25T10:51:16Z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ies>
</file>