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29" r:id="rId6"/>
    <p:sldMasterId id="2147484139" r:id="rId7"/>
  </p:sldMasterIdLst>
  <p:notesMasterIdLst>
    <p:notesMasterId r:id="rId25"/>
  </p:notesMasterIdLst>
  <p:handoutMasterIdLst>
    <p:handoutMasterId r:id="rId26"/>
  </p:handoutMasterIdLst>
  <p:sldIdLst>
    <p:sldId id="352" r:id="rId8"/>
    <p:sldId id="800" r:id="rId9"/>
    <p:sldId id="802" r:id="rId10"/>
    <p:sldId id="803" r:id="rId11"/>
    <p:sldId id="804" r:id="rId12"/>
    <p:sldId id="775" r:id="rId13"/>
    <p:sldId id="794" r:id="rId14"/>
    <p:sldId id="783" r:id="rId15"/>
    <p:sldId id="790" r:id="rId16"/>
    <p:sldId id="791" r:id="rId17"/>
    <p:sldId id="776" r:id="rId18"/>
    <p:sldId id="785" r:id="rId19"/>
    <p:sldId id="809" r:id="rId20"/>
    <p:sldId id="806" r:id="rId21"/>
    <p:sldId id="257" r:id="rId22"/>
    <p:sldId id="258" r:id="rId23"/>
    <p:sldId id="259" r:id="rId24"/>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5AA8"/>
    <a:srgbClr val="FFCC00"/>
    <a:srgbClr val="F09F0E"/>
    <a:srgbClr val="26A412"/>
    <a:srgbClr val="E8EAF1"/>
    <a:srgbClr val="CED1E1"/>
    <a:srgbClr val="CED1E2"/>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8A7CF-27FB-4C89-AA28-0E201700A81A}" v="837" dt="2020-09-03T13:06:06.023"/>
    <p1510:client id="{F061C1A8-943E-4E2D-8BA1-DFA40BA978CF}" v="337" dt="2020-09-03T14:10:52.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17" autoAdjust="0"/>
  </p:normalViewPr>
  <p:slideViewPr>
    <p:cSldViewPr snapToGrid="0">
      <p:cViewPr>
        <p:scale>
          <a:sx n="84" d="100"/>
          <a:sy n="84" d="100"/>
        </p:scale>
        <p:origin x="780" y="6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don, Emma J" userId="fefd1f69-c297-4970-add2-0b667d1abc1f" providerId="ADAL" clId="{F061C1A8-943E-4E2D-8BA1-DFA40BA978CF}"/>
    <pc:docChg chg="custSel addSld delSld modSld sldOrd">
      <pc:chgData name="Lyndon, Emma J" userId="fefd1f69-c297-4970-add2-0b667d1abc1f" providerId="ADAL" clId="{F061C1A8-943E-4E2D-8BA1-DFA40BA978CF}" dt="2020-09-03T14:10:52.339" v="336" actId="2696"/>
      <pc:docMkLst>
        <pc:docMk/>
      </pc:docMkLst>
      <pc:sldChg chg="modSp add">
        <pc:chgData name="Lyndon, Emma J" userId="fefd1f69-c297-4970-add2-0b667d1abc1f" providerId="ADAL" clId="{F061C1A8-943E-4E2D-8BA1-DFA40BA978CF}" dt="2020-09-03T13:07:00.123" v="1" actId="27636"/>
        <pc:sldMkLst>
          <pc:docMk/>
          <pc:sldMk cId="948104606" sldId="257"/>
        </pc:sldMkLst>
        <pc:spChg chg="mod">
          <ac:chgData name="Lyndon, Emma J" userId="fefd1f69-c297-4970-add2-0b667d1abc1f" providerId="ADAL" clId="{F061C1A8-943E-4E2D-8BA1-DFA40BA978CF}" dt="2020-09-03T13:07:00.123" v="1" actId="27636"/>
          <ac:spMkLst>
            <pc:docMk/>
            <pc:sldMk cId="948104606" sldId="257"/>
            <ac:spMk id="2" creationId="{A7C6E603-230D-47E9-BE93-385F7A0653A9}"/>
          </ac:spMkLst>
        </pc:spChg>
      </pc:sldChg>
      <pc:sldChg chg="add">
        <pc:chgData name="Lyndon, Emma J" userId="fefd1f69-c297-4970-add2-0b667d1abc1f" providerId="ADAL" clId="{F061C1A8-943E-4E2D-8BA1-DFA40BA978CF}" dt="2020-09-03T13:06:59.986" v="0"/>
        <pc:sldMkLst>
          <pc:docMk/>
          <pc:sldMk cId="2704607433" sldId="258"/>
        </pc:sldMkLst>
      </pc:sldChg>
      <pc:sldChg chg="add">
        <pc:chgData name="Lyndon, Emma J" userId="fefd1f69-c297-4970-add2-0b667d1abc1f" providerId="ADAL" clId="{F061C1A8-943E-4E2D-8BA1-DFA40BA978CF}" dt="2020-09-03T13:06:59.986" v="0"/>
        <pc:sldMkLst>
          <pc:docMk/>
          <pc:sldMk cId="424374251" sldId="259"/>
        </pc:sldMkLst>
      </pc:sldChg>
      <pc:sldChg chg="add del">
        <pc:chgData name="Lyndon, Emma J" userId="fefd1f69-c297-4970-add2-0b667d1abc1f" providerId="ADAL" clId="{F061C1A8-943E-4E2D-8BA1-DFA40BA978CF}" dt="2020-09-03T13:07:39.157" v="4" actId="2696"/>
        <pc:sldMkLst>
          <pc:docMk/>
          <pc:sldMk cId="2299607136" sldId="805"/>
        </pc:sldMkLst>
      </pc:sldChg>
      <pc:sldChg chg="addSp modSp add ord">
        <pc:chgData name="Lyndon, Emma J" userId="fefd1f69-c297-4970-add2-0b667d1abc1f" providerId="ADAL" clId="{F061C1A8-943E-4E2D-8BA1-DFA40BA978CF}" dt="2020-09-03T13:09:52.731" v="184" actId="1038"/>
        <pc:sldMkLst>
          <pc:docMk/>
          <pc:sldMk cId="2982642684" sldId="806"/>
        </pc:sldMkLst>
        <pc:spChg chg="add mod">
          <ac:chgData name="Lyndon, Emma J" userId="fefd1f69-c297-4970-add2-0b667d1abc1f" providerId="ADAL" clId="{F061C1A8-943E-4E2D-8BA1-DFA40BA978CF}" dt="2020-09-03T13:09:52.731" v="184" actId="1038"/>
          <ac:spMkLst>
            <pc:docMk/>
            <pc:sldMk cId="2982642684" sldId="806"/>
            <ac:spMk id="2" creationId="{0B97B08F-D384-4AC0-B870-11937CB525E9}"/>
          </ac:spMkLst>
        </pc:spChg>
      </pc:sldChg>
      <pc:sldChg chg="addSp modSp add del">
        <pc:chgData name="Lyndon, Emma J" userId="fefd1f69-c297-4970-add2-0b667d1abc1f" providerId="ADAL" clId="{F061C1A8-943E-4E2D-8BA1-DFA40BA978CF}" dt="2020-09-03T14:10:45.022" v="335" actId="2696"/>
        <pc:sldMkLst>
          <pc:docMk/>
          <pc:sldMk cId="4174721478" sldId="807"/>
        </pc:sldMkLst>
        <pc:picChg chg="add mod">
          <ac:chgData name="Lyndon, Emma J" userId="fefd1f69-c297-4970-add2-0b667d1abc1f" providerId="ADAL" clId="{F061C1A8-943E-4E2D-8BA1-DFA40BA978CF}" dt="2020-09-03T14:10:05.313" v="263" actId="1038"/>
          <ac:picMkLst>
            <pc:docMk/>
            <pc:sldMk cId="4174721478" sldId="807"/>
            <ac:picMk id="1026" creationId="{539A37B0-8601-46EF-AFB2-6B9B4F77FB83}"/>
          </ac:picMkLst>
        </pc:picChg>
      </pc:sldChg>
      <pc:sldChg chg="add del">
        <pc:chgData name="Lyndon, Emma J" userId="fefd1f69-c297-4970-add2-0b667d1abc1f" providerId="ADAL" clId="{F061C1A8-943E-4E2D-8BA1-DFA40BA978CF}" dt="2020-09-03T14:10:52.339" v="336" actId="2696"/>
        <pc:sldMkLst>
          <pc:docMk/>
          <pc:sldMk cId="4083584418" sldId="808"/>
        </pc:sldMkLst>
      </pc:sldChg>
      <pc:sldChg chg="addSp modSp add">
        <pc:chgData name="Lyndon, Emma J" userId="fefd1f69-c297-4970-add2-0b667d1abc1f" providerId="ADAL" clId="{F061C1A8-943E-4E2D-8BA1-DFA40BA978CF}" dt="2020-09-03T14:10:38.536" v="334" actId="14100"/>
        <pc:sldMkLst>
          <pc:docMk/>
          <pc:sldMk cId="1454514228" sldId="809"/>
        </pc:sldMkLst>
        <pc:picChg chg="add mod">
          <ac:chgData name="Lyndon, Emma J" userId="fefd1f69-c297-4970-add2-0b667d1abc1f" providerId="ADAL" clId="{F061C1A8-943E-4E2D-8BA1-DFA40BA978CF}" dt="2020-09-03T14:10:38.536" v="334" actId="14100"/>
          <ac:picMkLst>
            <pc:docMk/>
            <pc:sldMk cId="1454514228" sldId="809"/>
            <ac:picMk id="2050" creationId="{350601D8-7132-495D-A0DF-4177362DEFF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03/09/2020</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03/09/2020</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3260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9816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AFCE3B-317D-4AE0-BC7F-8267412B7C4C}" type="slidenum">
              <a:rPr lang="en-GB" smtClean="0"/>
              <a:t>8</a:t>
            </a:fld>
            <a:endParaRPr lang="en-GB"/>
          </a:p>
        </p:txBody>
      </p:sp>
    </p:spTree>
    <p:extLst>
      <p:ext uri="{BB962C8B-B14F-4D97-AF65-F5344CB8AC3E}">
        <p14:creationId xmlns:p14="http://schemas.microsoft.com/office/powerpoint/2010/main" val="314953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201076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4547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886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186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666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97609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662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809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2469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385680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September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(5/5)</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3671632030"/>
              </p:ext>
            </p:extLst>
          </p:nvPr>
        </p:nvGraphicFramePr>
        <p:xfrm>
          <a:off x="85651" y="543931"/>
          <a:ext cx="8972695" cy="3464238"/>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366986">
                  <a:extLst>
                    <a:ext uri="{9D8B030D-6E8A-4147-A177-3AD203B41FA5}">
                      <a16:colId xmlns:a16="http://schemas.microsoft.com/office/drawing/2014/main" val="20002"/>
                    </a:ext>
                  </a:extLst>
                </a:gridCol>
                <a:gridCol w="1917700">
                  <a:extLst>
                    <a:ext uri="{9D8B030D-6E8A-4147-A177-3AD203B41FA5}">
                      <a16:colId xmlns:a16="http://schemas.microsoft.com/office/drawing/2014/main" val="20003"/>
                    </a:ext>
                  </a:extLst>
                </a:gridCol>
                <a:gridCol w="205131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473122">
                <a:tc>
                  <a:txBody>
                    <a:bodyPr/>
                    <a:lstStyle/>
                    <a:p>
                      <a:pPr algn="ctr"/>
                      <a:r>
                        <a:rPr lang="en-GB" sz="90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a:t>MITIGATING ACTIONS</a:t>
                      </a:r>
                    </a:p>
                  </a:txBody>
                  <a:tcPr marL="36000" marR="36000" marT="36000" marB="36000" anchor="ctr"/>
                </a:tc>
                <a:tc>
                  <a:txBody>
                    <a:bodyPr/>
                    <a:lstStyle/>
                    <a:p>
                      <a:pPr algn="ctr"/>
                      <a:r>
                        <a:rPr lang="en-GB" sz="90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08118">
                <a:tc>
                  <a:txBody>
                    <a:bodyPr/>
                    <a:lstStyle/>
                    <a:p>
                      <a:pPr algn="ctr" fontAlgn="ctr"/>
                      <a:r>
                        <a:rPr lang="en-GB" sz="800" b="0" i="0" u="none" strike="noStrike" dirty="0">
                          <a:solidFill>
                            <a:schemeClr val="tx1"/>
                          </a:solidFill>
                          <a:effectLst/>
                          <a:latin typeface="Arial" panose="020B0604020202020204" pitchFamily="34" charset="0"/>
                        </a:rPr>
                        <a:t>63062</a:t>
                      </a:r>
                    </a:p>
                  </a:txBody>
                  <a:tcPr marL="0" marR="0" marT="0" marB="0" anchor="ctr">
                    <a:solidFill>
                      <a:srgbClr val="CED1E2"/>
                    </a:solidFill>
                  </a:tcPr>
                </a:tc>
                <a:tc>
                  <a:txBody>
                    <a:bodyPr/>
                    <a:lstStyle/>
                    <a:p>
                      <a:pPr algn="ctr" fontAlgn="t"/>
                      <a:endParaRPr lang="en-GB" sz="800" b="0" i="0" u="none" strike="noStrike">
                        <a:solidFill>
                          <a:schemeClr val="tx1"/>
                        </a:solidFill>
                        <a:effectLst/>
                        <a:latin typeface="+mn-lt"/>
                      </a:endParaRPr>
                    </a:p>
                  </a:txBody>
                  <a:tcPr marL="9525" marR="9525" marT="9525" marB="0" anchor="ctr">
                    <a:solidFill>
                      <a:srgbClr val="26A412"/>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REL and </a:t>
                      </a:r>
                      <a:r>
                        <a:rPr lang="en-US" sz="800" b="0" i="0" u="none" strike="noStrike" dirty="0" err="1">
                          <a:solidFill>
                            <a:schemeClr val="tx1"/>
                          </a:solidFill>
                          <a:effectLst/>
                          <a:latin typeface="Arial" panose="020B0604020202020204" pitchFamily="34" charset="0"/>
                        </a:rPr>
                        <a:t>RegId</a:t>
                      </a:r>
                      <a:r>
                        <a:rPr lang="en-US" sz="800" b="0" i="0" u="none" strike="noStrike" dirty="0">
                          <a:solidFill>
                            <a:schemeClr val="tx1"/>
                          </a:solidFill>
                          <a:effectLst/>
                          <a:latin typeface="Arial" panose="020B0604020202020204" pitchFamily="34" charset="0"/>
                        </a:rPr>
                        <a:t> data may be provided late in February / March because of 2 weeks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shutdown at Landmark / SI over Christmas leading to shortened timeline for loading the data or a delayed load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Review with SI</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Delivery date now confirmed as 29/01/2021 - plan to be prepared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11/12/20</a:t>
                      </a:r>
                    </a:p>
                  </a:txBody>
                  <a:tcPr marL="0" marR="0" marT="0" marB="0" anchor="ctr">
                    <a:solidFill>
                      <a:srgbClr val="CED1E2"/>
                    </a:solidFill>
                  </a:tcPr>
                </a:tc>
                <a:extLst>
                  <a:ext uri="{0D108BD9-81ED-4DB2-BD59-A6C34878D82A}">
                    <a16:rowId xmlns:a16="http://schemas.microsoft.com/office/drawing/2014/main" val="2941311108"/>
                  </a:ext>
                </a:extLst>
              </a:tr>
              <a:tr h="908118">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dirty="0">
                          <a:solidFill>
                            <a:schemeClr val="tx1"/>
                          </a:solidFill>
                          <a:latin typeface="+mn-lt"/>
                        </a:rPr>
                        <a:t>This RAID item will be kept open for monitoring during SIT </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1961572476"/>
                  </a:ext>
                </a:extLst>
              </a:tr>
              <a:tr h="908118">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br>
                        <a:rPr lang="en-US" sz="800" dirty="0"/>
                      </a:br>
                      <a:r>
                        <a:rPr lang="en-US" sz="800" dirty="0"/>
                        <a:t>R</a:t>
                      </a:r>
                      <a:r>
                        <a:rPr lang="en-US" sz="800" b="0" i="0" u="none" strike="noStrike" dirty="0">
                          <a:solidFill>
                            <a:srgbClr val="000000"/>
                          </a:solidFill>
                          <a:effectLst/>
                          <a:latin typeface="arial" panose="020B0604020202020204" pitchFamily="34" charset="0"/>
                        </a:rPr>
                        <a:t>equested if there had been any progress on this at August Forum.  Advised no but there were ongoing discussions taking place between DCC &amp; Ofgem to discuss and would provide an update as soon as possible.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04/09/20</a:t>
                      </a:r>
                    </a:p>
                  </a:txBody>
                  <a:tcPr marL="0" marR="0" marT="0" marB="0" anchor="ctr">
                    <a:solidFill>
                      <a:srgbClr val="CED1E2"/>
                    </a:solidFill>
                  </a:tcPr>
                </a:tc>
                <a:extLst>
                  <a:ext uri="{0D108BD9-81ED-4DB2-BD59-A6C34878D82A}">
                    <a16:rowId xmlns:a16="http://schemas.microsoft.com/office/drawing/2014/main" val="3007009940"/>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0"/>
            <a:ext cx="8229600" cy="637580"/>
          </a:xfrm>
        </p:spPr>
        <p:txBody>
          <a:bodyPr>
            <a:noAutofit/>
          </a:bodyPr>
          <a:lstStyle/>
          <a:p>
            <a:r>
              <a:rPr lang="en-GB" sz="2400">
                <a:latin typeface="Arial"/>
                <a:cs typeface="Arial"/>
              </a:rPr>
              <a:t>Key Programme Issues</a:t>
            </a:r>
          </a:p>
        </p:txBody>
      </p:sp>
      <p:graphicFrame>
        <p:nvGraphicFramePr>
          <p:cNvPr id="4" name="Table 3">
            <a:extLst>
              <a:ext uri="{FF2B5EF4-FFF2-40B4-BE49-F238E27FC236}">
                <a16:creationId xmlns:a16="http://schemas.microsoft.com/office/drawing/2014/main" id="{DB6BB02B-7143-479F-BE87-A9CBDA1B8356}"/>
              </a:ext>
            </a:extLst>
          </p:cNvPr>
          <p:cNvGraphicFramePr>
            <a:graphicFrameLocks noGrp="1"/>
          </p:cNvGraphicFramePr>
          <p:nvPr>
            <p:extLst>
              <p:ext uri="{D42A27DB-BD31-4B8C-83A1-F6EECF244321}">
                <p14:modId xmlns:p14="http://schemas.microsoft.com/office/powerpoint/2010/main" val="449388834"/>
              </p:ext>
            </p:extLst>
          </p:nvPr>
        </p:nvGraphicFramePr>
        <p:xfrm>
          <a:off x="58085" y="652753"/>
          <a:ext cx="9027826" cy="2094720"/>
        </p:xfrm>
        <a:graphic>
          <a:graphicData uri="http://schemas.openxmlformats.org/drawingml/2006/table">
            <a:tbl>
              <a:tblPr firstRow="1" bandRow="1">
                <a:tableStyleId>{5C22544A-7EE6-4342-B048-85BDC9FD1C3A}</a:tableStyleId>
              </a:tblPr>
              <a:tblGrid>
                <a:gridCol w="386325">
                  <a:extLst>
                    <a:ext uri="{9D8B030D-6E8A-4147-A177-3AD203B41FA5}">
                      <a16:colId xmlns:a16="http://schemas.microsoft.com/office/drawing/2014/main" val="20000"/>
                    </a:ext>
                  </a:extLst>
                </a:gridCol>
                <a:gridCol w="572063">
                  <a:extLst>
                    <a:ext uri="{9D8B030D-6E8A-4147-A177-3AD203B41FA5}">
                      <a16:colId xmlns:a16="http://schemas.microsoft.com/office/drawing/2014/main" val="20001"/>
                    </a:ext>
                  </a:extLst>
                </a:gridCol>
                <a:gridCol w="905438">
                  <a:extLst>
                    <a:ext uri="{9D8B030D-6E8A-4147-A177-3AD203B41FA5}">
                      <a16:colId xmlns:a16="http://schemas.microsoft.com/office/drawing/2014/main" val="3490358336"/>
                    </a:ext>
                  </a:extLst>
                </a:gridCol>
                <a:gridCol w="2496408">
                  <a:extLst>
                    <a:ext uri="{9D8B030D-6E8A-4147-A177-3AD203B41FA5}">
                      <a16:colId xmlns:a16="http://schemas.microsoft.com/office/drawing/2014/main" val="20002"/>
                    </a:ext>
                  </a:extLst>
                </a:gridCol>
                <a:gridCol w="1928693">
                  <a:extLst>
                    <a:ext uri="{9D8B030D-6E8A-4147-A177-3AD203B41FA5}">
                      <a16:colId xmlns:a16="http://schemas.microsoft.com/office/drawing/2014/main" val="20003"/>
                    </a:ext>
                  </a:extLst>
                </a:gridCol>
                <a:gridCol w="1982899">
                  <a:extLst>
                    <a:ext uri="{9D8B030D-6E8A-4147-A177-3AD203B41FA5}">
                      <a16:colId xmlns:a16="http://schemas.microsoft.com/office/drawing/2014/main" val="2992598958"/>
                    </a:ext>
                  </a:extLst>
                </a:gridCol>
                <a:gridCol w="756000">
                  <a:extLst>
                    <a:ext uri="{9D8B030D-6E8A-4147-A177-3AD203B41FA5}">
                      <a16:colId xmlns:a16="http://schemas.microsoft.com/office/drawing/2014/main" val="2261462523"/>
                    </a:ext>
                  </a:extLst>
                </a:gridCol>
              </a:tblGrid>
              <a:tr h="412905">
                <a:tc>
                  <a:txBody>
                    <a:bodyPr/>
                    <a:lstStyle/>
                    <a:p>
                      <a:pPr algn="ctr"/>
                      <a:r>
                        <a:rPr lang="en-GB" sz="800"/>
                        <a:t>REF</a:t>
                      </a:r>
                    </a:p>
                  </a:txBody>
                  <a:tcPr marL="36000" marR="36000" marT="36000" marB="36000" anchor="ctr"/>
                </a:tc>
                <a:tc>
                  <a:txBody>
                    <a:bodyPr/>
                    <a:lstStyle/>
                    <a:p>
                      <a:pPr algn="ctr"/>
                      <a:r>
                        <a:rPr lang="en-GB" sz="8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u="sng"/>
                        <a:t>DESCRIPTION</a:t>
                      </a:r>
                      <a:endParaRPr lang="en-GB" sz="800"/>
                    </a:p>
                  </a:txBody>
                  <a:tcPr marL="36000" marR="36000" marT="36000" marB="36000" anchor="ctr"/>
                </a:tc>
                <a:tc>
                  <a:txBody>
                    <a:bodyPr/>
                    <a:lstStyle/>
                    <a:p>
                      <a:pPr algn="ctr"/>
                      <a:r>
                        <a:rPr lang="en-GB" sz="800"/>
                        <a:t>MITIGATING ACTIONS</a:t>
                      </a:r>
                    </a:p>
                  </a:txBody>
                  <a:tcPr marL="36000" marR="36000" marT="36000" marB="36000" anchor="ctr"/>
                </a:tc>
                <a:tc>
                  <a:txBody>
                    <a:bodyPr/>
                    <a:lstStyle/>
                    <a:p>
                      <a:pPr algn="ctr"/>
                      <a:r>
                        <a:rPr lang="en-GB" sz="800"/>
                        <a:t>LATEST UPDATE</a:t>
                      </a:r>
                    </a:p>
                  </a:txBody>
                  <a:tcPr marL="36000" marR="36000" marT="36000" marB="36000" anchor="ctr"/>
                </a:tc>
                <a:tc>
                  <a:txBody>
                    <a:bodyPr/>
                    <a:lstStyle/>
                    <a:p>
                      <a:pPr algn="ctr"/>
                      <a:r>
                        <a:rPr lang="en-GB" sz="800"/>
                        <a:t>TARGET</a:t>
                      </a:r>
                    </a:p>
                    <a:p>
                      <a:pPr algn="ctr"/>
                      <a:r>
                        <a:rPr lang="en-GB" sz="800"/>
                        <a:t>RESOLUTION</a:t>
                      </a:r>
                    </a:p>
                    <a:p>
                      <a:pPr algn="ctr"/>
                      <a:r>
                        <a:rPr lang="en-GB" sz="800"/>
                        <a:t>DATE</a:t>
                      </a:r>
                    </a:p>
                  </a:txBody>
                  <a:tcPr marL="36000" marR="36000" marT="36000" marB="36000" anchor="ctr"/>
                </a:tc>
                <a:extLst>
                  <a:ext uri="{0D108BD9-81ED-4DB2-BD59-A6C34878D82A}">
                    <a16:rowId xmlns:a16="http://schemas.microsoft.com/office/drawing/2014/main" val="10000"/>
                  </a:ext>
                </a:extLst>
              </a:tr>
              <a:tr h="817872">
                <a:tc>
                  <a:txBody>
                    <a:bodyPr/>
                    <a:lstStyle/>
                    <a:p>
                      <a:pPr algn="ctr" fontAlgn="b"/>
                      <a:r>
                        <a:rPr lang="en-GB" sz="800" b="0" i="0" u="none" strike="noStrike" dirty="0">
                          <a:solidFill>
                            <a:schemeClr val="tx1"/>
                          </a:solidFill>
                          <a:effectLst/>
                          <a:latin typeface="+mn-lt"/>
                        </a:rPr>
                        <a:t>63420</a:t>
                      </a:r>
                    </a:p>
                  </a:txBody>
                  <a:tcPr marL="36000" marR="36000" marT="36000" marB="36000" anchor="ctr">
                    <a:solidFill>
                      <a:srgbClr val="CED1E1"/>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00B050"/>
                    </a:solidFill>
                  </a:tcPr>
                </a:tc>
                <a:tc>
                  <a:txBody>
                    <a:bodyPr/>
                    <a:lstStyle/>
                    <a:p>
                      <a:pPr algn="l" fontAlgn="b"/>
                      <a:r>
                        <a:rPr lang="en-GB" sz="800" b="0" i="0" u="none" strike="noStrike" dirty="0">
                          <a:solidFill>
                            <a:schemeClr val="tx1"/>
                          </a:solidFill>
                          <a:effectLst/>
                          <a:latin typeface="+mn-lt"/>
                        </a:rPr>
                        <a:t>Data</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The Interim CSSIP milestone DA070 is now set at 16/09. Xoserve have been asking the SI to confirm the expected deliverable for a number of weeks without success. The SI finally have confirmed with one months notice that a set of Analysis reports is required. Previous plans were to use the UEPT data (31st May) for the next cycle of reports, but the data copy has now been moved to 31st Oct which is too late. The last set used the 18th Jan data and there is no other data set available. Data team are investigating the possibility of adjusting the reports to run against BW instead, but at present can't confirm that the reports will be ready on time.</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Mike D provided an update that the formal request would be issued imminently, but seemed to suggest that the gas reports weren't required. Xoserve to seek confirmation from SI.</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Mike Dougan has confirmed that Xoserve do not need to submit reports for cycle 3. Issue downgraded while investigation into repointing reports to BW carried out.</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28/08/20</a:t>
                      </a:r>
                    </a:p>
                  </a:txBody>
                  <a:tcPr marL="36000" marR="36000" marT="36000" marB="36000" anchor="ctr">
                    <a:solidFill>
                      <a:srgbClr val="CED1E2"/>
                    </a:solidFill>
                  </a:tcPr>
                </a:tc>
                <a:extLst>
                  <a:ext uri="{0D108BD9-81ED-4DB2-BD59-A6C34878D82A}">
                    <a16:rowId xmlns:a16="http://schemas.microsoft.com/office/drawing/2014/main" val="2721742913"/>
                  </a:ext>
                </a:extLst>
              </a:tr>
            </a:tbl>
          </a:graphicData>
        </a:graphic>
      </p:graphicFrame>
    </p:spTree>
    <p:extLst>
      <p:ext uri="{BB962C8B-B14F-4D97-AF65-F5344CB8AC3E}">
        <p14:creationId xmlns:p14="http://schemas.microsoft.com/office/powerpoint/2010/main" val="102984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2745C0-C3F1-4E14-AB1C-A0A3DEBF42EA}"/>
              </a:ext>
            </a:extLst>
          </p:cNvPr>
          <p:cNvSpPr txBox="1">
            <a:spLocks/>
          </p:cNvSpPr>
          <p:nvPr/>
        </p:nvSpPr>
        <p:spPr>
          <a:xfrm>
            <a:off x="832005" y="138313"/>
            <a:ext cx="7479990" cy="387007"/>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3BC0E024-B5F9-4338-943B-EC7FC533D12C}"/>
              </a:ext>
            </a:extLst>
          </p:cNvPr>
          <p:cNvPicPr>
            <a:picLocks/>
          </p:cNvPicPr>
          <p:nvPr/>
        </p:nvPicPr>
        <p:blipFill rotWithShape="1">
          <a:blip r:embed="rId2"/>
          <a:srcRect r="2972"/>
          <a:stretch/>
        </p:blipFill>
        <p:spPr>
          <a:xfrm>
            <a:off x="125324" y="525320"/>
            <a:ext cx="8893351" cy="4464424"/>
          </a:xfrm>
          <a:prstGeom prst="rect">
            <a:avLst/>
          </a:prstGeom>
          <a:solidFill>
            <a:scrgbClr r="0" g="0" b="0"/>
          </a:solidFill>
        </p:spPr>
      </p:pic>
    </p:spTree>
    <p:extLst>
      <p:ext uri="{BB962C8B-B14F-4D97-AF65-F5344CB8AC3E}">
        <p14:creationId xmlns:p14="http://schemas.microsoft.com/office/powerpoint/2010/main" val="397303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a:extLst>
              <a:ext uri="{FF2B5EF4-FFF2-40B4-BE49-F238E27FC236}">
                <a16:creationId xmlns:a16="http://schemas.microsoft.com/office/drawing/2014/main" id="{350601D8-7132-495D-A0DF-4177362DE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 y="350520"/>
            <a:ext cx="8022908"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514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97B08F-D384-4AC0-B870-11937CB525E9}"/>
              </a:ext>
            </a:extLst>
          </p:cNvPr>
          <p:cNvSpPr txBox="1"/>
          <p:nvPr/>
        </p:nvSpPr>
        <p:spPr>
          <a:xfrm>
            <a:off x="449580" y="2446020"/>
            <a:ext cx="8403262" cy="523220"/>
          </a:xfrm>
          <a:prstGeom prst="rect">
            <a:avLst/>
          </a:prstGeom>
          <a:noFill/>
        </p:spPr>
        <p:txBody>
          <a:bodyPr wrap="none" rtlCol="0">
            <a:spAutoFit/>
          </a:bodyPr>
          <a:lstStyle/>
          <a:p>
            <a:r>
              <a:rPr lang="en-GB" sz="2800" dirty="0">
                <a:solidFill>
                  <a:srgbClr val="3E5AA8"/>
                </a:solidFill>
              </a:rPr>
              <a:t>Change Requests raised by the Programme to date</a:t>
            </a:r>
          </a:p>
        </p:txBody>
      </p:sp>
    </p:spTree>
    <p:extLst>
      <p:ext uri="{BB962C8B-B14F-4D97-AF65-F5344CB8AC3E}">
        <p14:creationId xmlns:p14="http://schemas.microsoft.com/office/powerpoint/2010/main" val="298264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7" y="120155"/>
            <a:ext cx="7886700" cy="803196"/>
          </a:xfrm>
        </p:spPr>
        <p:txBody>
          <a:bodyPr>
            <a:normAutofit fontScale="90000"/>
          </a:bodyPr>
          <a:lstStyle/>
          <a:p>
            <a:r>
              <a:rPr lang="en-GB" sz="2400" dirty="0"/>
              <a:t>Switching Programme CR Position – CRs not impacting </a:t>
            </a:r>
            <a:r>
              <a:rPr lang="en-GB" sz="2400" dirty="0" err="1"/>
              <a:t>Xoserve</a:t>
            </a:r>
            <a:r>
              <a:rPr lang="en-GB" sz="2400" dirty="0"/>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62115" y="798513"/>
          <a:ext cx="8291884" cy="4771684"/>
        </p:xfrm>
        <a:graphic>
          <a:graphicData uri="http://schemas.openxmlformats.org/drawingml/2006/table">
            <a:tbl>
              <a:tblPr firstRow="1" bandRow="1">
                <a:tableStyleId>{5C22544A-7EE6-4342-B048-85BDC9FD1C3A}</a:tableStyleId>
              </a:tblPr>
              <a:tblGrid>
                <a:gridCol w="4094259">
                  <a:extLst>
                    <a:ext uri="{9D8B030D-6E8A-4147-A177-3AD203B41FA5}">
                      <a16:colId xmlns:a16="http://schemas.microsoft.com/office/drawing/2014/main" val="997061046"/>
                    </a:ext>
                  </a:extLst>
                </a:gridCol>
                <a:gridCol w="524786">
                  <a:extLst>
                    <a:ext uri="{9D8B030D-6E8A-4147-A177-3AD203B41FA5}">
                      <a16:colId xmlns:a16="http://schemas.microsoft.com/office/drawing/2014/main" val="2723771934"/>
                    </a:ext>
                  </a:extLst>
                </a:gridCol>
                <a:gridCol w="1353710">
                  <a:extLst>
                    <a:ext uri="{9D8B030D-6E8A-4147-A177-3AD203B41FA5}">
                      <a16:colId xmlns:a16="http://schemas.microsoft.com/office/drawing/2014/main" val="3830117845"/>
                    </a:ext>
                  </a:extLst>
                </a:gridCol>
                <a:gridCol w="660752">
                  <a:extLst>
                    <a:ext uri="{9D8B030D-6E8A-4147-A177-3AD203B41FA5}">
                      <a16:colId xmlns:a16="http://schemas.microsoft.com/office/drawing/2014/main" val="194189712"/>
                    </a:ext>
                  </a:extLst>
                </a:gridCol>
                <a:gridCol w="1658377">
                  <a:extLst>
                    <a:ext uri="{9D8B030D-6E8A-4147-A177-3AD203B41FA5}">
                      <a16:colId xmlns:a16="http://schemas.microsoft.com/office/drawing/2014/main" val="3065248341"/>
                    </a:ext>
                  </a:extLst>
                </a:gridCol>
              </a:tblGrid>
              <a:tr h="364667">
                <a:tc>
                  <a:txBody>
                    <a:bodyPr/>
                    <a:lstStyle/>
                    <a:p>
                      <a:pPr algn="l" rtl="0" fontAlgn="ctr"/>
                      <a:r>
                        <a:rPr lang="en-GB" sz="1100" b="1" i="0" u="none" strike="noStrike" dirty="0">
                          <a:solidFill>
                            <a:srgbClr val="FFFFFF"/>
                          </a:solidFill>
                          <a:effectLst/>
                          <a:latin typeface="Calibri" panose="020F0502020204030204" pitchFamily="34" charset="0"/>
                        </a:rPr>
                        <a:t>CR Name</a:t>
                      </a:r>
                    </a:p>
                  </a:txBody>
                  <a:tcPr marL="4763" marR="4763" marT="4763" marB="0" anchor="ctr"/>
                </a:tc>
                <a:tc>
                  <a:txBody>
                    <a:bodyPr/>
                    <a:lstStyle/>
                    <a:p>
                      <a:pPr algn="l" rtl="0" fontAlgn="ctr"/>
                      <a:r>
                        <a:rPr lang="en-GB" sz="1100" b="1" i="0" u="none" strike="noStrike">
                          <a:solidFill>
                            <a:srgbClr val="FFFFFF"/>
                          </a:solidFill>
                          <a:effectLst/>
                          <a:latin typeface="Calibri" panose="020F0502020204030204" pitchFamily="34" charset="0"/>
                        </a:rPr>
                        <a:t>CR Ref</a:t>
                      </a:r>
                    </a:p>
                  </a:txBody>
                  <a:tcPr marL="4763" marR="4763" marT="4763" marB="0" anchor="ctr"/>
                </a:tc>
                <a:tc>
                  <a:txBody>
                    <a:bodyPr/>
                    <a:lstStyle/>
                    <a:p>
                      <a:pPr algn="l" rtl="0" fontAlgn="ctr"/>
                      <a:r>
                        <a:rPr lang="en-US" sz="1100" b="1" i="0" u="none" strike="noStrike" dirty="0">
                          <a:solidFill>
                            <a:srgbClr val="FFFFFF"/>
                          </a:solidFill>
                          <a:effectLst/>
                          <a:latin typeface="Calibri" panose="020F0502020204030204" pitchFamily="34" charset="0"/>
                        </a:rPr>
                        <a:t>High Level Cost IA Cost</a:t>
                      </a:r>
                    </a:p>
                  </a:txBody>
                  <a:tcPr marL="4763" marR="4763" marT="4763" marB="0" anchor="ctr"/>
                </a:tc>
                <a:tc>
                  <a:txBody>
                    <a:bodyPr/>
                    <a:lstStyle/>
                    <a:p>
                      <a:pPr algn="l" rtl="0" fontAlgn="ctr"/>
                      <a:r>
                        <a:rPr lang="en-GB" sz="1100" b="1" i="0" u="none" strike="noStrike">
                          <a:solidFill>
                            <a:srgbClr val="FFFFFF"/>
                          </a:solidFill>
                          <a:effectLst/>
                          <a:latin typeface="Calibri" panose="020F0502020204030204" pitchFamily="34" charset="0"/>
                        </a:rPr>
                        <a:t>Date Raised</a:t>
                      </a:r>
                    </a:p>
                  </a:txBody>
                  <a:tcPr marL="4763" marR="4763" marT="4763" marB="0" anchor="ctr"/>
                </a:tc>
                <a:tc>
                  <a:txBody>
                    <a:bodyPr/>
                    <a:lstStyle/>
                    <a:p>
                      <a:pPr algn="l" rtl="0" fontAlgn="ctr"/>
                      <a:r>
                        <a:rPr lang="en-GB" sz="1100" b="1" i="0" u="none" strike="noStrike">
                          <a:solidFill>
                            <a:srgbClr val="FFFFFF"/>
                          </a:solidFill>
                          <a:effectLst/>
                          <a:latin typeface="Calibri" panose="020F0502020204030204" pitchFamily="34" charset="0"/>
                        </a:rPr>
                        <a:t>Status</a:t>
                      </a:r>
                    </a:p>
                  </a:txBody>
                  <a:tcPr marL="4763" marR="4763" marT="4763" marB="0" anchor="ctr"/>
                </a:tc>
                <a:extLst>
                  <a:ext uri="{0D108BD9-81ED-4DB2-BD59-A6C34878D82A}">
                    <a16:rowId xmlns:a16="http://schemas.microsoft.com/office/drawing/2014/main" val="4029148686"/>
                  </a:ext>
                </a:extLst>
              </a:tr>
              <a:tr h="271381">
                <a:tc>
                  <a:txBody>
                    <a:bodyPr/>
                    <a:lstStyle/>
                    <a:p>
                      <a:pPr algn="l" rtl="0" fontAlgn="t"/>
                      <a:r>
                        <a:rPr lang="it-IT" sz="1100" b="0" i="0" u="none" strike="noStrike" dirty="0">
                          <a:solidFill>
                            <a:srgbClr val="000000"/>
                          </a:solidFill>
                          <a:effectLst/>
                          <a:latin typeface="Calibri" panose="020F0502020204030204" pitchFamily="34" charset="0"/>
                        </a:rPr>
                        <a:t>Non_Mandatory_MPAS_Metered_Indicator_v0.4</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CR-D001</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£0.00</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27/01/2020</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Complete - No Xoserve Impact</a:t>
                      </a:r>
                    </a:p>
                  </a:txBody>
                  <a:tcPr marL="4763" marR="4763" marT="4763" marB="0"/>
                </a:tc>
                <a:extLst>
                  <a:ext uri="{0D108BD9-81ED-4DB2-BD59-A6C34878D82A}">
                    <a16:rowId xmlns:a16="http://schemas.microsoft.com/office/drawing/2014/main" val="751528655"/>
                  </a:ext>
                </a:extLst>
              </a:tr>
              <a:tr h="271381">
                <a:tc>
                  <a:txBody>
                    <a:bodyPr/>
                    <a:lstStyle/>
                    <a:p>
                      <a:pPr algn="l" rtl="0" fontAlgn="t"/>
                      <a:r>
                        <a:rPr lang="en-GB" sz="1100" b="0" i="0" u="none" strike="noStrike">
                          <a:solidFill>
                            <a:srgbClr val="000000"/>
                          </a:solidFill>
                          <a:effectLst/>
                          <a:latin typeface="Calibri" panose="020F0502020204030204" pitchFamily="34" charset="0"/>
                        </a:rPr>
                        <a:t>REC Manager Procurement Timelines</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CR-D003</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£0.00</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02/12/2019</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Complete - No Xoserve Impact</a:t>
                      </a:r>
                    </a:p>
                  </a:txBody>
                  <a:tcPr marL="4763" marR="4763" marT="4763" marB="0"/>
                </a:tc>
                <a:extLst>
                  <a:ext uri="{0D108BD9-81ED-4DB2-BD59-A6C34878D82A}">
                    <a16:rowId xmlns:a16="http://schemas.microsoft.com/office/drawing/2014/main" val="3371576077"/>
                  </a:ext>
                </a:extLst>
              </a:tr>
              <a:tr h="390475">
                <a:tc>
                  <a:txBody>
                    <a:bodyPr/>
                    <a:lstStyle/>
                    <a:p>
                      <a:pPr algn="l" rtl="0" fontAlgn="t"/>
                      <a:r>
                        <a:rPr lang="en-GB" sz="1100" b="0" i="0" u="none" strike="noStrike" dirty="0">
                          <a:solidFill>
                            <a:srgbClr val="000000"/>
                          </a:solidFill>
                          <a:effectLst/>
                          <a:latin typeface="Calibri" panose="020F0502020204030204" pitchFamily="34" charset="0"/>
                        </a:rPr>
                        <a:t>MPAS Related MPAN Disconnection</a:t>
                      </a:r>
                    </a:p>
                  </a:txBody>
                  <a:tcPr marL="4763" marR="4763" marT="4763" marB="0"/>
                </a:tc>
                <a:tc>
                  <a:txBody>
                    <a:bodyPr/>
                    <a:lstStyle/>
                    <a:p>
                      <a:pPr algn="l" rtl="0" fontAlgn="t"/>
                      <a:r>
                        <a:rPr lang="en-GB" sz="1100" b="0" i="0" u="none" strike="noStrike" dirty="0">
                          <a:solidFill>
                            <a:srgbClr val="000000"/>
                          </a:solidFill>
                          <a:effectLst/>
                          <a:latin typeface="Calibri" panose="020F0502020204030204" pitchFamily="34" charset="0"/>
                        </a:rPr>
                        <a:t>CR-D004</a:t>
                      </a:r>
                    </a:p>
                  </a:txBody>
                  <a:tcPr marL="4763" marR="4763" marT="4763" marB="0"/>
                </a:tc>
                <a:tc>
                  <a:txBody>
                    <a:bodyPr/>
                    <a:lstStyle/>
                    <a:p>
                      <a:pPr algn="l" fontAlgn="b"/>
                      <a:r>
                        <a:rPr lang="en-GB" sz="1800" b="0" i="0" u="none" strike="noStrike" dirty="0">
                          <a:solidFill>
                            <a:srgbClr val="000000"/>
                          </a:solidFill>
                          <a:effectLst/>
                          <a:latin typeface="Arial" panose="020B0604020202020204" pitchFamily="34" charset="0"/>
                        </a:rPr>
                        <a:t> </a:t>
                      </a:r>
                    </a:p>
                  </a:txBody>
                  <a:tcPr marL="4763" marR="4763" marT="4763" marB="0" anchor="b"/>
                </a:tc>
                <a:tc>
                  <a:txBody>
                    <a:bodyPr/>
                    <a:lstStyle/>
                    <a:p>
                      <a:pPr algn="l" fontAlgn="t"/>
                      <a:r>
                        <a:rPr lang="en-GB" sz="1800" b="0" i="0" u="none" strike="noStrike">
                          <a:solidFill>
                            <a:srgbClr val="000000"/>
                          </a:solidFill>
                          <a:effectLst/>
                          <a:latin typeface="Arial" panose="020B0604020202020204" pitchFamily="34" charset="0"/>
                        </a:rPr>
                        <a:t> </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On Hold</a:t>
                      </a:r>
                    </a:p>
                  </a:txBody>
                  <a:tcPr marL="4763" marR="4763" marT="4763" marB="0"/>
                </a:tc>
                <a:extLst>
                  <a:ext uri="{0D108BD9-81ED-4DB2-BD59-A6C34878D82A}">
                    <a16:rowId xmlns:a16="http://schemas.microsoft.com/office/drawing/2014/main" val="3865577480"/>
                  </a:ext>
                </a:extLst>
              </a:tr>
              <a:tr h="271381">
                <a:tc>
                  <a:txBody>
                    <a:bodyPr/>
                    <a:lstStyle/>
                    <a:p>
                      <a:pPr algn="l" rtl="0" fontAlgn="t"/>
                      <a:r>
                        <a:rPr lang="en-US" sz="1100" b="0" i="0" u="none" strike="noStrike">
                          <a:solidFill>
                            <a:srgbClr val="000000"/>
                          </a:solidFill>
                          <a:effectLst/>
                          <a:latin typeface="Calibri" panose="020F0502020204030204" pitchFamily="34" charset="0"/>
                        </a:rPr>
                        <a:t>Modification of Related MPAN Cleanse Checkpoint Milestones</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CR-D006</a:t>
                      </a:r>
                    </a:p>
                  </a:txBody>
                  <a:tcPr marL="4763" marR="4763" marT="4763" marB="0"/>
                </a:tc>
                <a:tc>
                  <a:txBody>
                    <a:bodyPr/>
                    <a:lstStyle/>
                    <a:p>
                      <a:pPr algn="l" rtl="0" fontAlgn="t"/>
                      <a:r>
                        <a:rPr lang="en-GB" sz="1100" b="0" i="0" u="none" strike="noStrike" dirty="0">
                          <a:solidFill>
                            <a:srgbClr val="000000"/>
                          </a:solidFill>
                          <a:effectLst/>
                          <a:latin typeface="Calibri" panose="020F0502020204030204" pitchFamily="34" charset="0"/>
                        </a:rPr>
                        <a:t>£0.00</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27/11/2019</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Complete - No Xoserve Impact</a:t>
                      </a:r>
                    </a:p>
                  </a:txBody>
                  <a:tcPr marL="4763" marR="4763" marT="4763" marB="0"/>
                </a:tc>
                <a:extLst>
                  <a:ext uri="{0D108BD9-81ED-4DB2-BD59-A6C34878D82A}">
                    <a16:rowId xmlns:a16="http://schemas.microsoft.com/office/drawing/2014/main" val="944098535"/>
                  </a:ext>
                </a:extLst>
              </a:tr>
              <a:tr h="271381">
                <a:tc>
                  <a:txBody>
                    <a:bodyPr/>
                    <a:lstStyle/>
                    <a:p>
                      <a:pPr algn="l" rtl="0" fontAlgn="t"/>
                      <a:r>
                        <a:rPr lang="en-GB" sz="1100" b="0" i="0" u="none" strike="noStrike">
                          <a:solidFill>
                            <a:srgbClr val="000000"/>
                          </a:solidFill>
                          <a:effectLst/>
                          <a:latin typeface="Calibri" panose="020F0502020204030204" pitchFamily="34" charset="0"/>
                        </a:rPr>
                        <a:t>ABACUS Corrections and Re-alignments</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CR-D007</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£0.00</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04/12/2019</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Complete - No Xoserve Impact</a:t>
                      </a:r>
                    </a:p>
                  </a:txBody>
                  <a:tcPr marL="4763" marR="4763" marT="4763" marB="0"/>
                </a:tc>
                <a:extLst>
                  <a:ext uri="{0D108BD9-81ED-4DB2-BD59-A6C34878D82A}">
                    <a16:rowId xmlns:a16="http://schemas.microsoft.com/office/drawing/2014/main" val="1751975691"/>
                  </a:ext>
                </a:extLst>
              </a:tr>
              <a:tr h="273828">
                <a:tc>
                  <a:txBody>
                    <a:bodyPr/>
                    <a:lstStyle/>
                    <a:p>
                      <a:pPr algn="l" rtl="0" fontAlgn="t"/>
                      <a:r>
                        <a:rPr lang="en-GB" sz="1100" b="0" i="0" u="none" strike="noStrike">
                          <a:solidFill>
                            <a:srgbClr val="000000"/>
                          </a:solidFill>
                          <a:effectLst/>
                          <a:latin typeface="Calibri" panose="020F0502020204030204" pitchFamily="34" charset="0"/>
                        </a:rPr>
                        <a:t>ECOES REL API Webmethod</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CR-D009</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£0.00</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17/12/2019</a:t>
                      </a:r>
                    </a:p>
                  </a:txBody>
                  <a:tcPr marL="4763" marR="4763" marT="4763" marB="0"/>
                </a:tc>
                <a:tc>
                  <a:txBody>
                    <a:bodyPr/>
                    <a:lstStyle/>
                    <a:p>
                      <a:pPr algn="l" rtl="0" fontAlgn="t"/>
                      <a:r>
                        <a:rPr lang="en-GB" sz="1100" b="0" i="0" u="none" strike="noStrike" dirty="0">
                          <a:solidFill>
                            <a:srgbClr val="000000"/>
                          </a:solidFill>
                          <a:effectLst/>
                          <a:latin typeface="Calibri" panose="020F0502020204030204" pitchFamily="34" charset="0"/>
                        </a:rPr>
                        <a:t>Complete - No </a:t>
                      </a:r>
                      <a:r>
                        <a:rPr lang="en-GB" sz="1100" b="0" i="0" u="none" strike="noStrike" dirty="0" err="1">
                          <a:solidFill>
                            <a:srgbClr val="000000"/>
                          </a:solidFill>
                          <a:effectLst/>
                          <a:latin typeface="Calibri" panose="020F0502020204030204" pitchFamily="34" charset="0"/>
                        </a:rPr>
                        <a:t>Xoserve</a:t>
                      </a:r>
                      <a:r>
                        <a:rPr lang="en-GB" sz="1100" b="0" i="0" u="none" strike="noStrike" dirty="0">
                          <a:solidFill>
                            <a:srgbClr val="000000"/>
                          </a:solidFill>
                          <a:effectLst/>
                          <a:latin typeface="Calibri" panose="020F0502020204030204" pitchFamily="34" charset="0"/>
                        </a:rPr>
                        <a:t> Impact</a:t>
                      </a:r>
                    </a:p>
                  </a:txBody>
                  <a:tcPr marL="4763" marR="4763" marT="4763" marB="0"/>
                </a:tc>
                <a:extLst>
                  <a:ext uri="{0D108BD9-81ED-4DB2-BD59-A6C34878D82A}">
                    <a16:rowId xmlns:a16="http://schemas.microsoft.com/office/drawing/2014/main" val="2701204438"/>
                  </a:ext>
                </a:extLst>
              </a:tr>
              <a:tr h="271381">
                <a:tc>
                  <a:txBody>
                    <a:bodyPr/>
                    <a:lstStyle/>
                    <a:p>
                      <a:pPr algn="l" rtl="0" fontAlgn="t"/>
                      <a:r>
                        <a:rPr lang="en-GB" sz="1100" b="0" i="0" u="none" strike="noStrike">
                          <a:solidFill>
                            <a:srgbClr val="000000"/>
                          </a:solidFill>
                          <a:effectLst/>
                          <a:latin typeface="Calibri" panose="020F0502020204030204" pitchFamily="34" charset="0"/>
                        </a:rPr>
                        <a:t>CSSIA Uplift to Implement IG Recommendations</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CR-D010</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£0.00</a:t>
                      </a:r>
                    </a:p>
                  </a:txBody>
                  <a:tcPr marL="4763" marR="4763" marT="4763" marB="0"/>
                </a:tc>
                <a:tc>
                  <a:txBody>
                    <a:bodyPr/>
                    <a:lstStyle/>
                    <a:p>
                      <a:pPr algn="l" rtl="0" fontAlgn="t"/>
                      <a:r>
                        <a:rPr lang="en-GB" sz="1100" b="0" i="0" u="none" strike="noStrike">
                          <a:solidFill>
                            <a:srgbClr val="000000"/>
                          </a:solidFill>
                          <a:effectLst/>
                          <a:latin typeface="Calibri" panose="020F0502020204030204" pitchFamily="34" charset="0"/>
                        </a:rPr>
                        <a:t>17/12/2019</a:t>
                      </a:r>
                    </a:p>
                  </a:txBody>
                  <a:tcPr marL="4763" marR="4763" marT="4763" marB="0"/>
                </a:tc>
                <a:tc>
                  <a:txBody>
                    <a:bodyPr/>
                    <a:lstStyle/>
                    <a:p>
                      <a:pPr algn="l" rtl="0" fontAlgn="t"/>
                      <a:r>
                        <a:rPr lang="en-GB" sz="1100" b="0" i="0" u="none" strike="noStrike" dirty="0">
                          <a:solidFill>
                            <a:srgbClr val="000000"/>
                          </a:solidFill>
                          <a:effectLst/>
                          <a:latin typeface="Calibri" panose="020F0502020204030204" pitchFamily="34" charset="0"/>
                        </a:rPr>
                        <a:t>Complete - No </a:t>
                      </a:r>
                      <a:r>
                        <a:rPr lang="en-GB" sz="1100" b="0" i="0" u="none" strike="noStrike" dirty="0" err="1">
                          <a:solidFill>
                            <a:srgbClr val="000000"/>
                          </a:solidFill>
                          <a:effectLst/>
                          <a:latin typeface="Calibri" panose="020F0502020204030204" pitchFamily="34" charset="0"/>
                        </a:rPr>
                        <a:t>Xoserve</a:t>
                      </a:r>
                      <a:r>
                        <a:rPr lang="en-GB" sz="1100" b="0" i="0" u="none" strike="noStrike" dirty="0">
                          <a:solidFill>
                            <a:srgbClr val="000000"/>
                          </a:solidFill>
                          <a:effectLst/>
                          <a:latin typeface="Calibri" panose="020F0502020204030204" pitchFamily="34" charset="0"/>
                        </a:rPr>
                        <a:t> Impact</a:t>
                      </a:r>
                    </a:p>
                  </a:txBody>
                  <a:tcPr marL="4763" marR="4763" marT="4763" marB="0"/>
                </a:tc>
                <a:extLst>
                  <a:ext uri="{0D108BD9-81ED-4DB2-BD59-A6C34878D82A}">
                    <a16:rowId xmlns:a16="http://schemas.microsoft.com/office/drawing/2014/main" val="2817240232"/>
                  </a:ext>
                </a:extLst>
              </a:tr>
              <a:tr h="271381">
                <a:tc>
                  <a:txBody>
                    <a:bodyPr/>
                    <a:lstStyle/>
                    <a:p>
                      <a:pPr marL="0" algn="l" defTabSz="914400" rtl="0" eaLnBrk="1" fontAlgn="t" latinLnBrk="0" hangingPunct="1"/>
                      <a:r>
                        <a:rPr lang="en-US" sz="1100" b="0" i="0" u="none" strike="noStrike" kern="1200">
                          <a:solidFill>
                            <a:srgbClr val="000000"/>
                          </a:solidFill>
                          <a:effectLst/>
                          <a:latin typeface="Calibri" panose="020F0502020204030204" pitchFamily="34" charset="0"/>
                          <a:ea typeface="+mn-ea"/>
                          <a:cs typeface="+mn-cs"/>
                        </a:rPr>
                        <a:t>Update 3 E2Es to align to CSSIA</a:t>
                      </a:r>
                    </a:p>
                  </a:txBody>
                  <a:tcPr marL="4763" marR="4763" marT="4763" marB="0"/>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CR-D011</a:t>
                      </a:r>
                    </a:p>
                  </a:txBody>
                  <a:tcPr marL="4763" marR="4763" marT="4763" marB="0"/>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£0.00</a:t>
                      </a:r>
                    </a:p>
                  </a:txBody>
                  <a:tcPr marL="4763" marR="4763" marT="4763" marB="0"/>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10/06/2020</a:t>
                      </a:r>
                    </a:p>
                  </a:txBody>
                  <a:tcPr marL="4763" marR="4763" marT="4763" marB="0"/>
                </a:tc>
                <a:tc>
                  <a:txBody>
                    <a:bodyPr/>
                    <a:lstStyle/>
                    <a:p>
                      <a:pPr marL="0" algn="l" defTabSz="914400" rtl="0" eaLnBrk="1" fontAlgn="t" latinLnBrk="0" hangingPunct="1"/>
                      <a:r>
                        <a:rPr lang="en-GB" sz="1100" b="0" i="0" u="none" strike="noStrike" kern="1200" dirty="0">
                          <a:solidFill>
                            <a:srgbClr val="000000"/>
                          </a:solidFill>
                          <a:effectLst/>
                          <a:latin typeface="Calibri" panose="020F0502020204030204" pitchFamily="34" charset="0"/>
                          <a:ea typeface="+mn-ea"/>
                          <a:cs typeface="+mn-cs"/>
                        </a:rPr>
                        <a:t>Complete - No </a:t>
                      </a:r>
                      <a:r>
                        <a:rPr lang="en-GB" sz="1100" b="0" i="0" u="none" strike="noStrike" kern="1200" dirty="0" err="1">
                          <a:solidFill>
                            <a:srgbClr val="000000"/>
                          </a:solidFill>
                          <a:effectLst/>
                          <a:latin typeface="Calibri" panose="020F0502020204030204" pitchFamily="34" charset="0"/>
                          <a:ea typeface="+mn-ea"/>
                          <a:cs typeface="+mn-cs"/>
                        </a:rPr>
                        <a:t>Xoserve</a:t>
                      </a:r>
                      <a:r>
                        <a:rPr lang="en-GB" sz="1100" b="0" i="0" u="none" strike="noStrike" kern="1200" dirty="0">
                          <a:solidFill>
                            <a:srgbClr val="000000"/>
                          </a:solidFill>
                          <a:effectLst/>
                          <a:latin typeface="Calibri" panose="020F0502020204030204" pitchFamily="34" charset="0"/>
                          <a:ea typeface="+mn-ea"/>
                          <a:cs typeface="+mn-cs"/>
                        </a:rPr>
                        <a:t> Impact</a:t>
                      </a:r>
                    </a:p>
                  </a:txBody>
                  <a:tcPr marL="4763" marR="4763" marT="4763" marB="0"/>
                </a:tc>
                <a:extLst>
                  <a:ext uri="{0D108BD9-81ED-4DB2-BD59-A6C34878D82A}">
                    <a16:rowId xmlns:a16="http://schemas.microsoft.com/office/drawing/2014/main" val="1531921918"/>
                  </a:ext>
                </a:extLst>
              </a:tr>
              <a:tr h="362961">
                <a:tc>
                  <a:txBody>
                    <a:bodyPr/>
                    <a:lstStyle/>
                    <a:p>
                      <a:pPr marL="0" algn="l" defTabSz="914400" rtl="0" eaLnBrk="1" fontAlgn="t" latinLnBrk="0" hangingPunct="1"/>
                      <a:r>
                        <a:rPr lang="en-US" sz="1100" b="0" i="0" u="none" strike="noStrike" kern="1200">
                          <a:solidFill>
                            <a:srgbClr val="000000"/>
                          </a:solidFill>
                          <a:effectLst/>
                          <a:latin typeface="Calibri" panose="020F0502020204030204" pitchFamily="34" charset="0"/>
                          <a:ea typeface="+mn-ea"/>
                          <a:cs typeface="+mn-cs"/>
                        </a:rPr>
                        <a:t>Messaging_Requirements_Revisions_REC_Code_Manager_and_CSS_v0.1 Clean</a:t>
                      </a:r>
                    </a:p>
                  </a:txBody>
                  <a:tcPr marL="4763" marR="4763" marT="4763" marB="0"/>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CR-D013</a:t>
                      </a:r>
                    </a:p>
                  </a:txBody>
                  <a:tcPr marL="4763" marR="4763" marT="4763" marB="0"/>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 £0.00</a:t>
                      </a:r>
                    </a:p>
                  </a:txBody>
                  <a:tcPr marL="4763" marR="4763" marT="4763" marB="0"/>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28/01/2020</a:t>
                      </a:r>
                    </a:p>
                  </a:txBody>
                  <a:tcPr marL="4763" marR="4763" marT="4763" marB="0"/>
                </a:tc>
                <a:tc>
                  <a:txBody>
                    <a:bodyPr/>
                    <a:lstStyle/>
                    <a:p>
                      <a:pPr marL="0" algn="l" defTabSz="914400" rtl="0" eaLnBrk="1" fontAlgn="t" latinLnBrk="0" hangingPunct="1"/>
                      <a:r>
                        <a:rPr lang="en-GB" sz="1100" b="0" i="0" u="none" strike="noStrike" kern="1200" dirty="0">
                          <a:solidFill>
                            <a:srgbClr val="000000"/>
                          </a:solidFill>
                          <a:effectLst/>
                          <a:latin typeface="Calibri" panose="020F0502020204030204" pitchFamily="34" charset="0"/>
                          <a:ea typeface="+mn-ea"/>
                          <a:cs typeface="+mn-cs"/>
                        </a:rPr>
                        <a:t>Complete - No </a:t>
                      </a:r>
                      <a:r>
                        <a:rPr lang="en-GB" sz="1100" b="0" i="0" u="none" strike="noStrike" kern="1200" dirty="0" err="1">
                          <a:solidFill>
                            <a:srgbClr val="000000"/>
                          </a:solidFill>
                          <a:effectLst/>
                          <a:latin typeface="Calibri" panose="020F0502020204030204" pitchFamily="34" charset="0"/>
                          <a:ea typeface="+mn-ea"/>
                          <a:cs typeface="+mn-cs"/>
                        </a:rPr>
                        <a:t>Xoserve</a:t>
                      </a:r>
                      <a:r>
                        <a:rPr lang="en-GB" sz="1100" b="0" i="0" u="none" strike="noStrike" kern="1200" dirty="0">
                          <a:solidFill>
                            <a:srgbClr val="000000"/>
                          </a:solidFill>
                          <a:effectLst/>
                          <a:latin typeface="Calibri" panose="020F0502020204030204" pitchFamily="34" charset="0"/>
                          <a:ea typeface="+mn-ea"/>
                          <a:cs typeface="+mn-cs"/>
                        </a:rPr>
                        <a:t> Impact</a:t>
                      </a:r>
                    </a:p>
                  </a:txBody>
                  <a:tcPr marL="4763" marR="4763" marT="4763" marB="0"/>
                </a:tc>
                <a:extLst>
                  <a:ext uri="{0D108BD9-81ED-4DB2-BD59-A6C34878D82A}">
                    <a16:rowId xmlns:a16="http://schemas.microsoft.com/office/drawing/2014/main" val="2107080113"/>
                  </a:ext>
                </a:extLst>
              </a:tr>
              <a:tr h="271381">
                <a:tc>
                  <a:txBody>
                    <a:bodyPr/>
                    <a:lstStyle/>
                    <a:p>
                      <a:pPr marL="0" algn="l" defTabSz="914400" rtl="0" eaLnBrk="1" fontAlgn="t" latinLnBrk="0" hangingPunct="1"/>
                      <a:r>
                        <a:rPr lang="en-US" sz="1100" b="0" i="0" u="none" strike="noStrike" kern="1200">
                          <a:solidFill>
                            <a:srgbClr val="000000"/>
                          </a:solidFill>
                          <a:effectLst/>
                          <a:latin typeface="Calibri" panose="020F0502020204030204" pitchFamily="34" charset="0"/>
                          <a:ea typeface="+mn-ea"/>
                          <a:cs typeface="+mn-cs"/>
                        </a:rPr>
                        <a:t>DSP_Specific_ SIT_ Functional_Exit_Criteria</a:t>
                      </a:r>
                    </a:p>
                  </a:txBody>
                  <a:tcPr marL="4763" marR="4763" marT="4763" marB="0"/>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CR-D023</a:t>
                      </a:r>
                    </a:p>
                  </a:txBody>
                  <a:tcPr marL="4763" marR="4763" marT="4763" marB="0"/>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£0.00</a:t>
                      </a:r>
                    </a:p>
                  </a:txBody>
                  <a:tcPr marL="4763" marR="4763" marT="4763" marB="0"/>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29/05/2020</a:t>
                      </a:r>
                    </a:p>
                  </a:txBody>
                  <a:tcPr marL="4763" marR="4763" marT="4763" marB="0"/>
                </a:tc>
                <a:tc>
                  <a:txBody>
                    <a:bodyPr/>
                    <a:lstStyle/>
                    <a:p>
                      <a:pPr marL="0" algn="l" defTabSz="914400" rtl="0" eaLnBrk="1" fontAlgn="t" latinLnBrk="0" hangingPunct="1"/>
                      <a:r>
                        <a:rPr lang="en-GB" sz="1100" b="0" i="0" u="none" strike="noStrike" kern="1200" dirty="0">
                          <a:solidFill>
                            <a:srgbClr val="000000"/>
                          </a:solidFill>
                          <a:effectLst/>
                          <a:latin typeface="Calibri" panose="020F0502020204030204" pitchFamily="34" charset="0"/>
                          <a:ea typeface="+mn-ea"/>
                          <a:cs typeface="+mn-cs"/>
                        </a:rPr>
                        <a:t>Complete - No </a:t>
                      </a:r>
                      <a:r>
                        <a:rPr lang="en-GB" sz="1100" b="0" i="0" u="none" strike="noStrike" kern="1200" dirty="0" err="1">
                          <a:solidFill>
                            <a:srgbClr val="000000"/>
                          </a:solidFill>
                          <a:effectLst/>
                          <a:latin typeface="Calibri" panose="020F0502020204030204" pitchFamily="34" charset="0"/>
                          <a:ea typeface="+mn-ea"/>
                          <a:cs typeface="+mn-cs"/>
                        </a:rPr>
                        <a:t>Xoserve</a:t>
                      </a:r>
                      <a:r>
                        <a:rPr lang="en-GB" sz="1100" b="0" i="0" u="none" strike="noStrike" kern="1200" dirty="0">
                          <a:solidFill>
                            <a:srgbClr val="000000"/>
                          </a:solidFill>
                          <a:effectLst/>
                          <a:latin typeface="Calibri" panose="020F0502020204030204" pitchFamily="34" charset="0"/>
                          <a:ea typeface="+mn-ea"/>
                          <a:cs typeface="+mn-cs"/>
                        </a:rPr>
                        <a:t> Impact</a:t>
                      </a:r>
                    </a:p>
                  </a:txBody>
                  <a:tcPr marL="4763" marR="4763" marT="4763" marB="0"/>
                </a:tc>
                <a:extLst>
                  <a:ext uri="{0D108BD9-81ED-4DB2-BD59-A6C34878D82A}">
                    <a16:rowId xmlns:a16="http://schemas.microsoft.com/office/drawing/2014/main" val="2844569037"/>
                  </a:ext>
                </a:extLst>
              </a:tr>
              <a:tr h="390475">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Changes to support enhanced Solar arrangements</a:t>
                      </a:r>
                    </a:p>
                  </a:txBody>
                  <a:tcPr marL="4763" marR="4763" marT="4763" marB="0" anchor="b"/>
                </a:tc>
                <a:tc>
                  <a:txBody>
                    <a:bodyPr/>
                    <a:lstStyle/>
                    <a:p>
                      <a:pPr marL="0" algn="l" defTabSz="914400" rtl="0" eaLnBrk="1" fontAlgn="t" latinLnBrk="0" hangingPunct="1"/>
                      <a:r>
                        <a:rPr lang="en-GB" sz="1100" b="0" i="0" u="none" strike="noStrike" kern="1200" dirty="0">
                          <a:solidFill>
                            <a:srgbClr val="000000"/>
                          </a:solidFill>
                          <a:effectLst/>
                          <a:latin typeface="Calibri" panose="020F0502020204030204" pitchFamily="34" charset="0"/>
                          <a:ea typeface="+mn-ea"/>
                          <a:cs typeface="+mn-cs"/>
                        </a:rPr>
                        <a:t>CR-D025</a:t>
                      </a:r>
                    </a:p>
                  </a:txBody>
                  <a:tcPr marL="4763" marR="4763" marT="4763" marB="0" anchor="b"/>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 </a:t>
                      </a:r>
                    </a:p>
                  </a:txBody>
                  <a:tcPr marL="4763" marR="4763" marT="4763" marB="0" anchor="b"/>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 </a:t>
                      </a:r>
                    </a:p>
                  </a:txBody>
                  <a:tcPr marL="4763" marR="4763" marT="4763" marB="0" anchor="b"/>
                </a:tc>
                <a:tc>
                  <a:txBody>
                    <a:bodyPr/>
                    <a:lstStyle/>
                    <a:p>
                      <a:pPr marL="0" algn="l" defTabSz="914400" rtl="0" eaLnBrk="1" fontAlgn="t" latinLnBrk="0" hangingPunct="1"/>
                      <a:r>
                        <a:rPr lang="en-GB" sz="1100" b="0" i="0" u="none" strike="noStrike" kern="1200" dirty="0">
                          <a:solidFill>
                            <a:srgbClr val="000000"/>
                          </a:solidFill>
                          <a:effectLst/>
                          <a:latin typeface="Calibri" panose="020F0502020204030204" pitchFamily="34" charset="0"/>
                          <a:ea typeface="+mn-ea"/>
                          <a:cs typeface="+mn-cs"/>
                        </a:rPr>
                        <a:t>Not Received</a:t>
                      </a:r>
                    </a:p>
                  </a:txBody>
                  <a:tcPr marL="4763" marR="4763" marT="4763" marB="0" anchor="b"/>
                </a:tc>
                <a:extLst>
                  <a:ext uri="{0D108BD9-81ED-4DB2-BD59-A6C34878D82A}">
                    <a16:rowId xmlns:a16="http://schemas.microsoft.com/office/drawing/2014/main" val="2809587971"/>
                  </a:ext>
                </a:extLst>
              </a:tr>
              <a:tr h="271381">
                <a:tc>
                  <a:txBody>
                    <a:bodyPr/>
                    <a:lstStyle/>
                    <a:p>
                      <a:pPr marL="0" algn="l" defTabSz="914400" rtl="0" eaLnBrk="1" fontAlgn="t" latinLnBrk="0" hangingPunct="1"/>
                      <a:r>
                        <a:rPr lang="en-GB" sz="1100" b="0" i="0" u="none" strike="noStrike" kern="1200" dirty="0">
                          <a:solidFill>
                            <a:srgbClr val="000000"/>
                          </a:solidFill>
                          <a:effectLst/>
                          <a:latin typeface="Calibri" panose="020F0502020204030204" pitchFamily="34" charset="0"/>
                          <a:ea typeface="+mn-ea"/>
                          <a:cs typeface="+mn-cs"/>
                        </a:rPr>
                        <a:t>MPAS Related MPAN Disconnection</a:t>
                      </a:r>
                    </a:p>
                  </a:txBody>
                  <a:tcPr marL="4763" marR="4763" marT="4763" marB="0"/>
                </a:tc>
                <a:tc>
                  <a:txBody>
                    <a:bodyPr/>
                    <a:lstStyle/>
                    <a:p>
                      <a:pPr marL="0" algn="l" defTabSz="914400" rtl="0" eaLnBrk="1" fontAlgn="t" latinLnBrk="0" hangingPunct="1"/>
                      <a:r>
                        <a:rPr lang="en-GB" sz="1100" b="0" i="0" u="none" strike="noStrike" kern="1200" dirty="0">
                          <a:solidFill>
                            <a:srgbClr val="000000"/>
                          </a:solidFill>
                          <a:effectLst/>
                          <a:latin typeface="Calibri" panose="020F0502020204030204" pitchFamily="34" charset="0"/>
                          <a:ea typeface="+mn-ea"/>
                          <a:cs typeface="+mn-cs"/>
                        </a:rPr>
                        <a:t>CR-D004</a:t>
                      </a:r>
                    </a:p>
                  </a:txBody>
                  <a:tcPr marL="4763" marR="4763" marT="4763" marB="0"/>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 </a:t>
                      </a:r>
                    </a:p>
                  </a:txBody>
                  <a:tcPr marL="4763" marR="4763" marT="4763" marB="0" anchor="b"/>
                </a:tc>
                <a:tc>
                  <a:txBody>
                    <a:bodyPr/>
                    <a:lstStyle/>
                    <a:p>
                      <a:pPr marL="0" algn="l" defTabSz="914400" rtl="0" eaLnBrk="1" fontAlgn="t" latinLnBrk="0" hangingPunct="1"/>
                      <a:r>
                        <a:rPr lang="en-GB" sz="1100" b="0" i="0" u="none" strike="noStrike" kern="1200">
                          <a:solidFill>
                            <a:srgbClr val="000000"/>
                          </a:solidFill>
                          <a:effectLst/>
                          <a:latin typeface="Calibri" panose="020F0502020204030204" pitchFamily="34" charset="0"/>
                          <a:ea typeface="+mn-ea"/>
                          <a:cs typeface="+mn-cs"/>
                        </a:rPr>
                        <a:t> </a:t>
                      </a:r>
                    </a:p>
                  </a:txBody>
                  <a:tcPr marL="4763" marR="4763" marT="4763" marB="0"/>
                </a:tc>
                <a:tc>
                  <a:txBody>
                    <a:bodyPr/>
                    <a:lstStyle/>
                    <a:p>
                      <a:pPr marL="0" algn="l" defTabSz="914400" rtl="0" eaLnBrk="1" fontAlgn="t" latinLnBrk="0" hangingPunct="1"/>
                      <a:r>
                        <a:rPr lang="en-GB" sz="1100" b="0" i="0" u="none" strike="noStrike" kern="1200" dirty="0">
                          <a:solidFill>
                            <a:srgbClr val="000000"/>
                          </a:solidFill>
                          <a:effectLst/>
                          <a:latin typeface="Calibri" panose="020F0502020204030204" pitchFamily="34" charset="0"/>
                          <a:ea typeface="+mn-ea"/>
                          <a:cs typeface="+mn-cs"/>
                        </a:rPr>
                        <a:t>On Hold</a:t>
                      </a:r>
                    </a:p>
                  </a:txBody>
                  <a:tcPr marL="4763" marR="4763" marT="4763" marB="0"/>
                </a:tc>
                <a:extLst>
                  <a:ext uri="{0D108BD9-81ED-4DB2-BD59-A6C34878D82A}">
                    <a16:rowId xmlns:a16="http://schemas.microsoft.com/office/drawing/2014/main" val="766585764"/>
                  </a:ext>
                </a:extLst>
              </a:tr>
              <a:tr h="271381">
                <a:tc>
                  <a:txBody>
                    <a:bodyPr/>
                    <a:lstStyle/>
                    <a:p>
                      <a:pPr algn="l" fontAlgn="b"/>
                      <a:r>
                        <a:rPr lang="en-GB" sz="1200" b="1" i="0" u="none" strike="noStrike" dirty="0">
                          <a:solidFill>
                            <a:srgbClr val="000000"/>
                          </a:solidFill>
                          <a:effectLst/>
                          <a:latin typeface="Calibri" panose="020F0502020204030204" pitchFamily="34" charset="0"/>
                        </a:rPr>
                        <a:t>Total</a:t>
                      </a:r>
                    </a:p>
                  </a:txBody>
                  <a:tcPr marL="4763" marR="4763" marT="4763" marB="0" anchor="b"/>
                </a:tc>
                <a:tc>
                  <a:txBody>
                    <a:bodyPr/>
                    <a:lstStyle/>
                    <a:p>
                      <a:pPr algn="l" fontAlgn="b"/>
                      <a:endParaRPr lang="en-GB" sz="12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rtl="0" fontAlgn="b"/>
                      <a:r>
                        <a:rPr lang="en-GB" sz="1200" b="1" i="0" u="none" strike="noStrike" dirty="0">
                          <a:solidFill>
                            <a:srgbClr val="000000"/>
                          </a:solidFill>
                          <a:effectLst/>
                          <a:latin typeface="Calibri" panose="020F0502020204030204" pitchFamily="34" charset="0"/>
                        </a:rPr>
                        <a:t>£0.00</a:t>
                      </a:r>
                    </a:p>
                  </a:txBody>
                  <a:tcPr marL="4763" marR="4763" marT="4763"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GB" sz="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30913272"/>
                  </a:ext>
                </a:extLst>
              </a:tr>
            </a:tbl>
          </a:graphicData>
        </a:graphic>
      </p:graphicFrame>
    </p:spTree>
    <p:extLst>
      <p:ext uri="{BB962C8B-B14F-4D97-AF65-F5344CB8AC3E}">
        <p14:creationId xmlns:p14="http://schemas.microsoft.com/office/powerpoint/2010/main" val="94810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7" y="190024"/>
            <a:ext cx="7886700" cy="994172"/>
          </a:xfrm>
        </p:spPr>
        <p:txBody>
          <a:bodyPr>
            <a:normAutofit/>
          </a:bodyPr>
          <a:lstStyle/>
          <a:p>
            <a:r>
              <a:rPr lang="en-GB" sz="2400" dirty="0"/>
              <a:t>Switching Programme CR Position – CRs impacting </a:t>
            </a:r>
            <a:r>
              <a:rPr lang="en-GB" sz="2400" dirty="0" err="1"/>
              <a:t>Xoserve</a:t>
            </a:r>
            <a:endParaRPr lang="en-GB" sz="2400" dirty="0"/>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62116" y="1068131"/>
          <a:ext cx="8291884" cy="3078474"/>
        </p:xfrm>
        <a:graphic>
          <a:graphicData uri="http://schemas.openxmlformats.org/drawingml/2006/table">
            <a:tbl>
              <a:tblPr firstRow="1" bandRow="1">
                <a:tableStyleId>{5C22544A-7EE6-4342-B048-85BDC9FD1C3A}</a:tableStyleId>
              </a:tblPr>
              <a:tblGrid>
                <a:gridCol w="4094259">
                  <a:extLst>
                    <a:ext uri="{9D8B030D-6E8A-4147-A177-3AD203B41FA5}">
                      <a16:colId xmlns:a16="http://schemas.microsoft.com/office/drawing/2014/main" val="997061046"/>
                    </a:ext>
                  </a:extLst>
                </a:gridCol>
                <a:gridCol w="524786">
                  <a:extLst>
                    <a:ext uri="{9D8B030D-6E8A-4147-A177-3AD203B41FA5}">
                      <a16:colId xmlns:a16="http://schemas.microsoft.com/office/drawing/2014/main" val="2723771934"/>
                    </a:ext>
                  </a:extLst>
                </a:gridCol>
                <a:gridCol w="1353710">
                  <a:extLst>
                    <a:ext uri="{9D8B030D-6E8A-4147-A177-3AD203B41FA5}">
                      <a16:colId xmlns:a16="http://schemas.microsoft.com/office/drawing/2014/main" val="3830117845"/>
                    </a:ext>
                  </a:extLst>
                </a:gridCol>
                <a:gridCol w="660752">
                  <a:extLst>
                    <a:ext uri="{9D8B030D-6E8A-4147-A177-3AD203B41FA5}">
                      <a16:colId xmlns:a16="http://schemas.microsoft.com/office/drawing/2014/main" val="194189712"/>
                    </a:ext>
                  </a:extLst>
                </a:gridCol>
                <a:gridCol w="1658377">
                  <a:extLst>
                    <a:ext uri="{9D8B030D-6E8A-4147-A177-3AD203B41FA5}">
                      <a16:colId xmlns:a16="http://schemas.microsoft.com/office/drawing/2014/main" val="3065248341"/>
                    </a:ext>
                  </a:extLst>
                </a:gridCol>
              </a:tblGrid>
              <a:tr h="364667">
                <a:tc>
                  <a:txBody>
                    <a:bodyPr/>
                    <a:lstStyle/>
                    <a:p>
                      <a:pPr algn="l" rtl="0" fontAlgn="ctr"/>
                      <a:r>
                        <a:rPr lang="en-GB" sz="1100" b="1" i="0" u="none" strike="noStrike" dirty="0">
                          <a:solidFill>
                            <a:srgbClr val="FFFFFF"/>
                          </a:solidFill>
                          <a:effectLst/>
                          <a:latin typeface="Calibri" panose="020F0502020204030204" pitchFamily="34" charset="0"/>
                        </a:rPr>
                        <a:t>CR Name</a:t>
                      </a:r>
                    </a:p>
                  </a:txBody>
                  <a:tcPr marL="4763" marR="4763" marT="4763" marB="0" anchor="ctr"/>
                </a:tc>
                <a:tc>
                  <a:txBody>
                    <a:bodyPr/>
                    <a:lstStyle/>
                    <a:p>
                      <a:pPr algn="l" rtl="0" fontAlgn="ctr"/>
                      <a:r>
                        <a:rPr lang="en-GB" sz="1100" b="1" i="0" u="none" strike="noStrike">
                          <a:solidFill>
                            <a:srgbClr val="FFFFFF"/>
                          </a:solidFill>
                          <a:effectLst/>
                          <a:latin typeface="Calibri" panose="020F0502020204030204" pitchFamily="34" charset="0"/>
                        </a:rPr>
                        <a:t>CR Ref</a:t>
                      </a:r>
                    </a:p>
                  </a:txBody>
                  <a:tcPr marL="4763" marR="4763" marT="4763" marB="0" anchor="ctr"/>
                </a:tc>
                <a:tc>
                  <a:txBody>
                    <a:bodyPr/>
                    <a:lstStyle/>
                    <a:p>
                      <a:pPr algn="l" rtl="0" fontAlgn="ctr"/>
                      <a:r>
                        <a:rPr lang="en-US" sz="1100" b="1" i="0" u="none" strike="noStrike">
                          <a:solidFill>
                            <a:srgbClr val="FFFFFF"/>
                          </a:solidFill>
                          <a:effectLst/>
                          <a:latin typeface="Calibri" panose="020F0502020204030204" pitchFamily="34" charset="0"/>
                        </a:rPr>
                        <a:t>High Level Cost IA Cost</a:t>
                      </a:r>
                    </a:p>
                  </a:txBody>
                  <a:tcPr marL="4763" marR="4763" marT="4763" marB="0" anchor="ctr"/>
                </a:tc>
                <a:tc>
                  <a:txBody>
                    <a:bodyPr/>
                    <a:lstStyle/>
                    <a:p>
                      <a:pPr algn="l" rtl="0" fontAlgn="ctr"/>
                      <a:r>
                        <a:rPr lang="en-GB" sz="1100" b="1" i="0" u="none" strike="noStrike">
                          <a:solidFill>
                            <a:srgbClr val="FFFFFF"/>
                          </a:solidFill>
                          <a:effectLst/>
                          <a:latin typeface="Calibri" panose="020F0502020204030204" pitchFamily="34" charset="0"/>
                        </a:rPr>
                        <a:t>Date Raised</a:t>
                      </a:r>
                    </a:p>
                  </a:txBody>
                  <a:tcPr marL="4763" marR="4763" marT="4763" marB="0" anchor="ctr"/>
                </a:tc>
                <a:tc>
                  <a:txBody>
                    <a:bodyPr/>
                    <a:lstStyle/>
                    <a:p>
                      <a:pPr algn="l" rtl="0" fontAlgn="ctr"/>
                      <a:r>
                        <a:rPr lang="en-GB" sz="1100" b="1" i="0" u="none" strike="noStrike">
                          <a:solidFill>
                            <a:srgbClr val="FFFFFF"/>
                          </a:solidFill>
                          <a:effectLst/>
                          <a:latin typeface="Calibri" panose="020F0502020204030204" pitchFamily="34" charset="0"/>
                        </a:rPr>
                        <a:t>Status</a:t>
                      </a:r>
                    </a:p>
                  </a:txBody>
                  <a:tcPr marL="4763" marR="4763" marT="4763" marB="0" anchor="ctr"/>
                </a:tc>
                <a:extLst>
                  <a:ext uri="{0D108BD9-81ED-4DB2-BD59-A6C34878D82A}">
                    <a16:rowId xmlns:a16="http://schemas.microsoft.com/office/drawing/2014/main" val="4029148686"/>
                  </a:ext>
                </a:extLst>
              </a:tr>
              <a:tr h="271381">
                <a:tc>
                  <a:txBody>
                    <a:bodyPr/>
                    <a:lstStyle/>
                    <a:p>
                      <a:pPr algn="l" rtl="0" fontAlgn="t"/>
                      <a:r>
                        <a:rPr lang="en-GB" sz="800" b="0" i="0" u="none" strike="noStrike" dirty="0">
                          <a:solidFill>
                            <a:srgbClr val="000000"/>
                          </a:solidFill>
                          <a:effectLst/>
                          <a:latin typeface="Calibri" panose="020F0502020204030204" pitchFamily="34" charset="0"/>
                        </a:rPr>
                        <a:t>Programme Plan Re-Baseline</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CR-D002</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07/11/2019</a:t>
                      </a:r>
                    </a:p>
                  </a:txBody>
                  <a:tcPr marL="4763" marR="4763" marT="4763" marB="0"/>
                </a:tc>
                <a:tc>
                  <a:txBody>
                    <a:bodyPr/>
                    <a:lstStyle/>
                    <a:p>
                      <a:pPr algn="ctr" rtl="0" fontAlgn="t"/>
                      <a:r>
                        <a:rPr lang="en-US" sz="800" b="0" i="0" u="none" strike="noStrike">
                          <a:solidFill>
                            <a:srgbClr val="000000"/>
                          </a:solidFill>
                          <a:effectLst/>
                          <a:latin typeface="Calibri" panose="020F0502020204030204" pitchFamily="34" charset="0"/>
                        </a:rPr>
                        <a:t>Approved for Implementation by Ofgem</a:t>
                      </a:r>
                    </a:p>
                  </a:txBody>
                  <a:tcPr marL="4763" marR="4763" marT="4763" marB="0"/>
                </a:tc>
                <a:extLst>
                  <a:ext uri="{0D108BD9-81ED-4DB2-BD59-A6C34878D82A}">
                    <a16:rowId xmlns:a16="http://schemas.microsoft.com/office/drawing/2014/main" val="751528655"/>
                  </a:ext>
                </a:extLst>
              </a:tr>
              <a:tr h="271381">
                <a:tc>
                  <a:txBody>
                    <a:bodyPr/>
                    <a:lstStyle/>
                    <a:p>
                      <a:pPr algn="l" rtl="0" fontAlgn="t"/>
                      <a:r>
                        <a:rPr lang="en-US" sz="800" b="0" i="0" u="none" strike="noStrike">
                          <a:solidFill>
                            <a:srgbClr val="000000"/>
                          </a:solidFill>
                          <a:effectLst/>
                          <a:latin typeface="Calibri" panose="020F0502020204030204" pitchFamily="34" charset="0"/>
                        </a:rPr>
                        <a:t>Introduction of Validation Message to Logical Mode</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CR-D005</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£61,000.00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25/11/2019</a:t>
                      </a:r>
                    </a:p>
                  </a:txBody>
                  <a:tcPr marL="4763" marR="4763" marT="4763" marB="0"/>
                </a:tc>
                <a:tc>
                  <a:txBody>
                    <a:bodyPr/>
                    <a:lstStyle/>
                    <a:p>
                      <a:pPr algn="ctr" rtl="0" fontAlgn="t"/>
                      <a:r>
                        <a:rPr lang="en-US" sz="800" b="0" i="0" u="none" strike="noStrike">
                          <a:solidFill>
                            <a:srgbClr val="000000"/>
                          </a:solidFill>
                          <a:effectLst/>
                          <a:latin typeface="Calibri" panose="020F0502020204030204" pitchFamily="34" charset="0"/>
                        </a:rPr>
                        <a:t>Withdrawn – but expected to be reinstated</a:t>
                      </a:r>
                    </a:p>
                  </a:txBody>
                  <a:tcPr marL="4763" marR="4763" marT="4763" marB="0"/>
                </a:tc>
                <a:extLst>
                  <a:ext uri="{0D108BD9-81ED-4DB2-BD59-A6C34878D82A}">
                    <a16:rowId xmlns:a16="http://schemas.microsoft.com/office/drawing/2014/main" val="982708138"/>
                  </a:ext>
                </a:extLst>
              </a:tr>
              <a:tr h="271381">
                <a:tc>
                  <a:txBody>
                    <a:bodyPr/>
                    <a:lstStyle/>
                    <a:p>
                      <a:pPr algn="l" rtl="0" fontAlgn="t"/>
                      <a:r>
                        <a:rPr lang="en-US" sz="800" b="0" i="0" u="none" strike="noStrike">
                          <a:solidFill>
                            <a:srgbClr val="000000"/>
                          </a:solidFill>
                          <a:effectLst/>
                          <a:latin typeface="Calibri" panose="020F0502020204030204" pitchFamily="34" charset="0"/>
                        </a:rPr>
                        <a:t>Updates to the CSS Physical Interface Design (PhID).</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CR-D008</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£17,250.00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22/01/2020</a:t>
                      </a:r>
                    </a:p>
                  </a:txBody>
                  <a:tcPr marL="4763" marR="4763" marT="4763" marB="0"/>
                </a:tc>
                <a:tc>
                  <a:txBody>
                    <a:bodyPr/>
                    <a:lstStyle/>
                    <a:p>
                      <a:pPr algn="ctr" rtl="0" fontAlgn="t"/>
                      <a:r>
                        <a:rPr lang="en-US" sz="800" b="0" i="0" u="none" strike="noStrike">
                          <a:solidFill>
                            <a:srgbClr val="000000"/>
                          </a:solidFill>
                          <a:effectLst/>
                          <a:latin typeface="Calibri" panose="020F0502020204030204" pitchFamily="34" charset="0"/>
                        </a:rPr>
                        <a:t>Approved for Implementation by Ofgem</a:t>
                      </a:r>
                    </a:p>
                  </a:txBody>
                  <a:tcPr marL="4763" marR="4763" marT="4763" marB="0"/>
                </a:tc>
                <a:extLst>
                  <a:ext uri="{0D108BD9-81ED-4DB2-BD59-A6C34878D82A}">
                    <a16:rowId xmlns:a16="http://schemas.microsoft.com/office/drawing/2014/main" val="1119725783"/>
                  </a:ext>
                </a:extLst>
              </a:tr>
              <a:tr h="271381">
                <a:tc>
                  <a:txBody>
                    <a:bodyPr/>
                    <a:lstStyle/>
                    <a:p>
                      <a:pPr algn="l" rtl="0" fontAlgn="t"/>
                      <a:r>
                        <a:rPr lang="en-US" sz="800" b="0" i="0" u="none" strike="noStrike">
                          <a:solidFill>
                            <a:srgbClr val="000000"/>
                          </a:solidFill>
                          <a:effectLst/>
                          <a:latin typeface="Calibri" panose="020F0502020204030204" pitchFamily="34" charset="0"/>
                        </a:rPr>
                        <a:t>CSS_Physical_Interface_Design_Updates_mpxn_v0.2</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CR-D012</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£5,534.38</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30/01/2020</a:t>
                      </a:r>
                    </a:p>
                  </a:txBody>
                  <a:tcPr marL="4763" marR="4763" marT="4763" marB="0"/>
                </a:tc>
                <a:tc>
                  <a:txBody>
                    <a:bodyPr/>
                    <a:lstStyle/>
                    <a:p>
                      <a:pPr algn="ctr" rtl="0" fontAlgn="t"/>
                      <a:r>
                        <a:rPr lang="en-US" sz="800" b="0" i="0" u="none" strike="noStrike">
                          <a:solidFill>
                            <a:srgbClr val="000000"/>
                          </a:solidFill>
                          <a:effectLst/>
                          <a:latin typeface="Calibri" panose="020F0502020204030204" pitchFamily="34" charset="0"/>
                        </a:rPr>
                        <a:t>Approved for Implementation by Ofgem</a:t>
                      </a:r>
                    </a:p>
                  </a:txBody>
                  <a:tcPr marL="4763" marR="4763" marT="4763" marB="0"/>
                </a:tc>
                <a:extLst>
                  <a:ext uri="{0D108BD9-81ED-4DB2-BD59-A6C34878D82A}">
                    <a16:rowId xmlns:a16="http://schemas.microsoft.com/office/drawing/2014/main" val="403325048"/>
                  </a:ext>
                </a:extLst>
              </a:tr>
              <a:tr h="271381">
                <a:tc>
                  <a:txBody>
                    <a:bodyPr/>
                    <a:lstStyle/>
                    <a:p>
                      <a:pPr algn="l" rtl="0" fontAlgn="t"/>
                      <a:r>
                        <a:rPr lang="en-GB" sz="800" b="0" i="0" u="none" strike="noStrike">
                          <a:solidFill>
                            <a:srgbClr val="000000"/>
                          </a:solidFill>
                          <a:effectLst/>
                          <a:latin typeface="Calibri" panose="020F0502020204030204" pitchFamily="34" charset="0"/>
                        </a:rPr>
                        <a:t>CSS_Exception_Handling_Strategy_v0.2</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CR-D014</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26/02/2020</a:t>
                      </a:r>
                    </a:p>
                  </a:txBody>
                  <a:tcPr marL="4763" marR="4763" marT="4763" marB="0"/>
                </a:tc>
                <a:tc>
                  <a:txBody>
                    <a:bodyPr/>
                    <a:lstStyle/>
                    <a:p>
                      <a:pPr algn="ctr" rtl="0" fontAlgn="t"/>
                      <a:r>
                        <a:rPr lang="en-US" sz="800" b="0" i="0" u="none" strike="noStrike">
                          <a:solidFill>
                            <a:srgbClr val="000000"/>
                          </a:solidFill>
                          <a:effectLst/>
                          <a:latin typeface="Calibri" panose="020F0502020204030204" pitchFamily="34" charset="0"/>
                        </a:rPr>
                        <a:t>Approved for Implementation by Ofgem</a:t>
                      </a:r>
                    </a:p>
                  </a:txBody>
                  <a:tcPr marL="4763" marR="4763" marT="4763" marB="0"/>
                </a:tc>
                <a:extLst>
                  <a:ext uri="{0D108BD9-81ED-4DB2-BD59-A6C34878D82A}">
                    <a16:rowId xmlns:a16="http://schemas.microsoft.com/office/drawing/2014/main" val="4000169379"/>
                  </a:ext>
                </a:extLst>
              </a:tr>
              <a:tr h="271381">
                <a:tc>
                  <a:txBody>
                    <a:bodyPr/>
                    <a:lstStyle/>
                    <a:p>
                      <a:pPr algn="l" rtl="0" fontAlgn="t"/>
                      <a:r>
                        <a:rPr lang="en-US" sz="800" b="0" i="0" u="none" strike="noStrike">
                          <a:solidFill>
                            <a:srgbClr val="000000"/>
                          </a:solidFill>
                          <a:effectLst/>
                          <a:latin typeface="Calibri" panose="020F0502020204030204" pitchFamily="34" charset="0"/>
                        </a:rPr>
                        <a:t>Amendment_of_Xoserve_Consequential_Change_Milestone_Delivery_Dates_v0.2[DRAFT]</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CR-D015</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£0.00</a:t>
                      </a:r>
                    </a:p>
                  </a:txBody>
                  <a:tcPr marL="4763" marR="4763" marT="4763" marB="0"/>
                </a:tc>
                <a:tc>
                  <a:txBody>
                    <a:bodyPr/>
                    <a:lstStyle/>
                    <a:p>
                      <a:pPr algn="ctr" rtl="0" fontAlgn="t"/>
                      <a:r>
                        <a:rPr lang="en-GB" sz="800" b="0" i="0" u="none" strike="noStrike" dirty="0">
                          <a:solidFill>
                            <a:srgbClr val="000000"/>
                          </a:solidFill>
                          <a:effectLst/>
                          <a:latin typeface="Calibri" panose="020F0502020204030204" pitchFamily="34" charset="0"/>
                        </a:rPr>
                        <a:t>26/02/2020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Withdrawn</a:t>
                      </a:r>
                    </a:p>
                  </a:txBody>
                  <a:tcPr marL="4763" marR="4763" marT="4763" marB="0"/>
                </a:tc>
                <a:extLst>
                  <a:ext uri="{0D108BD9-81ED-4DB2-BD59-A6C34878D82A}">
                    <a16:rowId xmlns:a16="http://schemas.microsoft.com/office/drawing/2014/main" val="3029581709"/>
                  </a:ext>
                </a:extLst>
              </a:tr>
              <a:tr h="271381">
                <a:tc>
                  <a:txBody>
                    <a:bodyPr/>
                    <a:lstStyle/>
                    <a:p>
                      <a:pPr algn="l" rtl="0" fontAlgn="t"/>
                      <a:r>
                        <a:rPr lang="en-US" sz="800" b="0" i="0" u="none" strike="noStrike">
                          <a:solidFill>
                            <a:srgbClr val="000000"/>
                          </a:solidFill>
                          <a:effectLst/>
                          <a:latin typeface="Calibri" panose="020F0502020204030204" pitchFamily="34" charset="0"/>
                        </a:rPr>
                        <a:t>Provide_CSS_RegistrationID_to_PUI_and_LPs</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CR-D016</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£12,643.00</a:t>
                      </a:r>
                    </a:p>
                  </a:txBody>
                  <a:tcPr marL="4763" marR="4763" marT="4763" marB="0"/>
                </a:tc>
                <a:tc>
                  <a:txBody>
                    <a:bodyPr/>
                    <a:lstStyle/>
                    <a:p>
                      <a:pPr algn="ctr" rtl="0" fontAlgn="t"/>
                      <a:r>
                        <a:rPr lang="en-GB" sz="800" b="0" i="0" u="none" strike="noStrike" dirty="0">
                          <a:solidFill>
                            <a:srgbClr val="000000"/>
                          </a:solidFill>
                          <a:effectLst/>
                          <a:latin typeface="Calibri" panose="020F0502020204030204" pitchFamily="34" charset="0"/>
                        </a:rPr>
                        <a:t>07/08/2020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Awaiting Decision</a:t>
                      </a:r>
                    </a:p>
                  </a:txBody>
                  <a:tcPr marL="4763" marR="4763" marT="4763" marB="0"/>
                </a:tc>
                <a:extLst>
                  <a:ext uri="{0D108BD9-81ED-4DB2-BD59-A6C34878D82A}">
                    <a16:rowId xmlns:a16="http://schemas.microsoft.com/office/drawing/2014/main" val="4226307551"/>
                  </a:ext>
                </a:extLst>
              </a:tr>
              <a:tr h="271381">
                <a:tc>
                  <a:txBody>
                    <a:bodyPr/>
                    <a:lstStyle/>
                    <a:p>
                      <a:pPr algn="l" rtl="0" fontAlgn="t"/>
                      <a:r>
                        <a:rPr lang="en-US" sz="800" b="0" i="0" u="none" strike="noStrike">
                          <a:solidFill>
                            <a:srgbClr val="000000"/>
                          </a:solidFill>
                          <a:effectLst/>
                          <a:latin typeface="Calibri" panose="020F0502020204030204" pitchFamily="34" charset="0"/>
                        </a:rPr>
                        <a:t>CSS_Handling_of_MPAS_Business_Dates_v0.2[DRAFT]</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CR-D017</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£3,500.00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20/07/2020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Awaiting Decision</a:t>
                      </a:r>
                    </a:p>
                  </a:txBody>
                  <a:tcPr marL="4763" marR="4763" marT="4763" marB="0"/>
                </a:tc>
                <a:extLst>
                  <a:ext uri="{0D108BD9-81ED-4DB2-BD59-A6C34878D82A}">
                    <a16:rowId xmlns:a16="http://schemas.microsoft.com/office/drawing/2014/main" val="174782153"/>
                  </a:ext>
                </a:extLst>
              </a:tr>
              <a:tr h="271381">
                <a:tc>
                  <a:txBody>
                    <a:bodyPr/>
                    <a:lstStyle/>
                    <a:p>
                      <a:pPr algn="l" rtl="0" fontAlgn="t"/>
                      <a:r>
                        <a:rPr lang="en-GB" sz="800" b="0" i="0" u="none" strike="noStrike">
                          <a:solidFill>
                            <a:srgbClr val="000000"/>
                          </a:solidFill>
                          <a:effectLst/>
                          <a:latin typeface="Calibri" panose="020F0502020204030204" pitchFamily="34" charset="0"/>
                        </a:rPr>
                        <a:t>Confirmation_Responses_to_Outbound_Synchronisations_v0.2[DRAFT]</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CR-D018</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£85,000.00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02/03/2020</a:t>
                      </a:r>
                    </a:p>
                  </a:txBody>
                  <a:tcPr marL="4763" marR="4763" marT="4763" marB="0"/>
                </a:tc>
                <a:tc>
                  <a:txBody>
                    <a:bodyPr/>
                    <a:lstStyle/>
                    <a:p>
                      <a:pPr algn="ctr" rtl="0" fontAlgn="t"/>
                      <a:r>
                        <a:rPr lang="en-US" sz="800" b="0" i="0" u="none" strike="noStrike">
                          <a:solidFill>
                            <a:srgbClr val="000000"/>
                          </a:solidFill>
                          <a:effectLst/>
                          <a:latin typeface="Calibri" panose="020F0502020204030204" pitchFamily="34" charset="0"/>
                        </a:rPr>
                        <a:t>Withdrawn – Exp;ected to be reinstated</a:t>
                      </a:r>
                    </a:p>
                  </a:txBody>
                  <a:tcPr marL="4763" marR="4763" marT="4763" marB="0"/>
                </a:tc>
                <a:extLst>
                  <a:ext uri="{0D108BD9-81ED-4DB2-BD59-A6C34878D82A}">
                    <a16:rowId xmlns:a16="http://schemas.microsoft.com/office/drawing/2014/main" val="3150541801"/>
                  </a:ext>
                </a:extLst>
              </a:tr>
              <a:tr h="271381">
                <a:tc>
                  <a:txBody>
                    <a:bodyPr/>
                    <a:lstStyle/>
                    <a:p>
                      <a:pPr algn="l" rtl="0" fontAlgn="t"/>
                      <a:r>
                        <a:rPr lang="en-US" sz="800" b="0" i="0" u="none" strike="noStrike">
                          <a:solidFill>
                            <a:srgbClr val="000000"/>
                          </a:solidFill>
                          <a:effectLst/>
                          <a:latin typeface="Calibri" panose="020F0502020204030204" pitchFamily="34" charset="0"/>
                        </a:rPr>
                        <a:t>Licence Exempt Network Customer Identifier – ABACUS Data Model update</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CR-E51</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29/10/2019</a:t>
                      </a:r>
                    </a:p>
                  </a:txBody>
                  <a:tcPr marL="4763" marR="4763" marT="4763" marB="0"/>
                </a:tc>
                <a:tc>
                  <a:txBody>
                    <a:bodyPr/>
                    <a:lstStyle/>
                    <a:p>
                      <a:pPr algn="ctr" rtl="0" fontAlgn="t"/>
                      <a:r>
                        <a:rPr lang="en-US" sz="800" b="0" i="0" u="none" strike="noStrike" dirty="0">
                          <a:solidFill>
                            <a:srgbClr val="000000"/>
                          </a:solidFill>
                          <a:effectLst/>
                          <a:latin typeface="Calibri" panose="020F0502020204030204" pitchFamily="34" charset="0"/>
                        </a:rPr>
                        <a:t>Approved for Implementation by Ofgem</a:t>
                      </a:r>
                    </a:p>
                  </a:txBody>
                  <a:tcPr marL="4763" marR="4763" marT="4763" marB="0"/>
                </a:tc>
                <a:extLst>
                  <a:ext uri="{0D108BD9-81ED-4DB2-BD59-A6C34878D82A}">
                    <a16:rowId xmlns:a16="http://schemas.microsoft.com/office/drawing/2014/main" val="3371576077"/>
                  </a:ext>
                </a:extLst>
              </a:tr>
            </a:tbl>
          </a:graphicData>
        </a:graphic>
      </p:graphicFrame>
    </p:spTree>
    <p:extLst>
      <p:ext uri="{BB962C8B-B14F-4D97-AF65-F5344CB8AC3E}">
        <p14:creationId xmlns:p14="http://schemas.microsoft.com/office/powerpoint/2010/main" val="2704607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A6F0D6C-4C18-4AFD-A978-B8AA5417DEFB}"/>
              </a:ext>
            </a:extLst>
          </p:cNvPr>
          <p:cNvGraphicFramePr>
            <a:graphicFrameLocks noGrp="1"/>
          </p:cNvGraphicFramePr>
          <p:nvPr>
            <p:extLst/>
          </p:nvPr>
        </p:nvGraphicFramePr>
        <p:xfrm>
          <a:off x="362116" y="1068131"/>
          <a:ext cx="8291884" cy="3410690"/>
        </p:xfrm>
        <a:graphic>
          <a:graphicData uri="http://schemas.openxmlformats.org/drawingml/2006/table">
            <a:tbl>
              <a:tblPr firstRow="1" bandRow="1">
                <a:tableStyleId>{5C22544A-7EE6-4342-B048-85BDC9FD1C3A}</a:tableStyleId>
              </a:tblPr>
              <a:tblGrid>
                <a:gridCol w="4094259">
                  <a:extLst>
                    <a:ext uri="{9D8B030D-6E8A-4147-A177-3AD203B41FA5}">
                      <a16:colId xmlns:a16="http://schemas.microsoft.com/office/drawing/2014/main" val="997061046"/>
                    </a:ext>
                  </a:extLst>
                </a:gridCol>
                <a:gridCol w="524786">
                  <a:extLst>
                    <a:ext uri="{9D8B030D-6E8A-4147-A177-3AD203B41FA5}">
                      <a16:colId xmlns:a16="http://schemas.microsoft.com/office/drawing/2014/main" val="2723771934"/>
                    </a:ext>
                  </a:extLst>
                </a:gridCol>
                <a:gridCol w="1353710">
                  <a:extLst>
                    <a:ext uri="{9D8B030D-6E8A-4147-A177-3AD203B41FA5}">
                      <a16:colId xmlns:a16="http://schemas.microsoft.com/office/drawing/2014/main" val="3830117845"/>
                    </a:ext>
                  </a:extLst>
                </a:gridCol>
                <a:gridCol w="660752">
                  <a:extLst>
                    <a:ext uri="{9D8B030D-6E8A-4147-A177-3AD203B41FA5}">
                      <a16:colId xmlns:a16="http://schemas.microsoft.com/office/drawing/2014/main" val="194189712"/>
                    </a:ext>
                  </a:extLst>
                </a:gridCol>
                <a:gridCol w="1658377">
                  <a:extLst>
                    <a:ext uri="{9D8B030D-6E8A-4147-A177-3AD203B41FA5}">
                      <a16:colId xmlns:a16="http://schemas.microsoft.com/office/drawing/2014/main" val="3065248341"/>
                    </a:ext>
                  </a:extLst>
                </a:gridCol>
              </a:tblGrid>
              <a:tr h="364667">
                <a:tc>
                  <a:txBody>
                    <a:bodyPr/>
                    <a:lstStyle/>
                    <a:p>
                      <a:pPr algn="l" rtl="0" fontAlgn="ctr"/>
                      <a:r>
                        <a:rPr lang="en-GB" sz="1100" b="1" i="0" u="none" strike="noStrike" dirty="0">
                          <a:solidFill>
                            <a:srgbClr val="FFFFFF"/>
                          </a:solidFill>
                          <a:effectLst/>
                          <a:latin typeface="Calibri" panose="020F0502020204030204" pitchFamily="34" charset="0"/>
                        </a:rPr>
                        <a:t>CR Name</a:t>
                      </a:r>
                    </a:p>
                  </a:txBody>
                  <a:tcPr marL="4763" marR="4763" marT="4763" marB="0" anchor="ctr"/>
                </a:tc>
                <a:tc>
                  <a:txBody>
                    <a:bodyPr/>
                    <a:lstStyle/>
                    <a:p>
                      <a:pPr algn="l" rtl="0" fontAlgn="ctr"/>
                      <a:r>
                        <a:rPr lang="en-GB" sz="1100" b="1" i="0" u="none" strike="noStrike">
                          <a:solidFill>
                            <a:srgbClr val="FFFFFF"/>
                          </a:solidFill>
                          <a:effectLst/>
                          <a:latin typeface="Calibri" panose="020F0502020204030204" pitchFamily="34" charset="0"/>
                        </a:rPr>
                        <a:t>CR Ref</a:t>
                      </a:r>
                    </a:p>
                  </a:txBody>
                  <a:tcPr marL="4763" marR="4763" marT="4763" marB="0" anchor="ctr"/>
                </a:tc>
                <a:tc>
                  <a:txBody>
                    <a:bodyPr/>
                    <a:lstStyle/>
                    <a:p>
                      <a:pPr algn="l" rtl="0" fontAlgn="ctr"/>
                      <a:r>
                        <a:rPr lang="en-US" sz="1100" b="1" i="0" u="none" strike="noStrike">
                          <a:solidFill>
                            <a:srgbClr val="FFFFFF"/>
                          </a:solidFill>
                          <a:effectLst/>
                          <a:latin typeface="Calibri" panose="020F0502020204030204" pitchFamily="34" charset="0"/>
                        </a:rPr>
                        <a:t>High Level Cost IA Cost</a:t>
                      </a:r>
                    </a:p>
                  </a:txBody>
                  <a:tcPr marL="4763" marR="4763" marT="4763" marB="0" anchor="ctr"/>
                </a:tc>
                <a:tc>
                  <a:txBody>
                    <a:bodyPr/>
                    <a:lstStyle/>
                    <a:p>
                      <a:pPr algn="l" rtl="0" fontAlgn="ctr"/>
                      <a:r>
                        <a:rPr lang="en-GB" sz="1100" b="1" i="0" u="none" strike="noStrike">
                          <a:solidFill>
                            <a:srgbClr val="FFFFFF"/>
                          </a:solidFill>
                          <a:effectLst/>
                          <a:latin typeface="Calibri" panose="020F0502020204030204" pitchFamily="34" charset="0"/>
                        </a:rPr>
                        <a:t>Date Raised</a:t>
                      </a:r>
                    </a:p>
                  </a:txBody>
                  <a:tcPr marL="4763" marR="4763" marT="4763" marB="0" anchor="ctr"/>
                </a:tc>
                <a:tc>
                  <a:txBody>
                    <a:bodyPr/>
                    <a:lstStyle/>
                    <a:p>
                      <a:pPr algn="l" rtl="0" fontAlgn="ctr"/>
                      <a:r>
                        <a:rPr lang="en-GB" sz="1100" b="1" i="0" u="none" strike="noStrike">
                          <a:solidFill>
                            <a:srgbClr val="FFFFFF"/>
                          </a:solidFill>
                          <a:effectLst/>
                          <a:latin typeface="Calibri" panose="020F0502020204030204" pitchFamily="34" charset="0"/>
                        </a:rPr>
                        <a:t>Status</a:t>
                      </a:r>
                    </a:p>
                  </a:txBody>
                  <a:tcPr marL="4763" marR="4763" marT="4763" marB="0" anchor="ctr"/>
                </a:tc>
                <a:extLst>
                  <a:ext uri="{0D108BD9-81ED-4DB2-BD59-A6C34878D82A}">
                    <a16:rowId xmlns:a16="http://schemas.microsoft.com/office/drawing/2014/main" val="4029148686"/>
                  </a:ext>
                </a:extLst>
              </a:tr>
              <a:tr h="390475">
                <a:tc>
                  <a:txBody>
                    <a:bodyPr/>
                    <a:lstStyle/>
                    <a:p>
                      <a:pPr algn="l" rtl="0" fontAlgn="t"/>
                      <a:r>
                        <a:rPr lang="en-US" sz="800" b="0" i="0" u="none" strike="noStrike">
                          <a:solidFill>
                            <a:srgbClr val="000000"/>
                          </a:solidFill>
                          <a:effectLst/>
                          <a:latin typeface="Calibri" panose="020F0502020204030204" pitchFamily="34" charset="0"/>
                        </a:rPr>
                        <a:t>Amendments to the DMS artefact suite</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CR-D019</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£6,500.00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16/03/2020</a:t>
                      </a:r>
                    </a:p>
                  </a:txBody>
                  <a:tcPr marL="4763" marR="4763" marT="4763" marB="0"/>
                </a:tc>
                <a:tc>
                  <a:txBody>
                    <a:bodyPr/>
                    <a:lstStyle/>
                    <a:p>
                      <a:pPr algn="ctr" rtl="0" fontAlgn="t"/>
                      <a:r>
                        <a:rPr lang="en-US" sz="800" b="0" i="0" u="none" strike="noStrike" dirty="0">
                          <a:solidFill>
                            <a:srgbClr val="000000"/>
                          </a:solidFill>
                          <a:effectLst/>
                          <a:latin typeface="Calibri" panose="020F0502020204030204" pitchFamily="34" charset="0"/>
                        </a:rPr>
                        <a:t>Approved for Implementation by Ofgem</a:t>
                      </a:r>
                    </a:p>
                  </a:txBody>
                  <a:tcPr marL="4763" marR="4763" marT="4763" marB="0"/>
                </a:tc>
                <a:extLst>
                  <a:ext uri="{0D108BD9-81ED-4DB2-BD59-A6C34878D82A}">
                    <a16:rowId xmlns:a16="http://schemas.microsoft.com/office/drawing/2014/main" val="3865577480"/>
                  </a:ext>
                </a:extLst>
              </a:tr>
              <a:tr h="271381">
                <a:tc>
                  <a:txBody>
                    <a:bodyPr/>
                    <a:lstStyle/>
                    <a:p>
                      <a:pPr algn="l" rtl="0" fontAlgn="t"/>
                      <a:r>
                        <a:rPr lang="en-US" sz="800" b="0" i="0" u="none" strike="noStrike">
                          <a:solidFill>
                            <a:srgbClr val="000000"/>
                          </a:solidFill>
                          <a:effectLst/>
                          <a:latin typeface="Calibri" panose="020F0502020204030204" pitchFamily="34" charset="0"/>
                        </a:rPr>
                        <a:t>Regulatory Workstream – Programme Milestones Refresh </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CR-D020</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16/03/2020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Withdrawn</a:t>
                      </a:r>
                    </a:p>
                  </a:txBody>
                  <a:tcPr marL="4763" marR="4763" marT="4763" marB="0"/>
                </a:tc>
                <a:extLst>
                  <a:ext uri="{0D108BD9-81ED-4DB2-BD59-A6C34878D82A}">
                    <a16:rowId xmlns:a16="http://schemas.microsoft.com/office/drawing/2014/main" val="944098535"/>
                  </a:ext>
                </a:extLst>
              </a:tr>
              <a:tr h="271381">
                <a:tc>
                  <a:txBody>
                    <a:bodyPr/>
                    <a:lstStyle/>
                    <a:p>
                      <a:pPr algn="l" rtl="0" fontAlgn="t"/>
                      <a:r>
                        <a:rPr lang="en-GB" sz="800" b="0" i="0" u="none" strike="noStrike">
                          <a:solidFill>
                            <a:srgbClr val="000000"/>
                          </a:solidFill>
                          <a:effectLst/>
                          <a:latin typeface="Calibri" panose="020F0502020204030204" pitchFamily="34" charset="0"/>
                        </a:rPr>
                        <a:t>Remove MPAS Interface</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CR-D021</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29/04/2020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Withdrawn</a:t>
                      </a:r>
                    </a:p>
                  </a:txBody>
                  <a:tcPr marL="4763" marR="4763" marT="4763" marB="0"/>
                </a:tc>
                <a:extLst>
                  <a:ext uri="{0D108BD9-81ED-4DB2-BD59-A6C34878D82A}">
                    <a16:rowId xmlns:a16="http://schemas.microsoft.com/office/drawing/2014/main" val="1751975691"/>
                  </a:ext>
                </a:extLst>
              </a:tr>
              <a:tr h="273828">
                <a:tc>
                  <a:txBody>
                    <a:bodyPr/>
                    <a:lstStyle/>
                    <a:p>
                      <a:pPr algn="l" rtl="0" fontAlgn="t"/>
                      <a:r>
                        <a:rPr lang="en-US" sz="800" b="0" i="0" u="none" strike="noStrike">
                          <a:solidFill>
                            <a:srgbClr val="000000"/>
                          </a:solidFill>
                          <a:effectLst/>
                          <a:latin typeface="Calibri" panose="020F0502020204030204" pitchFamily="34" charset="0"/>
                        </a:rPr>
                        <a:t>Migration of Terminated Gas RMPS</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CR-D022</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10/06/2020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Awaiting Decision</a:t>
                      </a:r>
                    </a:p>
                  </a:txBody>
                  <a:tcPr marL="4763" marR="4763" marT="4763" marB="0"/>
                </a:tc>
                <a:extLst>
                  <a:ext uri="{0D108BD9-81ED-4DB2-BD59-A6C34878D82A}">
                    <a16:rowId xmlns:a16="http://schemas.microsoft.com/office/drawing/2014/main" val="2701204438"/>
                  </a:ext>
                </a:extLst>
              </a:tr>
              <a:tr h="271381">
                <a:tc>
                  <a:txBody>
                    <a:bodyPr/>
                    <a:lstStyle/>
                    <a:p>
                      <a:pPr algn="l" rtl="0" fontAlgn="t"/>
                      <a:r>
                        <a:rPr lang="en-US" sz="800" b="0" i="0" u="none" strike="noStrike">
                          <a:solidFill>
                            <a:srgbClr val="000000"/>
                          </a:solidFill>
                          <a:effectLst/>
                          <a:latin typeface="Calibri" panose="020F0502020204030204" pitchFamily="34" charset="0"/>
                        </a:rPr>
                        <a:t>Amendments to the NC-0079 for REL (Retail Energy Location) Data Migration and Reconciliation</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CR-D024</a:t>
                      </a:r>
                    </a:p>
                  </a:txBody>
                  <a:tcPr marL="4763" marR="4763" marT="4763" marB="0"/>
                </a:tc>
                <a:tc>
                  <a:txBody>
                    <a:bodyPr/>
                    <a:lstStyle/>
                    <a:p>
                      <a:pPr algn="l" rtl="0" fontAlgn="t"/>
                      <a:r>
                        <a:rPr lang="en-GB" sz="800" b="0" i="0" u="none" strike="noStrike">
                          <a:solidFill>
                            <a:srgbClr val="000000"/>
                          </a:solidFill>
                          <a:effectLst/>
                          <a:latin typeface="Calibri" panose="020F0502020204030204" pitchFamily="34" charset="0"/>
                        </a:rPr>
                        <a:t>£20,000.00</a:t>
                      </a:r>
                    </a:p>
                  </a:txBody>
                  <a:tcPr marL="4763" marR="4763" marT="4763" marB="0"/>
                </a:tc>
                <a:tc>
                  <a:txBody>
                    <a:bodyPr/>
                    <a:lstStyle/>
                    <a:p>
                      <a:pPr algn="ctr" rtl="0" fontAlgn="t"/>
                      <a:r>
                        <a:rPr lang="en-GB" sz="800" b="0" i="0" u="none" strike="noStrike">
                          <a:solidFill>
                            <a:srgbClr val="000000"/>
                          </a:solidFill>
                          <a:effectLst/>
                          <a:latin typeface="Calibri" panose="020F0502020204030204" pitchFamily="34" charset="0"/>
                        </a:rPr>
                        <a:t>06/07/2020</a:t>
                      </a:r>
                    </a:p>
                  </a:txBody>
                  <a:tcPr marL="4763" marR="4763" marT="4763" marB="0"/>
                </a:tc>
                <a:tc>
                  <a:txBody>
                    <a:bodyPr/>
                    <a:lstStyle/>
                    <a:p>
                      <a:pPr algn="ctr" rtl="0" fontAlgn="t"/>
                      <a:r>
                        <a:rPr lang="en-US" sz="800" b="0" i="0" u="none" strike="noStrike">
                          <a:solidFill>
                            <a:srgbClr val="000000"/>
                          </a:solidFill>
                          <a:effectLst/>
                          <a:latin typeface="Calibri" panose="020F0502020204030204" pitchFamily="34" charset="0"/>
                        </a:rPr>
                        <a:t>Approved for Implementation by Ofgem</a:t>
                      </a:r>
                    </a:p>
                  </a:txBody>
                  <a:tcPr marL="4763" marR="4763" marT="4763" marB="0"/>
                </a:tc>
                <a:extLst>
                  <a:ext uri="{0D108BD9-81ED-4DB2-BD59-A6C34878D82A}">
                    <a16:rowId xmlns:a16="http://schemas.microsoft.com/office/drawing/2014/main" val="2817240232"/>
                  </a:ext>
                </a:extLst>
              </a:tr>
              <a:tr h="271381">
                <a:tc>
                  <a:txBody>
                    <a:bodyPr/>
                    <a:lstStyle/>
                    <a:p>
                      <a:pPr algn="l" rtl="0" fontAlgn="b"/>
                      <a:r>
                        <a:rPr lang="en-GB" sz="800" b="0" i="0" u="none" strike="noStrike">
                          <a:solidFill>
                            <a:srgbClr val="000000"/>
                          </a:solidFill>
                          <a:effectLst/>
                          <a:latin typeface="Calibri" panose="020F0502020204030204" pitchFamily="34" charset="0"/>
                        </a:rPr>
                        <a:t>DMS - PHID Alignment Parties </a:t>
                      </a:r>
                    </a:p>
                  </a:txBody>
                  <a:tcPr marL="4763" marR="4763" marT="4763" marB="0" anchor="b"/>
                </a:tc>
                <a:tc>
                  <a:txBody>
                    <a:bodyPr/>
                    <a:lstStyle/>
                    <a:p>
                      <a:pPr algn="l" rtl="0" fontAlgn="b"/>
                      <a:r>
                        <a:rPr lang="en-GB" sz="800" b="0" i="0" u="none" strike="noStrike">
                          <a:solidFill>
                            <a:srgbClr val="000000"/>
                          </a:solidFill>
                          <a:effectLst/>
                          <a:latin typeface="Calibri" panose="020F0502020204030204" pitchFamily="34" charset="0"/>
                        </a:rPr>
                        <a:t>CR-D026</a:t>
                      </a:r>
                    </a:p>
                  </a:txBody>
                  <a:tcPr marL="4763" marR="4763" marT="4763" marB="0" anchor="b"/>
                </a:tc>
                <a:tc>
                  <a:txBody>
                    <a:bodyPr/>
                    <a:lstStyle/>
                    <a:p>
                      <a:pPr algn="l" rtl="0" fontAlgn="b"/>
                      <a:r>
                        <a:rPr lang="en-GB" sz="800" b="0" i="0" u="none" strike="noStrike">
                          <a:solidFill>
                            <a:srgbClr val="000000"/>
                          </a:solidFill>
                          <a:effectLst/>
                          <a:latin typeface="Calibri" panose="020F0502020204030204" pitchFamily="34" charset="0"/>
                        </a:rPr>
                        <a:t>£0.00</a:t>
                      </a:r>
                    </a:p>
                  </a:txBody>
                  <a:tcPr marL="4763" marR="4763" marT="4763" marB="0" anchor="b"/>
                </a:tc>
                <a:tc>
                  <a:txBody>
                    <a:bodyPr/>
                    <a:lstStyle/>
                    <a:p>
                      <a:pPr algn="ctr" rtl="0" fontAlgn="b"/>
                      <a:r>
                        <a:rPr lang="en-GB" sz="800" b="0" i="0" u="none" strike="noStrike">
                          <a:solidFill>
                            <a:srgbClr val="000000"/>
                          </a:solidFill>
                          <a:effectLst/>
                          <a:latin typeface="Calibri" panose="020F0502020204030204" pitchFamily="34" charset="0"/>
                        </a:rPr>
                        <a:t>06/07/2020</a:t>
                      </a:r>
                    </a:p>
                  </a:txBody>
                  <a:tcPr marL="4763" marR="4763" marT="4763" marB="0" anchor="b"/>
                </a:tc>
                <a:tc>
                  <a:txBody>
                    <a:bodyPr/>
                    <a:lstStyle/>
                    <a:p>
                      <a:pPr algn="ctr" rtl="0" fontAlgn="b"/>
                      <a:r>
                        <a:rPr lang="en-US" sz="800" b="0" i="0" u="none" strike="noStrike">
                          <a:solidFill>
                            <a:srgbClr val="000000"/>
                          </a:solidFill>
                          <a:effectLst/>
                          <a:latin typeface="Calibri" panose="020F0502020204030204" pitchFamily="34" charset="0"/>
                        </a:rPr>
                        <a:t>Approved for Implementation by Ofgem</a:t>
                      </a:r>
                    </a:p>
                  </a:txBody>
                  <a:tcPr marL="4763" marR="4763" marT="4763" marB="0" anchor="b"/>
                </a:tc>
                <a:extLst>
                  <a:ext uri="{0D108BD9-81ED-4DB2-BD59-A6C34878D82A}">
                    <a16:rowId xmlns:a16="http://schemas.microsoft.com/office/drawing/2014/main" val="1531921918"/>
                  </a:ext>
                </a:extLst>
              </a:tr>
              <a:tr h="362961">
                <a:tc>
                  <a:txBody>
                    <a:bodyPr/>
                    <a:lstStyle/>
                    <a:p>
                      <a:pPr algn="l" rtl="0" fontAlgn="b"/>
                      <a:r>
                        <a:rPr lang="en-US" sz="800" b="0" i="0" u="none" strike="noStrike">
                          <a:solidFill>
                            <a:srgbClr val="000000"/>
                          </a:solidFill>
                          <a:effectLst/>
                          <a:latin typeface="Calibri" panose="020F0502020204030204" pitchFamily="34" charset="0"/>
                        </a:rPr>
                        <a:t>Request For a New or Upgraded DMT Environment</a:t>
                      </a:r>
                    </a:p>
                  </a:txBody>
                  <a:tcPr marL="4763" marR="4763" marT="4763" marB="0" anchor="b"/>
                </a:tc>
                <a:tc>
                  <a:txBody>
                    <a:bodyPr/>
                    <a:lstStyle/>
                    <a:p>
                      <a:pPr algn="l" rtl="0" fontAlgn="b"/>
                      <a:r>
                        <a:rPr lang="en-GB" sz="800" b="0" i="0" u="none" strike="noStrike">
                          <a:solidFill>
                            <a:srgbClr val="000000"/>
                          </a:solidFill>
                          <a:effectLst/>
                          <a:latin typeface="Calibri" panose="020F0502020204030204" pitchFamily="34" charset="0"/>
                        </a:rPr>
                        <a:t>CR-D027</a:t>
                      </a:r>
                    </a:p>
                  </a:txBody>
                  <a:tcPr marL="4763" marR="4763" marT="4763" marB="0" anchor="b"/>
                </a:tc>
                <a:tc>
                  <a:txBody>
                    <a:bodyPr/>
                    <a:lstStyle/>
                    <a:p>
                      <a:pPr algn="l" rtl="0" fontAlgn="b"/>
                      <a:r>
                        <a:rPr lang="en-GB" sz="800" b="0" i="0" u="none" strike="noStrike">
                          <a:solidFill>
                            <a:srgbClr val="000000"/>
                          </a:solidFill>
                          <a:effectLst/>
                          <a:latin typeface="Calibri" panose="020F0502020204030204" pitchFamily="34" charset="0"/>
                        </a:rPr>
                        <a:t>£250,000.00</a:t>
                      </a:r>
                    </a:p>
                  </a:txBody>
                  <a:tcPr marL="4763" marR="4763" marT="4763" marB="0" anchor="b"/>
                </a:tc>
                <a:tc>
                  <a:txBody>
                    <a:bodyPr/>
                    <a:lstStyle/>
                    <a:p>
                      <a:pPr algn="ctr" rtl="0" fontAlgn="b"/>
                      <a:r>
                        <a:rPr lang="en-GB" sz="800" b="0" i="0" u="none" strike="noStrike">
                          <a:solidFill>
                            <a:srgbClr val="000000"/>
                          </a:solidFill>
                          <a:effectLst/>
                          <a:latin typeface="Calibri" panose="020F0502020204030204" pitchFamily="34" charset="0"/>
                        </a:rPr>
                        <a:t>07/08/2020</a:t>
                      </a:r>
                    </a:p>
                  </a:txBody>
                  <a:tcPr marL="4763" marR="4763" marT="4763" marB="0" anchor="b"/>
                </a:tc>
                <a:tc>
                  <a:txBody>
                    <a:bodyPr/>
                    <a:lstStyle/>
                    <a:p>
                      <a:pPr algn="ctr" rtl="0" fontAlgn="b"/>
                      <a:r>
                        <a:rPr lang="en-US" sz="800" b="0" i="0" u="none" strike="noStrike">
                          <a:solidFill>
                            <a:srgbClr val="000000"/>
                          </a:solidFill>
                          <a:effectLst/>
                          <a:latin typeface="Calibri" panose="020F0502020204030204" pitchFamily="34" charset="0"/>
                        </a:rPr>
                        <a:t>Approved for Implementation by Ofgem</a:t>
                      </a:r>
                    </a:p>
                  </a:txBody>
                  <a:tcPr marL="4763" marR="4763" marT="4763" marB="0" anchor="b"/>
                </a:tc>
                <a:extLst>
                  <a:ext uri="{0D108BD9-81ED-4DB2-BD59-A6C34878D82A}">
                    <a16:rowId xmlns:a16="http://schemas.microsoft.com/office/drawing/2014/main" val="2107080113"/>
                  </a:ext>
                </a:extLst>
              </a:tr>
              <a:tr h="271381">
                <a:tc>
                  <a:txBody>
                    <a:bodyPr/>
                    <a:lstStyle/>
                    <a:p>
                      <a:pPr algn="l" rtl="0" fontAlgn="b"/>
                      <a:r>
                        <a:rPr lang="en-US" sz="800" b="0" i="0" u="none" strike="noStrike">
                          <a:solidFill>
                            <a:srgbClr val="000000"/>
                          </a:solidFill>
                          <a:effectLst/>
                          <a:latin typeface="Calibri" panose="020F0502020204030204" pitchFamily="34" charset="0"/>
                        </a:rPr>
                        <a:t>Enable TLS connection pooling for all directly connected parties to CSS]</a:t>
                      </a:r>
                    </a:p>
                  </a:txBody>
                  <a:tcPr marL="4763" marR="4763" marT="4763" marB="0" anchor="b"/>
                </a:tc>
                <a:tc>
                  <a:txBody>
                    <a:bodyPr/>
                    <a:lstStyle/>
                    <a:p>
                      <a:pPr algn="l" rtl="0" fontAlgn="b"/>
                      <a:r>
                        <a:rPr lang="en-GB" sz="800" b="0" i="0" u="none" strike="noStrike">
                          <a:solidFill>
                            <a:srgbClr val="000000"/>
                          </a:solidFill>
                          <a:effectLst/>
                          <a:latin typeface="Calibri" panose="020F0502020204030204" pitchFamily="34" charset="0"/>
                        </a:rPr>
                        <a:t>CR-D028</a:t>
                      </a:r>
                    </a:p>
                  </a:txBody>
                  <a:tcPr marL="4763" marR="4763" marT="4763" marB="0" anchor="b"/>
                </a:tc>
                <a:tc>
                  <a:txBody>
                    <a:bodyPr/>
                    <a:lstStyle/>
                    <a:p>
                      <a:pPr algn="l" rtl="0" fontAlgn="b"/>
                      <a:r>
                        <a:rPr lang="en-GB" sz="800" b="0" i="0" u="none" strike="noStrike">
                          <a:solidFill>
                            <a:srgbClr val="000000"/>
                          </a:solidFill>
                          <a:effectLst/>
                          <a:latin typeface="Calibri" panose="020F0502020204030204" pitchFamily="34" charset="0"/>
                        </a:rPr>
                        <a:t>£2,500.00</a:t>
                      </a:r>
                    </a:p>
                  </a:txBody>
                  <a:tcPr marL="4763" marR="4763" marT="4763" marB="0" anchor="b"/>
                </a:tc>
                <a:tc>
                  <a:txBody>
                    <a:bodyPr/>
                    <a:lstStyle/>
                    <a:p>
                      <a:pPr algn="ctr" rtl="0" fontAlgn="b"/>
                      <a:r>
                        <a:rPr lang="en-GB" sz="800" b="0" i="0" u="none" strike="noStrike">
                          <a:solidFill>
                            <a:srgbClr val="000000"/>
                          </a:solidFill>
                          <a:effectLst/>
                          <a:latin typeface="Calibri" panose="020F0502020204030204" pitchFamily="34" charset="0"/>
                        </a:rPr>
                        <a:t>13/07/2020</a:t>
                      </a:r>
                    </a:p>
                  </a:txBody>
                  <a:tcPr marL="4763" marR="4763" marT="4763" marB="0" anchor="b"/>
                </a:tc>
                <a:tc>
                  <a:txBody>
                    <a:bodyPr/>
                    <a:lstStyle/>
                    <a:p>
                      <a:pPr algn="ctr" rtl="0" fontAlgn="b"/>
                      <a:r>
                        <a:rPr lang="en-GB" sz="800" b="0" i="0" u="none" strike="noStrike">
                          <a:solidFill>
                            <a:srgbClr val="000000"/>
                          </a:solidFill>
                          <a:effectLst/>
                          <a:latin typeface="Calibri" panose="020F0502020204030204" pitchFamily="34" charset="0"/>
                        </a:rPr>
                        <a:t>Awaiting Decision</a:t>
                      </a:r>
                    </a:p>
                  </a:txBody>
                  <a:tcPr marL="4763" marR="4763" marT="4763" marB="0" anchor="b"/>
                </a:tc>
                <a:extLst>
                  <a:ext uri="{0D108BD9-81ED-4DB2-BD59-A6C34878D82A}">
                    <a16:rowId xmlns:a16="http://schemas.microsoft.com/office/drawing/2014/main" val="2844569037"/>
                  </a:ext>
                </a:extLst>
              </a:tr>
              <a:tr h="390475">
                <a:tc>
                  <a:txBody>
                    <a:bodyPr/>
                    <a:lstStyle/>
                    <a:p>
                      <a:pPr algn="l" rtl="0" fontAlgn="b"/>
                      <a:r>
                        <a:rPr lang="en-GB" sz="800" b="0" i="0" u="none" strike="noStrike">
                          <a:solidFill>
                            <a:srgbClr val="000000"/>
                          </a:solidFill>
                          <a:effectLst/>
                          <a:latin typeface="Calibri" panose="020F0502020204030204" pitchFamily="34" charset="0"/>
                        </a:rPr>
                        <a:t>Message Header Format for PKI Certificate Identification]</a:t>
                      </a:r>
                    </a:p>
                  </a:txBody>
                  <a:tcPr marL="4763" marR="4763" marT="4763" marB="0" anchor="b"/>
                </a:tc>
                <a:tc>
                  <a:txBody>
                    <a:bodyPr/>
                    <a:lstStyle/>
                    <a:p>
                      <a:pPr algn="l" rtl="0" fontAlgn="b"/>
                      <a:r>
                        <a:rPr lang="en-GB" sz="800" b="0" i="0" u="none" strike="noStrike">
                          <a:solidFill>
                            <a:srgbClr val="000000"/>
                          </a:solidFill>
                          <a:effectLst/>
                          <a:latin typeface="Calibri" panose="020F0502020204030204" pitchFamily="34" charset="0"/>
                        </a:rPr>
                        <a:t>CR-D029</a:t>
                      </a:r>
                    </a:p>
                  </a:txBody>
                  <a:tcPr marL="4763" marR="4763" marT="4763" marB="0" anchor="b"/>
                </a:tc>
                <a:tc>
                  <a:txBody>
                    <a:bodyPr/>
                    <a:lstStyle/>
                    <a:p>
                      <a:pPr algn="l" rtl="0" fontAlgn="b"/>
                      <a:r>
                        <a:rPr lang="en-GB" sz="800" b="0" i="0" u="none" strike="noStrike">
                          <a:solidFill>
                            <a:srgbClr val="000000"/>
                          </a:solidFill>
                          <a:effectLst/>
                          <a:latin typeface="Calibri" panose="020F0502020204030204" pitchFamily="34" charset="0"/>
                        </a:rPr>
                        <a:t>£2,500.00</a:t>
                      </a:r>
                    </a:p>
                  </a:txBody>
                  <a:tcPr marL="4763" marR="4763" marT="4763" marB="0" anchor="b"/>
                </a:tc>
                <a:tc>
                  <a:txBody>
                    <a:bodyPr/>
                    <a:lstStyle/>
                    <a:p>
                      <a:pPr algn="ctr" rtl="0" fontAlgn="b"/>
                      <a:r>
                        <a:rPr lang="en-GB" sz="800" b="0" i="0" u="none" strike="noStrike">
                          <a:solidFill>
                            <a:srgbClr val="000000"/>
                          </a:solidFill>
                          <a:effectLst/>
                          <a:latin typeface="Calibri" panose="020F0502020204030204" pitchFamily="34" charset="0"/>
                        </a:rPr>
                        <a:t>13/07/2020</a:t>
                      </a:r>
                    </a:p>
                  </a:txBody>
                  <a:tcPr marL="4763" marR="4763" marT="4763" marB="0" anchor="b"/>
                </a:tc>
                <a:tc>
                  <a:txBody>
                    <a:bodyPr/>
                    <a:lstStyle/>
                    <a:p>
                      <a:pPr algn="ctr" rtl="0" fontAlgn="b"/>
                      <a:r>
                        <a:rPr lang="en-GB" sz="800" b="0" i="0" u="none" strike="noStrike">
                          <a:solidFill>
                            <a:srgbClr val="000000"/>
                          </a:solidFill>
                          <a:effectLst/>
                          <a:latin typeface="Calibri" panose="020F0502020204030204" pitchFamily="34" charset="0"/>
                        </a:rPr>
                        <a:t>Awaiting Decision</a:t>
                      </a:r>
                    </a:p>
                  </a:txBody>
                  <a:tcPr marL="4763" marR="4763" marT="4763" marB="0" anchor="b"/>
                </a:tc>
                <a:extLst>
                  <a:ext uri="{0D108BD9-81ED-4DB2-BD59-A6C34878D82A}">
                    <a16:rowId xmlns:a16="http://schemas.microsoft.com/office/drawing/2014/main" val="2809587971"/>
                  </a:ext>
                </a:extLst>
              </a:tr>
              <a:tr h="271381">
                <a:tc>
                  <a:txBody>
                    <a:bodyPr/>
                    <a:lstStyle/>
                    <a:p>
                      <a:pPr algn="l" fontAlgn="b"/>
                      <a:r>
                        <a:rPr lang="en-GB" sz="800" b="1" i="0" u="none" strike="noStrike">
                          <a:solidFill>
                            <a:srgbClr val="000000"/>
                          </a:solidFill>
                          <a:effectLst/>
                          <a:latin typeface="Calibri" panose="020F0502020204030204" pitchFamily="34" charset="0"/>
                        </a:rPr>
                        <a:t>Total</a:t>
                      </a:r>
                    </a:p>
                  </a:txBody>
                  <a:tcPr marL="4763" marR="4763" marT="4763" marB="0" anchor="b"/>
                </a:tc>
                <a:tc>
                  <a:txBody>
                    <a:bodyPr/>
                    <a:lstStyle/>
                    <a:p>
                      <a:pPr algn="l" fontAlgn="b"/>
                      <a:endParaRPr lang="en-GB" sz="800" b="1" i="0" u="none" strike="noStrike">
                        <a:solidFill>
                          <a:srgbClr val="000000"/>
                        </a:solidFill>
                        <a:effectLst/>
                        <a:latin typeface="Calibri" panose="020F0502020204030204" pitchFamily="34" charset="0"/>
                      </a:endParaRPr>
                    </a:p>
                  </a:txBody>
                  <a:tcPr marL="4763" marR="4763" marT="4763" marB="0" anchor="b"/>
                </a:tc>
                <a:tc>
                  <a:txBody>
                    <a:bodyPr/>
                    <a:lstStyle/>
                    <a:p>
                      <a:pPr algn="l" rtl="0" fontAlgn="b"/>
                      <a:r>
                        <a:rPr lang="en-GB" sz="800" b="1" i="0" u="none" strike="noStrike">
                          <a:solidFill>
                            <a:srgbClr val="000000"/>
                          </a:solidFill>
                          <a:effectLst/>
                          <a:latin typeface="Calibri" panose="020F0502020204030204" pitchFamily="34" charset="0"/>
                        </a:rPr>
                        <a:t>£466,427.38</a:t>
                      </a:r>
                    </a:p>
                  </a:txBody>
                  <a:tcPr marL="4763" marR="4763" marT="4763"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GB" sz="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30913272"/>
                  </a:ext>
                </a:extLst>
              </a:tr>
            </a:tbl>
          </a:graphicData>
        </a:graphic>
      </p:graphicFrame>
      <p:sp>
        <p:nvSpPr>
          <p:cNvPr id="5" name="Title 1">
            <a:extLst>
              <a:ext uri="{FF2B5EF4-FFF2-40B4-BE49-F238E27FC236}">
                <a16:creationId xmlns:a16="http://schemas.microsoft.com/office/drawing/2014/main" id="{C5CFCBC8-A497-446E-AAD6-25C66BA87065}"/>
              </a:ext>
            </a:extLst>
          </p:cNvPr>
          <p:cNvSpPr>
            <a:spLocks noGrp="1"/>
          </p:cNvSpPr>
          <p:nvPr>
            <p:ph type="title"/>
          </p:nvPr>
        </p:nvSpPr>
        <p:spPr>
          <a:xfrm>
            <a:off x="628650" y="167593"/>
            <a:ext cx="7886700" cy="994172"/>
          </a:xfrm>
        </p:spPr>
        <p:txBody>
          <a:bodyPr>
            <a:normAutofit/>
          </a:bodyPr>
          <a:lstStyle/>
          <a:p>
            <a:r>
              <a:rPr lang="en-GB" sz="2400" dirty="0"/>
              <a:t>Switching Programme CR Position – CRs impacting </a:t>
            </a:r>
            <a:r>
              <a:rPr lang="en-GB" sz="2400" dirty="0" err="1"/>
              <a:t>Xoserve</a:t>
            </a:r>
            <a:r>
              <a:rPr lang="en-GB" sz="2400" dirty="0"/>
              <a:t> </a:t>
            </a:r>
            <a:r>
              <a:rPr lang="en-GB" sz="2400" dirty="0" err="1"/>
              <a:t>ctd</a:t>
            </a:r>
            <a:endParaRPr lang="en-GB" sz="2400" dirty="0"/>
          </a:p>
        </p:txBody>
      </p:sp>
    </p:spTree>
    <p:extLst>
      <p:ext uri="{BB962C8B-B14F-4D97-AF65-F5344CB8AC3E}">
        <p14:creationId xmlns:p14="http://schemas.microsoft.com/office/powerpoint/2010/main" val="42437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5287927"/>
              </p:ext>
            </p:extLst>
          </p:nvPr>
        </p:nvGraphicFramePr>
        <p:xfrm>
          <a:off x="54000" y="556260"/>
          <a:ext cx="9036000" cy="4589801"/>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57420">
                  <a:extLst>
                    <a:ext uri="{9D8B030D-6E8A-4147-A177-3AD203B41FA5}">
                      <a16:colId xmlns:a16="http://schemas.microsoft.com/office/drawing/2014/main" val="1619365689"/>
                    </a:ext>
                  </a:extLst>
                </a:gridCol>
                <a:gridCol w="3062580">
                  <a:extLst>
                    <a:ext uri="{9D8B030D-6E8A-4147-A177-3AD203B41FA5}">
                      <a16:colId xmlns:a16="http://schemas.microsoft.com/office/drawing/2014/main" val="1355656450"/>
                    </a:ext>
                  </a:extLst>
                </a:gridCol>
              </a:tblGrid>
              <a:tr h="22031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57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baseline="0" dirty="0">
                          <a:solidFill>
                            <a:schemeClr val="tx1"/>
                          </a:solidFill>
                          <a:latin typeface="+mn-lt"/>
                          <a:ea typeface="+mn-ea"/>
                          <a:cs typeface="Arial"/>
                        </a:rPr>
                        <a:t>The programme is Amber due to the programme re-plan, the </a:t>
                      </a:r>
                      <a:r>
                        <a:rPr lang="en-GB" sz="800" kern="1200" dirty="0">
                          <a:solidFill>
                            <a:schemeClr val="dk1"/>
                          </a:solidFill>
                          <a:effectLst/>
                          <a:latin typeface="+mn-lt"/>
                          <a:ea typeface="+mn-ea"/>
                          <a:cs typeface="+mn-cs"/>
                        </a:rPr>
                        <a:t>outstanding defects from SIT Integration sequence which is preventing progression of SIT scenarios and the number of CR’s that are currently working through Programme governance.  Xoserve will continue to assess all of the above against our programme plan, resource and costs to understand impacts as further detail is provided by the central programme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baseline="0" dirty="0">
                          <a:solidFill>
                            <a:schemeClr val="tx1"/>
                          </a:solidFill>
                          <a:latin typeface="+mn-lt"/>
                          <a:ea typeface="+mn-ea"/>
                          <a:cs typeface="Arial"/>
                        </a:rPr>
                        <a:t>RTG </a:t>
                      </a:r>
                      <a:r>
                        <a:rPr lang="en-GB" sz="800" b="0" kern="1200" baseline="0" dirty="0">
                          <a:solidFill>
                            <a:schemeClr val="tx1"/>
                          </a:solidFill>
                          <a:latin typeface="+mn-lt"/>
                          <a:ea typeface="+mn-ea"/>
                          <a:cs typeface="Arial"/>
                        </a:rPr>
                        <a:t>actions include continued analysis of the CSSIP and the underpinning assumptions.  The understanding of the CR analysis and when these will be released into the appropriate testing phases alongside release plans of defects to be included into SIT.</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57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57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258079">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20313">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Key Progress &amp; Milestones (Last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1270349">
                <a:tc rowSpan="3" gridSpan="4">
                  <a:txBody>
                    <a:bodyPr/>
                    <a:lstStyle/>
                    <a:p>
                      <a:pPr marL="0" marR="0" lvl="0" indent="0" algn="l">
                        <a:lnSpc>
                          <a:spcPct val="100000"/>
                        </a:lnSpc>
                        <a:spcBef>
                          <a:spcPts val="0"/>
                        </a:spcBef>
                        <a:spcAft>
                          <a:spcPts val="0"/>
                        </a:spcAft>
                        <a:buFont typeface="Arial" panose="020B0604020202020204" pitchFamily="34" charset="0"/>
                        <a:buNone/>
                      </a:pPr>
                      <a:r>
                        <a:rPr lang="en-GB" sz="800" b="1" kern="1200" baseline="0" dirty="0">
                          <a:solidFill>
                            <a:schemeClr val="tx1"/>
                          </a:solidFill>
                          <a:latin typeface="+mn-lt"/>
                          <a:ea typeface="+mn-ea"/>
                          <a:cs typeface="Arial"/>
                        </a:rPr>
                        <a:t>Key Programme Updates: All key external milestones to date have been met for this reporting period, however the programme continues to trend to Amber</a:t>
                      </a:r>
                      <a:endParaRPr lang="en-GB" sz="800" b="0" kern="1200" baseline="0" dirty="0">
                        <a:solidFill>
                          <a:schemeClr val="tx1"/>
                        </a:solidFill>
                        <a:latin typeface="+mn-lt"/>
                        <a:ea typeface="+mn-ea"/>
                        <a:cs typeface="Arial"/>
                      </a:endParaRPr>
                    </a:p>
                    <a:p>
                      <a:pPr marL="0" marR="0" lvl="0" indent="0" algn="l">
                        <a:lnSpc>
                          <a:spcPct val="100000"/>
                        </a:lnSpc>
                        <a:spcBef>
                          <a:spcPts val="0"/>
                        </a:spcBef>
                        <a:spcAft>
                          <a:spcPts val="0"/>
                        </a:spcAft>
                        <a:buFont typeface="Arial" panose="020B0604020202020204" pitchFamily="34" charset="0"/>
                        <a:buNone/>
                      </a:pPr>
                      <a:endParaRPr lang="en-GB" sz="800" b="0"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baseline="0" dirty="0">
                          <a:solidFill>
                            <a:schemeClr val="tx1"/>
                          </a:solidFill>
                          <a:latin typeface="+mn-lt"/>
                          <a:ea typeface="+mn-ea"/>
                          <a:cs typeface="Arial"/>
                        </a:rPr>
                        <a:t>Programme Planning: The </a:t>
                      </a:r>
                      <a:r>
                        <a:rPr lang="en-GB" sz="800" b="0" kern="1200" baseline="0" dirty="0">
                          <a:solidFill>
                            <a:schemeClr val="tx1"/>
                          </a:solidFill>
                          <a:latin typeface="+mn-lt"/>
                          <a:ea typeface="+mn-ea"/>
                          <a:cs typeface="Arial"/>
                        </a:rPr>
                        <a:t>SI have issued a revised  MAD log (v1.1), and the CSSC team have challenged the log from a number of areas, including planned milestone dates, environments and resource impacts all of which have the potential of increased costs associated with them.  Xoserve continue to challenge, raise alternatives with the programme in order to minimise cost impacts and where we can influence assumptions and planned phases.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baseline="0" dirty="0">
                          <a:solidFill>
                            <a:schemeClr val="tx1"/>
                          </a:solidFill>
                          <a:latin typeface="+mn-lt"/>
                          <a:ea typeface="+mn-ea"/>
                          <a:cs typeface="Arial"/>
                        </a:rPr>
                        <a:t>CR’s: </a:t>
                      </a:r>
                      <a:r>
                        <a:rPr lang="en-GB" sz="800" b="0" kern="1200" baseline="0" dirty="0">
                          <a:solidFill>
                            <a:schemeClr val="tx1"/>
                          </a:solidFill>
                          <a:latin typeface="+mn-lt"/>
                          <a:ea typeface="+mn-ea"/>
                          <a:cs typeface="Arial"/>
                        </a:rPr>
                        <a:t>There are a number of programme CR’s that are currently in flight.  Some of these CR’s are significant and will </a:t>
                      </a:r>
                      <a:r>
                        <a:rPr lang="en-GB" sz="800" b="0" kern="1200" baseline="0" dirty="0" err="1">
                          <a:solidFill>
                            <a:schemeClr val="tx1"/>
                          </a:solidFill>
                          <a:latin typeface="+mn-lt"/>
                          <a:ea typeface="+mn-ea"/>
                          <a:cs typeface="Arial"/>
                        </a:rPr>
                        <a:t>potentiallty</a:t>
                      </a:r>
                      <a:r>
                        <a:rPr lang="en-GB" sz="800" b="0" kern="1200" baseline="0" dirty="0">
                          <a:solidFill>
                            <a:schemeClr val="tx1"/>
                          </a:solidFill>
                          <a:latin typeface="+mn-lt"/>
                          <a:ea typeface="+mn-ea"/>
                          <a:cs typeface="Arial"/>
                        </a:rPr>
                        <a:t> impact costs and current design.  Xoserve are concerned at the number of CR’s that are being raised by the programme specifically from a cost perspective and the inclusion of these CR’s within the testing timelines. Programme risks have been raised.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baseline="0" dirty="0">
                          <a:solidFill>
                            <a:schemeClr val="tx1"/>
                          </a:solidFill>
                          <a:effectLst/>
                          <a:latin typeface="+mn-lt"/>
                          <a:ea typeface="+mn-ea"/>
                          <a:cs typeface="Arial"/>
                        </a:rPr>
                        <a:t>C</a:t>
                      </a:r>
                      <a:r>
                        <a:rPr lang="en-GB" sz="800" b="1" kern="1200" baseline="0" dirty="0">
                          <a:solidFill>
                            <a:schemeClr val="tx1"/>
                          </a:solidFill>
                          <a:effectLst/>
                          <a:latin typeface="+mn-lt"/>
                          <a:ea typeface="+mn-ea"/>
                          <a:cs typeface="Arial"/>
                        </a:rPr>
                        <a:t>osts: </a:t>
                      </a:r>
                      <a:r>
                        <a:rPr lang="en-GB" sz="800" b="0" kern="1200" dirty="0">
                          <a:solidFill>
                            <a:schemeClr val="dk1"/>
                          </a:solidFill>
                          <a:effectLst/>
                          <a:latin typeface="+mn-lt"/>
                          <a:ea typeface="+mn-ea"/>
                          <a:cs typeface="+mn-cs"/>
                        </a:rPr>
                        <a:t>Cost analysis continues due to the Programme re-planning, new requirements and a back log of CR’s that currently sit within Programme governance.  At this point as confirmed to </a:t>
                      </a:r>
                      <a:r>
                        <a:rPr lang="en-GB" sz="800" b="0" kern="1200" dirty="0" err="1">
                          <a:solidFill>
                            <a:schemeClr val="dk1"/>
                          </a:solidFill>
                          <a:effectLst/>
                          <a:latin typeface="+mn-lt"/>
                          <a:ea typeface="+mn-ea"/>
                          <a:cs typeface="+mn-cs"/>
                        </a:rPr>
                        <a:t>CoMC</a:t>
                      </a:r>
                      <a:r>
                        <a:rPr lang="en-GB" sz="800" b="0" kern="1200" dirty="0">
                          <a:solidFill>
                            <a:schemeClr val="dk1"/>
                          </a:solidFill>
                          <a:effectLst/>
                          <a:latin typeface="+mn-lt"/>
                          <a:ea typeface="+mn-ea"/>
                          <a:cs typeface="+mn-cs"/>
                        </a:rPr>
                        <a:t> we are still within our estimates for  this year budget however we will continue to review this in line with the number of CR’s and programme requirements that are emerging.  Future costs will also continue to be reviewed in line with the programme delays that are currently being </a:t>
                      </a:r>
                      <a:r>
                        <a:rPr lang="en-GB" sz="800" b="0" kern="1200" dirty="0" err="1">
                          <a:solidFill>
                            <a:schemeClr val="dk1"/>
                          </a:solidFill>
                          <a:effectLst/>
                          <a:latin typeface="+mn-lt"/>
                          <a:ea typeface="+mn-ea"/>
                          <a:cs typeface="+mn-cs"/>
                        </a:rPr>
                        <a:t>replanned</a:t>
                      </a:r>
                      <a:r>
                        <a:rPr lang="en-GB" sz="800" b="0" kern="1200" dirty="0">
                          <a:solidFill>
                            <a:schemeClr val="dk1"/>
                          </a:solidFill>
                          <a:effectLst/>
                          <a:latin typeface="+mn-lt"/>
                          <a:ea typeface="+mn-ea"/>
                          <a:cs typeface="+mn-cs"/>
                        </a:rPr>
                        <a:t>.</a:t>
                      </a:r>
                      <a:endParaRPr lang="en-GB" sz="8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dirty="0">
                          <a:solidFill>
                            <a:schemeClr val="tx1"/>
                          </a:solidFill>
                          <a:effectLst/>
                          <a:latin typeface="+mn-lt"/>
                          <a:ea typeface="+mn-ea"/>
                          <a:cs typeface="+mn-cs"/>
                        </a:rPr>
                        <a:t>External Testing:</a:t>
                      </a:r>
                      <a:r>
                        <a:rPr lang="en-GB" sz="800" kern="1200" dirty="0">
                          <a:solidFill>
                            <a:schemeClr val="tx1"/>
                          </a:solidFill>
                          <a:effectLst/>
                          <a:latin typeface="+mn-lt"/>
                          <a:ea typeface="+mn-ea"/>
                          <a:cs typeface="+mn-cs"/>
                        </a:rPr>
                        <a:t> SIT Integration sequence completed, however delays are continuing to be seen for SIT functional testing.  The SI are closely monitoring the test phase to understand impacts to the current plan should this phase be delayed as defects from SIT integration sequence are preventing progression of SIT functional scenarios.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dirty="0">
                          <a:solidFill>
                            <a:schemeClr val="tx1"/>
                          </a:solidFill>
                          <a:effectLst/>
                          <a:latin typeface="+mn-lt"/>
                          <a:ea typeface="+mn-ea"/>
                          <a:cs typeface="+mn-cs"/>
                        </a:rPr>
                        <a:t>External NFR: </a:t>
                      </a:r>
                      <a:r>
                        <a:rPr lang="en-GB" sz="800" b="0" kern="1200" dirty="0">
                          <a:solidFill>
                            <a:schemeClr val="tx1"/>
                          </a:solidFill>
                          <a:effectLst/>
                          <a:latin typeface="+mn-lt"/>
                          <a:ea typeface="+mn-ea"/>
                          <a:cs typeface="+mn-cs"/>
                        </a:rPr>
                        <a:t> SIT NFR testing execution has commenced with the CSSP, other programme participants will start testing  early September based on current plans. We continue to be concerned that commencing NFR SIT in July, without having undertaken an adequate level of SIT Functional testing with the high level of defects poses a wider programme risk. We have strongly recommended that this risk is  re-assessed along side the overall Switching Programme Re-plan.</a:t>
                      </a:r>
                      <a:endParaRPr lang="en-GB" sz="800" b="1" kern="1200" baseline="0" dirty="0">
                        <a:solidFill>
                          <a:schemeClr val="tx1"/>
                        </a:solidFill>
                        <a:effectLst/>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dirty="0">
                          <a:solidFill>
                            <a:schemeClr val="tx1"/>
                          </a:solidFill>
                          <a:effectLst/>
                          <a:latin typeface="+mn-lt"/>
                          <a:ea typeface="+mn-ea"/>
                          <a:cs typeface="+mn-cs"/>
                        </a:rPr>
                        <a:t>External Data DMT: </a:t>
                      </a:r>
                      <a:r>
                        <a:rPr lang="en-GB" sz="800" kern="1200" dirty="0">
                          <a:solidFill>
                            <a:schemeClr val="tx1"/>
                          </a:solidFill>
                          <a:effectLst/>
                          <a:latin typeface="+mn-lt"/>
                          <a:ea typeface="+mn-ea"/>
                          <a:cs typeface="+mn-cs"/>
                        </a:rPr>
                        <a:t>Cycle 1 completed and </a:t>
                      </a:r>
                      <a:r>
                        <a:rPr lang="en-GB" sz="800" b="0" kern="1200" dirty="0">
                          <a:solidFill>
                            <a:schemeClr val="tx1"/>
                          </a:solidFill>
                          <a:effectLst/>
                          <a:latin typeface="+mn-lt"/>
                          <a:ea typeface="+mn-ea"/>
                          <a:cs typeface="+mn-cs"/>
                        </a:rPr>
                        <a:t>Cycle 2 of DM testing in progress and reporting ahead if schedule. Xoserve team continue to be ahead of plan. Delta testing is planned to be included in this cycle.  A high volume of confidence is being seen throughout these later DMT cycles.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rowSpan="3" hMerge="1">
                  <a:txBody>
                    <a:bodyPr/>
                    <a:lstStyle/>
                    <a:p>
                      <a:endParaRPr lang="en-GB"/>
                    </a:p>
                  </a:txBody>
                  <a:tcPr/>
                </a:tc>
                <a:tc rowSpan="3" hMerge="1">
                  <a:txBody>
                    <a:bodyPr/>
                    <a:lstStyle/>
                    <a:p>
                      <a:endParaRPr lang="en-GB"/>
                    </a:p>
                  </a:txBody>
                  <a:tcPr/>
                </a:tc>
                <a:tc rowSpan="3"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dk1"/>
                          </a:solidFill>
                          <a:effectLst/>
                          <a:latin typeface="+mn-lt"/>
                          <a:ea typeface="+mn-ea"/>
                          <a:cs typeface="+mn-cs"/>
                        </a:rPr>
                        <a:t>DMT</a:t>
                      </a:r>
                      <a:r>
                        <a:rPr lang="en-GB" sz="700" b="0" i="0" u="none" strike="noStrike" kern="1200" noProof="0" dirty="0">
                          <a:solidFill>
                            <a:schemeClr val="dk1"/>
                          </a:solidFill>
                          <a:effectLst/>
                          <a:latin typeface="+mn-lt"/>
                          <a:ea typeface="+mn-ea"/>
                          <a:cs typeface="+mn-cs"/>
                        </a:rPr>
                        <a:t>: Cycle 1 complete, Cycle 2 started</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dk1"/>
                          </a:solidFill>
                          <a:effectLst/>
                          <a:latin typeface="+mn-lt"/>
                          <a:ea typeface="+mn-ea"/>
                          <a:cs typeface="+mn-cs"/>
                        </a:rPr>
                        <a:t>External NFR</a:t>
                      </a:r>
                      <a:r>
                        <a:rPr lang="en-GB" sz="700" b="0" i="0" u="none" strike="noStrike" kern="1200" noProof="0" dirty="0">
                          <a:solidFill>
                            <a:schemeClr val="dk1"/>
                          </a:solidFill>
                          <a:effectLst/>
                          <a:latin typeface="+mn-lt"/>
                          <a:ea typeface="+mn-ea"/>
                          <a:cs typeface="+mn-cs"/>
                        </a:rPr>
                        <a:t>: Smoke test complete, CSSP internal tests started</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dk1"/>
                          </a:solidFill>
                          <a:effectLst/>
                          <a:latin typeface="+mn-lt"/>
                          <a:ea typeface="+mn-ea"/>
                          <a:cs typeface="+mn-cs"/>
                        </a:rPr>
                        <a:t>External SIT:</a:t>
                      </a:r>
                      <a:r>
                        <a:rPr lang="en-GB" sz="700" b="0" i="0" u="none" strike="noStrike" kern="1200" noProof="0" dirty="0">
                          <a:solidFill>
                            <a:schemeClr val="dk1"/>
                          </a:solidFill>
                          <a:effectLst/>
                          <a:latin typeface="+mn-lt"/>
                          <a:ea typeface="+mn-ea"/>
                          <a:cs typeface="+mn-cs"/>
                        </a:rPr>
                        <a:t> Integration Sequence testing finished with </a:t>
                      </a:r>
                      <a:r>
                        <a:rPr lang="en-GB" sz="700" b="1" i="0" u="none" strike="noStrike" kern="1200" noProof="0" dirty="0">
                          <a:solidFill>
                            <a:schemeClr val="dk1"/>
                          </a:solidFill>
                          <a:effectLst/>
                          <a:latin typeface="+mn-lt"/>
                          <a:ea typeface="+mn-ea"/>
                          <a:cs typeface="+mn-cs"/>
                        </a:rPr>
                        <a:t>0</a:t>
                      </a:r>
                      <a:r>
                        <a:rPr lang="en-GB" sz="700" b="0" i="0" u="none" strike="noStrike" kern="1200" noProof="0" dirty="0">
                          <a:solidFill>
                            <a:schemeClr val="dk1"/>
                          </a:solidFill>
                          <a:effectLst/>
                          <a:latin typeface="+mn-lt"/>
                          <a:ea typeface="+mn-ea"/>
                          <a:cs typeface="+mn-cs"/>
                        </a:rPr>
                        <a:t> Xoserve defects </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Internal SIT:</a:t>
                      </a:r>
                      <a:r>
                        <a:rPr lang="en-GB" sz="700" b="0" i="0" u="none" strike="noStrike" kern="1200" noProof="0" dirty="0">
                          <a:solidFill>
                            <a:schemeClr val="tx1"/>
                          </a:solidFill>
                          <a:effectLst/>
                          <a:latin typeface="+mn-lt"/>
                          <a:ea typeface="+mn-ea"/>
                          <a:cs typeface="+mn-cs"/>
                        </a:rPr>
                        <a:t> Phase 3 completed </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Programme:</a:t>
                      </a:r>
                      <a:r>
                        <a:rPr lang="en-GB" sz="700" b="0" i="0" u="none" strike="noStrike" kern="1200" noProof="0" dirty="0">
                          <a:solidFill>
                            <a:schemeClr val="tx1"/>
                          </a:solidFill>
                          <a:effectLst/>
                          <a:latin typeface="+mn-lt"/>
                          <a:ea typeface="+mn-ea"/>
                          <a:cs typeface="+mn-cs"/>
                        </a:rPr>
                        <a:t> 1st review of MAD log complete.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Gemini &amp; Batch: </a:t>
                      </a:r>
                      <a:r>
                        <a:rPr lang="en-GB" sz="700" b="0" kern="1200" dirty="0">
                          <a:solidFill>
                            <a:schemeClr val="tx1"/>
                          </a:solidFill>
                          <a:effectLst/>
                          <a:latin typeface="+mn-lt"/>
                          <a:ea typeface="+mn-ea"/>
                          <a:cs typeface="+mn-cs"/>
                        </a:rPr>
                        <a:t>UAT Completed </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CRs:</a:t>
                      </a:r>
                      <a:r>
                        <a:rPr lang="en-GB" sz="700" b="0" i="0" u="none" strike="noStrike" kern="1200" noProof="0" dirty="0">
                          <a:solidFill>
                            <a:schemeClr val="tx1"/>
                          </a:solidFill>
                          <a:effectLst/>
                          <a:latin typeface="+mn-lt"/>
                          <a:ea typeface="+mn-ea"/>
                          <a:cs typeface="+mn-cs"/>
                        </a:rPr>
                        <a:t> Delivery and IA’s continue</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Performance Testing:</a:t>
                      </a:r>
                      <a:r>
                        <a:rPr lang="en-GB" sz="700" b="0" i="0" u="none" strike="noStrike" kern="1200" noProof="0" dirty="0">
                          <a:solidFill>
                            <a:schemeClr val="tx1"/>
                          </a:solidFill>
                          <a:effectLst/>
                          <a:latin typeface="+mn-lt"/>
                          <a:ea typeface="+mn-ea"/>
                          <a:cs typeface="+mn-cs"/>
                        </a:rPr>
                        <a:t> Significant progress achieved around gate closure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dirty="0">
                          <a:solidFill>
                            <a:schemeClr val="tx1"/>
                          </a:solidFill>
                          <a:effectLst/>
                          <a:latin typeface="+mn-lt"/>
                          <a:ea typeface="+mn-ea"/>
                          <a:cs typeface="+mn-cs"/>
                        </a:rPr>
                        <a:t>Internal NFT: </a:t>
                      </a:r>
                      <a:r>
                        <a:rPr lang="en-GB" sz="700" b="0" kern="1200" dirty="0">
                          <a:solidFill>
                            <a:schemeClr val="tx1"/>
                          </a:solidFill>
                          <a:effectLst/>
                          <a:latin typeface="+mn-lt"/>
                          <a:ea typeface="+mn-ea"/>
                          <a:cs typeface="+mn-cs"/>
                        </a:rPr>
                        <a:t>Completed Performance Testing Phase 2A</a:t>
                      </a:r>
                      <a:endParaRPr lang="en-GB" sz="700" b="1"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r h="220313">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56979972"/>
                  </a:ext>
                </a:extLst>
              </a:tr>
              <a:tr h="1567282">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DMT:</a:t>
                      </a:r>
                      <a:r>
                        <a:rPr lang="en-GB" sz="700" b="0" kern="1200" dirty="0">
                          <a:solidFill>
                            <a:schemeClr val="tx1"/>
                          </a:solidFill>
                          <a:effectLst/>
                          <a:latin typeface="+mn-lt"/>
                          <a:ea typeface="+mn-ea"/>
                          <a:cs typeface="+mn-cs"/>
                        </a:rPr>
                        <a:t> Complete Cycle 2</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External SIT: </a:t>
                      </a:r>
                      <a:r>
                        <a:rPr lang="en-GB" sz="700" b="0" kern="1200" dirty="0">
                          <a:solidFill>
                            <a:schemeClr val="tx1"/>
                          </a:solidFill>
                          <a:effectLst/>
                          <a:latin typeface="+mn-lt"/>
                          <a:ea typeface="+mn-ea"/>
                          <a:cs typeface="+mn-cs"/>
                        </a:rPr>
                        <a:t>Continue External SIT </a:t>
                      </a:r>
                      <a:endParaRPr lang="en-GB" sz="7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Test:</a:t>
                      </a:r>
                      <a:r>
                        <a:rPr lang="en-GB" sz="700" b="0" kern="1200" dirty="0">
                          <a:solidFill>
                            <a:schemeClr val="tx1"/>
                          </a:solidFill>
                          <a:effectLst/>
                          <a:latin typeface="+mn-lt"/>
                          <a:ea typeface="+mn-ea"/>
                          <a:cs typeface="+mn-cs"/>
                        </a:rPr>
                        <a:t> Continue UAT Phase 1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NFT: </a:t>
                      </a:r>
                      <a:r>
                        <a:rPr lang="en-GB" sz="700" b="0" kern="1200" dirty="0">
                          <a:solidFill>
                            <a:schemeClr val="tx1"/>
                          </a:solidFill>
                          <a:effectLst/>
                          <a:latin typeface="+mn-lt"/>
                          <a:ea typeface="+mn-ea"/>
                          <a:cs typeface="+mn-cs"/>
                        </a:rPr>
                        <a:t>Commence Performance Testing Phase 2B  </a:t>
                      </a:r>
                      <a:endParaRPr lang="en-GB" sz="7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baseline="0" noProof="0" dirty="0">
                          <a:solidFill>
                            <a:schemeClr val="tx1"/>
                          </a:solidFill>
                        </a:rPr>
                        <a:t>Service </a:t>
                      </a:r>
                      <a:r>
                        <a:rPr lang="en-GB" sz="700" b="1" i="0" u="none" strike="noStrike" kern="1200" baseline="0" noProof="0" dirty="0" err="1">
                          <a:solidFill>
                            <a:schemeClr val="tx1"/>
                          </a:solidFill>
                        </a:rPr>
                        <a:t>Mgmt</a:t>
                      </a:r>
                      <a:r>
                        <a:rPr lang="en-GB" sz="700" b="1" i="0" u="none" strike="noStrike" kern="1200" baseline="0" noProof="0" dirty="0">
                          <a:solidFill>
                            <a:schemeClr val="tx1"/>
                          </a:solidFill>
                        </a:rPr>
                        <a:t>: </a:t>
                      </a:r>
                      <a:r>
                        <a:rPr lang="en-GB" sz="700" b="0" i="0" u="none" strike="noStrike" kern="1200" baseline="0" noProof="0" dirty="0">
                          <a:solidFill>
                            <a:schemeClr val="tx1"/>
                          </a:solidFill>
                        </a:rPr>
                        <a:t>Obtain approval on Xoserve integration and continue internal SM activities</a:t>
                      </a:r>
                      <a:endParaRPr lang="en-GB" sz="7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dirty="0">
                          <a:solidFill>
                            <a:schemeClr val="tx1"/>
                          </a:solidFill>
                          <a:effectLst/>
                          <a:latin typeface="+mn-lt"/>
                          <a:ea typeface="+mn-ea"/>
                          <a:cs typeface="+mn-cs"/>
                        </a:rPr>
                        <a:t>DES</a:t>
                      </a:r>
                      <a:r>
                        <a:rPr lang="en-GB" sz="700" b="0" kern="1200" dirty="0">
                          <a:solidFill>
                            <a:schemeClr val="tx1"/>
                          </a:solidFill>
                          <a:effectLst/>
                          <a:latin typeface="+mn-lt"/>
                          <a:ea typeface="+mn-ea"/>
                          <a:cs typeface="+mn-cs"/>
                        </a:rPr>
                        <a:t>:</a:t>
                      </a:r>
                      <a:r>
                        <a:rPr lang="en-GB" sz="700" kern="1200" dirty="0">
                          <a:solidFill>
                            <a:schemeClr val="tx1"/>
                          </a:solidFill>
                          <a:effectLst/>
                          <a:latin typeface="+mn-lt"/>
                          <a:ea typeface="+mn-ea"/>
                          <a:cs typeface="+mn-cs"/>
                        </a:rPr>
                        <a:t> Continue DES Re-write activities</a:t>
                      </a:r>
                      <a:endParaRPr lang="en-GB" sz="7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i="0" u="none" strike="noStrike" kern="1200" noProof="0" dirty="0">
                          <a:solidFill>
                            <a:schemeClr val="tx1"/>
                          </a:solidFill>
                          <a:effectLst/>
                          <a:latin typeface="+mn-lt"/>
                          <a:ea typeface="+mn-ea"/>
                          <a:cs typeface="+mn-cs"/>
                        </a:rPr>
                        <a:t>External Audit:</a:t>
                      </a:r>
                      <a:r>
                        <a:rPr lang="en-GB" sz="700" b="0" i="0" u="none" strike="noStrike" kern="1200" noProof="0" dirty="0">
                          <a:solidFill>
                            <a:schemeClr val="tx1"/>
                          </a:solidFill>
                          <a:effectLst/>
                          <a:latin typeface="+mn-lt"/>
                          <a:ea typeface="+mn-ea"/>
                          <a:cs typeface="+mn-cs"/>
                        </a:rPr>
                        <a:t> </a:t>
                      </a:r>
                      <a:r>
                        <a:rPr lang="en-GB" sz="700" b="0" i="0" u="none" strike="noStrike" kern="1200" noProof="0" dirty="0" err="1">
                          <a:solidFill>
                            <a:schemeClr val="tx1"/>
                          </a:solidFill>
                          <a:effectLst/>
                          <a:latin typeface="+mn-lt"/>
                          <a:ea typeface="+mn-ea"/>
                          <a:cs typeface="+mn-cs"/>
                        </a:rPr>
                        <a:t>Expleo</a:t>
                      </a:r>
                      <a:r>
                        <a:rPr lang="en-GB" sz="700" b="0" i="0" u="none" strike="noStrike" kern="1200" noProof="0" dirty="0">
                          <a:solidFill>
                            <a:schemeClr val="tx1"/>
                          </a:solidFill>
                          <a:effectLst/>
                          <a:latin typeface="+mn-lt"/>
                          <a:ea typeface="+mn-ea"/>
                          <a:cs typeface="+mn-cs"/>
                        </a:rPr>
                        <a:t> Test audit completed. </a:t>
                      </a:r>
                      <a:endParaRPr lang="en-GB" sz="700" b="1"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2429732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108001"/>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141689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8000"/>
            <a:ext cx="8229600" cy="504000"/>
          </a:xfrm>
        </p:spPr>
        <p:txBody>
          <a:bodyPr anchor="t">
            <a:normAutofit/>
          </a:bodyPr>
          <a:lstStyle/>
          <a:p>
            <a:r>
              <a:rPr lang="en-GB" sz="2400" dirty="0"/>
              <a:t>Workstream Updates</a:t>
            </a:r>
          </a:p>
        </p:txBody>
      </p:sp>
      <p:graphicFrame>
        <p:nvGraphicFramePr>
          <p:cNvPr id="34" name="Table 33"/>
          <p:cNvGraphicFramePr>
            <a:graphicFrameLocks noGrp="1"/>
          </p:cNvGraphicFramePr>
          <p:nvPr>
            <p:extLst>
              <p:ext uri="{D42A27DB-BD31-4B8C-83A1-F6EECF244321}">
                <p14:modId xmlns:p14="http://schemas.microsoft.com/office/powerpoint/2010/main" val="727273118"/>
              </p:ext>
            </p:extLst>
          </p:nvPr>
        </p:nvGraphicFramePr>
        <p:xfrm>
          <a:off x="41836" y="543901"/>
          <a:ext cx="9060328" cy="2976048"/>
        </p:xfrm>
        <a:graphic>
          <a:graphicData uri="http://schemas.openxmlformats.org/drawingml/2006/table">
            <a:tbl>
              <a:tblPr firstRow="1" bandRow="1">
                <a:tableStyleId>{5C22544A-7EE6-4342-B048-85BDC9FD1C3A}</a:tableStyleId>
              </a:tblPr>
              <a:tblGrid>
                <a:gridCol w="643255">
                  <a:extLst>
                    <a:ext uri="{9D8B030D-6E8A-4147-A177-3AD203B41FA5}">
                      <a16:colId xmlns:a16="http://schemas.microsoft.com/office/drawing/2014/main" val="20000"/>
                    </a:ext>
                  </a:extLst>
                </a:gridCol>
                <a:gridCol w="578168">
                  <a:extLst>
                    <a:ext uri="{9D8B030D-6E8A-4147-A177-3AD203B41FA5}">
                      <a16:colId xmlns:a16="http://schemas.microsoft.com/office/drawing/2014/main" val="2467489139"/>
                    </a:ext>
                  </a:extLst>
                </a:gridCol>
                <a:gridCol w="890905">
                  <a:extLst>
                    <a:ext uri="{9D8B030D-6E8A-4147-A177-3AD203B41FA5}">
                      <a16:colId xmlns:a16="http://schemas.microsoft.com/office/drawing/2014/main" val="20001"/>
                    </a:ext>
                  </a:extLst>
                </a:gridCol>
                <a:gridCol w="6948000">
                  <a:extLst>
                    <a:ext uri="{9D8B030D-6E8A-4147-A177-3AD203B41FA5}">
                      <a16:colId xmlns:a16="http://schemas.microsoft.com/office/drawing/2014/main" val="20002"/>
                    </a:ext>
                  </a:extLst>
                </a:gridCol>
              </a:tblGrid>
              <a:tr h="370426">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36645">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altLang="en-US" sz="800" b="1" kern="1200" baseline="0" dirty="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800" b="0" i="0" u="none" strike="noStrike" kern="1200" dirty="0">
                          <a:solidFill>
                            <a:schemeClr val="dk1"/>
                          </a:solidFill>
                          <a:effectLst/>
                          <a:latin typeface="+mn-lt"/>
                          <a:ea typeface="+mn-ea"/>
                          <a:cs typeface="+mn-cs"/>
                        </a:rPr>
                        <a:t>This has moved to  amber due to review of the TS documents which has been delayed due to conflict in priorities for SME’s.  June20 Retrofit FS approval is ongoing, internal workshops to understand impacts have completed.  Review comments and SME reviews are underway for updated documentation approval. SME conflicts are being actively managed by the Programme alongside the operational management team.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2821192"/>
                  </a:ext>
                </a:extLst>
              </a:tr>
              <a:tr h="84170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altLang="en-US" sz="800" b="1" kern="1200" baseline="0" dirty="0">
                          <a:solidFill>
                            <a:schemeClr val="tx1"/>
                          </a:solidFill>
                          <a:latin typeface="+mn-lt"/>
                          <a:ea typeface="+mn-ea"/>
                          <a:cs typeface="+mn-cs"/>
                        </a:rPr>
                        <a:t>DES &amp;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800" b="0" i="0" u="none" strike="noStrike" baseline="0" noProof="0" dirty="0">
                          <a:solidFill>
                            <a:schemeClr val="tx1"/>
                          </a:solidFill>
                        </a:rPr>
                        <a:t>DES Full Re-platform (DES4) Build in progress. Q</a:t>
                      </a:r>
                      <a:r>
                        <a:rPr lang="en-US" sz="800" b="0" i="0" u="none" strike="noStrike" kern="1200" baseline="0" noProof="0" dirty="0">
                          <a:solidFill>
                            <a:schemeClr val="dk1"/>
                          </a:solidFill>
                          <a:latin typeface="+mn-lt"/>
                          <a:ea typeface="+mn-ea"/>
                          <a:cs typeface="+mn-cs"/>
                        </a:rPr>
                        <a:t>ueries, </a:t>
                      </a:r>
                      <a:r>
                        <a:rPr lang="en-US" sz="800" b="0" i="0" u="none" strike="noStrike" baseline="0" noProof="0" dirty="0">
                          <a:solidFill>
                            <a:schemeClr val="tx1"/>
                          </a:solidFill>
                        </a:rPr>
                        <a:t>data transformations and replication tasks underway. </a:t>
                      </a:r>
                      <a:r>
                        <a:rPr lang="en-US" sz="800" b="0" i="0" u="none" strike="noStrike" baseline="0" noProof="0" dirty="0"/>
                        <a:t>Scope is showing amber as original DES requirements are still being confirmed and reviewed, this is a comprehensive review which is taking time.  Assessment against delivery plan continues.</a:t>
                      </a:r>
                    </a:p>
                    <a:p>
                      <a:r>
                        <a:rPr lang="en-GB" sz="800" b="0" i="0" u="none" strike="noStrike" kern="1200" noProof="0" dirty="0"/>
                        <a:t>REL &amp; MAP ID Enquiry API builds in progress. Customer Portal MVP build commenced and remains on track. 2</a:t>
                      </a:r>
                      <a:r>
                        <a:rPr lang="en-GB" sz="800" b="0" i="0" u="none" strike="noStrike" kern="1200" baseline="30000" noProof="0" dirty="0"/>
                        <a:t>nd</a:t>
                      </a:r>
                      <a:r>
                        <a:rPr lang="en-GB" sz="800" b="0" i="0" u="none" strike="noStrike" kern="1200" noProof="0" dirty="0"/>
                        <a:t> draft of internal BRD issued and updates in progress, final approval version will be shared.</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053850721"/>
                  </a:ext>
                </a:extLst>
              </a:tr>
              <a:tr h="1127269">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kern="1200" baseline="0" noProof="0" dirty="0">
                          <a:solidFill>
                            <a:schemeClr val="tx1"/>
                          </a:solidFill>
                          <a:latin typeface="+mn-lt"/>
                          <a:ea typeface="+mn-ea"/>
                          <a:cs typeface="+mn-cs"/>
                        </a:rPr>
                        <a:t>Data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800" b="0" i="0" u="none" strike="noStrike" kern="1200" baseline="0" dirty="0">
                          <a:solidFill>
                            <a:schemeClr val="tx1"/>
                          </a:solidFill>
                          <a:latin typeface="+mn-lt"/>
                          <a:ea typeface="+mn-ea"/>
                          <a:cs typeface="+mn-cs"/>
                        </a:rPr>
                        <a:t>Schedule and scope are</a:t>
                      </a:r>
                      <a:r>
                        <a:rPr lang="en-US" sz="800" b="0" i="0" u="none" strike="noStrike" kern="1200" baseline="0" noProof="0" dirty="0">
                          <a:solidFill>
                            <a:schemeClr val="tx1"/>
                          </a:solidFill>
                          <a:latin typeface="+mn-lt"/>
                          <a:ea typeface="+mn-ea"/>
                          <a:cs typeface="+mn-cs"/>
                        </a:rPr>
                        <a:t> Amber due to the timing of the data cut for UEPT and Cycle 3 Analysis reports. Discussions on going with SI regarding delivery of Cycle 3 Analysis reports in September and the underpinning requirement. The SI have reverted to the original plan of using a 31st October data copy for UEPT but this is likely to be moved following a Programme communication received last week.  Work continues to prepare for the production copy whilst waiting for confirmed data cut date. The SI have confirmed delivery dates from the CSSP for the REL and Reg Id data as the 19/01/2021, internal plans are being updated.</a:t>
                      </a:r>
                      <a:endParaRPr lang="en-GB" sz="80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2263964"/>
                  </a:ext>
                </a:extLst>
              </a:tr>
            </a:tbl>
          </a:graphicData>
        </a:graphic>
      </p:graphicFrame>
      <p:graphicFrame>
        <p:nvGraphicFramePr>
          <p:cNvPr id="3" name="Table 2">
            <a:extLst>
              <a:ext uri="{FF2B5EF4-FFF2-40B4-BE49-F238E27FC236}">
                <a16:creationId xmlns:a16="http://schemas.microsoft.com/office/drawing/2014/main" id="{4A5F452B-74A5-48AA-BBD4-1D4B9662498A}"/>
              </a:ext>
            </a:extLst>
          </p:cNvPr>
          <p:cNvGraphicFramePr>
            <a:graphicFrameLocks noGrp="1"/>
          </p:cNvGraphicFramePr>
          <p:nvPr>
            <p:extLst>
              <p:ext uri="{D42A27DB-BD31-4B8C-83A1-F6EECF244321}">
                <p14:modId xmlns:p14="http://schemas.microsoft.com/office/powerpoint/2010/main" val="1202656638"/>
              </p:ext>
            </p:extLst>
          </p:nvPr>
        </p:nvGraphicFramePr>
        <p:xfrm>
          <a:off x="45720" y="3520440"/>
          <a:ext cx="9125999" cy="120396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4015977495"/>
                    </a:ext>
                  </a:extLst>
                </a:gridCol>
                <a:gridCol w="574855">
                  <a:extLst>
                    <a:ext uri="{9D8B030D-6E8A-4147-A177-3AD203B41FA5}">
                      <a16:colId xmlns:a16="http://schemas.microsoft.com/office/drawing/2014/main" val="627404863"/>
                    </a:ext>
                  </a:extLst>
                </a:gridCol>
                <a:gridCol w="901540">
                  <a:extLst>
                    <a:ext uri="{9D8B030D-6E8A-4147-A177-3AD203B41FA5}">
                      <a16:colId xmlns:a16="http://schemas.microsoft.com/office/drawing/2014/main" val="2393506164"/>
                    </a:ext>
                  </a:extLst>
                </a:gridCol>
                <a:gridCol w="7015259">
                  <a:extLst>
                    <a:ext uri="{9D8B030D-6E8A-4147-A177-3AD203B41FA5}">
                      <a16:colId xmlns:a16="http://schemas.microsoft.com/office/drawing/2014/main" val="3840330162"/>
                    </a:ext>
                  </a:extLst>
                </a:gridCol>
              </a:tblGrid>
              <a:tr h="120396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solidFill>
                          <a:srgbClr val="26A412"/>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800" b="0" kern="1200" baseline="0" dirty="0">
                          <a:solidFill>
                            <a:schemeClr val="tx1"/>
                          </a:solidFill>
                          <a:latin typeface="+mn-lt"/>
                          <a:ea typeface="+mn-ea"/>
                          <a:cs typeface="Arial" panose="020B0604020202020204" pitchFamily="34" charset="0"/>
                        </a:rPr>
                        <a:t>Xoserve team are ahead of schedule for DMT test cycle 3 with one defect being raised and fixed during cycle 3. Programme CR-D024 change has been released into DMT for testing. Planning for DMT non functional continues. Data requirements have been reviewed, significant synthetic data is required and discussions are underway internally and with the programme to determine how this can be achieved. A CR has been received for a dedicated environment for DM non-functional and DM Live rehearsal test phases. The programme team continue to work through impact and options.  Amber status due to the unknown in the data workstream presently due to programme </a:t>
                      </a:r>
                      <a:r>
                        <a:rPr lang="en-GB" sz="800" b="0" kern="1200" baseline="0" dirty="0" err="1">
                          <a:solidFill>
                            <a:schemeClr val="tx1"/>
                          </a:solidFill>
                          <a:latin typeface="+mn-lt"/>
                          <a:ea typeface="+mn-ea"/>
                          <a:cs typeface="Arial" panose="020B0604020202020204" pitchFamily="34" charset="0"/>
                        </a:rPr>
                        <a:t>replanning</a:t>
                      </a:r>
                      <a:r>
                        <a:rPr lang="en-GB" sz="800" b="0" kern="1200" baseline="0" dirty="0">
                          <a:solidFill>
                            <a:schemeClr val="tx1"/>
                          </a:solidFill>
                          <a:latin typeface="+mn-lt"/>
                          <a:ea typeface="+mn-ea"/>
                          <a:cs typeface="Arial" panose="020B0604020202020204" pitchFamily="34" charset="0"/>
                        </a:rPr>
                        <a:t> and data requirements.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722119225"/>
                  </a:ext>
                </a:extLst>
              </a:tr>
            </a:tbl>
          </a:graphicData>
        </a:graphic>
      </p:graphicFrame>
    </p:spTree>
    <p:extLst>
      <p:ext uri="{BB962C8B-B14F-4D97-AF65-F5344CB8AC3E}">
        <p14:creationId xmlns:p14="http://schemas.microsoft.com/office/powerpoint/2010/main" val="186114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59203"/>
          </a:xfrm>
        </p:spPr>
        <p:txBody>
          <a:bodyPr>
            <a:normAutofit/>
          </a:bodyPr>
          <a:lstStyle/>
          <a:p>
            <a:r>
              <a:rPr lang="en-GB" sz="2400" dirty="0"/>
              <a:t>Workstream Updates</a:t>
            </a:r>
          </a:p>
        </p:txBody>
      </p:sp>
      <p:graphicFrame>
        <p:nvGraphicFramePr>
          <p:cNvPr id="34" name="Table 33"/>
          <p:cNvGraphicFramePr>
            <a:graphicFrameLocks noGrp="1"/>
          </p:cNvGraphicFramePr>
          <p:nvPr>
            <p:extLst>
              <p:ext uri="{D42A27DB-BD31-4B8C-83A1-F6EECF244321}">
                <p14:modId xmlns:p14="http://schemas.microsoft.com/office/powerpoint/2010/main" val="1334765514"/>
              </p:ext>
            </p:extLst>
          </p:nvPr>
        </p:nvGraphicFramePr>
        <p:xfrm>
          <a:off x="0" y="446380"/>
          <a:ext cx="9125999" cy="4438041"/>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789721">
                  <a:extLst>
                    <a:ext uri="{9D8B030D-6E8A-4147-A177-3AD203B41FA5}">
                      <a16:colId xmlns:a16="http://schemas.microsoft.com/office/drawing/2014/main" val="20001"/>
                    </a:ext>
                  </a:extLst>
                </a:gridCol>
                <a:gridCol w="7127078">
                  <a:extLst>
                    <a:ext uri="{9D8B030D-6E8A-4147-A177-3AD203B41FA5}">
                      <a16:colId xmlns:a16="http://schemas.microsoft.com/office/drawing/2014/main" val="20002"/>
                    </a:ext>
                  </a:extLst>
                </a:gridCol>
              </a:tblGrid>
              <a:tr h="540219">
                <a:tc>
                  <a:txBody>
                    <a:bodyPr/>
                    <a:lstStyle/>
                    <a:p>
                      <a:pPr algn="ctr"/>
                      <a:r>
                        <a:rPr lang="en-GB" sz="8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427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7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800" i="0" kern="1200" baseline="0" dirty="0">
                          <a:solidFill>
                            <a:schemeClr val="tx1"/>
                          </a:solidFill>
                          <a:latin typeface="+mn-lt"/>
                          <a:ea typeface="+mn-ea"/>
                          <a:cs typeface="Arial" panose="020B0604020202020204" pitchFamily="34" charset="0"/>
                        </a:rPr>
                        <a:t>Overall the workstream is amber, decisions regarding the environment are still outstanding with the CR(0078) being fully assessed due to ongoing programme requirements in relation to environments.. Until this has been assessed and approved, resources and schedule will remain at amber. The revised timelines have now been proposed to both the programme and internal programme board.  Timelines may need to move again in line with Supplier programme considerations that have been received by the central programme team.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0513350"/>
                  </a:ext>
                </a:extLst>
              </a:tr>
              <a:tr h="82833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GB" sz="750" b="1" kern="1200" baseline="0" dirty="0">
                          <a:solidFill>
                            <a:schemeClr val="tx1"/>
                          </a:solidFill>
                          <a:latin typeface="+mn-lt"/>
                          <a:ea typeface="+mn-ea"/>
                          <a:cs typeface="Arial"/>
                        </a:rPr>
                        <a:t>Performance Test &amp; OAT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400" rtl="0" eaLnBrk="0" fontAlgn="auto" latinLnBrk="0" hangingPunct="0">
                        <a:lnSpc>
                          <a:spcPct val="100000"/>
                        </a:lnSpc>
                        <a:spcBef>
                          <a:spcPts val="85"/>
                        </a:spcBef>
                        <a:spcAft>
                          <a:spcPts val="85"/>
                        </a:spcAft>
                        <a:buClrTx/>
                        <a:buSzTx/>
                        <a:buFont typeface="Arial" panose="05000000000000000000" pitchFamily="2" charset="2"/>
                        <a:buNone/>
                        <a:tabLst/>
                        <a:defRPr/>
                      </a:pPr>
                      <a:r>
                        <a:rPr lang="en-US" sz="800" i="0" kern="1200" baseline="0" dirty="0">
                          <a:solidFill>
                            <a:schemeClr val="tx1"/>
                          </a:solidFill>
                          <a:latin typeface="+mn-lt"/>
                          <a:ea typeface="+mn-ea"/>
                          <a:cs typeface="Arial" panose="020B0604020202020204" pitchFamily="34" charset="0"/>
                        </a:rPr>
                        <a:t>Overall status amber trending green due to progress made in secured active performance.  Testing continues and we expect this workstream to be green next month.  </a:t>
                      </a:r>
                      <a:endParaRPr lang="en-US" sz="800" b="0" i="0" u="none" strike="noStrike" kern="1200" noProof="0" dirty="0">
                        <a:effectLs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312697320"/>
                  </a:ext>
                </a:extLst>
              </a:tr>
              <a:tr h="972394">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800" dirty="0">
                        <a:solidFill>
                          <a:srgbClr val="FFCC00"/>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kern="1200" baseline="0" noProof="0" dirty="0">
                          <a:solidFill>
                            <a:schemeClr val="tx1"/>
                          </a:solidFill>
                          <a:latin typeface="+mn-lt"/>
                          <a:ea typeface="+mn-ea"/>
                          <a:cs typeface="+mn-cs"/>
                        </a:rPr>
                        <a:t>Testing - SIT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GB" sz="800" b="0" i="0" u="none" strike="noStrike" kern="1200" dirty="0">
                          <a:solidFill>
                            <a:schemeClr val="tx1"/>
                          </a:solidFill>
                          <a:effectLst/>
                          <a:latin typeface="+mn-lt"/>
                          <a:ea typeface="+mn-ea"/>
                          <a:cs typeface="+mn-cs"/>
                        </a:rPr>
                        <a:t>External SIT initial integration sequence execution phase has seen a number of challenges and a number of defects that are impacting SIT functional tests from progressing.  Weekly meetings are being held between Xoserve and the SI, these meetings are to discuss progress of the test phase and to walk through programme defects.  This phase continues to be assessed in order to identify issues and continually monitor against the phase timelines.  This phase is also being assessed as part of the programme re-plan. </a:t>
                      </a:r>
                    </a:p>
                    <a:p>
                      <a:pPr marL="0" indent="0">
                        <a:buFont typeface="Arial" panose="020B0604020202020204" pitchFamily="34" charset="0"/>
                        <a:buNone/>
                      </a:pPr>
                      <a:endParaRPr lang="en-GB" sz="800" b="0" i="0" u="none" strike="noStrike" kern="1200" noProof="0" dirty="0">
                        <a:solidFill>
                          <a:schemeClr val="tx1"/>
                        </a:solidFill>
                        <a:effectLst/>
                        <a:latin typeface="+mn-lt"/>
                        <a:ea typeface="+mn-ea"/>
                        <a:cs typeface="+mn-cs"/>
                      </a:endParaRPr>
                    </a:p>
                    <a:p>
                      <a:pPr marL="0" indent="0">
                        <a:buFont typeface="Arial" panose="020B0604020202020204" pitchFamily="34" charset="0"/>
                        <a:buNone/>
                      </a:pPr>
                      <a:r>
                        <a:rPr lang="en-US" sz="800" b="0" i="0" u="none" strike="noStrike" kern="1200" noProof="0" dirty="0">
                          <a:solidFill>
                            <a:schemeClr val="dk1"/>
                          </a:solidFill>
                          <a:effectLst/>
                          <a:latin typeface="+mn-lt"/>
                          <a:ea typeface="+mn-ea"/>
                          <a:cs typeface="+mn-cs"/>
                        </a:rPr>
                        <a:t>UAT testing is in progress and on track.</a:t>
                      </a:r>
                      <a:r>
                        <a:rPr lang="en-US" sz="800" b="0" i="0" u="none" strike="noStrike" kern="1200" dirty="0">
                          <a:solidFill>
                            <a:schemeClr val="dk1"/>
                          </a:solidFill>
                          <a:effectLst/>
                          <a:latin typeface="+mn-lt"/>
                          <a:ea typeface="+mn-ea"/>
                          <a:cs typeface="+mn-cs"/>
                        </a:rPr>
                        <a:t>Test Evidence Assurance meetings are in progress  and we continue to work closely with internal operational teams and SME’s for these assurance activities.</a:t>
                      </a:r>
                      <a:endParaRPr lang="en-US" sz="800" b="0" i="0" u="none" strike="noStrike" kern="1200" noProof="0" dirty="0">
                        <a:effectLs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82833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50" b="1" dirty="0">
                          <a:solidFill>
                            <a:schemeClr val="tx1"/>
                          </a:solidFill>
                          <a:latin typeface="+mn-lt"/>
                        </a:rPr>
                        <a:t>Service Management</a:t>
                      </a:r>
                      <a:endParaRPr kumimoji="0" lang="en-GB" sz="75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800" kern="1200" baseline="0" dirty="0">
                          <a:solidFill>
                            <a:schemeClr val="tx1"/>
                          </a:solidFill>
                          <a:latin typeface="+mn-lt"/>
                          <a:ea typeface="+mn-ea"/>
                          <a:cs typeface="Arial" panose="020B0604020202020204" pitchFamily="34" charset="0"/>
                        </a:rPr>
                        <a:t>Integration recommended option has been approved. On track to provide feedback to the DCC for our review of all the core processes by 21</a:t>
                      </a:r>
                      <a:r>
                        <a:rPr lang="en-GB" sz="800" kern="1200" baseline="30000" dirty="0">
                          <a:solidFill>
                            <a:schemeClr val="tx1"/>
                          </a:solidFill>
                          <a:latin typeface="+mn-lt"/>
                          <a:ea typeface="+mn-ea"/>
                          <a:cs typeface="Arial" panose="020B0604020202020204" pitchFamily="34" charset="0"/>
                        </a:rPr>
                        <a:t>st</a:t>
                      </a:r>
                      <a:r>
                        <a:rPr lang="en-GB" sz="800" kern="1200" baseline="0" dirty="0">
                          <a:solidFill>
                            <a:schemeClr val="tx1"/>
                          </a:solidFill>
                          <a:latin typeface="+mn-lt"/>
                          <a:ea typeface="+mn-ea"/>
                          <a:cs typeface="Arial" panose="020B0604020202020204" pitchFamily="34" charset="0"/>
                        </a:rPr>
                        <a:t> August.  We have also started to review the non-core processes. Sessions have been held with the majority of the internal workstream to discuss requirements however, due to annual leave, there are a couple more to </a:t>
                      </a:r>
                      <a:r>
                        <a:rPr lang="en-GB" sz="800" kern="1200" baseline="0" dirty="0" err="1">
                          <a:solidFill>
                            <a:schemeClr val="tx1"/>
                          </a:solidFill>
                          <a:latin typeface="+mn-lt"/>
                          <a:ea typeface="+mn-ea"/>
                          <a:cs typeface="Arial" panose="020B0604020202020204" pitchFamily="34" charset="0"/>
                        </a:rPr>
                        <a:t>do.Latest</a:t>
                      </a:r>
                      <a:r>
                        <a:rPr lang="en-GB" sz="800" kern="1200" baseline="0" dirty="0">
                          <a:solidFill>
                            <a:schemeClr val="tx1"/>
                          </a:solidFill>
                          <a:latin typeface="+mn-lt"/>
                          <a:ea typeface="+mn-ea"/>
                          <a:cs typeface="Arial" panose="020B0604020202020204" pitchFamily="34" charset="0"/>
                        </a:rPr>
                        <a:t> MAD log has been reviewed by the workstream leads and our feedback and analysis provided</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584479">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750" b="1" kern="1200" baseline="0" dirty="0">
                          <a:solidFill>
                            <a:schemeClr val="tx1"/>
                          </a:solidFill>
                          <a:latin typeface="+mn-lt"/>
                          <a:ea typeface="+mn-ea"/>
                          <a:cs typeface="Arial"/>
                        </a:rPr>
                        <a:t>Batch</a:t>
                      </a:r>
                      <a:endParaRPr kumimoji="0" lang="en-GB" sz="750" b="1" i="0" u="none" strike="noStrike" kern="1200" cap="none" spc="0" normalizeH="0" baseline="0" noProof="0" dirty="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800" i="0" baseline="0" dirty="0">
                          <a:solidFill>
                            <a:schemeClr val="tx1"/>
                          </a:solidFill>
                          <a:latin typeface="+mn-lt"/>
                          <a:cs typeface="Arial"/>
                        </a:rPr>
                        <a:t>The overall status is green however schedule is amber until details of the Ofgem </a:t>
                      </a:r>
                      <a:r>
                        <a:rPr lang="en-US" altLang="en-US" sz="800" i="0" baseline="0" dirty="0" err="1">
                          <a:solidFill>
                            <a:schemeClr val="tx1"/>
                          </a:solidFill>
                          <a:latin typeface="+mn-lt"/>
                          <a:cs typeface="Arial"/>
                        </a:rPr>
                        <a:t>Programme</a:t>
                      </a:r>
                      <a:r>
                        <a:rPr lang="en-US" altLang="en-US" sz="800" i="0" baseline="0" dirty="0">
                          <a:solidFill>
                            <a:schemeClr val="tx1"/>
                          </a:solidFill>
                          <a:latin typeface="+mn-lt"/>
                          <a:cs typeface="Arial"/>
                        </a:rPr>
                        <a:t> re-plan are confirmed.  The UK Link full schedule has been tested and evidence is being produced. </a:t>
                      </a:r>
                      <a:r>
                        <a:rPr lang="en-US" altLang="en-US" sz="800" i="0" baseline="0" dirty="0">
                          <a:solidFill>
                            <a:schemeClr val="tx1"/>
                          </a:solidFill>
                          <a:latin typeface="+mn-lt"/>
                          <a:cs typeface="Arial" panose="020B0604020202020204" pitchFamily="34" charset="0"/>
                        </a:rPr>
                        <a:t>UAT for both Control-M and EFT is progressing with minimal issues being raised. The resolution for the Control-M Gateway issue has been identified and the team are working on getting this resolved.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bl>
          </a:graphicData>
        </a:graphic>
      </p:graphicFrame>
    </p:spTree>
    <p:extLst>
      <p:ext uri="{BB962C8B-B14F-4D97-AF65-F5344CB8AC3E}">
        <p14:creationId xmlns:p14="http://schemas.microsoft.com/office/powerpoint/2010/main" val="428175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graphicFrame>
        <p:nvGraphicFramePr>
          <p:cNvPr id="34" name="Table 33"/>
          <p:cNvGraphicFramePr>
            <a:graphicFrameLocks noGrp="1"/>
          </p:cNvGraphicFramePr>
          <p:nvPr>
            <p:extLst>
              <p:ext uri="{D42A27DB-BD31-4B8C-83A1-F6EECF244321}">
                <p14:modId xmlns:p14="http://schemas.microsoft.com/office/powerpoint/2010/main" val="513837038"/>
              </p:ext>
            </p:extLst>
          </p:nvPr>
        </p:nvGraphicFramePr>
        <p:xfrm>
          <a:off x="0" y="453656"/>
          <a:ext cx="9125999" cy="240384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92849">
                  <a:extLst>
                    <a:ext uri="{9D8B030D-6E8A-4147-A177-3AD203B41FA5}">
                      <a16:colId xmlns:a16="http://schemas.microsoft.com/office/drawing/2014/main" val="20001"/>
                    </a:ext>
                  </a:extLst>
                </a:gridCol>
                <a:gridCol w="7023950">
                  <a:extLst>
                    <a:ext uri="{9D8B030D-6E8A-4147-A177-3AD203B41FA5}">
                      <a16:colId xmlns:a16="http://schemas.microsoft.com/office/drawing/2014/main" val="20002"/>
                    </a:ext>
                  </a:extLst>
                </a:gridCol>
              </a:tblGrid>
              <a:tr h="509137">
                <a:tc>
                  <a:txBody>
                    <a:bodyPr/>
                    <a:lstStyle/>
                    <a:p>
                      <a:pPr algn="ctr"/>
                      <a:r>
                        <a:rPr lang="en-GB" sz="8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3175" cap="flat" cmpd="sng" algn="ctr">
                      <a:solidFill>
                        <a:schemeClr val="accent4"/>
                      </a:solidFill>
                      <a:prstDash val="solid"/>
                      <a:round/>
                      <a:headEnd type="none" w="med" len="med"/>
                      <a:tailEnd type="none" w="med" len="med"/>
                    </a:lnL>
                    <a:lnT w="3175" cap="flat" cmpd="sng" algn="ctr">
                      <a:solidFill>
                        <a:schemeClr val="accent4"/>
                      </a:solidFill>
                      <a:prstDash val="solid"/>
                      <a:round/>
                      <a:headEnd type="none" w="med" len="med"/>
                      <a:tailEnd type="none" w="med" len="med"/>
                    </a:lnT>
                  </a:tcPr>
                </a:tc>
                <a:tc>
                  <a:txBody>
                    <a:bodyPr/>
                    <a:lstStyle/>
                    <a:p>
                      <a:pPr algn="ctr"/>
                      <a:r>
                        <a:rPr lang="en-GB" sz="8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T w="3175" cap="flat" cmpd="sng" algn="ctr">
                      <a:solidFill>
                        <a:schemeClr val="accent4"/>
                      </a:solidFill>
                      <a:prstDash val="solid"/>
                      <a:round/>
                      <a:headEnd type="none" w="med" len="med"/>
                      <a:tailEnd type="none" w="med" len="med"/>
                    </a:lnT>
                  </a:tcPr>
                </a:tc>
                <a:tc>
                  <a:txBody>
                    <a:bodyPr/>
                    <a:lstStyle/>
                    <a:p>
                      <a:pPr algn="ctr"/>
                      <a:r>
                        <a:rPr lang="en-GB" sz="800" dirty="0"/>
                        <a:t>WORK</a:t>
                      </a:r>
                    </a:p>
                    <a:p>
                      <a:pPr algn="ctr"/>
                      <a:r>
                        <a:rPr lang="en-GB" sz="800" dirty="0"/>
                        <a:t>STREAM</a:t>
                      </a:r>
                    </a:p>
                  </a:txBody>
                  <a:tcPr anchor="ctr">
                    <a:lnT w="3175" cap="flat" cmpd="sng" algn="ctr">
                      <a:solidFill>
                        <a:schemeClr val="accent4"/>
                      </a:solidFill>
                      <a:prstDash val="solid"/>
                      <a:round/>
                      <a:headEnd type="none" w="med" len="med"/>
                      <a:tailEnd type="none" w="med" len="med"/>
                    </a:lnT>
                  </a:tcPr>
                </a:tc>
                <a:tc>
                  <a:txBody>
                    <a:bodyPr/>
                    <a:lstStyle/>
                    <a:p>
                      <a:pPr algn="ctr"/>
                      <a:r>
                        <a:rPr lang="en-GB" sz="800" dirty="0"/>
                        <a:t>SUMMARY</a:t>
                      </a:r>
                    </a:p>
                  </a:txBody>
                  <a:tcPr anchor="ctr">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0000"/>
                  </a:ext>
                </a:extLst>
              </a:tr>
              <a:tr h="764741">
                <a:tc>
                  <a:txBody>
                    <a:bodyPr/>
                    <a:lstStyle/>
                    <a:p>
                      <a:endParaRPr lang="en-GB" sz="800">
                        <a:latin typeface="+mn-lt"/>
                      </a:endParaRPr>
                    </a:p>
                  </a:txBody>
                  <a:tcPr>
                    <a:lnL w="3175" cap="flat" cmpd="sng" algn="ctr">
                      <a:solidFill>
                        <a:schemeClr val="accent4"/>
                      </a:solidFill>
                      <a:prstDash val="solid"/>
                      <a:round/>
                      <a:headEnd type="none" w="med" len="med"/>
                      <a:tailEnd type="none" w="med" len="med"/>
                    </a:lnL>
                    <a:solidFill>
                      <a:srgbClr val="26A412"/>
                    </a:solidFill>
                  </a:tcPr>
                </a:tc>
                <a:tc>
                  <a:txBody>
                    <a:bodyPr/>
                    <a:lstStyle/>
                    <a:p>
                      <a:endParaRPr lang="en-GB" sz="80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50" b="1" dirty="0">
                          <a:solidFill>
                            <a:schemeClr val="tx1"/>
                          </a:solidFill>
                          <a:latin typeface="+mn-lt"/>
                        </a:rPr>
                        <a:t>Gemini</a:t>
                      </a:r>
                      <a:endParaRPr lang="en-US" sz="750" b="1" dirty="0">
                        <a:solidFill>
                          <a:schemeClr val="tx1"/>
                        </a:solidFill>
                        <a:latin typeface="+mn-lt"/>
                      </a:endParaRPr>
                    </a:p>
                  </a:txBody>
                  <a:tcP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800" i="0" baseline="0" dirty="0">
                          <a:solidFill>
                            <a:schemeClr val="tx1"/>
                          </a:solidFill>
                          <a:latin typeface="+mn-lt"/>
                          <a:cs typeface="Arial"/>
                        </a:rPr>
                        <a:t>The schedule is amber until details of the Ofgem </a:t>
                      </a:r>
                      <a:r>
                        <a:rPr lang="en-US" altLang="en-US" sz="800" i="0" baseline="0" dirty="0" err="1">
                          <a:solidFill>
                            <a:schemeClr val="tx1"/>
                          </a:solidFill>
                          <a:latin typeface="+mn-lt"/>
                          <a:cs typeface="Arial"/>
                        </a:rPr>
                        <a:t>Programme</a:t>
                      </a:r>
                      <a:r>
                        <a:rPr lang="en-US" altLang="en-US" sz="800" i="0" baseline="0" dirty="0">
                          <a:solidFill>
                            <a:schemeClr val="tx1"/>
                          </a:solidFill>
                          <a:latin typeface="+mn-lt"/>
                          <a:cs typeface="Arial"/>
                        </a:rPr>
                        <a:t> re-plan are confirmed. The testing of the Gemini triggers is in progress. The monthly files failed due to unforeseen issues occurring with Control-M /AMT. The legacy Gemini environment is only available until 21/08.  Apps Support have confirmed that these need to be tested so this needs to take place following the transition to the ECP environments on 1/10, the completion date of UAT has been extended to include this re-test. The test stream have confirmed this can be accommodated. </a:t>
                      </a:r>
                      <a:r>
                        <a:rPr lang="en-US" altLang="en-US" sz="800" i="0" baseline="0" dirty="0">
                          <a:solidFill>
                            <a:schemeClr val="tx1"/>
                          </a:solidFill>
                          <a:latin typeface="+mn-lt"/>
                          <a:cs typeface="Arial" panose="020B0604020202020204" pitchFamily="34" charset="0"/>
                        </a:rPr>
                        <a:t>Planning of a data refresh on the ECP environment is ongoing. </a:t>
                      </a:r>
                    </a:p>
                  </a:txBody>
                  <a:tcPr>
                    <a:lnR w="3175" cap="flat" cmpd="sng" algn="ctr">
                      <a:solidFill>
                        <a:schemeClr val="accent4"/>
                      </a:solidFill>
                      <a:prstDash val="solid"/>
                      <a:round/>
                      <a:headEnd type="none" w="med" len="med"/>
                      <a:tailEnd type="none" w="med" len="med"/>
                    </a:lnR>
                    <a:solidFill>
                      <a:srgbClr val="E8EAF1"/>
                    </a:solidFill>
                  </a:tcPr>
                </a:tc>
                <a:extLst>
                  <a:ext uri="{0D108BD9-81ED-4DB2-BD59-A6C34878D82A}">
                    <a16:rowId xmlns:a16="http://schemas.microsoft.com/office/drawing/2014/main" val="10010"/>
                  </a:ext>
                </a:extLst>
              </a:tr>
              <a:tr h="558717">
                <a:tc>
                  <a:txBody>
                    <a:bodyPr/>
                    <a:lstStyle/>
                    <a:p>
                      <a:endParaRPr lang="en-GB" sz="800">
                        <a:latin typeface="+mn-lt"/>
                      </a:endParaRPr>
                    </a:p>
                  </a:txBody>
                  <a:tcPr>
                    <a:lnL w="3175" cap="flat" cmpd="sng" algn="ctr">
                      <a:solidFill>
                        <a:schemeClr val="accent4"/>
                      </a:solidFill>
                      <a:prstDash val="solid"/>
                      <a:round/>
                      <a:headEnd type="none" w="med" len="med"/>
                      <a:tailEnd type="none" w="med" len="med"/>
                    </a:lnL>
                    <a:solidFill>
                      <a:srgbClr val="26A412"/>
                    </a:solidFill>
                  </a:tcPr>
                </a:tc>
                <a:tc>
                  <a:txBody>
                    <a:bodyPr/>
                    <a:lstStyle/>
                    <a:p>
                      <a:endParaRPr lang="en-GB" sz="80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kern="1200" baseline="0" noProof="0" dirty="0">
                          <a:solidFill>
                            <a:schemeClr val="tx1"/>
                          </a:solidFill>
                          <a:latin typeface="+mn-lt"/>
                          <a:ea typeface="+mn-ea"/>
                          <a:cs typeface="+mn-cs"/>
                        </a:rPr>
                        <a:t>Reporting</a:t>
                      </a:r>
                    </a:p>
                  </a:txBody>
                  <a:tcPr>
                    <a:solidFill>
                      <a:schemeClr val="bg1"/>
                    </a:solid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There are 2 newly identified reports that are potentially impacted by CSS, these are currently being reviewed to understand impacts.  If impact is found internal CR’s will be raised.</a:t>
                      </a:r>
                      <a:endParaRPr kumimoji="0" lang="en-GB" sz="80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a:lnR w="31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397381829"/>
                  </a:ext>
                </a:extLst>
              </a:tr>
              <a:tr h="571249">
                <a:tc>
                  <a:txBody>
                    <a:bodyPr/>
                    <a:lstStyle/>
                    <a:p>
                      <a:endParaRPr lang="en-GB" sz="800">
                        <a:latin typeface="+mn-lt"/>
                      </a:endParaRPr>
                    </a:p>
                  </a:txBody>
                  <a:tcPr>
                    <a:lnL w="3175" cap="flat" cmpd="sng" algn="ctr">
                      <a:solidFill>
                        <a:schemeClr val="accent4"/>
                      </a:solidFill>
                      <a:prstDash val="solid"/>
                      <a:round/>
                      <a:headEnd type="none" w="med" len="med"/>
                      <a:tailEnd type="none" w="med" len="med"/>
                    </a:lnL>
                    <a:solidFill>
                      <a:srgbClr val="26A412"/>
                    </a:solidFill>
                  </a:tcPr>
                </a:tc>
                <a:tc>
                  <a:txBody>
                    <a:bodyPr/>
                    <a:lstStyle/>
                    <a:p>
                      <a:endParaRPr lang="en-GB" sz="80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750" b="1" kern="1200" baseline="0" dirty="0">
                          <a:solidFill>
                            <a:schemeClr val="tx1"/>
                          </a:solidFill>
                          <a:latin typeface="+mn-lt"/>
                          <a:ea typeface="+mn-ea"/>
                          <a:cs typeface="+mn-cs"/>
                        </a:rPr>
                        <a:t>Environments</a:t>
                      </a:r>
                    </a:p>
                  </a:txBody>
                  <a:tcPr>
                    <a:solidFill>
                      <a:srgbClr val="E8EAF1"/>
                    </a:solidFill>
                  </a:tcPr>
                </a:tc>
                <a:tc>
                  <a:txBody>
                    <a:bodyPr/>
                    <a:lstStyle/>
                    <a:p>
                      <a:pPr marL="0" marR="0" lvl="0" indent="0" algn="l" defTabSz="914400" rtl="0" eaLnBrk="0" fontAlgn="auto" latinLnBrk="0" hangingPunct="0">
                        <a:lnSpc>
                          <a:spcPct val="100000"/>
                        </a:lnSpc>
                        <a:spcBef>
                          <a:spcPts val="85"/>
                        </a:spcBef>
                        <a:spcAft>
                          <a:spcPts val="85"/>
                        </a:spcAft>
                        <a:buClrTx/>
                        <a:buSzTx/>
                        <a:buFont typeface="Wingdings" panose="05000000000000000000" pitchFamily="2" charset="2"/>
                        <a:buNone/>
                        <a:tabLst/>
                        <a:defRPr/>
                      </a:pPr>
                      <a:r>
                        <a:rPr lang="en-US" sz="800" i="0" kern="1200" baseline="0" dirty="0">
                          <a:solidFill>
                            <a:schemeClr val="tx1"/>
                          </a:solidFill>
                          <a:latin typeface="+mn-lt"/>
                          <a:ea typeface="+mn-ea"/>
                          <a:cs typeface="Arial"/>
                        </a:rPr>
                        <a:t>RAG is green. Environment requirements have been re-aligned with latest plans from SI. </a:t>
                      </a:r>
                      <a:endParaRPr lang="en-US" sz="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lnR w="3175" cap="flat" cmpd="sng" algn="ctr">
                      <a:solidFill>
                        <a:schemeClr val="accent4"/>
                      </a:solidFill>
                      <a:prstDash val="solid"/>
                      <a:round/>
                      <a:headEnd type="none" w="med" len="med"/>
                      <a:tailEnd type="none" w="med" len="med"/>
                    </a:lnR>
                    <a:solidFill>
                      <a:srgbClr val="E8EAF1"/>
                    </a:solidFill>
                  </a:tcPr>
                </a:tc>
                <a:extLst>
                  <a:ext uri="{0D108BD9-81ED-4DB2-BD59-A6C34878D82A}">
                    <a16:rowId xmlns:a16="http://schemas.microsoft.com/office/drawing/2014/main" val="110287974"/>
                  </a:ext>
                </a:extLst>
              </a:tr>
            </a:tbl>
          </a:graphicData>
        </a:graphic>
      </p:graphicFrame>
    </p:spTree>
    <p:extLst>
      <p:ext uri="{BB962C8B-B14F-4D97-AF65-F5344CB8AC3E}">
        <p14:creationId xmlns:p14="http://schemas.microsoft.com/office/powerpoint/2010/main" val="2910078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(1/5)</a:t>
            </a:r>
          </a:p>
        </p:txBody>
      </p:sp>
      <p:graphicFrame>
        <p:nvGraphicFramePr>
          <p:cNvPr id="5" name="Table 4"/>
          <p:cNvGraphicFramePr>
            <a:graphicFrameLocks noGrp="1"/>
          </p:cNvGraphicFramePr>
          <p:nvPr>
            <p:extLst>
              <p:ext uri="{D42A27DB-BD31-4B8C-83A1-F6EECF244321}">
                <p14:modId xmlns:p14="http://schemas.microsoft.com/office/powerpoint/2010/main" val="3810690098"/>
              </p:ext>
            </p:extLst>
          </p:nvPr>
        </p:nvGraphicFramePr>
        <p:xfrm>
          <a:off x="85651" y="503605"/>
          <a:ext cx="8972695" cy="436807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52093">
                  <a:extLst>
                    <a:ext uri="{9D8B030D-6E8A-4147-A177-3AD203B41FA5}">
                      <a16:colId xmlns:a16="http://schemas.microsoft.com/office/drawing/2014/main" val="20002"/>
                    </a:ext>
                  </a:extLst>
                </a:gridCol>
                <a:gridCol w="1554456">
                  <a:extLst>
                    <a:ext uri="{9D8B030D-6E8A-4147-A177-3AD203B41FA5}">
                      <a16:colId xmlns:a16="http://schemas.microsoft.com/office/drawing/2014/main" val="20003"/>
                    </a:ext>
                  </a:extLst>
                </a:gridCol>
                <a:gridCol w="1929451">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11070">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675407">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0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External SIT NFT continues to be halted. SI awaiting approval to recommence activities before re-plan can be shared with parties</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30/09/20</a:t>
                      </a:r>
                    </a:p>
                  </a:txBody>
                  <a:tcPr marL="0" marR="0" marT="0" marB="0" anchor="ctr">
                    <a:solidFill>
                      <a:srgbClr val="CED1E2"/>
                    </a:solidFill>
                  </a:tcPr>
                </a:tc>
                <a:extLst>
                  <a:ext uri="{0D108BD9-81ED-4DB2-BD59-A6C34878D82A}">
                    <a16:rowId xmlns:a16="http://schemas.microsoft.com/office/drawing/2014/main" val="2240870502"/>
                  </a:ext>
                </a:extLst>
              </a:tr>
              <a:tr h="1090797">
                <a:tc>
                  <a:txBody>
                    <a:bodyPr/>
                    <a:lstStyle/>
                    <a:p>
                      <a:pPr algn="ctr" fontAlgn="ctr"/>
                      <a:r>
                        <a:rPr lang="en-GB" sz="800" b="0" i="0" u="none" strike="noStrike" dirty="0">
                          <a:solidFill>
                            <a:schemeClr val="tx1"/>
                          </a:solidFill>
                          <a:effectLst/>
                          <a:latin typeface="Arial" panose="020B0604020202020204" pitchFamily="34" charset="0"/>
                        </a:rPr>
                        <a:t>63411</a:t>
                      </a:r>
                    </a:p>
                  </a:txBody>
                  <a:tcPr marL="0" marR="0" marT="0" marB="0" anchor="ctr">
                    <a:solidFill>
                      <a:srgbClr val="CED1E2"/>
                    </a:solidFill>
                  </a:tcPr>
                </a:tc>
                <a:tc>
                  <a:txBody>
                    <a:bodyPr/>
                    <a:lstStyle/>
                    <a:p>
                      <a:pPr algn="ctr" fontAlgn="t"/>
                      <a:endParaRPr lang="en-GB" sz="800" b="0" i="0" u="none" strike="noStrike" dirty="0">
                        <a:solidFill>
                          <a:schemeClr val="tx1"/>
                        </a:solidFill>
                        <a:effectLst/>
                        <a:latin typeface="+mn-lt"/>
                      </a:endParaRPr>
                    </a:p>
                  </a:txBody>
                  <a:tcPr marL="9525" marR="9525" marT="9525" marB="0" anchor="ctr">
                    <a:solidFill>
                      <a:srgbClr val="FF0000"/>
                    </a:solidFill>
                  </a:tcPr>
                </a:tc>
                <a:tc>
                  <a:txBody>
                    <a:bodyPr/>
                    <a:lstStyle/>
                    <a:p>
                      <a:pPr algn="ctr" fontAlgn="b"/>
                      <a:r>
                        <a:rPr lang="en-GB" sz="800" b="0" i="0" u="none" strike="noStrike" kern="1200" dirty="0">
                          <a:solidFill>
                            <a:srgbClr val="000000"/>
                          </a:solidFill>
                          <a:effectLst/>
                          <a:latin typeface="Arial" panose="020B0604020202020204" pitchFamily="34" charset="0"/>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kern="1200" dirty="0">
                          <a:solidFill>
                            <a:srgbClr val="000000"/>
                          </a:solidFill>
                          <a:effectLst/>
                          <a:latin typeface="Arial" panose="020B0604020202020204" pitchFamily="34" charset="0"/>
                          <a:ea typeface="+mn-ea"/>
                          <a:cs typeface="+mn-cs"/>
                        </a:rPr>
                        <a:t>Lack of adequate Transition Test cycles within the Switching </a:t>
                      </a:r>
                      <a:r>
                        <a:rPr lang="en-US" sz="800" b="0" i="0" u="none" strike="noStrike" kern="1200" dirty="0" err="1">
                          <a:solidFill>
                            <a:srgbClr val="000000"/>
                          </a:solidFill>
                          <a:effectLst/>
                          <a:latin typeface="Arial" panose="020B0604020202020204" pitchFamily="34" charset="0"/>
                          <a:ea typeface="+mn-ea"/>
                          <a:cs typeface="+mn-cs"/>
                        </a:rPr>
                        <a:t>Programme</a:t>
                      </a:r>
                      <a:r>
                        <a:rPr lang="en-US" sz="800" b="0" i="0" u="none" strike="noStrike" kern="1200" dirty="0">
                          <a:solidFill>
                            <a:srgbClr val="000000"/>
                          </a:solidFill>
                          <a:effectLst/>
                          <a:latin typeface="Arial" panose="020B0604020202020204" pitchFamily="34" charset="0"/>
                          <a:ea typeface="+mn-ea"/>
                          <a:cs typeface="+mn-cs"/>
                        </a:rPr>
                        <a:t> Plan</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Raise with the SI &amp; Ofgem via the established forums</a:t>
                      </a:r>
                    </a:p>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Ensure that Xoserve internally tests our Transition plan adequately even if this is without involvement from external stakeholders (with as robust assumptions as possible)</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has been raised at various Switching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forums. The SI have taken away an action to table this concern and assess it</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3034171178"/>
                  </a:ext>
                </a:extLst>
              </a:tr>
              <a:tr h="1090797">
                <a:tc>
                  <a:txBody>
                    <a:bodyPr/>
                    <a:lstStyle/>
                    <a:p>
                      <a:pPr algn="ctr" fontAlgn="ctr"/>
                      <a:r>
                        <a:rPr lang="en-GB" sz="800" b="0" i="0" u="none" strike="noStrike" dirty="0">
                          <a:solidFill>
                            <a:schemeClr val="tx1"/>
                          </a:solidFill>
                          <a:effectLst/>
                          <a:latin typeface="Arial" panose="020B0604020202020204" pitchFamily="34" charset="0"/>
                        </a:rPr>
                        <a:t>62448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Data Migration</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Arial" panose="020B0604020202020204" pitchFamily="34" charset="0"/>
                        </a:rPr>
                        <a:t>There is a risk that </a:t>
                      </a:r>
                      <a:r>
                        <a:rPr lang="en-US" sz="800" b="0" i="0" u="none" strike="noStrike" dirty="0" err="1">
                          <a:solidFill>
                            <a:schemeClr val="tx1"/>
                          </a:solidFill>
                          <a:effectLst/>
                          <a:latin typeface="Arial" panose="020B0604020202020204" pitchFamily="34" charset="0"/>
                        </a:rPr>
                        <a:t>Xoserve's</a:t>
                      </a:r>
                      <a:r>
                        <a:rPr lang="en-US" sz="800" b="0" i="0" u="none" strike="noStrike" dirty="0">
                          <a:solidFill>
                            <a:schemeClr val="tx1"/>
                          </a:solidFill>
                          <a:effectLst/>
                          <a:latin typeface="Arial" panose="020B0604020202020204" pitchFamily="34" charset="0"/>
                        </a:rPr>
                        <a:t> solution delivery is incompatible with the CSS being delivered by Landmark because of poor version control and ambiguity as to which is the live version of the CSS Interface Design Specification that the CSSP have built to, leading to avoidable defects arising in SIT and the subsequent rework required by one or both parties.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Confirm with SI the correct version of this document and support them in improving the version control in future</a:t>
                      </a:r>
                    </a:p>
                  </a:txBody>
                  <a:tcPr marL="0" marR="0" marT="0" marB="0" anchor="ctr">
                    <a:solidFill>
                      <a:srgbClr val="CED1E2"/>
                    </a:solidFill>
                  </a:tcPr>
                </a:tc>
                <a:tc>
                  <a:txBody>
                    <a:bodyPr/>
                    <a:lstStyle/>
                    <a:p>
                      <a:r>
                        <a:rPr lang="en-US" sz="800" dirty="0">
                          <a:solidFill>
                            <a:schemeClr val="tx1"/>
                          </a:solidFill>
                          <a:latin typeface="+mn-lt"/>
                        </a:rPr>
                        <a:t>Release notes provided. These are now being reviewed with a view to closing this risk off next week.</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2114814120"/>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(2/5)</a:t>
            </a:r>
          </a:p>
        </p:txBody>
      </p:sp>
      <p:graphicFrame>
        <p:nvGraphicFramePr>
          <p:cNvPr id="5" name="Table 4"/>
          <p:cNvGraphicFramePr>
            <a:graphicFrameLocks noGrp="1"/>
          </p:cNvGraphicFramePr>
          <p:nvPr>
            <p:extLst>
              <p:ext uri="{D42A27DB-BD31-4B8C-83A1-F6EECF244321}">
                <p14:modId xmlns:p14="http://schemas.microsoft.com/office/powerpoint/2010/main" val="1680325369"/>
              </p:ext>
            </p:extLst>
          </p:nvPr>
        </p:nvGraphicFramePr>
        <p:xfrm>
          <a:off x="85651" y="503606"/>
          <a:ext cx="8972695" cy="4516063"/>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224366">
                  <a:extLst>
                    <a:ext uri="{9D8B030D-6E8A-4147-A177-3AD203B41FA5}">
                      <a16:colId xmlns:a16="http://schemas.microsoft.com/office/drawing/2014/main" val="20003"/>
                    </a:ext>
                  </a:extLst>
                </a:gridCol>
                <a:gridCol w="1906292">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56590">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92268">
                <a:tc>
                  <a:txBody>
                    <a:bodyPr/>
                    <a:lstStyle/>
                    <a:p>
                      <a:pPr algn="ctr" fontAlgn="ctr"/>
                      <a:r>
                        <a:rPr lang="en-GB" sz="800" b="0" i="0" u="none" strike="noStrike" dirty="0">
                          <a:solidFill>
                            <a:schemeClr val="tx1"/>
                          </a:solidFill>
                          <a:effectLst/>
                          <a:latin typeface="Arial" panose="020B0604020202020204" pitchFamily="34" charset="0"/>
                        </a:rPr>
                        <a:t>62748</a:t>
                      </a:r>
                    </a:p>
                  </a:txBody>
                  <a:tcPr marL="0" marR="0" marT="0" marB="0" anchor="ctr">
                    <a:solidFill>
                      <a:srgbClr val="CED1E2"/>
                    </a:solidFill>
                  </a:tcPr>
                </a:tc>
                <a:tc>
                  <a:txBody>
                    <a:bodyPr/>
                    <a:lstStyle/>
                    <a:p>
                      <a:pPr algn="ctr" fontAlgn="b"/>
                      <a:endParaRPr lang="en-GB" sz="800" b="0" i="0" u="none" strike="noStrike" kern="120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kern="1200" dirty="0">
                          <a:solidFill>
                            <a:schemeClr val="tx1"/>
                          </a:solidFill>
                          <a:effectLst/>
                          <a:latin typeface="Arial" panose="020B0604020202020204" pitchFamily="34" charset="0"/>
                          <a:ea typeface="+mn-ea"/>
                          <a:cs typeface="+mn-cs"/>
                        </a:rPr>
                        <a:t>There is a risk that the later test phases such as DMT Live Rehearsals, Transition Testing and Operational Testing are not sufficiently defined or planned with clear understanding of the scope or the associated roles &amp; responsibilities of participating industry parties because the SI have been working predominantly on the near term plan without taking into consideration the scope and objectives or the later phases</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to the SI for addressing as part of the re-planning exercise</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Xoserve have now fed back comments in line with the MAD log and </a:t>
                      </a:r>
                      <a:r>
                        <a:rPr lang="en-US" sz="800" b="0" i="0" u="none" strike="noStrike" dirty="0" err="1">
                          <a:solidFill>
                            <a:schemeClr val="tx1"/>
                          </a:solidFill>
                          <a:effectLst/>
                          <a:latin typeface="+mn-lt"/>
                        </a:rPr>
                        <a:t>replan</a:t>
                      </a:r>
                      <a:r>
                        <a:rPr lang="en-US" sz="800" b="0" i="0" u="none" strike="noStrike" dirty="0">
                          <a:solidFill>
                            <a:schemeClr val="tx1"/>
                          </a:solidFill>
                          <a:effectLst/>
                          <a:latin typeface="+mn-lt"/>
                        </a:rPr>
                        <a:t> review process. Baselining of new plan is expected at the end of September. Xoserve still have concerns over the quality of the planning for later phases, in particular live rehearsal and transition.</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28/09/20</a:t>
                      </a:r>
                    </a:p>
                  </a:txBody>
                  <a:tcPr marL="0" marR="0" marT="0" marB="0" anchor="ctr">
                    <a:solidFill>
                      <a:srgbClr val="CED1E2"/>
                    </a:solidFill>
                  </a:tcPr>
                </a:tc>
                <a:extLst>
                  <a:ext uri="{0D108BD9-81ED-4DB2-BD59-A6C34878D82A}">
                    <a16:rowId xmlns:a16="http://schemas.microsoft.com/office/drawing/2014/main" val="3074052866"/>
                  </a:ext>
                </a:extLst>
              </a:tr>
              <a:tr h="955735">
                <a:tc>
                  <a:txBody>
                    <a:bodyPr/>
                    <a:lstStyle/>
                    <a:p>
                      <a:pPr algn="ctr" fontAlgn="ctr"/>
                      <a:r>
                        <a:rPr lang="en-GB" sz="800" b="0" i="0" u="none" strike="noStrike" dirty="0">
                          <a:solidFill>
                            <a:schemeClr val="tx1"/>
                          </a:solidFill>
                          <a:effectLst/>
                          <a:latin typeface="Arial" panose="020B0604020202020204" pitchFamily="34" charset="0"/>
                        </a:rPr>
                        <a:t>62897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Xoserve may not be able to provide Landmark with data for UEPT on time leading to late delivery of data and potential delay to the start of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plans, discuss with </a:t>
                      </a:r>
                      <a:r>
                        <a:rPr lang="en-US" sz="800" b="0" i="0" u="none" strike="noStrike" kern="1200" dirty="0" err="1">
                          <a:solidFill>
                            <a:schemeClr val="tx1"/>
                          </a:solidFill>
                          <a:effectLst/>
                          <a:latin typeface="+mn-lt"/>
                          <a:ea typeface="+mn-ea"/>
                          <a:cs typeface="+mn-cs"/>
                        </a:rPr>
                        <a:t>programme</a:t>
                      </a:r>
                      <a:endParaRPr lang="en-US" sz="800" b="0" i="0" u="none" strike="noStrike" kern="1200" dirty="0">
                        <a:solidFill>
                          <a:schemeClr val="tx1"/>
                        </a:solidFill>
                        <a:effectLst/>
                        <a:latin typeface="+mn-lt"/>
                        <a:ea typeface="+mn-ea"/>
                        <a:cs typeface="+mn-cs"/>
                      </a:endParaRP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Approach reverting back to 31st Oct data copy. Plan in place to deliver. Progress to be monitored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31/10/20</a:t>
                      </a:r>
                    </a:p>
                  </a:txBody>
                  <a:tcPr marL="0" marR="0" marT="0" marB="0" anchor="ctr">
                    <a:solidFill>
                      <a:srgbClr val="CED1E2"/>
                    </a:solidFill>
                  </a:tcPr>
                </a:tc>
                <a:extLst>
                  <a:ext uri="{0D108BD9-81ED-4DB2-BD59-A6C34878D82A}">
                    <a16:rowId xmlns:a16="http://schemas.microsoft.com/office/drawing/2014/main" val="2532698408"/>
                  </a:ext>
                </a:extLst>
              </a:tr>
              <a:tr h="955735">
                <a:tc>
                  <a:txBody>
                    <a:bodyPr/>
                    <a:lstStyle/>
                    <a:p>
                      <a:pPr algn="ctr" fontAlgn="ctr"/>
                      <a:r>
                        <a:rPr lang="en-GB" sz="800" b="0" i="0" u="none" strike="noStrike" dirty="0">
                          <a:solidFill>
                            <a:schemeClr val="tx1"/>
                          </a:solidFill>
                          <a:effectLst/>
                          <a:latin typeface="Arial" panose="020B0604020202020204" pitchFamily="34" charset="0"/>
                        </a:rPr>
                        <a:t>63285</a:t>
                      </a:r>
                    </a:p>
                  </a:txBody>
                  <a:tcPr marL="0" marR="0" marT="0" marB="0" anchor="ctr">
                    <a:solidFill>
                      <a:srgbClr val="CED1E2"/>
                    </a:solidFill>
                  </a:tcPr>
                </a:tc>
                <a:tc>
                  <a:txBody>
                    <a:bodyPr/>
                    <a:lstStyle/>
                    <a:p>
                      <a:pPr algn="ctr" fontAlgn="t"/>
                      <a:endParaRPr lang="en-GB" sz="800" b="0" i="0" u="none" strike="noStrike" dirty="0">
                        <a:solidFill>
                          <a:schemeClr val="tx1"/>
                        </a:solidFill>
                        <a:effectLst/>
                        <a:latin typeface="+mn-lt"/>
                      </a:endParaRPr>
                    </a:p>
                  </a:txBody>
                  <a:tcPr marL="9525" marR="9525" marT="9525" marB="0" anchor="ctr">
                    <a:solidFill>
                      <a:srgbClr val="FFC000"/>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Xoserve may not have data prepared in time for UEPT due to change in prod data approach</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Review with SI</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Discussions now </a:t>
                      </a:r>
                      <a:r>
                        <a:rPr lang="en-US" sz="800" b="0" i="0" u="none" strike="noStrike" kern="1200" dirty="0" err="1">
                          <a:solidFill>
                            <a:schemeClr val="tx1"/>
                          </a:solidFill>
                          <a:effectLst/>
                          <a:latin typeface="+mn-lt"/>
                          <a:ea typeface="+mn-ea"/>
                          <a:cs typeface="+mn-cs"/>
                        </a:rPr>
                        <a:t>refocussed</a:t>
                      </a:r>
                      <a:r>
                        <a:rPr lang="en-US" sz="800" b="0" i="0" u="none" strike="noStrike" kern="1200" dirty="0">
                          <a:solidFill>
                            <a:schemeClr val="tx1"/>
                          </a:solidFill>
                          <a:effectLst/>
                          <a:latin typeface="+mn-lt"/>
                          <a:ea typeface="+mn-ea"/>
                          <a:cs typeface="+mn-cs"/>
                        </a:rPr>
                        <a:t> on 31st Oct - awaiting final confirmation</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28/08/20</a:t>
                      </a:r>
                    </a:p>
                  </a:txBody>
                  <a:tcPr marL="0" marR="0" marT="0" marB="0" anchor="ctr">
                    <a:solidFill>
                      <a:srgbClr val="CED1E2"/>
                    </a:solidFill>
                  </a:tcPr>
                </a:tc>
                <a:extLst>
                  <a:ext uri="{0D108BD9-81ED-4DB2-BD59-A6C34878D82A}">
                    <a16:rowId xmlns:a16="http://schemas.microsoft.com/office/drawing/2014/main" val="470531157"/>
                  </a:ext>
                </a:extLst>
              </a:tr>
              <a:tr h="955735">
                <a:tc>
                  <a:txBody>
                    <a:bodyPr/>
                    <a:lstStyle/>
                    <a:p>
                      <a:pPr algn="ctr" fontAlgn="ctr"/>
                      <a:r>
                        <a:rPr lang="en-GB" sz="800" b="0" i="0" u="none" strike="noStrike" dirty="0">
                          <a:solidFill>
                            <a:schemeClr val="tx1"/>
                          </a:solidFill>
                          <a:effectLst/>
                          <a:latin typeface="Arial" panose="020B0604020202020204" pitchFamily="34" charset="0"/>
                        </a:rPr>
                        <a:t>63431</a:t>
                      </a:r>
                    </a:p>
                  </a:txBody>
                  <a:tcPr marL="0" marR="0" marT="0" marB="0" anchor="ctr">
                    <a:solidFill>
                      <a:srgbClr val="CED1E2"/>
                    </a:solidFill>
                  </a:tcPr>
                </a:tc>
                <a:tc>
                  <a:txBody>
                    <a:bodyPr/>
                    <a:lstStyle/>
                    <a:p>
                      <a:pPr algn="ctr" fontAlgn="t"/>
                      <a:endParaRPr lang="en-GB" sz="800" b="0" i="0" u="none" strike="noStrike" dirty="0">
                        <a:solidFill>
                          <a:schemeClr val="tx1"/>
                        </a:solidFill>
                        <a:effectLst/>
                        <a:latin typeface="+mn-lt"/>
                      </a:endParaRPr>
                    </a:p>
                  </a:txBody>
                  <a:tcPr marL="9525" marR="9525" marT="9525" marB="0" anchor="ctr">
                    <a:solidFill>
                      <a:srgbClr val="FFC000"/>
                    </a:solidFill>
                  </a:tcPr>
                </a:tc>
                <a:tc>
                  <a:txBody>
                    <a:bodyPr/>
                    <a:lstStyle/>
                    <a:p>
                      <a:pPr algn="ctr" fontAlgn="b"/>
                      <a:r>
                        <a:rPr lang="en-GB" sz="800" b="0" i="0" u="none" strike="noStrike" kern="1200" dirty="0">
                          <a:solidFill>
                            <a:srgbClr val="000000"/>
                          </a:solidFill>
                          <a:effectLst/>
                          <a:latin typeface="Arial" panose="020B0604020202020204" pitchFamily="34" charset="0"/>
                          <a:ea typeface="+mn-ea"/>
                          <a:cs typeface="+mn-cs"/>
                        </a:rPr>
                        <a:t>Data Migration</a:t>
                      </a:r>
                    </a:p>
                  </a:txBody>
                  <a:tcPr marL="6350" marR="6350" marT="6350" marB="0" anchor="ctr">
                    <a:solidFill>
                      <a:srgbClr val="CED1E2"/>
                    </a:solidFill>
                  </a:tcPr>
                </a:tc>
                <a:tc>
                  <a:txBody>
                    <a:bodyPr/>
                    <a:lstStyle/>
                    <a:p>
                      <a:pPr algn="l" fontAlgn="ctr"/>
                      <a:r>
                        <a:rPr lang="en-US" sz="800" b="0" i="0" u="none" strike="noStrike" kern="1200" dirty="0">
                          <a:solidFill>
                            <a:srgbClr val="000000"/>
                          </a:solidFill>
                          <a:effectLst/>
                          <a:latin typeface="Arial" panose="020B0604020202020204" pitchFamily="34" charset="0"/>
                          <a:ea typeface="+mn-ea"/>
                          <a:cs typeface="+mn-cs"/>
                        </a:rPr>
                        <a:t>Risk of additional cost of generating and loading high volumes of synthetic data into UK Link for DM NF</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Review with SI</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 Following discussion at SI-TDG, waiting for meeting to be scheduled with SI and other parties to discuss. The data team are to investigate whether data could be loaded into and extracted from staging which would require less additional effort.</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04/09/20</a:t>
                      </a:r>
                    </a:p>
                  </a:txBody>
                  <a:tcPr marL="0" marR="0" marT="0" marB="0" anchor="ctr">
                    <a:solidFill>
                      <a:srgbClr val="CED1E2"/>
                    </a:solidFill>
                  </a:tcPr>
                </a:tc>
                <a:extLst>
                  <a:ext uri="{0D108BD9-81ED-4DB2-BD59-A6C34878D82A}">
                    <a16:rowId xmlns:a16="http://schemas.microsoft.com/office/drawing/2014/main" val="2191133333"/>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(3/5)</a:t>
            </a:r>
          </a:p>
        </p:txBody>
      </p:sp>
      <p:graphicFrame>
        <p:nvGraphicFramePr>
          <p:cNvPr id="4" name="Table 3">
            <a:extLst>
              <a:ext uri="{FF2B5EF4-FFF2-40B4-BE49-F238E27FC236}">
                <a16:creationId xmlns:a16="http://schemas.microsoft.com/office/drawing/2014/main" id="{6B0920B0-018D-4D75-AF52-2290D617FF46}"/>
              </a:ext>
            </a:extLst>
          </p:cNvPr>
          <p:cNvGraphicFramePr>
            <a:graphicFrameLocks noGrp="1"/>
          </p:cNvGraphicFramePr>
          <p:nvPr>
            <p:extLst>
              <p:ext uri="{D42A27DB-BD31-4B8C-83A1-F6EECF244321}">
                <p14:modId xmlns:p14="http://schemas.microsoft.com/office/powerpoint/2010/main" val="3729857400"/>
              </p:ext>
            </p:extLst>
          </p:nvPr>
        </p:nvGraphicFramePr>
        <p:xfrm>
          <a:off x="85651" y="503608"/>
          <a:ext cx="8972695" cy="4491014"/>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546393">
                  <a:extLst>
                    <a:ext uri="{9D8B030D-6E8A-4147-A177-3AD203B41FA5}">
                      <a16:colId xmlns:a16="http://schemas.microsoft.com/office/drawing/2014/main" val="20002"/>
                    </a:ext>
                  </a:extLst>
                </a:gridCol>
                <a:gridCol w="1534332">
                  <a:extLst>
                    <a:ext uri="{9D8B030D-6E8A-4147-A177-3AD203B41FA5}">
                      <a16:colId xmlns:a16="http://schemas.microsoft.com/office/drawing/2014/main" val="20003"/>
                    </a:ext>
                  </a:extLst>
                </a:gridCol>
                <a:gridCol w="1255275">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03243">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40930">
                <a:tc>
                  <a:txBody>
                    <a:bodyPr/>
                    <a:lstStyle/>
                    <a:p>
                      <a:pPr algn="ctr" fontAlgn="ctr"/>
                      <a:r>
                        <a:rPr lang="en-GB" sz="800" b="0" i="0" u="none" strike="noStrike" dirty="0">
                          <a:solidFill>
                            <a:schemeClr val="tx1"/>
                          </a:solidFill>
                          <a:effectLst/>
                          <a:latin typeface="Arial" panose="020B0604020202020204" pitchFamily="34" charset="0"/>
                        </a:rPr>
                        <a:t>62682</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DMT will not complete on time because of extremely tight schedule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Risk raised with the SI prior to the start of DMT. The SI reported at SI-TDG that the schedule would be reviewed, but this has not happened, or the outcome has not been implemented. DMT is currently on day 2 and is significantly behind schedule</a:t>
                      </a:r>
                    </a:p>
                  </a:txBody>
                  <a:tcPr marL="0" marR="0" marT="0" marB="0" anchor="ctr">
                    <a:solidFill>
                      <a:srgbClr val="CED1E2"/>
                    </a:solidFill>
                  </a:tcPr>
                </a:tc>
                <a:tc>
                  <a:txBody>
                    <a:bodyPr/>
                    <a:lstStyle/>
                    <a:p>
                      <a:r>
                        <a:rPr lang="en-US" sz="800" dirty="0">
                          <a:solidFill>
                            <a:schemeClr val="tx1"/>
                          </a:solidFill>
                          <a:latin typeface="+mn-lt"/>
                        </a:rPr>
                        <a:t>Cycle 3 testing is ahead of schedule, risk downgraded but will remain open for monitoring</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04/09/20</a:t>
                      </a:r>
                    </a:p>
                  </a:txBody>
                  <a:tcPr marL="0" marR="0" marT="0" marB="0" anchor="ctr">
                    <a:solidFill>
                      <a:srgbClr val="CED1E2"/>
                    </a:solidFill>
                  </a:tcPr>
                </a:tc>
                <a:extLst>
                  <a:ext uri="{0D108BD9-81ED-4DB2-BD59-A6C34878D82A}">
                    <a16:rowId xmlns:a16="http://schemas.microsoft.com/office/drawing/2014/main" val="2111364646"/>
                  </a:ext>
                </a:extLst>
              </a:tr>
              <a:tr h="1040930">
                <a:tc>
                  <a:txBody>
                    <a:bodyPr/>
                    <a:lstStyle/>
                    <a:p>
                      <a:pPr algn="ctr" fontAlgn="ctr"/>
                      <a:r>
                        <a:rPr lang="en-GB" sz="800" b="0" i="0" u="none" strike="noStrike" dirty="0">
                          <a:solidFill>
                            <a:schemeClr val="tx1"/>
                          </a:solidFill>
                          <a:effectLst/>
                          <a:latin typeface="Arial" panose="020B0604020202020204" pitchFamily="34" charset="0"/>
                        </a:rPr>
                        <a:t>62830</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we may not be able to access the </a:t>
                      </a:r>
                      <a:r>
                        <a:rPr lang="en-US" sz="800" b="0" i="0" u="none" strike="noStrike" dirty="0" err="1">
                          <a:solidFill>
                            <a:schemeClr val="tx1"/>
                          </a:solidFill>
                          <a:effectLst/>
                          <a:latin typeface="Arial" panose="020B0604020202020204" pitchFamily="34" charset="0"/>
                        </a:rPr>
                        <a:t>datacentre</a:t>
                      </a:r>
                      <a:r>
                        <a:rPr lang="en-US" sz="800" b="0" i="0" u="none" strike="noStrike" dirty="0">
                          <a:solidFill>
                            <a:schemeClr val="tx1"/>
                          </a:solidFill>
                          <a:effectLst/>
                          <a:latin typeface="Arial" panose="020B0604020202020204" pitchFamily="34" charset="0"/>
                        </a:rPr>
                        <a:t> in order to connect the databox,  to move the 31st prod cut to the azure environment </a:t>
                      </a:r>
                      <a:r>
                        <a:rPr lang="en-US" sz="800" b="0" i="0" u="none" strike="noStrike" dirty="0" err="1">
                          <a:solidFill>
                            <a:schemeClr val="tx1"/>
                          </a:solidFill>
                          <a:effectLst/>
                          <a:latin typeface="Arial" panose="020B0604020202020204" pitchFamily="34" charset="0"/>
                        </a:rPr>
                        <a:t>eading</a:t>
                      </a:r>
                      <a:r>
                        <a:rPr lang="en-US" sz="800" b="0" i="0" u="none" strike="noStrike" dirty="0">
                          <a:solidFill>
                            <a:schemeClr val="tx1"/>
                          </a:solidFill>
                          <a:effectLst/>
                          <a:latin typeface="Arial" panose="020B0604020202020204" pitchFamily="34" charset="0"/>
                        </a:rPr>
                        <a:t> to Xoserve being unable to load the data copy onto the environment to begin extract work, and test preparation</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with TechOps to explore options for gaining access to the data </a:t>
                      </a:r>
                      <a:r>
                        <a:rPr lang="en-US" sz="800" b="0" i="0" u="none" strike="noStrike" kern="1200" dirty="0" err="1">
                          <a:solidFill>
                            <a:schemeClr val="tx1"/>
                          </a:solidFill>
                          <a:effectLst/>
                          <a:latin typeface="+mn-lt"/>
                          <a:ea typeface="+mn-ea"/>
                          <a:cs typeface="+mn-cs"/>
                        </a:rPr>
                        <a:t>centre</a:t>
                      </a:r>
                      <a:r>
                        <a:rPr lang="en-US" sz="800" b="0" i="0" u="none" strike="noStrike" kern="1200" dirty="0">
                          <a:solidFill>
                            <a:schemeClr val="tx1"/>
                          </a:solidFill>
                          <a:effectLst/>
                          <a:latin typeface="+mn-lt"/>
                          <a:ea typeface="+mn-ea"/>
                          <a:cs typeface="+mn-cs"/>
                        </a:rPr>
                        <a:t>.</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Data </a:t>
                      </a:r>
                      <a:r>
                        <a:rPr lang="en-US" sz="800" b="0" i="0" u="none" strike="noStrike" dirty="0" err="1">
                          <a:solidFill>
                            <a:schemeClr val="tx1"/>
                          </a:solidFill>
                          <a:effectLst/>
                          <a:latin typeface="+mn-lt"/>
                        </a:rPr>
                        <a:t>centre</a:t>
                      </a:r>
                      <a:r>
                        <a:rPr lang="en-US" sz="800" b="0" i="0" u="none" strike="noStrike" dirty="0">
                          <a:solidFill>
                            <a:schemeClr val="tx1"/>
                          </a:solidFill>
                          <a:effectLst/>
                          <a:latin typeface="+mn-lt"/>
                        </a:rPr>
                        <a:t> now open. Risk score reduced but remains open in case of further lockdowns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31/10/20</a:t>
                      </a:r>
                    </a:p>
                  </a:txBody>
                  <a:tcPr marL="0" marR="0" marT="0" marB="0" anchor="ctr">
                    <a:solidFill>
                      <a:srgbClr val="CED1E2"/>
                    </a:solidFill>
                  </a:tcPr>
                </a:tc>
                <a:extLst>
                  <a:ext uri="{0D108BD9-81ED-4DB2-BD59-A6C34878D82A}">
                    <a16:rowId xmlns:a16="http://schemas.microsoft.com/office/drawing/2014/main" val="1361730473"/>
                  </a:ext>
                </a:extLst>
              </a:tr>
              <a:tr h="942642">
                <a:tc>
                  <a:txBody>
                    <a:bodyPr/>
                    <a:lstStyle/>
                    <a:p>
                      <a:pPr algn="ctr" fontAlgn="ctr"/>
                      <a:r>
                        <a:rPr lang="en-GB" sz="800" b="0" i="0" u="none" strike="noStrike" dirty="0">
                          <a:solidFill>
                            <a:schemeClr val="tx1"/>
                          </a:solidFill>
                          <a:effectLst/>
                          <a:latin typeface="Arial" panose="020B0604020202020204" pitchFamily="34" charset="0"/>
                        </a:rPr>
                        <a:t>63061</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of delays in transferring the production data copy from the databox to Azure by Microsoft leading to delays in provision of data extracts for Landmark for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Discuss MS service levels and agreements with Steve Concannon</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Work ongoing to prepare plan for UEPT data extracts from 31st Oct data copy</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1786572372"/>
                  </a:ext>
                </a:extLst>
              </a:tr>
              <a:tr h="963269">
                <a:tc>
                  <a:txBody>
                    <a:bodyPr/>
                    <a:lstStyle/>
                    <a:p>
                      <a:pPr algn="ctr" fontAlgn="ctr"/>
                      <a:r>
                        <a:rPr lang="en-GB" sz="800" b="0" i="0" u="none" strike="noStrike" dirty="0">
                          <a:solidFill>
                            <a:schemeClr val="tx1"/>
                          </a:solidFill>
                          <a:effectLst/>
                          <a:latin typeface="Arial" panose="020B0604020202020204" pitchFamily="34" charset="0"/>
                        </a:rPr>
                        <a:t>62747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 working groups such SI Transition Group &amp; Technical Data working group are working in silo because of the way working groups are set up and </a:t>
                      </a:r>
                      <a:r>
                        <a:rPr lang="en-US" sz="800" b="0" i="0" u="none" strike="noStrike" dirty="0" err="1">
                          <a:solidFill>
                            <a:schemeClr val="tx1"/>
                          </a:solidFill>
                          <a:effectLst/>
                          <a:latin typeface="Arial" panose="020B0604020202020204" pitchFamily="34" charset="0"/>
                        </a:rPr>
                        <a:t>co-ordinated</a:t>
                      </a:r>
                      <a:r>
                        <a:rPr lang="en-US" sz="800" b="0" i="0" u="none" strike="noStrike" dirty="0">
                          <a:solidFill>
                            <a:schemeClr val="tx1"/>
                          </a:solidFill>
                          <a:effectLst/>
                          <a:latin typeface="Arial" panose="020B0604020202020204" pitchFamily="34" charset="0"/>
                        </a:rPr>
                        <a:t> leading to conflicting assumptions and decisions being made by different working groups.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Escalate to the SI &amp; Ofgem via working group discussion to bring together related workgroups or ensure there are feed-ins between </a:t>
                      </a:r>
                      <a:r>
                        <a:rPr lang="en-US" sz="800" b="0" i="0" u="none" strike="noStrike" dirty="0" err="1">
                          <a:solidFill>
                            <a:schemeClr val="tx1"/>
                          </a:solidFill>
                          <a:effectLst/>
                          <a:latin typeface="Arial" panose="020B0604020202020204" pitchFamily="34" charset="0"/>
                        </a:rPr>
                        <a:t>workrgoups</a:t>
                      </a:r>
                      <a:r>
                        <a:rPr lang="en-US" sz="800" b="0" i="0" u="none" strike="noStrike" dirty="0">
                          <a:solidFill>
                            <a:schemeClr val="tx1"/>
                          </a:solidFill>
                          <a:effectLst/>
                          <a:latin typeface="Arial" panose="020B0604020202020204" pitchFamily="34" charset="0"/>
                        </a:rPr>
                        <a:t> </a:t>
                      </a:r>
                    </a:p>
                  </a:txBody>
                  <a:tcPr marL="0" marR="0" marT="0" marB="0" anchor="ctr">
                    <a:solidFill>
                      <a:srgbClr val="CED1E2"/>
                    </a:solidFill>
                  </a:tcPr>
                </a:tc>
                <a:tc>
                  <a:txBody>
                    <a:bodyPr/>
                    <a:lstStyle/>
                    <a:p>
                      <a:r>
                        <a:rPr lang="en-US" sz="800" dirty="0">
                          <a:solidFill>
                            <a:schemeClr val="tx1"/>
                          </a:solidFill>
                          <a:latin typeface="+mn-lt"/>
                        </a:rPr>
                        <a:t>Xoserve have raised this at various forums. This risk will be kept open and monitored until evidence is available that more holistic thinking and planning is in place.</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30/09/20</a:t>
                      </a:r>
                    </a:p>
                  </a:txBody>
                  <a:tcPr marL="0" marR="0" marT="0" marB="0" anchor="ctr">
                    <a:solidFill>
                      <a:srgbClr val="CED1E2"/>
                    </a:solidFill>
                  </a:tcPr>
                </a:tc>
                <a:extLst>
                  <a:ext uri="{0D108BD9-81ED-4DB2-BD59-A6C34878D82A}">
                    <a16:rowId xmlns:a16="http://schemas.microsoft.com/office/drawing/2014/main" val="1933710552"/>
                  </a:ext>
                </a:extLst>
              </a:tr>
            </a:tbl>
          </a:graphicData>
        </a:graphic>
      </p:graphicFrame>
    </p:spTree>
    <p:extLst>
      <p:ext uri="{BB962C8B-B14F-4D97-AF65-F5344CB8AC3E}">
        <p14:creationId xmlns:p14="http://schemas.microsoft.com/office/powerpoint/2010/main" val="165813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(4/5)</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2729831870"/>
              </p:ext>
            </p:extLst>
          </p:nvPr>
        </p:nvGraphicFramePr>
        <p:xfrm>
          <a:off x="93810" y="523267"/>
          <a:ext cx="8972695" cy="444318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654108">
                  <a:extLst>
                    <a:ext uri="{9D8B030D-6E8A-4147-A177-3AD203B41FA5}">
                      <a16:colId xmlns:a16="http://schemas.microsoft.com/office/drawing/2014/main" val="3490358336"/>
                    </a:ext>
                  </a:extLst>
                </a:gridCol>
                <a:gridCol w="3119913">
                  <a:extLst>
                    <a:ext uri="{9D8B030D-6E8A-4147-A177-3AD203B41FA5}">
                      <a16:colId xmlns:a16="http://schemas.microsoft.com/office/drawing/2014/main" val="20002"/>
                    </a:ext>
                  </a:extLst>
                </a:gridCol>
                <a:gridCol w="1882393">
                  <a:extLst>
                    <a:ext uri="{9D8B030D-6E8A-4147-A177-3AD203B41FA5}">
                      <a16:colId xmlns:a16="http://schemas.microsoft.com/office/drawing/2014/main" val="20003"/>
                    </a:ext>
                  </a:extLst>
                </a:gridCol>
                <a:gridCol w="1627886">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801148">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870619">
                <a:tc>
                  <a:txBody>
                    <a:bodyPr/>
                    <a:lstStyle/>
                    <a:p>
                      <a:pPr algn="ctr" fontAlgn="ctr"/>
                      <a:r>
                        <a:rPr lang="en-GB" sz="800" b="0" i="0" u="none" strike="noStrike" dirty="0">
                          <a:solidFill>
                            <a:schemeClr val="tx1"/>
                          </a:solidFill>
                          <a:effectLst/>
                          <a:latin typeface="Arial" panose="020B0604020202020204" pitchFamily="34" charset="0"/>
                        </a:rPr>
                        <a:t>50199</a:t>
                      </a:r>
                    </a:p>
                  </a:txBody>
                  <a:tcPr marL="0" marR="0" marT="0" marB="0" anchor="ctr">
                    <a:solidFill>
                      <a:srgbClr val="CED1E2"/>
                    </a:solidFill>
                  </a:tcPr>
                </a:tc>
                <a:tc>
                  <a:txBody>
                    <a:bodyPr/>
                    <a:lstStyle/>
                    <a:p>
                      <a:pPr algn="ctr" fontAlgn="b"/>
                      <a:endParaRPr lang="en-GB" sz="800" b="0" i="0" u="none" strike="noStrike" kern="120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CSS Consequential  may be unable to meet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timelines and end up delaying the overall Ofgem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of the fact that Xoserve consequential changes are complex and significant in scale, leading to potential delays to the Industry plan &amp; reputation impact to Xoserve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Continued engagement with SI and other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to ensure that all inbound dependencies are met within expected timelines.</a:t>
                      </a:r>
                    </a:p>
                  </a:txBody>
                  <a:tcPr marL="0" marR="0" marT="0" marB="0" anchor="ctr">
                    <a:solidFill>
                      <a:srgbClr val="CED1E2"/>
                    </a:solidFill>
                  </a:tcPr>
                </a:tc>
                <a:tc>
                  <a:txBody>
                    <a:bodyPr/>
                    <a:lstStyle/>
                    <a:p>
                      <a:r>
                        <a:rPr lang="en-US" sz="800" dirty="0">
                          <a:solidFill>
                            <a:schemeClr val="tx1"/>
                          </a:solidFill>
                          <a:latin typeface="+mn-lt"/>
                        </a:rPr>
                        <a:t> </a:t>
                      </a:r>
                      <a:r>
                        <a:rPr lang="en-US" sz="800" dirty="0" err="1">
                          <a:solidFill>
                            <a:schemeClr val="tx1"/>
                          </a:solidFill>
                          <a:latin typeface="+mn-lt"/>
                        </a:rPr>
                        <a:t>Xoserve's</a:t>
                      </a:r>
                      <a:r>
                        <a:rPr lang="en-US" sz="800" dirty="0">
                          <a:solidFill>
                            <a:schemeClr val="tx1"/>
                          </a:solidFill>
                          <a:latin typeface="+mn-lt"/>
                        </a:rPr>
                        <a:t> activities all continue to be on track to the delivery plan and future dates are being aligned to the </a:t>
                      </a:r>
                      <a:r>
                        <a:rPr lang="en-US" sz="800" dirty="0" err="1">
                          <a:solidFill>
                            <a:schemeClr val="tx1"/>
                          </a:solidFill>
                          <a:latin typeface="+mn-lt"/>
                        </a:rPr>
                        <a:t>replan</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30/09/20</a:t>
                      </a:r>
                    </a:p>
                  </a:txBody>
                  <a:tcPr marL="0" marR="0" marT="0" marB="0" anchor="ctr">
                    <a:solidFill>
                      <a:srgbClr val="CED1E2"/>
                    </a:solidFill>
                  </a:tcPr>
                </a:tc>
                <a:extLst>
                  <a:ext uri="{0D108BD9-81ED-4DB2-BD59-A6C34878D82A}">
                    <a16:rowId xmlns:a16="http://schemas.microsoft.com/office/drawing/2014/main" val="919046127"/>
                  </a:ext>
                </a:extLst>
              </a:tr>
              <a:tr h="870619">
                <a:tc>
                  <a:txBody>
                    <a:bodyPr/>
                    <a:lstStyle/>
                    <a:p>
                      <a:pPr algn="ctr" fontAlgn="ctr"/>
                      <a:r>
                        <a:rPr lang="en-GB" sz="800" b="0" i="0" u="none" strike="noStrike" dirty="0">
                          <a:solidFill>
                            <a:schemeClr val="tx1"/>
                          </a:solidFill>
                          <a:effectLst/>
                          <a:latin typeface="Arial" panose="020B0604020202020204" pitchFamily="34" charset="0"/>
                        </a:rPr>
                        <a:t>54378</a:t>
                      </a:r>
                    </a:p>
                  </a:txBody>
                  <a:tcPr marL="0" marR="0" marT="0" marB="0" anchor="ctr">
                    <a:solidFill>
                      <a:srgbClr val="CED1E2"/>
                    </a:solidFill>
                  </a:tcPr>
                </a:tc>
                <a:tc>
                  <a:txBody>
                    <a:bodyPr/>
                    <a:lstStyle/>
                    <a:p>
                      <a:pPr algn="ctr" fontAlgn="b"/>
                      <a:endParaRPr lang="en-GB" sz="800" b="0" i="0" u="none" strike="noStrike" kern="1200" dirty="0">
                        <a:solidFill>
                          <a:srgbClr val="FF0000"/>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logical model contained in Abacus may not fully reflect the CSS processes and interactions with existing service providers because of limited engagement of all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during the industry wide design phase. Leading to rework of the consequential design activities that have already been completed.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Engage with SI to ensure that Abacus update to fully reflect CSS processes</a:t>
                      </a:r>
                    </a:p>
                  </a:txBody>
                  <a:tcPr marL="0" marR="0" marT="0" marB="0" anchor="ctr">
                    <a:solidFill>
                      <a:srgbClr val="CED1E2"/>
                    </a:solidFill>
                  </a:tcPr>
                </a:tc>
                <a:tc>
                  <a:txBody>
                    <a:bodyPr/>
                    <a:lstStyle/>
                    <a:p>
                      <a:r>
                        <a:rPr lang="en-US" sz="800" dirty="0">
                          <a:solidFill>
                            <a:schemeClr val="tx1"/>
                          </a:solidFill>
                          <a:latin typeface="+mn-lt"/>
                        </a:rPr>
                        <a:t>This RAID item will be kept open for monitoring during SIT.</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1605468821"/>
                  </a:ext>
                </a:extLst>
              </a:tr>
              <a:tr h="870619">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RAID item will be kept open for monitoring until the end of SIT phase 1.</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1320238110"/>
                  </a:ext>
                </a:extLst>
              </a:tr>
              <a:tr h="870619">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Agreement with DCC that XOS will review the core processes by 21st August and will then focus on the non core processes.  Within the forum today, DCC confirmed that they had now issued all ITIL related documents.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18/09/20</a:t>
                      </a:r>
                    </a:p>
                  </a:txBody>
                  <a:tcPr marL="0" marR="0" marT="0" marB="0" anchor="ctr">
                    <a:solidFill>
                      <a:srgbClr val="CED1E2"/>
                    </a:solidFill>
                  </a:tcPr>
                </a:tc>
                <a:extLst>
                  <a:ext uri="{0D108BD9-81ED-4DB2-BD59-A6C34878D82A}">
                    <a16:rowId xmlns:a16="http://schemas.microsoft.com/office/drawing/2014/main" val="2638736165"/>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6" ma:contentTypeDescription="Create a new document." ma:contentTypeScope="" ma:versionID="3ec5a87947171acfd9804d4f30ba0a3d">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1f903d043c5dee0e65d32569fd8cb14b"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116F2B-83B6-44F0-AAF2-B8372EFBBDAE}"/>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F8545E1A-EA83-463B-B744-ADE3D05E8049}">
  <ds:schemaRefs>
    <ds:schemaRef ds:uri="http://purl.org/dc/elements/1.1/"/>
    <ds:schemaRef ds:uri="http://schemas.microsoft.com/office/infopath/2007/PartnerControls"/>
    <ds:schemaRef ds:uri="http://schemas.microsoft.com/office/2006/documentManagement/types"/>
    <ds:schemaRef ds:uri="http://www.w3.org/XML/1998/namespace"/>
    <ds:schemaRef ds:uri="http://purl.org/dc/terms/"/>
    <ds:schemaRef ds:uri="afe9fadc-cf94-4dd1-a692-a3c9fbf85351"/>
    <ds:schemaRef ds:uri="http://schemas.openxmlformats.org/package/2006/metadata/core-properties"/>
    <ds:schemaRef ds:uri="b5d8c402-b464-4f85-b954-cddb3da0df2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892</TotalTime>
  <Words>4086</Words>
  <Application>Microsoft Office PowerPoint</Application>
  <PresentationFormat>On-screen Show (16:9)</PresentationFormat>
  <Paragraphs>469</Paragraphs>
  <Slides>17</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ＭＳ Ｐゴシック</vt:lpstr>
      <vt:lpstr>Arial</vt:lpstr>
      <vt:lpstr>Arial</vt:lpstr>
      <vt:lpstr>Calibri</vt:lpstr>
      <vt:lpstr>Wingdings</vt:lpstr>
      <vt:lpstr>xoserve templates</vt:lpstr>
      <vt:lpstr>Office Theme</vt:lpstr>
      <vt:lpstr>1_Office Theme</vt:lpstr>
      <vt:lpstr>1_xoserve templates</vt:lpstr>
      <vt:lpstr>CSSC Programme Dashboard</vt:lpstr>
      <vt:lpstr>PowerPoint Presentation</vt:lpstr>
      <vt:lpstr>Workstream Updates</vt:lpstr>
      <vt:lpstr>Workstream Updates</vt:lpstr>
      <vt:lpstr>Workstream Updates</vt:lpstr>
      <vt:lpstr>Key Programme Risks (1/5)</vt:lpstr>
      <vt:lpstr>Key Programme Risks (2/5)</vt:lpstr>
      <vt:lpstr>Key Programme Risks (3/5)</vt:lpstr>
      <vt:lpstr>Key Programme Risks (4/5)</vt:lpstr>
      <vt:lpstr>Key Programme Risks (5/5)</vt:lpstr>
      <vt:lpstr>Key Programme Issues</vt:lpstr>
      <vt:lpstr>PowerPoint Presentation</vt:lpstr>
      <vt:lpstr>PowerPoint Presentation</vt:lpstr>
      <vt:lpstr>PowerPoint Presentation</vt:lpstr>
      <vt:lpstr>Switching Programme CR Position – CRs not impacting Xoserve </vt:lpstr>
      <vt:lpstr>Switching Programme CR Position – CRs impacting Xoserve</vt:lpstr>
      <vt:lpstr>Switching Programme CR Position – CRs impacting Xoserve ctd</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Lyndon, Emma J</cp:lastModifiedBy>
  <cp:revision>7</cp:revision>
  <cp:lastPrinted>2019-12-17T14:02:10Z</cp:lastPrinted>
  <dcterms:created xsi:type="dcterms:W3CDTF">2011-09-20T14:58:41Z</dcterms:created>
  <dcterms:modified xsi:type="dcterms:W3CDTF">2020-09-03T14:10:53Z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