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6A6271-A122-464E-894F-42449F820564}" v="14" dt="2020-09-07T13:52:05.197"/>
    <p1510:client id="{AA4995A2-C7A6-40F9-B84A-20BE86A7BF7B}" v="164" dt="2020-09-07T13:58:18.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08C6B-DC87-4574-872A-A7B76DEFA421}" type="datetimeFigureOut">
              <a:rPr lang="en-GB" smtClean="0"/>
              <a:t>07/09/2020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B919F-3109-4844-8676-AEC697D1348C}" type="slidenum">
              <a:rPr lang="en-GB" smtClean="0"/>
              <a:t>‹#›</a:t>
            </a:fld>
            <a:endParaRPr lang="en-GB"/>
          </a:p>
        </p:txBody>
      </p:sp>
    </p:spTree>
    <p:extLst>
      <p:ext uri="{BB962C8B-B14F-4D97-AF65-F5344CB8AC3E}">
        <p14:creationId xmlns:p14="http://schemas.microsoft.com/office/powerpoint/2010/main" val="224410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FD43F8-F0E9-4DB3-A2E7-A567192538C7}" type="slidenum">
              <a:rPr lang="en-GB" smtClean="0"/>
              <a:t>1</a:t>
            </a:fld>
            <a:endParaRPr lang="en-GB"/>
          </a:p>
        </p:txBody>
      </p:sp>
    </p:spTree>
    <p:extLst>
      <p:ext uri="{BB962C8B-B14F-4D97-AF65-F5344CB8AC3E}">
        <p14:creationId xmlns:p14="http://schemas.microsoft.com/office/powerpoint/2010/main" val="259700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F249-0429-4E12-BEEC-8F274DE73D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ABDAB-6CE1-41A2-81D1-5A5FF92AC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05058-5581-4353-A733-B24D80DE3BE9}"/>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A91465EE-BE43-4D6E-BA57-76E14D360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F20971-4F35-4004-8AC9-AB2999614D0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73993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230A-EFE3-4B9A-9D2A-675FC02165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93078-3BAE-4822-93B3-3EED2F14BC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D73EC-2AAC-4491-BC15-2747F80E384C}"/>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C70D5237-478A-4B99-9721-9B9A40D61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250B6-1C88-401F-B24F-3F6274F27D9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134128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EFDFD-638C-430E-8ED4-5D0458235F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07CAD9-A244-499C-B153-DA9B30423C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3D749-18E3-4FA6-9FE6-B5F3D555EEA2}"/>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9E4EF443-AD99-4C45-B905-206FAA3CD8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20473-EDF0-4AE9-B97B-044F9E34AB5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2590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A1B8-2E0F-49ED-A8CB-FE10A9A9A8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BF7F5-C93E-4E3C-926C-4093CB62A6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D5B03-8E23-4F30-AC9D-36C87E6FB694}"/>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D1779232-E5BE-49C3-A125-4948BF476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C124E-00E7-48D9-BF99-46D380FB2D74}"/>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69831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5649-B680-47D4-8537-67544EC48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EEB350-FD96-47E3-AA89-24A9F32E7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707D7E-A8EE-4DF5-A3D6-29B7E70F988C}"/>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453E9EDB-792F-418D-82C8-9E7C48220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41BA1-72A4-4E26-BFC9-DEC1EEC1B55E}"/>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1912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676D-44A4-46BD-9BE2-15436A4E4E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E2E0-3E9B-4B48-AEFF-436AA59FF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61918C-410C-4064-852D-213A893C7F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28DCFD-E104-49BD-A8E1-8BE8487098F7}"/>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6" name="Footer Placeholder 5">
            <a:extLst>
              <a:ext uri="{FF2B5EF4-FFF2-40B4-BE49-F238E27FC236}">
                <a16:creationId xmlns:a16="http://schemas.microsoft.com/office/drawing/2014/main" id="{9C9EF50E-C840-4B68-B53C-6A8588FF8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B6973-5BB4-4B1A-8A6E-216602EE637A}"/>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95874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01F5-3A3C-4732-9889-216D085270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445E5-BC77-41E6-A66A-D5A56F475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4EBB1-6C87-41CA-AAA0-7D6D2811B2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D4732-3C5E-485D-BBC7-F0EC1CEA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9C3DB6-22F5-4B58-8024-AAB245AA2B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A470C8-19D5-4D04-A920-694E472C3F8C}"/>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8" name="Footer Placeholder 7">
            <a:extLst>
              <a:ext uri="{FF2B5EF4-FFF2-40B4-BE49-F238E27FC236}">
                <a16:creationId xmlns:a16="http://schemas.microsoft.com/office/drawing/2014/main" id="{E635BDF6-7C93-46AD-95FB-7477C1B0C4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D111E0-D600-42FA-9B03-07F0FF54B1A8}"/>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42376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80B0-7FFD-4955-A493-8F7BF792BE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CC6591-743D-46AC-B9E9-4E50F11099CB}"/>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4" name="Footer Placeholder 3">
            <a:extLst>
              <a:ext uri="{FF2B5EF4-FFF2-40B4-BE49-F238E27FC236}">
                <a16:creationId xmlns:a16="http://schemas.microsoft.com/office/drawing/2014/main" id="{EA124D79-E645-4FBF-80A3-1A4FAF8C84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B4B17E-722A-4CE2-86E9-16183C2FF67F}"/>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1646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B2D45-645F-49CD-95DB-0852ACEF34B2}"/>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3" name="Footer Placeholder 2">
            <a:extLst>
              <a:ext uri="{FF2B5EF4-FFF2-40B4-BE49-F238E27FC236}">
                <a16:creationId xmlns:a16="http://schemas.microsoft.com/office/drawing/2014/main" id="{3BF9D222-9309-484B-849B-CD81734D1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9E5096-2323-4595-8EE2-4EF81536087B}"/>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20553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AD86-4FBE-41AC-94DD-82AC2F75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2570F9-CF68-446A-8225-8D5932FCD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570BEB-2116-467B-8314-E1AA8194F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48897-5981-40E7-9E4B-9B6598DF0994}"/>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6" name="Footer Placeholder 5">
            <a:extLst>
              <a:ext uri="{FF2B5EF4-FFF2-40B4-BE49-F238E27FC236}">
                <a16:creationId xmlns:a16="http://schemas.microsoft.com/office/drawing/2014/main" id="{1096ACB0-A624-44A3-9169-B7A22D162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EB6465-D168-4920-B626-F266072486E9}"/>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2665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6833-52ED-45E6-95D1-758134A4F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B73527-F0EF-49A8-96D9-72FB4B8D2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3ECD3E-C0C8-4EDB-8DCF-AEA0A887C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7F3D1-922D-47F4-9F6C-C38CE1043BBE}"/>
              </a:ext>
            </a:extLst>
          </p:cNvPr>
          <p:cNvSpPr>
            <a:spLocks noGrp="1"/>
          </p:cNvSpPr>
          <p:nvPr>
            <p:ph type="dt" sz="half" idx="10"/>
          </p:nvPr>
        </p:nvSpPr>
        <p:spPr/>
        <p:txBody>
          <a:bodyPr/>
          <a:lstStyle/>
          <a:p>
            <a:fld id="{C27F3C03-E6F4-4B9D-91F0-53470AFF0E95}" type="datetimeFigureOut">
              <a:rPr lang="en-GB" smtClean="0"/>
              <a:t>07/09/2020</a:t>
            </a:fld>
            <a:endParaRPr lang="en-GB"/>
          </a:p>
        </p:txBody>
      </p:sp>
      <p:sp>
        <p:nvSpPr>
          <p:cNvPr id="6" name="Footer Placeholder 5">
            <a:extLst>
              <a:ext uri="{FF2B5EF4-FFF2-40B4-BE49-F238E27FC236}">
                <a16:creationId xmlns:a16="http://schemas.microsoft.com/office/drawing/2014/main" id="{1A5F2BB0-BBBE-40A8-BA96-8340F4E817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20C12A-F2D0-4A7E-BF1D-A4B4C07115C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31138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leancrew.com/all-this/2013/02/one-step-watermarking-servic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extLst>
              <a:ext uri="{837473B0-CC2E-450A-ABE3-18F120FF3D39}">
                <a1611:picAttrSrcUrl xmlns:a1611="http://schemas.microsoft.com/office/drawing/2016/11/main" r:id="rId14"/>
              </a:ext>
            </a:extLst>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E6C79-EEFD-4F8E-960E-C6181A540D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AF3AF9-1C58-4692-9880-8CCB989D18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81EEB-200E-4D29-ABFB-58058FE1BC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F3C03-E6F4-4B9D-91F0-53470AFF0E95}" type="datetimeFigureOut">
              <a:rPr lang="en-GB" smtClean="0"/>
              <a:t>07/09/2020</a:t>
            </a:fld>
            <a:endParaRPr lang="en-GB"/>
          </a:p>
        </p:txBody>
      </p:sp>
      <p:sp>
        <p:nvSpPr>
          <p:cNvPr id="5" name="Footer Placeholder 4">
            <a:extLst>
              <a:ext uri="{FF2B5EF4-FFF2-40B4-BE49-F238E27FC236}">
                <a16:creationId xmlns:a16="http://schemas.microsoft.com/office/drawing/2014/main" id="{51EE7AD8-F796-4BE1-9657-3E7264CA7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821B43-3747-49E5-A45F-16546F8AC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FCEAB-4040-4835-A387-581FC9E4969E}" type="slidenum">
              <a:rPr lang="en-GB" smtClean="0"/>
              <a:t>‹#›</a:t>
            </a:fld>
            <a:endParaRPr lang="en-GB"/>
          </a:p>
        </p:txBody>
      </p:sp>
    </p:spTree>
    <p:extLst>
      <p:ext uri="{BB962C8B-B14F-4D97-AF65-F5344CB8AC3E}">
        <p14:creationId xmlns:p14="http://schemas.microsoft.com/office/powerpoint/2010/main" val="37224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p:cNvGraphicFramePr>
            <a:graphicFrameLocks noGrp="1"/>
          </p:cNvGraphicFramePr>
          <p:nvPr>
            <p:ph idx="1"/>
            <p:extLst>
              <p:ext uri="{D42A27DB-BD31-4B8C-83A1-F6EECF244321}">
                <p14:modId xmlns:p14="http://schemas.microsoft.com/office/powerpoint/2010/main" val="3545553879"/>
              </p:ext>
            </p:extLst>
          </p:nvPr>
        </p:nvGraphicFramePr>
        <p:xfrm>
          <a:off x="321870" y="505871"/>
          <a:ext cx="11519171" cy="6157746"/>
        </p:xfrm>
        <a:graphic>
          <a:graphicData uri="http://schemas.openxmlformats.org/drawingml/2006/table">
            <a:tbl>
              <a:tblPr firstRow="1" bandRow="1">
                <a:tableStyleId>{5C22544A-7EE6-4342-B048-85BDC9FD1C3A}</a:tableStyleId>
              </a:tblPr>
              <a:tblGrid>
                <a:gridCol w="1670538">
                  <a:extLst>
                    <a:ext uri="{9D8B030D-6E8A-4147-A177-3AD203B41FA5}">
                      <a16:colId xmlns:a16="http://schemas.microsoft.com/office/drawing/2014/main" val="20000"/>
                    </a:ext>
                  </a:extLst>
                </a:gridCol>
                <a:gridCol w="3272751">
                  <a:extLst>
                    <a:ext uri="{9D8B030D-6E8A-4147-A177-3AD203B41FA5}">
                      <a16:colId xmlns:a16="http://schemas.microsoft.com/office/drawing/2014/main" val="20001"/>
                    </a:ext>
                  </a:extLst>
                </a:gridCol>
                <a:gridCol w="6575882">
                  <a:extLst>
                    <a:ext uri="{9D8B030D-6E8A-4147-A177-3AD203B41FA5}">
                      <a16:colId xmlns:a16="http://schemas.microsoft.com/office/drawing/2014/main" val="20005"/>
                    </a:ext>
                  </a:extLst>
                </a:gridCol>
              </a:tblGrid>
              <a:tr h="408971">
                <a:tc>
                  <a:txBody>
                    <a:bodyPr/>
                    <a:lstStyle/>
                    <a:p>
                      <a:pPr algn="ctr"/>
                      <a:r>
                        <a:rPr lang="en-GB" sz="1100">
                          <a:solidFill>
                            <a:schemeClr val="bg1"/>
                          </a:solidFill>
                        </a:rPr>
                        <a:t>KVI</a:t>
                      </a:r>
                    </a:p>
                  </a:txBody>
                  <a:tcPr marL="121920" marR="121920" marT="60960" marB="60960" anchor="ctr">
                    <a:solidFill>
                      <a:srgbClr val="002060"/>
                    </a:solidFill>
                  </a:tcPr>
                </a:tc>
                <a:tc>
                  <a:txBody>
                    <a:bodyPr/>
                    <a:lstStyle/>
                    <a:p>
                      <a:pPr algn="ctr"/>
                      <a:r>
                        <a:rPr lang="en-GB" sz="1100">
                          <a:solidFill>
                            <a:schemeClr val="bg1"/>
                          </a:solidFill>
                        </a:rPr>
                        <a:t>Commitment</a:t>
                      </a:r>
                    </a:p>
                  </a:txBody>
                  <a:tcPr marL="121920" marR="121920" marT="60960" marB="60960" anchor="ctr">
                    <a:solidFill>
                      <a:srgbClr val="002060"/>
                    </a:solidFill>
                  </a:tcPr>
                </a:tc>
                <a:tc>
                  <a:txBody>
                    <a:bodyPr/>
                    <a:lstStyle/>
                    <a:p>
                      <a:pPr algn="ctr"/>
                      <a:r>
                        <a:rPr lang="en-GB" sz="1100">
                          <a:solidFill>
                            <a:schemeClr val="bg1"/>
                          </a:solidFill>
                        </a:rPr>
                        <a:t>Monthly RAG</a:t>
                      </a:r>
                    </a:p>
                  </a:txBody>
                  <a:tcPr marL="121920" marR="121920" marT="60960" marB="60960" anchor="ctr">
                    <a:solidFill>
                      <a:srgbClr val="002060"/>
                    </a:solidFill>
                  </a:tcPr>
                </a:tc>
                <a:extLst>
                  <a:ext uri="{0D108BD9-81ED-4DB2-BD59-A6C34878D82A}">
                    <a16:rowId xmlns:a16="http://schemas.microsoft.com/office/drawing/2014/main" val="10000"/>
                  </a:ext>
                </a:extLst>
              </a:tr>
              <a:tr h="789014">
                <a:tc>
                  <a:txBody>
                    <a:bodyPr/>
                    <a:lstStyle/>
                    <a:p>
                      <a:pPr algn="l"/>
                      <a:endParaRPr lang="en-GB" sz="1100" b="1">
                        <a:solidFill>
                          <a:schemeClr val="tx2"/>
                        </a:solidFill>
                      </a:endParaRPr>
                    </a:p>
                  </a:txBody>
                  <a:tcPr marL="121920" marR="121920" marT="60960" marB="60960" anchor="ctr"/>
                </a:tc>
                <a:tc>
                  <a:txBody>
                    <a:bodyPr/>
                    <a:lstStyle/>
                    <a:p>
                      <a:pPr marL="171450" lvl="0" indent="-171450" defTabSz="457200">
                        <a:lnSpc>
                          <a:spcPct val="90000"/>
                        </a:lnSpc>
                        <a:buFontTx/>
                        <a:buChar char="-"/>
                      </a:pPr>
                      <a:r>
                        <a:rPr lang="en-GB" altLang="en-US" sz="700">
                          <a:solidFill>
                            <a:schemeClr val="accent1"/>
                          </a:solidFill>
                          <a:latin typeface="Arial"/>
                          <a:cs typeface="Arial"/>
                        </a:rPr>
                        <a:t>Improve the quality and efficiency of Xoserve’s engagement with customers</a:t>
                      </a:r>
                    </a:p>
                    <a:p>
                      <a:pPr marL="171450" lvl="0" indent="-171450">
                        <a:lnSpc>
                          <a:spcPct val="90000"/>
                        </a:lnSpc>
                        <a:buFontTx/>
                        <a:buChar char="-"/>
                      </a:pPr>
                      <a:r>
                        <a:rPr lang="en-GB" altLang="en-US" sz="700">
                          <a:solidFill>
                            <a:schemeClr val="accent1"/>
                          </a:solidFill>
                          <a:latin typeface="Arial"/>
                          <a:cs typeface="Arial"/>
                        </a:rPr>
                        <a:t>Improve Xoserve’s relationship with its customers </a:t>
                      </a:r>
                    </a:p>
                    <a:p>
                      <a:pPr marL="171450" lvl="0" indent="-171450" defTabSz="457200">
                        <a:lnSpc>
                          <a:spcPct val="90000"/>
                        </a:lnSpc>
                        <a:buFontTx/>
                        <a:buChar char="-"/>
                      </a:pPr>
                      <a:r>
                        <a:rPr lang="en-GB" altLang="en-US" sz="700">
                          <a:solidFill>
                            <a:schemeClr val="accent1"/>
                          </a:solidFill>
                          <a:latin typeface="Arial"/>
                          <a:cs typeface="Arial"/>
                        </a:rPr>
                        <a:t>Add value to customers</a:t>
                      </a:r>
                    </a:p>
                    <a:p>
                      <a:pPr marL="171450" lvl="0" indent="-171450" defTabSz="457200">
                        <a:lnSpc>
                          <a:spcPct val="90000"/>
                        </a:lnSpc>
                        <a:buFontTx/>
                        <a:buChar char="-"/>
                      </a:pPr>
                      <a:r>
                        <a:rPr lang="en-GB" sz="700">
                          <a:solidFill>
                            <a:schemeClr val="accent1"/>
                          </a:solidFill>
                          <a:latin typeface="Arial"/>
                          <a:cs typeface="Arial"/>
                        </a:rPr>
                        <a:t>Feedback provided is evaluated and action plans developed to improve pain points for customers</a:t>
                      </a:r>
                      <a:endParaRPr lang="en-GB" altLang="en-US" sz="700">
                        <a:solidFill>
                          <a:schemeClr val="accent1"/>
                        </a:solidFill>
                        <a:latin typeface="Arial"/>
                        <a:cs typeface="Arial"/>
                      </a:endParaRPr>
                    </a:p>
                  </a:txBody>
                  <a:tcPr marL="121920" marR="121920" marT="60960" marB="60960" anchor="ctr"/>
                </a:tc>
                <a:tc>
                  <a:txBody>
                    <a:bodyPr/>
                    <a:lstStyle/>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1" i="0" u="none" strike="noStrike" kern="1200" baseline="0">
                          <a:solidFill>
                            <a:schemeClr val="tx1"/>
                          </a:solidFill>
                          <a:latin typeface="Arial" panose="020B0604020202020204" pitchFamily="34" charset="0"/>
                          <a:ea typeface="+mn-ea"/>
                          <a:cs typeface="Arial" panose="020B0604020202020204" pitchFamily="34" charset="0"/>
                        </a:rPr>
                        <a:t>Last update:- </a:t>
                      </a:r>
                      <a:r>
                        <a:rPr lang="en-US" sz="700" b="0" i="0" u="none" strike="noStrike" kern="1200" baseline="0">
                          <a:solidFill>
                            <a:schemeClr val="tx1"/>
                          </a:solidFill>
                          <a:latin typeface="Arial" panose="020B0604020202020204" pitchFamily="34" charset="0"/>
                          <a:ea typeface="+mn-ea"/>
                          <a:cs typeface="Arial" panose="020B0604020202020204" pitchFamily="34" charset="0"/>
                        </a:rPr>
                        <a:t>Target Score: 95% Latest survey scores: Overall Trust Score 85.2% (up from 70.5%), Strategic Decisions 83.6% (up from 75%), Operational Services 77% (up from 67.3%) and Customer First 95.1% (up from 69.2%)</a:t>
                      </a:r>
                    </a:p>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0" i="0" u="none" strike="noStrike" kern="1200" baseline="0">
                          <a:solidFill>
                            <a:schemeClr val="tx1"/>
                          </a:solidFill>
                          <a:latin typeface="Arial" panose="020B0604020202020204" pitchFamily="34" charset="0"/>
                          <a:ea typeface="+mn-ea"/>
                          <a:cs typeface="Arial" panose="020B0604020202020204" pitchFamily="34" charset="0"/>
                        </a:rPr>
                        <a:t>Drivers of improved scores: Improvements to customer contact backlogs, Xoserve’s approach to COVID19, Improvements to customer engagement and a dedicated focus on understanding customer pain points.</a:t>
                      </a:r>
                      <a:br>
                        <a:rPr lang="en-US" sz="700" b="0" i="0" u="none" strike="noStrike" kern="1200" baseline="0">
                          <a:solidFill>
                            <a:srgbClr val="000000"/>
                          </a:solidFill>
                          <a:latin typeface="Arial" panose="020B0604020202020204" pitchFamily="34" charset="0"/>
                          <a:ea typeface="+mn-ea"/>
                          <a:cs typeface="Arial" panose="020B0604020202020204" pitchFamily="34" charset="0"/>
                        </a:rPr>
                      </a:br>
                      <a:r>
                        <a:rPr lang="en-US" sz="700" b="1" i="0" u="none" strike="noStrike" kern="1200" baseline="0">
                          <a:solidFill>
                            <a:schemeClr val="tx1"/>
                          </a:solidFill>
                          <a:latin typeface="Arial" panose="020B0604020202020204" pitchFamily="34" charset="0"/>
                          <a:ea typeface="+mn-ea"/>
                          <a:cs typeface="Arial" panose="020B0604020202020204" pitchFamily="34" charset="0"/>
                        </a:rPr>
                        <a:t>Next update:- </a:t>
                      </a:r>
                      <a:r>
                        <a:rPr lang="en-US" sz="700" b="0" i="0" u="none" strike="noStrike" kern="1200" baseline="0">
                          <a:solidFill>
                            <a:schemeClr val="tx1"/>
                          </a:solidFill>
                          <a:latin typeface="Arial" panose="020B0604020202020204" pitchFamily="34" charset="0"/>
                          <a:ea typeface="+mn-ea"/>
                          <a:cs typeface="Arial" panose="020B0604020202020204" pitchFamily="34" charset="0"/>
                        </a:rPr>
                        <a:t>October (following September survey)</a:t>
                      </a:r>
                    </a:p>
                  </a:txBody>
                  <a:tcPr marL="121920" marR="121920" marT="60960" marB="60960" anchor="ctr">
                    <a:gradFill>
                      <a:gsLst>
                        <a:gs pos="0">
                          <a:srgbClr val="FFC000"/>
                        </a:gs>
                        <a:gs pos="0">
                          <a:schemeClr val="accent1">
                            <a:lumMod val="45000"/>
                            <a:lumOff val="55000"/>
                          </a:schemeClr>
                        </a:gs>
                        <a:gs pos="0">
                          <a:schemeClr val="accent1">
                            <a:lumMod val="45000"/>
                            <a:lumOff val="55000"/>
                          </a:schemeClr>
                        </a:gs>
                        <a:gs pos="0">
                          <a:srgbClr val="FFC000"/>
                        </a:gs>
                      </a:gsLst>
                      <a:lin ang="5400000" scaled="1"/>
                    </a:gradFill>
                  </a:tcPr>
                </a:tc>
                <a:extLst>
                  <a:ext uri="{0D108BD9-81ED-4DB2-BD59-A6C34878D82A}">
                    <a16:rowId xmlns:a16="http://schemas.microsoft.com/office/drawing/2014/main" val="10001"/>
                  </a:ext>
                </a:extLst>
              </a:tr>
              <a:tr h="838923">
                <a:tc>
                  <a:txBody>
                    <a:bodyPr/>
                    <a:lstStyle/>
                    <a:p>
                      <a:pPr algn="l"/>
                      <a:endParaRPr lang="en-GB" sz="1100" b="1">
                        <a:solidFill>
                          <a:schemeClr val="tx2"/>
                        </a:solidFill>
                      </a:endParaRPr>
                    </a:p>
                  </a:txBody>
                  <a:tcPr marL="121920" marR="121920" marT="60960" marB="60960" anchor="ctr"/>
                </a:tc>
                <a:tc>
                  <a:txBody>
                    <a:bodyPr/>
                    <a:lstStyle/>
                    <a:p>
                      <a:pPr marL="171450" lvl="0" indent="-171450">
                        <a:lnSpc>
                          <a:spcPct val="90000"/>
                        </a:lnSpc>
                        <a:buFontTx/>
                        <a:buChar char="-"/>
                      </a:pPr>
                      <a:r>
                        <a:rPr lang="en-GB" altLang="en-US" sz="700" kern="1200">
                          <a:solidFill>
                            <a:schemeClr val="accent1"/>
                          </a:solidFill>
                          <a:latin typeface="Arial"/>
                          <a:ea typeface="+mn-ea"/>
                          <a:cs typeface="Arial"/>
                        </a:rPr>
                        <a:t>Involve and consult customers regarding solution development </a:t>
                      </a:r>
                    </a:p>
                    <a:p>
                      <a:pPr marL="171450" lvl="0" indent="-171450">
                        <a:lnSpc>
                          <a:spcPct val="90000"/>
                        </a:lnSpc>
                        <a:buFontTx/>
                        <a:buChar char="-"/>
                      </a:pPr>
                      <a:r>
                        <a:rPr lang="en-GB" altLang="en-US" sz="700" kern="1200">
                          <a:solidFill>
                            <a:schemeClr val="accent1"/>
                          </a:solidFill>
                          <a:latin typeface="Arial"/>
                          <a:ea typeface="+mn-ea"/>
                          <a:cs typeface="Arial"/>
                        </a:rPr>
                        <a:t>Provide customers with information and support to ensure they are prepared and ready for the changes being implemented </a:t>
                      </a:r>
                    </a:p>
                    <a:p>
                      <a:pPr marL="171450" lvl="0" indent="-171450" defTabSz="457200">
                        <a:lnSpc>
                          <a:spcPct val="90000"/>
                        </a:lnSpc>
                        <a:buFontTx/>
                        <a:buChar char="-"/>
                        <a:defRPr/>
                      </a:pPr>
                      <a:r>
                        <a:rPr lang="en-GB" altLang="en-US" sz="700" kern="1200">
                          <a:solidFill>
                            <a:schemeClr val="accent1"/>
                          </a:solidFill>
                          <a:latin typeface="Arial"/>
                          <a:ea typeface="+mn-ea"/>
                          <a:cs typeface="Arial"/>
                        </a:rPr>
                        <a:t>Changes delivered as per the agreed plan (at the relevant governance committee)</a:t>
                      </a:r>
                    </a:p>
                    <a:p>
                      <a:pPr marL="171450" lvl="0" indent="-171450" defTabSz="457200">
                        <a:lnSpc>
                          <a:spcPct val="90000"/>
                        </a:lnSpc>
                        <a:buFontTx/>
                        <a:buChar char="-"/>
                        <a:defRPr/>
                      </a:pPr>
                      <a:r>
                        <a:rPr lang="en-GB" altLang="en-US" sz="700" kern="1200">
                          <a:solidFill>
                            <a:schemeClr val="accent1"/>
                          </a:solidFill>
                          <a:latin typeface="Arial"/>
                          <a:ea typeface="+mn-ea"/>
                          <a:cs typeface="Arial"/>
                        </a:rPr>
                        <a:t>Delivering the customer benefit</a:t>
                      </a:r>
                    </a:p>
                  </a:txBody>
                  <a:tcPr marL="121920" marR="121920" marT="60960" marB="60960" anchor="ctr"/>
                </a:tc>
                <a:tc>
                  <a:txBody>
                    <a:bodyPr/>
                    <a:lstStyle/>
                    <a:p>
                      <a:pPr marL="0" marR="0" lvl="0" indent="0" algn="l">
                        <a:lnSpc>
                          <a:spcPct val="100000"/>
                        </a:lnSpc>
                        <a:spcBef>
                          <a:spcPts val="0"/>
                        </a:spcBef>
                        <a:spcAft>
                          <a:spcPts val="0"/>
                        </a:spcAft>
                        <a:buNone/>
                      </a:pPr>
                      <a:r>
                        <a:rPr lang="en-US" sz="700" b="1" i="0" u="none" strike="noStrike" baseline="0" noProof="0">
                          <a:solidFill>
                            <a:schemeClr val="tx1"/>
                          </a:solidFill>
                          <a:latin typeface="Arial" panose="020B0604020202020204" pitchFamily="34" charset="0"/>
                          <a:cs typeface="Arial" panose="020B0604020202020204" pitchFamily="34" charset="0"/>
                        </a:rPr>
                        <a:t>Last update:- </a:t>
                      </a:r>
                      <a:r>
                        <a:rPr lang="en-US" sz="700" b="0" i="0" u="none" strike="noStrike" baseline="0" noProof="0">
                          <a:solidFill>
                            <a:schemeClr val="tx1"/>
                          </a:solidFill>
                          <a:latin typeface="Arial" panose="020B0604020202020204" pitchFamily="34" charset="0"/>
                          <a:cs typeface="Arial" panose="020B0604020202020204" pitchFamily="34" charset="0"/>
                        </a:rPr>
                        <a:t>10 Customers responded to the change survey from across all customer constituencies.  The score for the July Survey was 97.1% with current year to date score also of 97.1%</a:t>
                      </a:r>
                    </a:p>
                    <a:p>
                      <a:pPr marL="0" marR="0" lvl="0" indent="0" algn="l">
                        <a:lnSpc>
                          <a:spcPct val="100000"/>
                        </a:lnSpc>
                        <a:spcBef>
                          <a:spcPts val="0"/>
                        </a:spcBef>
                        <a:spcAft>
                          <a:spcPts val="0"/>
                        </a:spcAft>
                        <a:buNone/>
                      </a:pPr>
                      <a:r>
                        <a:rPr lang="en-US" sz="700" b="0" i="0" u="none" strike="noStrike" baseline="0" noProof="0">
                          <a:solidFill>
                            <a:schemeClr val="tx1"/>
                          </a:solidFill>
                          <a:latin typeface="Arial" panose="020B0604020202020204" pitchFamily="34" charset="0"/>
                          <a:cs typeface="Arial" panose="020B0604020202020204" pitchFamily="34" charset="0"/>
                        </a:rPr>
                        <a:t>Customers have provided feedback in relation to the impacts that the issues the June 2020 release caused.  We continue to work closely with all customers to understand the context of the feedback and discuss measures to Ensure that their future interactions with Xoserve for change are positive.  </a:t>
                      </a:r>
                    </a:p>
                    <a:p>
                      <a:pPr marL="0" marR="0" lvl="0" indent="0" algn="l">
                        <a:lnSpc>
                          <a:spcPct val="100000"/>
                        </a:lnSpc>
                        <a:spcBef>
                          <a:spcPts val="0"/>
                        </a:spcBef>
                        <a:spcAft>
                          <a:spcPts val="0"/>
                        </a:spcAft>
                        <a:buNone/>
                      </a:pPr>
                      <a:r>
                        <a:rPr lang="en-US" sz="700" b="1" i="0" u="none" strike="noStrike" baseline="0" noProof="0">
                          <a:solidFill>
                            <a:schemeClr val="tx1"/>
                          </a:solidFill>
                          <a:latin typeface="Arial" panose="020B0604020202020204" pitchFamily="34" charset="0"/>
                          <a:cs typeface="Arial" panose="020B0604020202020204" pitchFamily="34" charset="0"/>
                        </a:rPr>
                        <a:t>Next update:- </a:t>
                      </a:r>
                      <a:r>
                        <a:rPr lang="en-US" sz="700" b="0" i="0" u="none" strike="noStrike" baseline="0" noProof="0">
                          <a:solidFill>
                            <a:schemeClr val="tx1"/>
                          </a:solidFill>
                          <a:latin typeface="Arial" panose="020B0604020202020204" pitchFamily="34" charset="0"/>
                          <a:cs typeface="Arial" panose="020B0604020202020204" pitchFamily="34" charset="0"/>
                        </a:rPr>
                        <a:t>Due in November, following October survey</a:t>
                      </a:r>
                    </a:p>
                  </a:txBody>
                  <a:tcPr marL="121920" marR="121920" marT="60960" marB="60960" anchor="ctr">
                    <a:solidFill>
                      <a:srgbClr val="00B050"/>
                    </a:solidFill>
                  </a:tcPr>
                </a:tc>
                <a:extLst>
                  <a:ext uri="{0D108BD9-81ED-4DB2-BD59-A6C34878D82A}">
                    <a16:rowId xmlns:a16="http://schemas.microsoft.com/office/drawing/2014/main" val="10002"/>
                  </a:ext>
                </a:extLst>
              </a:tr>
              <a:tr h="904907">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To protect the integrity and security of customers data at all times</a:t>
                      </a:r>
                      <a:endParaRPr lang="en-US" sz="700">
                        <a:solidFill>
                          <a:schemeClr val="accent1"/>
                        </a:solidFill>
                        <a:latin typeface="Arial"/>
                        <a:cs typeface="Arial"/>
                      </a:endParaRPr>
                    </a:p>
                    <a:p>
                      <a:pPr marL="171450" lvl="0" indent="-171450">
                        <a:buFontTx/>
                        <a:buChar char="-"/>
                      </a:pPr>
                      <a:r>
                        <a:rPr lang="en-GB" sz="700">
                          <a:solidFill>
                            <a:schemeClr val="accent1"/>
                          </a:solidFill>
                          <a:latin typeface="Arial"/>
                          <a:cs typeface="Arial"/>
                        </a:rPr>
                        <a:t>Zero data breaches </a:t>
                      </a:r>
                    </a:p>
                    <a:p>
                      <a:pPr marL="171450" lvl="0" indent="-171450">
                        <a:buFontTx/>
                        <a:buChar char="-"/>
                      </a:pPr>
                      <a:r>
                        <a:rPr lang="en-GB" sz="700">
                          <a:solidFill>
                            <a:schemeClr val="accent1"/>
                          </a:solidFill>
                          <a:latin typeface="Arial"/>
                          <a:cs typeface="Arial"/>
                        </a:rPr>
                        <a:t>Notify customers immediately in the event of a data breach that is categorised as [Critical or High]. </a:t>
                      </a:r>
                    </a:p>
                    <a:p>
                      <a:pPr marL="171450" lvl="0" indent="-171450">
                        <a:buFontTx/>
                        <a:buChar char="-"/>
                      </a:pPr>
                      <a:r>
                        <a:rPr lang="en-GB" sz="700">
                          <a:solidFill>
                            <a:schemeClr val="accent1"/>
                          </a:solidFill>
                          <a:latin typeface="Arial"/>
                          <a:cs typeface="Arial"/>
                        </a:rPr>
                        <a:t>Report monthly to customers in the event of a data breach that is categorised as [Medium or Low]. </a:t>
                      </a:r>
                    </a:p>
                  </a:txBody>
                  <a:tcPr marL="121920" marR="121920" marT="60960" marB="60960" anchor="ctr"/>
                </a:tc>
                <a:tc>
                  <a:txBody>
                    <a:bodyPr/>
                    <a:lstStyle/>
                    <a:p>
                      <a:pPr marL="0" marR="0" lvl="0" indent="0" algn="l">
                        <a:lnSpc>
                          <a:spcPct val="100000"/>
                        </a:lnSpc>
                        <a:spcBef>
                          <a:spcPts val="0"/>
                        </a:spcBef>
                        <a:spcAft>
                          <a:spcPts val="0"/>
                        </a:spcAft>
                        <a:buNone/>
                      </a:pPr>
                      <a:r>
                        <a:rPr lang="en-US" sz="700" b="0" i="0" u="none" strike="noStrike" kern="1200" baseline="0" noProof="0" dirty="0">
                          <a:solidFill>
                            <a:schemeClr val="tx1"/>
                          </a:solidFill>
                          <a:latin typeface="Arial" panose="020B0604020202020204" pitchFamily="34" charset="0"/>
                          <a:ea typeface="+mn-ea"/>
                          <a:cs typeface="Arial" panose="020B0604020202020204" pitchFamily="34" charset="0"/>
                        </a:rPr>
                        <a:t>Three incidents were recorded this month - one P3 (medium) incident was recorded (data loss not proven).</a:t>
                      </a:r>
                      <a:br>
                        <a:rPr lang="en-US" sz="700" b="0" i="0" u="none" strike="noStrike" kern="1200" baseline="0" noProof="0" dirty="0">
                          <a:solidFill>
                            <a:schemeClr val="tx1"/>
                          </a:solidFill>
                          <a:latin typeface="Arial" panose="020B0604020202020204" pitchFamily="34" charset="0"/>
                          <a:ea typeface="+mn-ea"/>
                          <a:cs typeface="Arial" panose="020B0604020202020204" pitchFamily="34" charset="0"/>
                        </a:rPr>
                      </a:br>
                      <a:r>
                        <a:rPr lang="en-US" sz="700" b="0" i="0" u="none" strike="noStrike" kern="1200" baseline="0" noProof="0" dirty="0">
                          <a:solidFill>
                            <a:schemeClr val="tx1"/>
                          </a:solidFill>
                          <a:latin typeface="Arial" panose="020B0604020202020204" pitchFamily="34" charset="0"/>
                          <a:ea typeface="+mn-ea"/>
                          <a:cs typeface="Arial" panose="020B0604020202020204" pitchFamily="34" charset="0"/>
                        </a:rPr>
                        <a:t>There were also two low (P5) incidents.</a:t>
                      </a:r>
                    </a:p>
                  </a:txBody>
                  <a:tcPr marL="121920" marR="121920" marT="60960" marB="60960" anchor="ctr">
                    <a:solidFill>
                      <a:srgbClr val="00B050"/>
                    </a:solidFill>
                  </a:tcPr>
                </a:tc>
                <a:extLst>
                  <a:ext uri="{0D108BD9-81ED-4DB2-BD59-A6C34878D82A}">
                    <a16:rowId xmlns:a16="http://schemas.microsoft.com/office/drawing/2014/main" val="10003"/>
                  </a:ext>
                </a:extLst>
              </a:tr>
              <a:tr h="1005583">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Minimum of four updates per financial year including:- </a:t>
                      </a:r>
                      <a:endParaRPr lang="en-GB" sz="700">
                        <a:solidFill>
                          <a:schemeClr val="accent1"/>
                        </a:solidFill>
                        <a:latin typeface="Arial" panose="020B0604020202020204" pitchFamily="34" charset="0"/>
                        <a:cs typeface="Arial" panose="020B0604020202020204" pitchFamily="34" charset="0"/>
                      </a:endParaRPr>
                    </a:p>
                    <a:p>
                      <a:pPr marL="628650" lvl="1" indent="-171450">
                        <a:buFontTx/>
                        <a:buChar char="-"/>
                      </a:pPr>
                      <a:r>
                        <a:rPr lang="en-GB" sz="700">
                          <a:solidFill>
                            <a:schemeClr val="accent1"/>
                          </a:solidFill>
                          <a:latin typeface="Arial"/>
                          <a:cs typeface="Arial"/>
                        </a:rPr>
                        <a:t>preliminary results from the previous financial year</a:t>
                      </a:r>
                    </a:p>
                    <a:p>
                      <a:pPr marL="628650" lvl="1" indent="-171450">
                        <a:buFontTx/>
                        <a:buChar char="-"/>
                      </a:pPr>
                      <a:r>
                        <a:rPr lang="en-GB" sz="700">
                          <a:solidFill>
                            <a:schemeClr val="accent1"/>
                          </a:solidFill>
                          <a:latin typeface="Arial"/>
                          <a:cs typeface="Arial"/>
                        </a:rPr>
                        <a:t>quarterly forecasts which include actual results, key themes, investment progress and (where relevant) impacts on charges position</a:t>
                      </a:r>
                    </a:p>
                    <a:p>
                      <a:pPr marL="171450" lvl="0" indent="-171450">
                        <a:buFontTx/>
                        <a:buChar char="-"/>
                      </a:pPr>
                      <a:r>
                        <a:rPr lang="en-GB" sz="700">
                          <a:solidFill>
                            <a:schemeClr val="accent1"/>
                          </a:solidFill>
                          <a:latin typeface="Arial"/>
                          <a:cs typeface="Arial"/>
                        </a:rPr>
                        <a:t>Offer sessions to review finances at an individual customer charging level.</a:t>
                      </a:r>
                    </a:p>
                  </a:txBody>
                  <a:tcPr marL="121920" marR="121920" marT="60960" marB="60960" anchor="ctr"/>
                </a:tc>
                <a:tc>
                  <a:txBody>
                    <a:bodyPr/>
                    <a:lstStyle/>
                    <a:p>
                      <a:pPr marL="0" marR="0" lvl="0" indent="0" algn="l">
                        <a:lnSpc>
                          <a:spcPct val="100000"/>
                        </a:lnSpc>
                        <a:spcBef>
                          <a:spcPts val="0"/>
                        </a:spcBef>
                        <a:spcAft>
                          <a:spcPts val="0"/>
                        </a:spcAft>
                        <a:buNone/>
                      </a:pPr>
                      <a:r>
                        <a:rPr lang="en-US" sz="700" b="0" kern="1200">
                          <a:solidFill>
                            <a:schemeClr val="tx1"/>
                          </a:solidFill>
                          <a:effectLst/>
                          <a:latin typeface="Arial" panose="020B0604020202020204" pitchFamily="34" charset="0"/>
                          <a:ea typeface="+mn-ea"/>
                          <a:cs typeface="Arial" panose="020B0604020202020204" pitchFamily="34" charset="0"/>
                        </a:rPr>
                        <a:t>Next update will be based on the Q2 forecast position. Due in November 20.</a:t>
                      </a:r>
                    </a:p>
                  </a:txBody>
                  <a:tcPr marL="121920" marR="121920" marT="60960" marB="60960" anchor="ctr">
                    <a:solidFill>
                      <a:srgbClr val="00B050"/>
                    </a:solidFill>
                  </a:tcPr>
                </a:tc>
                <a:extLst>
                  <a:ext uri="{0D108BD9-81ED-4DB2-BD59-A6C34878D82A}">
                    <a16:rowId xmlns:a16="http://schemas.microsoft.com/office/drawing/2014/main" val="10004"/>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lgn="l">
                        <a:buFontTx/>
                        <a:buChar char="-"/>
                      </a:pPr>
                      <a:r>
                        <a:rPr lang="en-GB" sz="700">
                          <a:solidFill>
                            <a:schemeClr val="accent1"/>
                          </a:solidFill>
                          <a:latin typeface="Arial"/>
                          <a:cs typeface="Arial"/>
                        </a:rPr>
                        <a:t>Use MI to drive greater insight </a:t>
                      </a:r>
                      <a:endParaRPr lang="en-GB" sz="700">
                        <a:solidFill>
                          <a:schemeClr val="accent1"/>
                        </a:solidFill>
                        <a:latin typeface="Arial" panose="020B0604020202020204" pitchFamily="34" charset="0"/>
                        <a:cs typeface="Arial" panose="020B0604020202020204" pitchFamily="34" charset="0"/>
                      </a:endParaRPr>
                    </a:p>
                    <a:p>
                      <a:pPr marL="171450" lvl="0" indent="-171450" algn="l">
                        <a:buFontTx/>
                        <a:buChar char="-"/>
                      </a:pPr>
                      <a:r>
                        <a:rPr lang="en-GB" sz="700">
                          <a:solidFill>
                            <a:schemeClr val="accent1"/>
                          </a:solidFill>
                          <a:latin typeface="Arial"/>
                          <a:cs typeface="Arial"/>
                        </a:rPr>
                        <a:t>Score each issue based on customer impact (see following 3 slides) and manage each issue accordingly</a:t>
                      </a:r>
                    </a:p>
                    <a:p>
                      <a:pPr marL="171450" lvl="0" indent="-171450" algn="l">
                        <a:buFontTx/>
                        <a:buChar char="-"/>
                      </a:pPr>
                      <a:r>
                        <a:rPr lang="en-GB" sz="700">
                          <a:solidFill>
                            <a:schemeClr val="accent1"/>
                          </a:solidFill>
                          <a:latin typeface="Arial"/>
                          <a:cs typeface="Arial"/>
                        </a:rPr>
                        <a:t>Notify customer as soon as issue is realised [depending on issue score]</a:t>
                      </a:r>
                    </a:p>
                    <a:p>
                      <a:pPr marL="171450" lvl="0" indent="-171450" algn="l">
                        <a:buFontTx/>
                        <a:buChar char="-"/>
                      </a:pPr>
                      <a:r>
                        <a:rPr lang="en-GB" sz="700">
                          <a:solidFill>
                            <a:schemeClr val="accent1"/>
                          </a:solidFill>
                          <a:latin typeface="Arial"/>
                          <a:cs typeface="Arial"/>
                        </a:rPr>
                        <a:t>Follow up with a plan for rectification (to include tasks, timescales, ownership)</a:t>
                      </a:r>
                    </a:p>
                    <a:p>
                      <a:pPr marL="171450" lvl="0" indent="-171450" algn="l">
                        <a:buFontTx/>
                        <a:buChar char="-"/>
                      </a:pPr>
                      <a:r>
                        <a:rPr lang="en-GB" sz="700">
                          <a:solidFill>
                            <a:schemeClr val="accent1"/>
                          </a:solidFill>
                          <a:latin typeface="Arial"/>
                          <a:cs typeface="Arial"/>
                        </a:rPr>
                        <a:t>Provide sufficient information in a timely manner, to enable customers to make an informed decision regarding actions they need to take.</a:t>
                      </a:r>
                    </a:p>
                  </a:txBody>
                  <a:tcPr marL="121920" marR="121920" marT="60960" marB="60960" anchor="ctr"/>
                </a:tc>
                <a:tc>
                  <a:txBody>
                    <a:bodyPr/>
                    <a:lstStyle/>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Remains at amber due to the lack of data available to customers on defects. </a:t>
                      </a: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All new issues identified during August have been scored using the Issue Management Framework.</a:t>
                      </a: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Communications issued as per framework  </a:t>
                      </a:r>
                      <a:endParaRPr lang="en-GB" sz="700" kern="120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All issues have been recorded on the published Issue Register. Included all issues where a comms has been sent on the register.</a:t>
                      </a:r>
                      <a:endParaRPr lang="en-GB" sz="700" kern="120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GB" sz="700" kern="1200">
                          <a:solidFill>
                            <a:schemeClr val="tx1"/>
                          </a:solidFill>
                          <a:effectLst/>
                          <a:latin typeface="Arial" panose="020B0604020202020204" pitchFamily="34" charset="0"/>
                          <a:ea typeface="+mn-ea"/>
                          <a:cs typeface="Arial" panose="020B0604020202020204" pitchFamily="34" charset="0"/>
                        </a:rPr>
                        <a:t>- Summary on current major customer issues:</a:t>
                      </a:r>
                    </a:p>
                    <a:p>
                      <a:pPr marL="457200" lvl="1"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Amendment Invoice: Unresolved exceptions that require resolution plan, communication issued and plan in place</a:t>
                      </a:r>
                      <a:endParaRPr lang="en-GB" sz="700" kern="1200">
                        <a:solidFill>
                          <a:schemeClr val="tx1"/>
                        </a:solidFill>
                        <a:effectLst/>
                        <a:latin typeface="Arial" panose="020B0604020202020204" pitchFamily="34" charset="0"/>
                        <a:ea typeface="+mn-ea"/>
                        <a:cs typeface="Arial" panose="020B0604020202020204" pitchFamily="34" charset="0"/>
                      </a:endParaRPr>
                    </a:p>
                    <a:p>
                      <a:pPr marL="457200" lvl="1"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AQ Taskforce: Progress continues. RCA for all historical defects in progress &amp; MI to identify potential issues prior to revised AQs being issued. Adjustment Methodology &amp; Principles documents issued to customers for financial adjustment</a:t>
                      </a:r>
                    </a:p>
                    <a:p>
                      <a:pPr marL="457200" lvl="1" indent="0">
                        <a:buFont typeface="Arial" panose="020B0604020202020204" pitchFamily="34" charset="0"/>
                        <a:buNone/>
                      </a:pPr>
                      <a:r>
                        <a:rPr lang="en-US" sz="700" i="0" kern="1200">
                          <a:solidFill>
                            <a:schemeClr val="tx1"/>
                          </a:solidFill>
                          <a:effectLst/>
                          <a:latin typeface="Arial" panose="020B0604020202020204" pitchFamily="34" charset="0"/>
                          <a:ea typeface="+mn-ea"/>
                          <a:cs typeface="Arial" panose="020B0604020202020204" pitchFamily="34" charset="0"/>
                        </a:rPr>
                        <a:t>COVID-19 Lockdown: Monitoring of the processes continues and supporting development of new Modifications raised </a:t>
                      </a:r>
                    </a:p>
                  </a:txBody>
                  <a:tcPr marL="121920" marR="121920" marT="60960" marB="60960" anchor="ctr">
                    <a:gradFill>
                      <a:gsLst>
                        <a:gs pos="0">
                          <a:srgbClr val="FFC000"/>
                        </a:gs>
                        <a:gs pos="0">
                          <a:srgbClr val="FFC000"/>
                        </a:gs>
                      </a:gsLst>
                      <a:lin ang="5400000" scaled="1"/>
                    </a:gradFill>
                  </a:tcPr>
                </a:tc>
                <a:extLst>
                  <a:ext uri="{0D108BD9-81ED-4DB2-BD59-A6C34878D82A}">
                    <a16:rowId xmlns:a16="http://schemas.microsoft.com/office/drawing/2014/main" val="10005"/>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Maintaining distribution lists &amp; notifying customers who the communication has been sent to in the comms</a:t>
                      </a:r>
                    </a:p>
                    <a:p>
                      <a:pPr marL="171450" lvl="0" indent="-171450">
                        <a:buFontTx/>
                        <a:buChar char="-"/>
                      </a:pPr>
                      <a:r>
                        <a:rPr lang="en-GB" sz="700">
                          <a:solidFill>
                            <a:schemeClr val="accent1"/>
                          </a:solidFill>
                          <a:latin typeface="Arial"/>
                          <a:cs typeface="Arial"/>
                        </a:rPr>
                        <a:t>Standard template used (where appropriate) which clearly states what the comms is about, what action is being taken and if the customer is required to do anything and the material/financial impact on customers &amp; who impacted</a:t>
                      </a:r>
                    </a:p>
                    <a:p>
                      <a:pPr marL="171450" lvl="0" indent="-171450">
                        <a:buFontTx/>
                        <a:buChar char="-"/>
                      </a:pPr>
                      <a:r>
                        <a:rPr lang="en-GB" sz="700">
                          <a:solidFill>
                            <a:schemeClr val="accent1"/>
                          </a:solidFill>
                          <a:latin typeface="Arial"/>
                          <a:cs typeface="Arial"/>
                        </a:rPr>
                        <a:t>Comms to specify what we know &amp; what we don’t know and when we will provide further information</a:t>
                      </a:r>
                    </a:p>
                    <a:p>
                      <a:pPr marL="171450" lvl="0" indent="-171450">
                        <a:buFontTx/>
                        <a:buChar char="-"/>
                      </a:pPr>
                      <a:r>
                        <a:rPr lang="en-GB" sz="700">
                          <a:solidFill>
                            <a:schemeClr val="accent1"/>
                          </a:solidFill>
                          <a:latin typeface="Arial"/>
                          <a:cs typeface="Arial"/>
                        </a:rPr>
                        <a:t>Contact name will be provided if further is required from the customer</a:t>
                      </a:r>
                    </a:p>
                  </a:txBody>
                  <a:tcPr marL="121920" marR="121920" marT="60960" marB="60960" anchor="ctr"/>
                </a:tc>
                <a:tc>
                  <a:txBody>
                    <a:bodyPr/>
                    <a:lstStyle/>
                    <a:p>
                      <a:pPr marL="171450" marR="0" lvl="1" indent="-171450" algn="l">
                        <a:lnSpc>
                          <a:spcPct val="100000"/>
                        </a:lnSpc>
                        <a:spcBef>
                          <a:spcPts val="0"/>
                        </a:spcBef>
                        <a:spcAft>
                          <a:spcPts val="0"/>
                        </a:spcAft>
                        <a:buFontTx/>
                        <a:buChar char="-"/>
                      </a:pPr>
                      <a:r>
                        <a:rPr lang="en-US" sz="700" b="0" i="0" u="none" strike="noStrike" baseline="0" noProof="0" dirty="0">
                          <a:solidFill>
                            <a:schemeClr val="tx1"/>
                          </a:solidFill>
                          <a:latin typeface="Arial" panose="020B0604020202020204" pitchFamily="34" charset="0"/>
                          <a:cs typeface="Arial" panose="020B0604020202020204" pitchFamily="34" charset="0"/>
                        </a:rPr>
                        <a:t>The overall score for the customer communications issued in August was 9.6/10, which we are classifying as ‘Met Some Expectations’. This is a 2.2 increase in comparison to last month. Our average monthly KVI score to date is 7.8/10 - ‘Met Some Expectations’. </a:t>
                      </a:r>
                    </a:p>
                    <a:p>
                      <a:pPr marL="171450" marR="0" lvl="1" indent="-171450" algn="l">
                        <a:lnSpc>
                          <a:spcPct val="100000"/>
                        </a:lnSpc>
                        <a:spcBef>
                          <a:spcPts val="0"/>
                        </a:spcBef>
                        <a:spcAft>
                          <a:spcPts val="0"/>
                        </a:spcAft>
                        <a:buFontTx/>
                        <a:buChar char="-"/>
                      </a:pPr>
                      <a:r>
                        <a:rPr lang="en-US" sz="700" b="0" i="0" u="none" strike="noStrike" baseline="0" noProof="0" dirty="0">
                          <a:solidFill>
                            <a:schemeClr val="tx1"/>
                          </a:solidFill>
                          <a:latin typeface="Arial" panose="020B0604020202020204" pitchFamily="34" charset="0"/>
                          <a:cs typeface="Arial" panose="020B0604020202020204" pitchFamily="34" charset="0"/>
                        </a:rPr>
                        <a:t>Next month we shall concentrate on content of the comms now we have consistency in format and basic requirements required in a communication</a:t>
                      </a:r>
                    </a:p>
                  </a:txBody>
                  <a:tcPr marL="121920" marR="121920" marT="60960" marB="60960" anchor="ctr">
                    <a:solidFill>
                      <a:srgbClr val="00B050"/>
                    </a:solidFill>
                  </a:tcPr>
                </a:tc>
                <a:extLst>
                  <a:ext uri="{0D108BD9-81ED-4DB2-BD59-A6C34878D82A}">
                    <a16:rowId xmlns:a16="http://schemas.microsoft.com/office/drawing/2014/main" val="3460148215"/>
                  </a:ext>
                </a:extLst>
              </a:tr>
            </a:tbl>
          </a:graphicData>
        </a:graphic>
      </p:graphicFrame>
      <p:sp>
        <p:nvSpPr>
          <p:cNvPr id="21" name="Oval 20"/>
          <p:cNvSpPr/>
          <p:nvPr/>
        </p:nvSpPr>
        <p:spPr bwMode="auto">
          <a:xfrm>
            <a:off x="565672" y="3612315"/>
            <a:ext cx="1139176" cy="632473"/>
          </a:xfrm>
          <a:prstGeom prst="ellipse">
            <a:avLst/>
          </a:prstGeom>
          <a:solidFill>
            <a:srgbClr val="9CCB3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Financial</a:t>
            </a:r>
          </a:p>
          <a:p>
            <a:pPr algn="ctr" defTabSz="1219170" fontAlgn="base">
              <a:spcBef>
                <a:spcPct val="0"/>
              </a:spcBef>
              <a:spcAft>
                <a:spcPct val="0"/>
              </a:spcAft>
            </a:pPr>
            <a:r>
              <a:rPr lang="en-GB" sz="1200">
                <a:solidFill>
                  <a:schemeClr val="bg1"/>
                </a:solidFill>
              </a:rPr>
              <a:t>Reporting</a:t>
            </a:r>
          </a:p>
        </p:txBody>
      </p:sp>
      <p:sp>
        <p:nvSpPr>
          <p:cNvPr id="12" name="Oval 11"/>
          <p:cNvSpPr/>
          <p:nvPr/>
        </p:nvSpPr>
        <p:spPr bwMode="auto">
          <a:xfrm>
            <a:off x="565672" y="983227"/>
            <a:ext cx="1139176" cy="632473"/>
          </a:xfrm>
          <a:prstGeom prst="ellipse">
            <a:avLst/>
          </a:prstGeom>
          <a:solidFill>
            <a:srgbClr val="BD6AA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Relationship </a:t>
            </a:r>
          </a:p>
          <a:p>
            <a:pPr algn="ctr" defTabSz="1219170" fontAlgn="base">
              <a:spcBef>
                <a:spcPct val="0"/>
              </a:spcBef>
              <a:spcAft>
                <a:spcPct val="0"/>
              </a:spcAft>
            </a:pPr>
            <a:r>
              <a:rPr lang="en-GB" sz="1200">
                <a:solidFill>
                  <a:schemeClr val="bg1"/>
                </a:solidFill>
              </a:rPr>
              <a:t>Management</a:t>
            </a:r>
          </a:p>
        </p:txBody>
      </p:sp>
      <p:sp>
        <p:nvSpPr>
          <p:cNvPr id="13" name="Oval 12"/>
          <p:cNvSpPr/>
          <p:nvPr/>
        </p:nvSpPr>
        <p:spPr bwMode="auto">
          <a:xfrm>
            <a:off x="565672" y="1799643"/>
            <a:ext cx="1139176" cy="632473"/>
          </a:xfrm>
          <a:prstGeom prst="ellipse">
            <a:avLst/>
          </a:prstGeom>
          <a:solidFill>
            <a:srgbClr val="E7BB2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Change </a:t>
            </a:r>
          </a:p>
          <a:p>
            <a:pPr algn="ctr" defTabSz="1219170" fontAlgn="base">
              <a:spcBef>
                <a:spcPct val="0"/>
              </a:spcBef>
              <a:spcAft>
                <a:spcPct val="0"/>
              </a:spcAft>
            </a:pPr>
            <a:r>
              <a:rPr lang="en-GB" sz="1200">
                <a:solidFill>
                  <a:schemeClr val="bg1"/>
                </a:solidFill>
              </a:rPr>
              <a:t>Management</a:t>
            </a:r>
          </a:p>
        </p:txBody>
      </p:sp>
      <p:sp>
        <p:nvSpPr>
          <p:cNvPr id="14" name="Oval 13"/>
          <p:cNvSpPr/>
          <p:nvPr/>
        </p:nvSpPr>
        <p:spPr bwMode="auto">
          <a:xfrm>
            <a:off x="565672" y="2654958"/>
            <a:ext cx="1139176" cy="632473"/>
          </a:xfrm>
          <a:prstGeom prst="ellipse">
            <a:avLst/>
          </a:prstGeom>
          <a:solidFill>
            <a:srgbClr val="F5835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a:t>
            </a:r>
          </a:p>
          <a:p>
            <a:pPr algn="ctr" defTabSz="1219170" fontAlgn="base">
              <a:spcBef>
                <a:spcPct val="0"/>
              </a:spcBef>
              <a:spcAft>
                <a:spcPct val="0"/>
              </a:spcAft>
            </a:pPr>
            <a:r>
              <a:rPr lang="en-GB" sz="1200">
                <a:solidFill>
                  <a:schemeClr val="bg1"/>
                </a:solidFill>
              </a:rPr>
              <a:t>Data Security</a:t>
            </a:r>
          </a:p>
        </p:txBody>
      </p:sp>
      <p:sp>
        <p:nvSpPr>
          <p:cNvPr id="15" name="Oval 14"/>
          <p:cNvSpPr/>
          <p:nvPr/>
        </p:nvSpPr>
        <p:spPr bwMode="auto">
          <a:xfrm>
            <a:off x="565672" y="4742586"/>
            <a:ext cx="1139176" cy="632473"/>
          </a:xfrm>
          <a:prstGeom prst="ellipse">
            <a:avLst/>
          </a:prstGeom>
          <a:solidFill>
            <a:srgbClr val="2B80B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 Issue</a:t>
            </a:r>
          </a:p>
          <a:p>
            <a:pPr algn="ctr" defTabSz="1219170" fontAlgn="base">
              <a:spcBef>
                <a:spcPct val="0"/>
              </a:spcBef>
              <a:spcAft>
                <a:spcPct val="0"/>
              </a:spcAft>
            </a:pPr>
            <a:r>
              <a:rPr lang="en-GB" sz="1200">
                <a:solidFill>
                  <a:schemeClr val="bg1"/>
                </a:solidFill>
              </a:rPr>
              <a:t>Resolution</a:t>
            </a:r>
          </a:p>
        </p:txBody>
      </p:sp>
      <p:sp>
        <p:nvSpPr>
          <p:cNvPr id="16" name="Oval 15"/>
          <p:cNvSpPr/>
          <p:nvPr/>
        </p:nvSpPr>
        <p:spPr bwMode="auto">
          <a:xfrm>
            <a:off x="565672" y="5908471"/>
            <a:ext cx="1139176" cy="632473"/>
          </a:xfrm>
          <a:prstGeom prst="ellipse">
            <a:avLst/>
          </a:prstGeom>
          <a:solidFill>
            <a:srgbClr val="9C4878"/>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Communication</a:t>
            </a:r>
          </a:p>
        </p:txBody>
      </p:sp>
      <p:sp>
        <p:nvSpPr>
          <p:cNvPr id="17" name="Title 1">
            <a:extLst>
              <a:ext uri="{FF2B5EF4-FFF2-40B4-BE49-F238E27FC236}">
                <a16:creationId xmlns:a16="http://schemas.microsoft.com/office/drawing/2014/main" id="{22890D34-08F4-4BB8-B954-03DE67AD273B}"/>
              </a:ext>
            </a:extLst>
          </p:cNvPr>
          <p:cNvSpPr txBox="1">
            <a:spLocks/>
          </p:cNvSpPr>
          <p:nvPr/>
        </p:nvSpPr>
        <p:spPr>
          <a:xfrm>
            <a:off x="187227" y="5605"/>
            <a:ext cx="11707082" cy="5947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500" b="1">
                <a:solidFill>
                  <a:srgbClr val="3E5AA8"/>
                </a:solidFill>
                <a:latin typeface="Arial" panose="020B0604020202020204" pitchFamily="34" charset="0"/>
                <a:cs typeface="Arial" panose="020B0604020202020204" pitchFamily="34" charset="0"/>
              </a:rPr>
              <a:t>Interim Key Value Indicator (KVI) Scorecard – August 2020 </a:t>
            </a:r>
          </a:p>
        </p:txBody>
      </p:sp>
    </p:spTree>
    <p:extLst>
      <p:ext uri="{BB962C8B-B14F-4D97-AF65-F5344CB8AC3E}">
        <p14:creationId xmlns:p14="http://schemas.microsoft.com/office/powerpoint/2010/main" val="285185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Clarke, Angela</DisplayName>
        <AccountId>60</AccountId>
        <AccountType/>
      </UserInfo>
      <UserInfo>
        <DisplayName>Jennings, Alison J</DisplayName>
        <AccountId>58</AccountId>
        <AccountType/>
      </UserInfo>
      <UserInfo>
        <DisplayName>Thompson, Dionne</DisplayName>
        <AccountId>118</AccountId>
        <AccountType/>
      </UserInfo>
      <UserInfo>
        <DisplayName>Downes, Michele</DisplayName>
        <AccountId>63</AccountId>
        <AccountType/>
      </UserInfo>
      <UserInfo>
        <DisplayName>Stace, Nick</DisplayName>
        <AccountId>238</AccountId>
        <AccountType/>
      </UserInfo>
      <UserInfo>
        <DisplayName>Halford, Claire</DisplayName>
        <AccountId>233</AccountId>
        <AccountType/>
      </UserInfo>
      <UserInfo>
        <DisplayName>Smith, Emma</DisplayName>
        <AccountId>57</AccountId>
        <AccountType/>
      </UserInfo>
      <UserInfo>
        <DisplayName>Stuart, Alex</DisplayName>
        <AccountId>28</AccountId>
        <AccountType/>
      </UserInfo>
      <UserInfo>
        <DisplayName>Whitcroft, Linda E</DisplayName>
        <AccountId>104</AccountId>
        <AccountType/>
      </UserInfo>
      <UserInfo>
        <DisplayName>Szabo, Andrew</DisplayName>
        <AccountId>139</AccountId>
        <AccountType/>
      </UserInfo>
      <UserInfo>
        <DisplayName>Taggart, Rachel</DisplayName>
        <AccountId>352</AccountId>
        <AccountType/>
      </UserInfo>
      <UserInfo>
        <DisplayName>Goodes, Jane</DisplayName>
        <AccountId>235</AccountId>
        <AccountType/>
      </UserInfo>
      <UserInfo>
        <DisplayName>Dee Deu</DisplayName>
        <AccountId>236</AccountId>
        <AccountType/>
      </UserInfo>
      <UserInfo>
        <DisplayName>Simon Scott</DisplayName>
        <AccountId>245</AccountId>
        <AccountType/>
      </UserInfo>
      <UserInfo>
        <DisplayName>Purcell2, Laura</DisplayName>
        <AccountId>234</AccountId>
        <AccountType/>
      </UserInfo>
      <UserInfo>
        <DisplayName>Orsler, Paul</DisplayName>
        <AccountId>355</AccountId>
        <AccountType/>
      </UserInfo>
      <UserInfo>
        <DisplayName>Debi Jones</DisplayName>
        <AccountId>356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49241-3EFB-419A-903C-88D3378ABE9E}">
  <ds:schemaRefs>
    <ds:schemaRef ds:uri="01e216d0-3c47-4df7-9962-9c46cfd86dcf"/>
    <ds:schemaRef ds:uri="e9719a0f-791d-4c29-bdb6-384b6d00cd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0899D1-5BC8-42EF-A0CF-69BBE49EA574}"/>
</file>

<file path=customXml/itemProps3.xml><?xml version="1.0" encoding="utf-8"?>
<ds:datastoreItem xmlns:ds="http://schemas.openxmlformats.org/officeDocument/2006/customXml" ds:itemID="{D784B51A-7853-4AB3-B0EA-76E6B976B1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816</Words>
  <Application>Microsoft Office PowerPoint</Application>
  <PresentationFormat>Widescreen</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 2019/20</dc:title>
  <dc:creator>Jones, Stephanie</dc:creator>
  <cp:lastModifiedBy>Deery, Steve M</cp:lastModifiedBy>
  <cp:revision>2</cp:revision>
  <dcterms:created xsi:type="dcterms:W3CDTF">2019-09-24T07:46:28Z</dcterms:created>
  <dcterms:modified xsi:type="dcterms:W3CDTF">2020-09-07T14:37:50Z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_NewReviewCycle">
    <vt:lpwstr/>
  </property>
  <property fmtid="{D5CDD505-2E9C-101B-9397-08002B2CF9AE}" pid="4" name="ppcDepartment">
    <vt:lpwstr>52;#Architecture|f859e213-40db-4403-8b46-59307385e2be</vt:lpwstr>
  </property>
  <property fmtid="{D5CDD505-2E9C-101B-9397-08002B2CF9AE}" pid="5" name="DocumentType">
    <vt:lpwstr>9;#Guide|230f79bc-a365-48ef-bc07-9eb377a7c60e</vt:lpwstr>
  </property>
</Properties>
</file>