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2"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4"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D75733"/>
    <a:srgbClr val="40D1F5"/>
    <a:srgbClr val="9CCB3B"/>
    <a:srgbClr val="FFFFFF"/>
    <a:srgbClr val="9C4877"/>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B00BD5-6836-4F32-6604-383D283AC6BE}" v="13" dt="2020-09-07T16:33:48.336"/>
    <p1510:client id="{6433ABFC-E6AB-4E8D-B8F8-E195D19027DE}" v="2" dt="2020-09-07T16:37:24.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0_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inear"/>
            <c:dispRSqr val="0"/>
            <c:dispEq val="0"/>
          </c:trendline>
          <c:cat>
            <c:strRef>
              <c:f>'IM Graphs'!$B$8:$B$19</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Graphs'!$C$8:$C$19</c:f>
              <c:numCache>
                <c:formatCode>General</c:formatCode>
                <c:ptCount val="12"/>
                <c:pt idx="0">
                  <c:v>4</c:v>
                </c:pt>
                <c:pt idx="1">
                  <c:v>2</c:v>
                </c:pt>
                <c:pt idx="2">
                  <c:v>0</c:v>
                </c:pt>
                <c:pt idx="3">
                  <c:v>1</c:v>
                </c:pt>
                <c:pt idx="4">
                  <c:v>1</c:v>
                </c:pt>
                <c:pt idx="5">
                  <c:v>2</c:v>
                </c:pt>
                <c:pt idx="6">
                  <c:v>2</c:v>
                </c:pt>
                <c:pt idx="7">
                  <c:v>5</c:v>
                </c:pt>
                <c:pt idx="8">
                  <c:v>2</c:v>
                </c:pt>
                <c:pt idx="9">
                  <c:v>2</c:v>
                </c:pt>
                <c:pt idx="10">
                  <c:v>8</c:v>
                </c:pt>
                <c:pt idx="11">
                  <c:v>3</c:v>
                </c:pt>
              </c:numCache>
            </c:numRef>
          </c:val>
          <c:extLst>
            <c:ext xmlns:c16="http://schemas.microsoft.com/office/drawing/2014/chart" uri="{C3380CC4-5D6E-409C-BE32-E72D297353CC}">
              <c16:uniqueId val="{00000001-E866-4E0F-8A75-E2ECB47BEE5D}"/>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Graphs'!$B$8:$B$19</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Graphs'!$D$8:$D$19</c:f>
              <c:numCache>
                <c:formatCode>General</c:formatCode>
                <c:ptCount val="12"/>
                <c:pt idx="0">
                  <c:v>0</c:v>
                </c:pt>
                <c:pt idx="1">
                  <c:v>0</c:v>
                </c:pt>
                <c:pt idx="2">
                  <c:v>0</c:v>
                </c:pt>
                <c:pt idx="3">
                  <c:v>0</c:v>
                </c:pt>
                <c:pt idx="4">
                  <c:v>2</c:v>
                </c:pt>
                <c:pt idx="5">
                  <c:v>0</c:v>
                </c:pt>
                <c:pt idx="6">
                  <c:v>1</c:v>
                </c:pt>
                <c:pt idx="7">
                  <c:v>0</c:v>
                </c:pt>
                <c:pt idx="8">
                  <c:v>1</c:v>
                </c:pt>
                <c:pt idx="9">
                  <c:v>0</c:v>
                </c:pt>
                <c:pt idx="10">
                  <c:v>0</c:v>
                </c:pt>
                <c:pt idx="11">
                  <c:v>1</c:v>
                </c:pt>
              </c:numCache>
            </c:numRef>
          </c:val>
          <c:extLst>
            <c:ext xmlns:c16="http://schemas.microsoft.com/office/drawing/2014/chart" uri="{C3380CC4-5D6E-409C-BE32-E72D297353CC}">
              <c16:uniqueId val="{00000003-E866-4E0F-8A75-E2ECB47BEE5D}"/>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Graphs'!$B$8:$B$19</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Graphs'!$E$8:$E$19</c:f>
              <c:numCache>
                <c:formatCode>General</c:formatCode>
                <c:ptCount val="12"/>
                <c:pt idx="0">
                  <c:v>0</c:v>
                </c:pt>
                <c:pt idx="1">
                  <c:v>2</c:v>
                </c:pt>
                <c:pt idx="2">
                  <c:v>2</c:v>
                </c:pt>
                <c:pt idx="3">
                  <c:v>1</c:v>
                </c:pt>
                <c:pt idx="4">
                  <c:v>2</c:v>
                </c:pt>
                <c:pt idx="5">
                  <c:v>2</c:v>
                </c:pt>
                <c:pt idx="6">
                  <c:v>2</c:v>
                </c:pt>
                <c:pt idx="7">
                  <c:v>1</c:v>
                </c:pt>
                <c:pt idx="8">
                  <c:v>1</c:v>
                </c:pt>
                <c:pt idx="9">
                  <c:v>3</c:v>
                </c:pt>
                <c:pt idx="10">
                  <c:v>1</c:v>
                </c:pt>
                <c:pt idx="11">
                  <c:v>1</c:v>
                </c:pt>
              </c:numCache>
            </c:numRef>
          </c:val>
          <c:extLst>
            <c:ext xmlns:c16="http://schemas.microsoft.com/office/drawing/2014/chart" uri="{C3380CC4-5D6E-409C-BE32-E72D297353CC}">
              <c16:uniqueId val="{00000004-E866-4E0F-8A75-E2ECB47BEE5D}"/>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Graphs'!$B$8:$B$19</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Graphs'!$F$8:$F$19</c:f>
              <c:numCache>
                <c:formatCode>General</c:formatCode>
                <c:ptCount val="12"/>
                <c:pt idx="0">
                  <c:v>1</c:v>
                </c:pt>
                <c:pt idx="1">
                  <c:v>1</c:v>
                </c:pt>
                <c:pt idx="2">
                  <c:v>1</c:v>
                </c:pt>
                <c:pt idx="3">
                  <c:v>1</c:v>
                </c:pt>
                <c:pt idx="4">
                  <c:v>0</c:v>
                </c:pt>
                <c:pt idx="5">
                  <c:v>3</c:v>
                </c:pt>
                <c:pt idx="6">
                  <c:v>0</c:v>
                </c:pt>
                <c:pt idx="7">
                  <c:v>1</c:v>
                </c:pt>
                <c:pt idx="8">
                  <c:v>2</c:v>
                </c:pt>
                <c:pt idx="9">
                  <c:v>0</c:v>
                </c:pt>
                <c:pt idx="10">
                  <c:v>0</c:v>
                </c:pt>
                <c:pt idx="11">
                  <c:v>0</c:v>
                </c:pt>
              </c:numCache>
            </c:numRef>
          </c:val>
          <c:extLst>
            <c:ext xmlns:c16="http://schemas.microsoft.com/office/drawing/2014/chart" uri="{C3380CC4-5D6E-409C-BE32-E72D297353CC}">
              <c16:uniqueId val="{00000005-E866-4E0F-8A75-E2ECB47BEE5D}"/>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Graphs'!$B$8:$B$19</c:f>
              <c:strCache>
                <c:ptCount val="12"/>
                <c:pt idx="0">
                  <c:v>S</c:v>
                </c:pt>
                <c:pt idx="1">
                  <c:v>O</c:v>
                </c:pt>
                <c:pt idx="2">
                  <c:v>N</c:v>
                </c:pt>
                <c:pt idx="3">
                  <c:v>D</c:v>
                </c:pt>
                <c:pt idx="4">
                  <c:v>J</c:v>
                </c:pt>
                <c:pt idx="5">
                  <c:v>F</c:v>
                </c:pt>
                <c:pt idx="6">
                  <c:v>M</c:v>
                </c:pt>
                <c:pt idx="7">
                  <c:v>A</c:v>
                </c:pt>
                <c:pt idx="8">
                  <c:v>M</c:v>
                </c:pt>
                <c:pt idx="9">
                  <c:v>J</c:v>
                </c:pt>
                <c:pt idx="10">
                  <c:v>J</c:v>
                </c:pt>
                <c:pt idx="11">
                  <c:v>A</c:v>
                </c:pt>
              </c:strCache>
            </c:strRef>
          </c:cat>
          <c:val>
            <c:numRef>
              <c:f>'IM Graphs'!$G$8:$G$19</c:f>
              <c:numCache>
                <c:formatCode>General</c:formatCode>
                <c:ptCount val="12"/>
                <c:pt idx="0">
                  <c:v>2</c:v>
                </c:pt>
                <c:pt idx="1">
                  <c:v>0</c:v>
                </c:pt>
                <c:pt idx="2">
                  <c:v>2</c:v>
                </c:pt>
                <c:pt idx="3">
                  <c:v>3</c:v>
                </c:pt>
                <c:pt idx="4">
                  <c:v>0</c:v>
                </c:pt>
                <c:pt idx="5">
                  <c:v>2</c:v>
                </c:pt>
                <c:pt idx="6">
                  <c:v>0</c:v>
                </c:pt>
                <c:pt idx="7">
                  <c:v>2</c:v>
                </c:pt>
                <c:pt idx="8">
                  <c:v>0</c:v>
                </c:pt>
                <c:pt idx="9">
                  <c:v>2</c:v>
                </c:pt>
                <c:pt idx="10">
                  <c:v>0</c:v>
                </c:pt>
                <c:pt idx="11">
                  <c:v>1</c:v>
                </c:pt>
              </c:numCache>
            </c:numRef>
          </c:val>
          <c:extLst>
            <c:ext xmlns:c16="http://schemas.microsoft.com/office/drawing/2014/chart" uri="{C3380CC4-5D6E-409C-BE32-E72D297353CC}">
              <c16:uniqueId val="{00000006-E866-4E0F-8A75-E2ECB47BEE5D}"/>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07/09/2020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276205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a:latin typeface="Arial"/>
                <a:cs typeface="Arial"/>
              </a:rPr>
              <a:t>Xoserve Incident Summary: August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a:latin typeface="Arial"/>
                <a:cs typeface="Arial"/>
              </a:rPr>
              <a:t>1</a:t>
            </a:r>
            <a:r>
              <a:rPr lang="en-GB" sz="2400" baseline="30000">
                <a:latin typeface="Arial"/>
                <a:cs typeface="Arial"/>
              </a:rPr>
              <a:t>st</a:t>
            </a:r>
            <a:r>
              <a:rPr lang="en-GB" sz="2400">
                <a:latin typeface="Arial"/>
                <a:cs typeface="Arial"/>
              </a:rPr>
              <a:t> September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Xoserve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Xoserve’s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Xoserve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August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6" name="Content Placeholder 6">
            <a:extLst>
              <a:ext uri="{FF2B5EF4-FFF2-40B4-BE49-F238E27FC236}">
                <a16:creationId xmlns:a16="http://schemas.microsoft.com/office/drawing/2014/main" id="{5769632A-ADCC-498B-A405-D206900A983C}"/>
              </a:ext>
            </a:extLst>
          </p:cNvPr>
          <p:cNvGraphicFramePr>
            <a:graphicFrameLocks/>
          </p:cNvGraphicFramePr>
          <p:nvPr>
            <p:extLst>
              <p:ext uri="{D42A27DB-BD31-4B8C-83A1-F6EECF244321}">
                <p14:modId xmlns:p14="http://schemas.microsoft.com/office/powerpoint/2010/main" val="3876998326"/>
              </p:ext>
            </p:extLst>
          </p:nvPr>
        </p:nvGraphicFramePr>
        <p:xfrm>
          <a:off x="92869" y="552272"/>
          <a:ext cx="8943976" cy="4417950"/>
        </p:xfrm>
        <a:graphic>
          <a:graphicData uri="http://schemas.openxmlformats.org/drawingml/2006/table">
            <a:tbl>
              <a:tblPr firstRow="1" bandRow="1">
                <a:tableStyleId>{5C22544A-7EE6-4342-B048-85BDC9FD1C3A}</a:tableStyleId>
              </a:tblPr>
              <a:tblGrid>
                <a:gridCol w="454264">
                  <a:extLst>
                    <a:ext uri="{9D8B030D-6E8A-4147-A177-3AD203B41FA5}">
                      <a16:colId xmlns:a16="http://schemas.microsoft.com/office/drawing/2014/main" val="1820395623"/>
                    </a:ext>
                  </a:extLst>
                </a:gridCol>
                <a:gridCol w="1495980">
                  <a:extLst>
                    <a:ext uri="{9D8B030D-6E8A-4147-A177-3AD203B41FA5}">
                      <a16:colId xmlns:a16="http://schemas.microsoft.com/office/drawing/2014/main" val="3579627632"/>
                    </a:ext>
                  </a:extLst>
                </a:gridCol>
                <a:gridCol w="1635918">
                  <a:extLst>
                    <a:ext uri="{9D8B030D-6E8A-4147-A177-3AD203B41FA5}">
                      <a16:colId xmlns:a16="http://schemas.microsoft.com/office/drawing/2014/main" val="715552888"/>
                    </a:ext>
                  </a:extLst>
                </a:gridCol>
                <a:gridCol w="1857375">
                  <a:extLst>
                    <a:ext uri="{9D8B030D-6E8A-4147-A177-3AD203B41FA5}">
                      <a16:colId xmlns:a16="http://schemas.microsoft.com/office/drawing/2014/main" val="2287827896"/>
                    </a:ext>
                  </a:extLst>
                </a:gridCol>
                <a:gridCol w="2100263">
                  <a:extLst>
                    <a:ext uri="{9D8B030D-6E8A-4147-A177-3AD203B41FA5}">
                      <a16:colId xmlns:a16="http://schemas.microsoft.com/office/drawing/2014/main" val="1642094320"/>
                    </a:ext>
                  </a:extLst>
                </a:gridCol>
                <a:gridCol w="751247">
                  <a:extLst>
                    <a:ext uri="{9D8B030D-6E8A-4147-A177-3AD203B41FA5}">
                      <a16:colId xmlns:a16="http://schemas.microsoft.com/office/drawing/2014/main" val="4119213854"/>
                    </a:ext>
                  </a:extLst>
                </a:gridCol>
                <a:gridCol w="648929">
                  <a:extLst>
                    <a:ext uri="{9D8B030D-6E8A-4147-A177-3AD203B41FA5}">
                      <a16:colId xmlns:a16="http://schemas.microsoft.com/office/drawing/2014/main" val="1273231573"/>
                    </a:ext>
                  </a:extLst>
                </a:gridCol>
              </a:tblGrid>
              <a:tr h="0">
                <a:tc>
                  <a:txBody>
                    <a:bodyPr/>
                    <a:lstStyle/>
                    <a:p>
                      <a:r>
                        <a:rPr lang="en-US" sz="800"/>
                        <a:t> Ref.</a:t>
                      </a:r>
                      <a:endParaRPr lang="en-GB" sz="800"/>
                    </a:p>
                  </a:txBody>
                  <a:tcPr anchor="ctr"/>
                </a:tc>
                <a:tc>
                  <a:txBody>
                    <a:bodyPr/>
                    <a:lstStyle/>
                    <a:p>
                      <a:r>
                        <a:rPr lang="en-US" sz="800"/>
                        <a:t>What happened?</a:t>
                      </a:r>
                      <a:endParaRPr lang="en-GB" sz="800"/>
                    </a:p>
                  </a:txBody>
                  <a:tcPr anchor="ctr"/>
                </a:tc>
                <a:tc>
                  <a:txBody>
                    <a:bodyPr/>
                    <a:lstStyle/>
                    <a:p>
                      <a:r>
                        <a:rPr lang="en-US" sz="800"/>
                        <a:t>Why did it happen?</a:t>
                      </a:r>
                      <a:endParaRPr lang="en-GB" sz="800"/>
                    </a:p>
                  </a:txBody>
                  <a:tcPr anchor="ctr"/>
                </a:tc>
                <a:tc>
                  <a:txBody>
                    <a:bodyPr/>
                    <a:lstStyle/>
                    <a:p>
                      <a:r>
                        <a:rPr lang="en-US" sz="800"/>
                        <a:t>What do Xoserve understand our customers experienced?</a:t>
                      </a:r>
                      <a:endParaRPr lang="en-GB" sz="800"/>
                    </a:p>
                  </a:txBody>
                  <a:tcPr anchor="ctr"/>
                </a:tc>
                <a:tc>
                  <a:txBody>
                    <a:bodyPr/>
                    <a:lstStyle/>
                    <a:p>
                      <a:r>
                        <a:rPr lang="en-US" sz="800"/>
                        <a:t>What did your Xoserve team do to resolve?</a:t>
                      </a:r>
                      <a:endParaRPr lang="en-GB" sz="800"/>
                    </a:p>
                  </a:txBody>
                  <a:tcPr anchor="ctr"/>
                </a:tc>
                <a:tc>
                  <a:txBody>
                    <a:bodyPr/>
                    <a:lstStyle/>
                    <a:p>
                      <a:pPr algn="ctr">
                        <a:spcAft>
                          <a:spcPts val="0"/>
                        </a:spcAft>
                      </a:pPr>
                      <a:r>
                        <a:rPr lang="en-GB" sz="900">
                          <a:effectLst/>
                          <a:latin typeface="+mn-lt"/>
                        </a:rPr>
                        <a:t>Incident Date</a:t>
                      </a:r>
                      <a:endParaRPr lang="en-GB" sz="90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a:effectLst/>
                          <a:latin typeface="+mn-lt"/>
                        </a:rPr>
                        <a:t>Resolved Date</a:t>
                      </a:r>
                      <a:endParaRPr lang="en-GB" sz="9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343608">
                <a:tc>
                  <a:txBody>
                    <a:bodyPr/>
                    <a:lstStyle/>
                    <a:p>
                      <a:pPr algn="ctr" fontAlgn="ctr"/>
                      <a:r>
                        <a:rPr lang="en-IN" sz="800" u="none" strike="noStrike" kern="1200">
                          <a:solidFill>
                            <a:schemeClr val="bg1"/>
                          </a:solidFill>
                          <a:effectLst/>
                          <a:latin typeface="+mn-lt"/>
                          <a:ea typeface="+mn-ea"/>
                          <a:cs typeface="+mn-cs"/>
                        </a:rPr>
                        <a:t>1172529</a:t>
                      </a:r>
                    </a:p>
                  </a:txBody>
                  <a:tcPr marL="4755" marR="4755" marT="4755" marB="0" anchor="ctr">
                    <a:solidFill>
                      <a:srgbClr val="9CCB3B"/>
                    </a:solidFill>
                  </a:tcPr>
                </a:tc>
                <a:tc>
                  <a:txBody>
                    <a:bodyPr/>
                    <a:lstStyle/>
                    <a:p>
                      <a:pPr algn="l" rtl="0" fontAlgn="ctr"/>
                      <a:r>
                        <a:rPr lang="en-US" sz="700" b="0" i="0" u="none" strike="noStrike">
                          <a:solidFill>
                            <a:srgbClr val="000000"/>
                          </a:solidFill>
                          <a:effectLst/>
                          <a:latin typeface="+mn-lt"/>
                        </a:rPr>
                        <a:t>Gemini Demand Attribution publication delayed for 11th hour bar</a:t>
                      </a:r>
                      <a:endParaRPr lang="en-IN" sz="700" b="0" i="0" u="none" strike="noStrike">
                        <a:solidFill>
                          <a:srgbClr val="000000"/>
                        </a:solidFill>
                        <a:effectLst/>
                        <a:latin typeface="+mn-lt"/>
                      </a:endParaRP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Late file delivery from National Grid systems delayed processing within Gemini</a:t>
                      </a:r>
                      <a:endParaRPr lang="en-IN" sz="700" b="0" i="0" u="none" strike="noStrike">
                        <a:solidFill>
                          <a:srgbClr val="000000"/>
                        </a:solidFill>
                        <a:effectLst/>
                        <a:latin typeface="Arial" panose="020B0604020202020204" pitchFamily="34" charset="0"/>
                      </a:endParaRP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Customers would not have been able to view the latest Demand Allocation values for the current and day ahead Gas days. Publication delayed 34 mins</a:t>
                      </a:r>
                      <a:endParaRPr lang="en-IN" sz="700" b="0" i="0" u="none" strike="noStrike">
                        <a:solidFill>
                          <a:srgbClr val="000000"/>
                        </a:solidFill>
                        <a:effectLst/>
                        <a:latin typeface="Arial" panose="020B0604020202020204" pitchFamily="34" charset="0"/>
                      </a:endParaRP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Xoserve support teams worked with National Grid to confirm file delivery </a:t>
                      </a:r>
                      <a:endParaRPr lang="en-IN" sz="700" b="0" i="0" u="none" strike="noStrike">
                        <a:solidFill>
                          <a:srgbClr val="000000"/>
                        </a:solidFill>
                        <a:effectLst/>
                        <a:latin typeface="Arial" panose="020B0604020202020204" pitchFamily="34" charset="0"/>
                      </a:endParaRPr>
                    </a:p>
                  </a:txBody>
                  <a:tcPr marL="90000" marR="90000" marT="46800" marB="46800" anchor="ctr"/>
                </a:tc>
                <a:tc>
                  <a:txBody>
                    <a:bodyPr/>
                    <a:lstStyle/>
                    <a:p>
                      <a:pPr algn="ctr" rtl="0" fontAlgn="ctr"/>
                      <a:r>
                        <a:rPr lang="en-GB" sz="700" b="0" i="0" u="none" strike="noStrike" kern="1200" baseline="0">
                          <a:solidFill>
                            <a:srgbClr val="000000"/>
                          </a:solidFill>
                          <a:effectLst/>
                          <a:latin typeface="+mj-lt"/>
                          <a:ea typeface="+mn-ea"/>
                          <a:cs typeface="+mn-cs"/>
                        </a:rPr>
                        <a:t>14/08/2020</a:t>
                      </a:r>
                      <a:br>
                        <a:rPr lang="en-GB" sz="700" b="0" i="0" u="none" strike="noStrike" kern="1200" baseline="0">
                          <a:solidFill>
                            <a:srgbClr val="000000"/>
                          </a:solidFill>
                          <a:effectLst/>
                          <a:latin typeface="+mj-lt"/>
                          <a:ea typeface="+mn-ea"/>
                          <a:cs typeface="+mn-cs"/>
                        </a:rPr>
                      </a:br>
                      <a:r>
                        <a:rPr lang="en-GB" sz="700" b="0" i="0" u="none" strike="noStrike" kern="1200" baseline="0">
                          <a:solidFill>
                            <a:srgbClr val="000000"/>
                          </a:solidFill>
                          <a:effectLst/>
                          <a:latin typeface="+mj-lt"/>
                          <a:ea typeface="+mn-ea"/>
                          <a:cs typeface="+mn-cs"/>
                        </a:rPr>
                        <a:t>11:29</a:t>
                      </a:r>
                    </a:p>
                  </a:txBody>
                  <a:tcPr marL="90000" marR="90000" marT="46800" marB="46800" anchor="ctr"/>
                </a:tc>
                <a:tc>
                  <a:txBody>
                    <a:bodyPr/>
                    <a:lstStyle/>
                    <a:p>
                      <a:pPr algn="ctr" rtl="0" fontAlgn="ctr"/>
                      <a:r>
                        <a:rPr lang="en-GB" sz="700" b="0" i="0" u="none" strike="noStrike" kern="1200" baseline="0">
                          <a:solidFill>
                            <a:srgbClr val="000000"/>
                          </a:solidFill>
                          <a:effectLst/>
                          <a:latin typeface="+mj-lt"/>
                          <a:ea typeface="+mn-ea"/>
                          <a:cs typeface="+mn-cs"/>
                        </a:rPr>
                        <a:t>14/08/2020</a:t>
                      </a:r>
                      <a:br>
                        <a:rPr lang="en-GB" sz="700" b="0" i="0" u="none" strike="noStrike" kern="1200" baseline="0">
                          <a:solidFill>
                            <a:srgbClr val="000000"/>
                          </a:solidFill>
                          <a:effectLst/>
                          <a:latin typeface="+mj-lt"/>
                          <a:ea typeface="+mn-ea"/>
                          <a:cs typeface="+mn-cs"/>
                        </a:rPr>
                      </a:br>
                      <a:r>
                        <a:rPr lang="en-GB" sz="700" b="0" i="0" u="none" strike="noStrike" kern="1200" baseline="0">
                          <a:solidFill>
                            <a:srgbClr val="000000"/>
                          </a:solidFill>
                          <a:effectLst/>
                          <a:latin typeface="+mj-lt"/>
                          <a:ea typeface="+mn-ea"/>
                          <a:cs typeface="+mn-cs"/>
                        </a:rPr>
                        <a:t>12:07</a:t>
                      </a:r>
                    </a:p>
                  </a:txBody>
                  <a:tcPr marL="90000" marR="90000" marT="46800" marB="46800" anchor="ctr"/>
                </a:tc>
                <a:extLst>
                  <a:ext uri="{0D108BD9-81ED-4DB2-BD59-A6C34878D82A}">
                    <a16:rowId xmlns:a16="http://schemas.microsoft.com/office/drawing/2014/main" val="3229766741"/>
                  </a:ext>
                </a:extLst>
              </a:tr>
              <a:tr h="538959">
                <a:tc>
                  <a:txBody>
                    <a:bodyPr/>
                    <a:lstStyle/>
                    <a:p>
                      <a:pPr algn="ctr" fontAlgn="ctr"/>
                      <a:r>
                        <a:rPr lang="en-IN" sz="800" b="0" i="0" u="none" strike="noStrike">
                          <a:solidFill>
                            <a:schemeClr val="bg1"/>
                          </a:solidFill>
                          <a:effectLst/>
                          <a:latin typeface="+mn-lt"/>
                        </a:rPr>
                        <a:t>1175112</a:t>
                      </a:r>
                    </a:p>
                  </a:txBody>
                  <a:tcPr marL="4755" marR="4755" marT="4755" marB="0" anchor="ctr">
                    <a:solidFill>
                      <a:srgbClr val="0070C0"/>
                    </a:solidFill>
                  </a:tcPr>
                </a:tc>
                <a:tc>
                  <a:txBody>
                    <a:bodyPr/>
                    <a:lstStyle/>
                    <a:p>
                      <a:pPr algn="l" rtl="0" fontAlgn="ctr"/>
                      <a:r>
                        <a:rPr lang="en-US" sz="700" b="0" i="0" u="none" strike="noStrike">
                          <a:solidFill>
                            <a:srgbClr val="000000"/>
                          </a:solidFill>
                          <a:effectLst/>
                          <a:latin typeface="Arial" panose="020B0604020202020204" pitchFamily="34" charset="0"/>
                        </a:rPr>
                        <a:t>CMS application became unusable due to serve performance degradation</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The application started to become unresponsive when processing issues were encountered writing to the database</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Customers using CMS were unable to review portfolios and contact details for approximately 6hrs 45 mins </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Xoserve teams worked with our suppliers to identify the issue. Initial instigation of a service restart, however did not fully resolve the issue. A full server restart was required to restore service. Xoserve are working with the vendor to identify full root cause.</a:t>
                      </a:r>
                    </a:p>
                  </a:txBody>
                  <a:tcPr marL="90000" marR="90000" marT="46800" marB="46800" anchor="ctr"/>
                </a:tc>
                <a:tc>
                  <a:txBody>
                    <a:bodyPr/>
                    <a:lstStyle/>
                    <a:p>
                      <a:pPr algn="ctr" fontAlgn="ctr"/>
                      <a:r>
                        <a:rPr lang="en-IN" sz="700" b="0" i="0" u="none" strike="noStrike" baseline="0">
                          <a:solidFill>
                            <a:srgbClr val="000000"/>
                          </a:solidFill>
                          <a:effectLst/>
                          <a:latin typeface="+mj-lt"/>
                        </a:rPr>
                        <a:t>20-08-2020 11:47</a:t>
                      </a:r>
                    </a:p>
                  </a:txBody>
                  <a:tcPr marL="90000" marR="90000" marT="46800" marB="46800" anchor="ctr"/>
                </a:tc>
                <a:tc>
                  <a:txBody>
                    <a:bodyPr/>
                    <a:lstStyle/>
                    <a:p>
                      <a:pPr algn="ctr" fontAlgn="ctr"/>
                      <a:r>
                        <a:rPr lang="en-IN" sz="700" b="0" i="0" u="none" strike="noStrike">
                          <a:solidFill>
                            <a:srgbClr val="000000"/>
                          </a:solidFill>
                          <a:effectLst/>
                          <a:latin typeface="+mj-lt"/>
                        </a:rPr>
                        <a:t>20-08-2020 17:47</a:t>
                      </a:r>
                    </a:p>
                  </a:txBody>
                  <a:tcPr marL="90000" marR="90000" marT="46800" marB="46800" anchor="ctr"/>
                </a:tc>
                <a:extLst>
                  <a:ext uri="{0D108BD9-81ED-4DB2-BD59-A6C34878D82A}">
                    <a16:rowId xmlns:a16="http://schemas.microsoft.com/office/drawing/2014/main" val="10002"/>
                  </a:ext>
                </a:extLst>
              </a:tr>
              <a:tr h="41846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1177166</a:t>
                      </a:r>
                    </a:p>
                  </a:txBody>
                  <a:tcPr marL="4755" marR="4755" marT="4755" marB="0" anchor="ctr">
                    <a:solidFill>
                      <a:srgbClr val="0070C0"/>
                    </a:solidFill>
                  </a:tcPr>
                </a:tc>
                <a:tc>
                  <a:txBody>
                    <a:bodyPr/>
                    <a:lstStyle/>
                    <a:p>
                      <a:pPr algn="l" rtl="0" fontAlgn="ctr"/>
                      <a:r>
                        <a:rPr lang="en-US" sz="700" b="0" i="0" u="none" strike="noStrike">
                          <a:solidFill>
                            <a:srgbClr val="000000"/>
                          </a:solidFill>
                          <a:effectLst/>
                          <a:latin typeface="Arial" panose="020B0604020202020204" pitchFamily="34" charset="0"/>
                        </a:rPr>
                        <a:t>97 customer sites were unable to access Gemini.  Xoserve were also unable to send/receive files to/from these sites </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A device on </a:t>
                      </a:r>
                      <a:r>
                        <a:rPr lang="en-US" sz="700" b="0" i="0" u="none" strike="noStrike" err="1">
                          <a:solidFill>
                            <a:srgbClr val="000000"/>
                          </a:solidFill>
                          <a:effectLst/>
                          <a:latin typeface="Arial" panose="020B0604020202020204" pitchFamily="34" charset="0"/>
                        </a:rPr>
                        <a:t>Xoserve’s</a:t>
                      </a:r>
                      <a:r>
                        <a:rPr lang="en-US" sz="700" b="0" i="0" u="none" strike="noStrike">
                          <a:solidFill>
                            <a:srgbClr val="000000"/>
                          </a:solidFill>
                          <a:effectLst/>
                          <a:latin typeface="Arial" panose="020B0604020202020204" pitchFamily="34" charset="0"/>
                        </a:rPr>
                        <a:t> IX network became saturated with network addresses and stopped accepting connections</a:t>
                      </a:r>
                    </a:p>
                  </a:txBody>
                  <a:tcPr marL="90000" marR="90000" marT="46800" marB="46800" anchor="ctr"/>
                </a:tc>
                <a:tc>
                  <a:txBody>
                    <a:bodyPr/>
                    <a:lstStyle/>
                    <a:p>
                      <a:pPr algn="l" rtl="0" fontAlgn="ctr"/>
                      <a:r>
                        <a:rPr lang="en-US" sz="700" b="0" i="0" u="none" strike="noStrike">
                          <a:solidFill>
                            <a:srgbClr val="000000"/>
                          </a:solidFill>
                          <a:effectLst/>
                          <a:latin typeface="Arial"/>
                        </a:rPr>
                        <a:t>Shippers at impacted sites were unable to place nominations (directly or via API) and UK Link file processing was interrupted for 8hrs 42 mins</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Xoserve teams worked with all our communications suppliers to identify the fault. A fix was applied and the network device was restarted to restore service. Ongoing investigation for permanent fix and root cause</a:t>
                      </a:r>
                    </a:p>
                  </a:txBody>
                  <a:tcPr marL="90000" marR="90000" marT="46800" marB="468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a:solidFill>
                            <a:srgbClr val="000000"/>
                          </a:solidFill>
                          <a:effectLst/>
                          <a:latin typeface="+mn-lt"/>
                          <a:ea typeface="+mn-ea"/>
                          <a:cs typeface="+mn-cs"/>
                        </a:rPr>
                        <a:t>25-08-2020</a:t>
                      </a:r>
                      <a:r>
                        <a:rPr lang="en-GB" sz="700" b="0" i="0" u="none" strike="noStrike" kern="1200" baseline="0">
                          <a:solidFill>
                            <a:srgbClr val="000000"/>
                          </a:solidFill>
                          <a:effectLst/>
                          <a:latin typeface="+mn-lt"/>
                          <a:ea typeface="+mn-ea"/>
                          <a:cs typeface="+mn-cs"/>
                        </a:rPr>
                        <a:t> 14:37</a:t>
                      </a:r>
                      <a:endParaRPr lang="en-GB" sz="700" b="0" i="0" u="none" strike="noStrike" kern="1200">
                        <a:solidFill>
                          <a:srgbClr val="000000"/>
                        </a:solidFill>
                        <a:effectLst/>
                        <a:latin typeface="+mn-lt"/>
                        <a:ea typeface="+mn-ea"/>
                        <a:cs typeface="+mn-cs"/>
                      </a:endParaRPr>
                    </a:p>
                  </a:txBody>
                  <a:tcPr marL="90000" marR="90000" marT="46800" marB="46800" anchor="ctr"/>
                </a:tc>
                <a:tc>
                  <a:txBody>
                    <a:bodyPr/>
                    <a:lstStyle/>
                    <a:p>
                      <a:pPr algn="ctr" fontAlgn="ctr"/>
                      <a:r>
                        <a:rPr lang="en-IN" sz="700" b="0" i="0" u="none" strike="noStrike">
                          <a:solidFill>
                            <a:srgbClr val="000000"/>
                          </a:solidFill>
                          <a:effectLst/>
                          <a:latin typeface="+mj-lt"/>
                        </a:rPr>
                        <a:t>25-08-2020 23:19</a:t>
                      </a:r>
                    </a:p>
                  </a:txBody>
                  <a:tcPr marL="90000" marR="90000" marT="46800" marB="46800" anchor="ctr"/>
                </a:tc>
                <a:extLst>
                  <a:ext uri="{0D108BD9-81ED-4DB2-BD59-A6C34878D82A}">
                    <a16:rowId xmlns:a16="http://schemas.microsoft.com/office/drawing/2014/main" val="10003"/>
                  </a:ext>
                </a:extLst>
              </a:tr>
              <a:tr h="39505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1178023</a:t>
                      </a:r>
                    </a:p>
                  </a:txBody>
                  <a:tcPr marL="4755" marR="4755" marT="4755" marB="0" anchor="ctr">
                    <a:solidFill>
                      <a:srgbClr val="0070C0"/>
                    </a:solidFill>
                  </a:tcPr>
                </a:tc>
                <a:tc>
                  <a:txBody>
                    <a:bodyPr/>
                    <a:lstStyle/>
                    <a:p>
                      <a:pPr algn="l" rtl="0" fontAlgn="ctr"/>
                      <a:r>
                        <a:rPr lang="en-US" sz="700" b="0" i="0" u="none" strike="noStrike">
                          <a:solidFill>
                            <a:srgbClr val="000000"/>
                          </a:solidFill>
                          <a:effectLst/>
                          <a:latin typeface="Arial" panose="020B0604020202020204" pitchFamily="34" charset="0"/>
                        </a:rPr>
                        <a:t>Gemini B2B Gateway server became unresponsive and stopped processing EU Nomination files</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A key configuration file had become corrupt and the services could not be restarted. Cause of corruption is still unknown and root cause investigation ongoing</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EU nominations were not being accepted or processed from TSO's impacting energy balancing</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Xoserve teams invoked a failover of B2B services to the DR site. Continued investigation then identified the corruption and the file was restored. Service was then moved back to the primary site</a:t>
                      </a:r>
                    </a:p>
                  </a:txBody>
                  <a:tcPr marL="90000" marR="90000" marT="46800" marB="46800" anchor="ctr"/>
                </a:tc>
                <a:tc>
                  <a:txBody>
                    <a:bodyPr/>
                    <a:lstStyle/>
                    <a:p>
                      <a:pPr algn="ctr" fontAlgn="ctr"/>
                      <a:r>
                        <a:rPr lang="en-IN" sz="700" b="0" i="0" u="none" strike="noStrike">
                          <a:solidFill>
                            <a:srgbClr val="000000"/>
                          </a:solidFill>
                          <a:effectLst/>
                          <a:latin typeface="+mj-lt"/>
                        </a:rPr>
                        <a:t>26-08-2020 07:24</a:t>
                      </a:r>
                    </a:p>
                  </a:txBody>
                  <a:tcPr marL="90000" marR="90000" marT="46800" marB="46800" anchor="ctr"/>
                </a:tc>
                <a:tc>
                  <a:txBody>
                    <a:bodyPr/>
                    <a:lstStyle/>
                    <a:p>
                      <a:pPr algn="ctr" fontAlgn="ctr"/>
                      <a:r>
                        <a:rPr lang="en-IN" sz="700" b="0" i="0" u="none" strike="noStrike">
                          <a:solidFill>
                            <a:srgbClr val="000000"/>
                          </a:solidFill>
                          <a:effectLst/>
                          <a:latin typeface="+mj-lt"/>
                        </a:rPr>
                        <a:t>26-08-2020 12:02</a:t>
                      </a:r>
                    </a:p>
                  </a:txBody>
                  <a:tcPr marL="90000" marR="90000" marT="46800" marB="46800" anchor="ctr"/>
                </a:tc>
                <a:extLst>
                  <a:ext uri="{0D108BD9-81ED-4DB2-BD59-A6C34878D82A}">
                    <a16:rowId xmlns:a16="http://schemas.microsoft.com/office/drawing/2014/main" val="3663066868"/>
                  </a:ext>
                </a:extLst>
              </a:tr>
              <a:tr h="73431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1178895</a:t>
                      </a:r>
                    </a:p>
                  </a:txBody>
                  <a:tcPr marL="4755" marR="4755" marT="4755" marB="0" anchor="ctr">
                    <a:solidFill>
                      <a:srgbClr val="40D1F5"/>
                    </a:solidFill>
                  </a:tcPr>
                </a:tc>
                <a:tc>
                  <a:txBody>
                    <a:bodyPr/>
                    <a:lstStyle/>
                    <a:p>
                      <a:pPr algn="l" rtl="0" fontAlgn="ctr"/>
                      <a:r>
                        <a:rPr lang="en-US" sz="700" b="0" i="0" u="none" strike="noStrike">
                          <a:solidFill>
                            <a:srgbClr val="000000"/>
                          </a:solidFill>
                          <a:effectLst/>
                          <a:latin typeface="Arial" panose="020B0604020202020204" pitchFamily="34" charset="0"/>
                        </a:rPr>
                        <a:t>CMS application performance became poor for 21 mins following the daily maintenance activities </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Daily heath checks highlighted application processing issues were causing performance degradation</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There was no customer impacts seen during the degradation issue</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During investigations of the issues the degradation ceased without intervention. Xoserve teams performed further application checks to ensure normal functionality and full root cause is still under investigation with the vendor</a:t>
                      </a:r>
                    </a:p>
                  </a:txBody>
                  <a:tcPr marL="90000" marR="90000" marT="46800" marB="46800" anchor="ctr"/>
                </a:tc>
                <a:tc>
                  <a:txBody>
                    <a:bodyPr/>
                    <a:lstStyle/>
                    <a:p>
                      <a:pPr algn="ctr" fontAlgn="ctr"/>
                      <a:r>
                        <a:rPr lang="en-IN" sz="700" b="0" i="0" u="none" strike="noStrike">
                          <a:solidFill>
                            <a:srgbClr val="000000"/>
                          </a:solidFill>
                          <a:effectLst/>
                          <a:latin typeface="+mj-lt"/>
                        </a:rPr>
                        <a:t>28-08-2020 08:59</a:t>
                      </a:r>
                    </a:p>
                  </a:txBody>
                  <a:tcPr marL="90000" marR="90000" marT="46800" marB="46800" anchor="ctr"/>
                </a:tc>
                <a:tc>
                  <a:txBody>
                    <a:bodyPr/>
                    <a:lstStyle/>
                    <a:p>
                      <a:pPr marL="0" algn="ctr" defTabSz="914400" rtl="0" eaLnBrk="1" fontAlgn="ctr" latinLnBrk="0" hangingPunct="1"/>
                      <a:r>
                        <a:rPr lang="en-IN" sz="700" b="0" i="0" u="none" strike="noStrike" kern="1200">
                          <a:solidFill>
                            <a:srgbClr val="000000"/>
                          </a:solidFill>
                          <a:effectLst/>
                          <a:latin typeface="+mj-lt"/>
                          <a:ea typeface="+mn-ea"/>
                          <a:cs typeface="+mn-cs"/>
                        </a:rPr>
                        <a:t>28-08-2020 09:20</a:t>
                      </a:r>
                    </a:p>
                  </a:txBody>
                  <a:tcPr marL="90000" marR="90000" marT="46800" marB="46800" anchor="ctr"/>
                </a:tc>
                <a:extLst>
                  <a:ext uri="{0D108BD9-81ED-4DB2-BD59-A6C34878D82A}">
                    <a16:rowId xmlns:a16="http://schemas.microsoft.com/office/drawing/2014/main" val="4079092240"/>
                  </a:ext>
                </a:extLst>
              </a:tr>
              <a:tr h="73431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1179270</a:t>
                      </a:r>
                    </a:p>
                  </a:txBody>
                  <a:tcPr marL="4755" marR="4755" marT="4755" marB="0" anchor="ctr">
                    <a:solidFill>
                      <a:srgbClr val="D75733"/>
                    </a:solidFill>
                  </a:tcPr>
                </a:tc>
                <a:tc>
                  <a:txBody>
                    <a:bodyPr/>
                    <a:lstStyle/>
                    <a:p>
                      <a:pPr algn="l" rtl="0" fontAlgn="ctr"/>
                      <a:r>
                        <a:rPr lang="en-US" sz="700" b="0" i="0" u="none" strike="noStrike">
                          <a:solidFill>
                            <a:srgbClr val="000000"/>
                          </a:solidFill>
                          <a:effectLst/>
                          <a:latin typeface="Arial" panose="020B0604020202020204" pitchFamily="34" charset="0"/>
                        </a:rPr>
                        <a:t>97 customer sites were unable to access Gemini.  Xoserve were unable to send/receive files to/from these sites </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A device on </a:t>
                      </a:r>
                      <a:r>
                        <a:rPr lang="en-US" sz="700" b="0" i="0" u="none" strike="noStrike" err="1">
                          <a:solidFill>
                            <a:srgbClr val="000000"/>
                          </a:solidFill>
                          <a:effectLst/>
                          <a:latin typeface="Arial" panose="020B0604020202020204" pitchFamily="34" charset="0"/>
                        </a:rPr>
                        <a:t>Xoserve’s</a:t>
                      </a:r>
                      <a:r>
                        <a:rPr lang="en-US" sz="700" b="0" i="0" u="none" strike="noStrike">
                          <a:solidFill>
                            <a:srgbClr val="000000"/>
                          </a:solidFill>
                          <a:effectLst/>
                          <a:latin typeface="Arial" panose="020B0604020202020204" pitchFamily="34" charset="0"/>
                        </a:rPr>
                        <a:t> IX network became saturated with network addresses and stopped accepting connections</a:t>
                      </a:r>
                    </a:p>
                  </a:txBody>
                  <a:tcPr marL="90000" marR="90000" marT="46800" marB="46800" anchor="ctr"/>
                </a:tc>
                <a:tc>
                  <a:txBody>
                    <a:bodyPr/>
                    <a:lstStyle/>
                    <a:p>
                      <a:pPr algn="l" rtl="0" fontAlgn="ctr"/>
                      <a:r>
                        <a:rPr lang="en-US" sz="700" b="0" i="0" u="none" strike="noStrike">
                          <a:solidFill>
                            <a:srgbClr val="000000"/>
                          </a:solidFill>
                          <a:effectLst/>
                          <a:latin typeface="Arial"/>
                        </a:rPr>
                        <a:t>Shippers at impacted sites were unable to place nominations (directly or via API) and UK Link file processing was interrupted for 6hrs 35 mins</a:t>
                      </a:r>
                    </a:p>
                  </a:txBody>
                  <a:tcPr marL="90000" marR="90000" marT="46800" marB="46800" anchor="ctr"/>
                </a:tc>
                <a:tc>
                  <a:txBody>
                    <a:bodyPr/>
                    <a:lstStyle/>
                    <a:p>
                      <a:pPr algn="l" rtl="0" fontAlgn="ctr"/>
                      <a:r>
                        <a:rPr lang="en-US" sz="700" b="0" i="0" u="none" strike="noStrike">
                          <a:solidFill>
                            <a:srgbClr val="000000"/>
                          </a:solidFill>
                          <a:effectLst/>
                          <a:latin typeface="Arial" panose="020B0604020202020204" pitchFamily="34" charset="0"/>
                        </a:rPr>
                        <a:t>Xoserve teams work with all our communications suppliers to identify the issue and reset the network devices route configuration. A capacity threshold limit has now been increased as further mitigation. Teams continue to investigate for a more permanent solution</a:t>
                      </a:r>
                    </a:p>
                  </a:txBody>
                  <a:tcPr marL="90000" marR="90000" marT="46800" marB="46800" anchor="ctr"/>
                </a:tc>
                <a:tc>
                  <a:txBody>
                    <a:bodyPr/>
                    <a:lstStyle/>
                    <a:p>
                      <a:pPr marL="0" algn="ctr" defTabSz="914400" rtl="0" eaLnBrk="1" fontAlgn="ctr" latinLnBrk="0" hangingPunct="1"/>
                      <a:r>
                        <a:rPr lang="en-GB" sz="700" b="0" i="0" u="none" strike="noStrike" kern="1200">
                          <a:solidFill>
                            <a:srgbClr val="000000"/>
                          </a:solidFill>
                          <a:effectLst/>
                          <a:latin typeface="+mj-lt"/>
                          <a:ea typeface="+mn-ea"/>
                          <a:cs typeface="+mn-cs"/>
                        </a:rPr>
                        <a:t>29/08/2020  </a:t>
                      </a:r>
                      <a:br>
                        <a:rPr lang="en-GB" sz="700" b="0" i="0" u="none" strike="noStrike" kern="1200">
                          <a:solidFill>
                            <a:srgbClr val="000000"/>
                          </a:solidFill>
                          <a:effectLst/>
                          <a:latin typeface="+mj-lt"/>
                          <a:ea typeface="+mn-ea"/>
                          <a:cs typeface="+mn-cs"/>
                        </a:rPr>
                      </a:br>
                      <a:r>
                        <a:rPr lang="en-GB" sz="700" b="0" i="0" u="none" strike="noStrike" kern="1200">
                          <a:solidFill>
                            <a:srgbClr val="000000"/>
                          </a:solidFill>
                          <a:effectLst/>
                          <a:latin typeface="+mj-lt"/>
                          <a:ea typeface="+mn-ea"/>
                          <a:cs typeface="+mn-cs"/>
                        </a:rPr>
                        <a:t>08:00</a:t>
                      </a:r>
                    </a:p>
                  </a:txBody>
                  <a:tcPr marL="90000" marR="90000" marT="46800" marB="46800" anchor="ctr"/>
                </a:tc>
                <a:tc>
                  <a:txBody>
                    <a:bodyPr/>
                    <a:lstStyle/>
                    <a:p>
                      <a:pPr marL="0" algn="ctr" defTabSz="914400" rtl="0" eaLnBrk="1" fontAlgn="ctr" latinLnBrk="0" hangingPunct="1"/>
                      <a:r>
                        <a:rPr lang="en-GB" sz="700" b="0" i="0" u="none" strike="noStrike" kern="1200">
                          <a:solidFill>
                            <a:srgbClr val="000000"/>
                          </a:solidFill>
                          <a:effectLst/>
                          <a:latin typeface="+mj-lt"/>
                          <a:ea typeface="+mn-ea"/>
                          <a:cs typeface="+mn-cs"/>
                        </a:rPr>
                        <a:t>29/08/2020</a:t>
                      </a:r>
                      <a:br>
                        <a:rPr lang="en-GB" sz="700" b="0" i="0" u="none" strike="noStrike" kern="1200">
                          <a:solidFill>
                            <a:srgbClr val="000000"/>
                          </a:solidFill>
                          <a:effectLst/>
                          <a:latin typeface="+mj-lt"/>
                          <a:ea typeface="+mn-ea"/>
                          <a:cs typeface="+mn-cs"/>
                        </a:rPr>
                      </a:br>
                      <a:r>
                        <a:rPr lang="en-GB" sz="700" b="0" i="0" u="none" strike="noStrike" kern="1200">
                          <a:solidFill>
                            <a:srgbClr val="000000"/>
                          </a:solidFill>
                          <a:effectLst/>
                          <a:latin typeface="+mj-lt"/>
                          <a:ea typeface="+mn-ea"/>
                          <a:cs typeface="+mn-cs"/>
                        </a:rPr>
                        <a:t>17:13</a:t>
                      </a:r>
                    </a:p>
                  </a:txBody>
                  <a:tcPr marL="90000" marR="90000" marT="46800" marB="4680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842632" y="2477672"/>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ext uri="{D42A27DB-BD31-4B8C-83A1-F6EECF244321}">
                <p14:modId xmlns:p14="http://schemas.microsoft.com/office/powerpoint/2010/main" val="3144789571"/>
              </p:ext>
            </p:extLst>
          </p:nvPr>
        </p:nvGraphicFramePr>
        <p:xfrm>
          <a:off x="6481481" y="476198"/>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a:p>
                  </a:txBody>
                  <a:tcPr>
                    <a:noFill/>
                  </a:tcPr>
                </a:tc>
                <a:tc>
                  <a:txBody>
                    <a:bodyPr/>
                    <a:lstStyle/>
                    <a:p>
                      <a:pPr algn="ctr"/>
                      <a:r>
                        <a:rPr lang="en-GB" sz="750" b="0">
                          <a:solidFill>
                            <a:schemeClr val="bg1">
                              <a:lumMod val="50000"/>
                            </a:schemeClr>
                          </a:solidFill>
                        </a:rPr>
                        <a:t>Xoserve </a:t>
                      </a:r>
                      <a:endParaRPr lang="en-US"/>
                    </a:p>
                    <a:p>
                      <a:pPr lvl="0" algn="ctr">
                        <a:buNone/>
                      </a:pPr>
                      <a:r>
                        <a:rPr lang="en-GB" sz="750" b="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a:solidFill>
                            <a:schemeClr val="bg1">
                              <a:lumMod val="50000"/>
                            </a:schemeClr>
                          </a:solidFill>
                        </a:rPr>
                        <a:t>Customer </a:t>
                      </a:r>
                      <a:endParaRPr lang="en-US"/>
                    </a:p>
                    <a:p>
                      <a:pPr marL="0" marR="0" lvl="0" indent="0" algn="ctr">
                        <a:lnSpc>
                          <a:spcPct val="100000"/>
                        </a:lnSpc>
                        <a:spcBef>
                          <a:spcPts val="0"/>
                        </a:spcBef>
                        <a:spcAft>
                          <a:spcPts val="0"/>
                        </a:spcAft>
                        <a:buFontTx/>
                        <a:buNone/>
                      </a:pPr>
                      <a:r>
                        <a:rPr lang="en-GB" sz="750" b="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a:solidFill>
                            <a:schemeClr val="bg1">
                              <a:lumMod val="50000"/>
                            </a:schemeClr>
                          </a:solidFill>
                        </a:rPr>
                        <a:t>Xoserve </a:t>
                      </a:r>
                      <a:endParaRPr lang="en-US"/>
                    </a:p>
                    <a:p>
                      <a:pPr lvl="0" algn="ctr">
                        <a:buNone/>
                      </a:pPr>
                      <a:r>
                        <a:rPr lang="en-GB" sz="75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a:solidFill>
                            <a:schemeClr val="bg1"/>
                          </a:solidFill>
                        </a:rPr>
                        <a:t>Xoserve Identified the incident and the incident could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Customer Identified the incident and the incident could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a:solidFill>
                            <a:schemeClr val="bg1">
                              <a:lumMod val="50000"/>
                            </a:schemeClr>
                          </a:solidFill>
                          <a:latin typeface="+mn-lt"/>
                          <a:ea typeface="+mn-ea"/>
                          <a:cs typeface="+mn-cs"/>
                        </a:rPr>
                        <a:t>Xoserve</a:t>
                      </a:r>
                      <a:endParaRPr lang="en-US"/>
                    </a:p>
                    <a:p>
                      <a:pPr marL="0" marR="0" lvl="0" indent="0" algn="ctr">
                        <a:lnSpc>
                          <a:spcPct val="100000"/>
                        </a:lnSpc>
                        <a:spcBef>
                          <a:spcPts val="0"/>
                        </a:spcBef>
                        <a:spcAft>
                          <a:spcPts val="0"/>
                        </a:spcAft>
                        <a:buFontTx/>
                        <a:buNone/>
                      </a:pPr>
                      <a:r>
                        <a:rPr lang="en-GB" sz="750" kern="120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Xoserve Identified the incident but the incident could not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a:solidFill>
                            <a:schemeClr val="bg1"/>
                          </a:solidFill>
                        </a:rPr>
                        <a:t>Customer Identified the incident but the incident could not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Chart 6">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2213842571"/>
              </p:ext>
            </p:extLst>
          </p:nvPr>
        </p:nvGraphicFramePr>
        <p:xfrm>
          <a:off x="-184399" y="592889"/>
          <a:ext cx="9039268" cy="40744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Xoserve Identified the incident and the incident could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Xoserve Identified the incident but the incident could not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900135601"/>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20</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2</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7</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1511384609"/>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August 2020</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3</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Regan, Denis</DisplayName>
        <AccountId>59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01f7a547-d57a-44ce-a211-81869c79743b"/>
    <ds:schemaRef ds:uri="http://purl.org/dc/elements/1.1/"/>
    <ds:schemaRef ds:uri="http://purl.org/dc/terms/"/>
    <ds:schemaRef ds:uri="http://schemas.microsoft.com/office/2006/documentManagement/types"/>
    <ds:schemaRef ds:uri="http://www.w3.org/XML/1998/namespace"/>
    <ds:schemaRef ds:uri="http://schemas.microsoft.com/office/infopath/2007/PartnerControls"/>
    <ds:schemaRef ds:uri="http://purl.org/dc/dcmitype/"/>
    <ds:schemaRef ds:uri="http://schemas.openxmlformats.org/package/2006/metadata/core-properties"/>
    <ds:schemaRef ds:uri="3092569d-7549-4f1f-b838-122d264c6bd8"/>
    <ds:schemaRef ds:uri="http://schemas.microsoft.com/office/2006/metadata/propertie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C1FA9A8-F433-4720-ADA3-D2CC36BB1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871</Words>
  <Application>Microsoft Office PowerPoint</Application>
  <PresentationFormat>On-screen Show (16:9)</PresentationFormat>
  <Paragraphs>107</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August 2020</vt:lpstr>
      <vt:lpstr>What is this presentation covering?</vt:lpstr>
      <vt:lpstr>High-level summary of P1/2 incidents: August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Clarke, Angela</cp:lastModifiedBy>
  <cp:revision>2</cp:revision>
  <cp:lastPrinted>2020-02-07T08:17:24Z</cp:lastPrinted>
  <dcterms:created xsi:type="dcterms:W3CDTF">2018-09-02T17:12:15Z</dcterms:created>
  <dcterms:modified xsi:type="dcterms:W3CDTF">2020-09-07T16:43:16Z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