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8"/>
  </p:notesMasterIdLst>
  <p:sldIdLst>
    <p:sldId id="433" r:id="rId6"/>
    <p:sldId id="434"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FF"/>
    <a:srgbClr val="BD6AAB"/>
    <a:srgbClr val="CED1E1"/>
    <a:srgbClr val="B1D6E8"/>
    <a:srgbClr val="56CF9E"/>
    <a:srgbClr val="84B8DA"/>
    <a:srgbClr val="237B57"/>
    <a:srgbClr val="40D1F5"/>
    <a:srgbClr val="9C4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300"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ke, Angela" userId="fe8f2832-4ba4-4aa0-82a4-7cd04b33095c" providerId="ADAL" clId="{D63270B1-A88F-4453-BCD3-EE1D673318C6}"/>
    <pc:docChg chg="custSel modSld">
      <pc:chgData name="Clarke, Angela" userId="fe8f2832-4ba4-4aa0-82a4-7cd04b33095c" providerId="ADAL" clId="{D63270B1-A88F-4453-BCD3-EE1D673318C6}" dt="2020-09-10T13:30:59.517" v="0" actId="21"/>
      <pc:docMkLst>
        <pc:docMk/>
      </pc:docMkLst>
      <pc:sldChg chg="delSp">
        <pc:chgData name="Clarke, Angela" userId="fe8f2832-4ba4-4aa0-82a4-7cd04b33095c" providerId="ADAL" clId="{D63270B1-A88F-4453-BCD3-EE1D673318C6}" dt="2020-09-10T13:30:59.517" v="0" actId="21"/>
        <pc:sldMkLst>
          <pc:docMk/>
          <pc:sldMk cId="2674956536" sldId="434"/>
        </pc:sldMkLst>
        <pc:spChg chg="del">
          <ac:chgData name="Clarke, Angela" userId="fe8f2832-4ba4-4aa0-82a4-7cd04b33095c" providerId="ADAL" clId="{D63270B1-A88F-4453-BCD3-EE1D673318C6}" dt="2020-09-10T13:30:59.517" v="0" actId="21"/>
          <ac:spMkLst>
            <pc:docMk/>
            <pc:sldMk cId="2674956536" sldId="434"/>
            <ac:spMk id="6" creationId="{F012C3FA-4AC7-4C1B-AB9F-CD84C5AB3F2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dirty="0"/>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10/09/2020</a:t>
            </a:fld>
            <a:endParaRPr lang="en-GB" dirty="0"/>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dirty="0"/>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dirty="0"/>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1" y="113752"/>
            <a:ext cx="8847937" cy="299647"/>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400" dirty="0">
                <a:latin typeface="Arial"/>
                <a:cs typeface="Arial"/>
              </a:rPr>
              <a:t>Key Performance Measures August 2020 – Right First Time / Quality</a:t>
            </a:r>
            <a:endParaRPr lang="en-GB" sz="1400" b="0" dirty="0">
              <a:latin typeface="Arial"/>
              <a:cs typeface="Arial"/>
            </a:endParaRPr>
          </a:p>
        </p:txBody>
      </p:sp>
      <p:graphicFrame>
        <p:nvGraphicFramePr>
          <p:cNvPr id="4" name="Table 3">
            <a:extLst>
              <a:ext uri="{FF2B5EF4-FFF2-40B4-BE49-F238E27FC236}">
                <a16:creationId xmlns:a16="http://schemas.microsoft.com/office/drawing/2014/main" id="{E942F31E-C4A2-4CC2-8882-A6A61A6C3F58}"/>
              </a:ext>
            </a:extLst>
          </p:cNvPr>
          <p:cNvGraphicFramePr>
            <a:graphicFrameLocks noGrp="1"/>
          </p:cNvGraphicFramePr>
          <p:nvPr>
            <p:extLst>
              <p:ext uri="{D42A27DB-BD31-4B8C-83A1-F6EECF244321}">
                <p14:modId xmlns:p14="http://schemas.microsoft.com/office/powerpoint/2010/main" val="636276684"/>
              </p:ext>
            </p:extLst>
          </p:nvPr>
        </p:nvGraphicFramePr>
        <p:xfrm>
          <a:off x="75293" y="373056"/>
          <a:ext cx="8739024" cy="4618454"/>
        </p:xfrm>
        <a:graphic>
          <a:graphicData uri="http://schemas.openxmlformats.org/drawingml/2006/table">
            <a:tbl>
              <a:tblPr/>
              <a:tblGrid>
                <a:gridCol w="821362">
                  <a:extLst>
                    <a:ext uri="{9D8B030D-6E8A-4147-A177-3AD203B41FA5}">
                      <a16:colId xmlns:a16="http://schemas.microsoft.com/office/drawing/2014/main" val="1413263609"/>
                    </a:ext>
                  </a:extLst>
                </a:gridCol>
                <a:gridCol w="358836">
                  <a:extLst>
                    <a:ext uri="{9D8B030D-6E8A-4147-A177-3AD203B41FA5}">
                      <a16:colId xmlns:a16="http://schemas.microsoft.com/office/drawing/2014/main" val="259821693"/>
                    </a:ext>
                  </a:extLst>
                </a:gridCol>
                <a:gridCol w="1363553">
                  <a:extLst>
                    <a:ext uri="{9D8B030D-6E8A-4147-A177-3AD203B41FA5}">
                      <a16:colId xmlns:a16="http://schemas.microsoft.com/office/drawing/2014/main" val="68189070"/>
                    </a:ext>
                  </a:extLst>
                </a:gridCol>
                <a:gridCol w="391285">
                  <a:extLst>
                    <a:ext uri="{9D8B030D-6E8A-4147-A177-3AD203B41FA5}">
                      <a16:colId xmlns:a16="http://schemas.microsoft.com/office/drawing/2014/main" val="1492300753"/>
                    </a:ext>
                  </a:extLst>
                </a:gridCol>
                <a:gridCol w="1069281">
                  <a:extLst>
                    <a:ext uri="{9D8B030D-6E8A-4147-A177-3AD203B41FA5}">
                      <a16:colId xmlns:a16="http://schemas.microsoft.com/office/drawing/2014/main" val="60936956"/>
                    </a:ext>
                  </a:extLst>
                </a:gridCol>
                <a:gridCol w="561859">
                  <a:extLst>
                    <a:ext uri="{9D8B030D-6E8A-4147-A177-3AD203B41FA5}">
                      <a16:colId xmlns:a16="http://schemas.microsoft.com/office/drawing/2014/main" val="393956957"/>
                    </a:ext>
                  </a:extLst>
                </a:gridCol>
                <a:gridCol w="544342">
                  <a:extLst>
                    <a:ext uri="{9D8B030D-6E8A-4147-A177-3AD203B41FA5}">
                      <a16:colId xmlns:a16="http://schemas.microsoft.com/office/drawing/2014/main" val="3808001542"/>
                    </a:ext>
                  </a:extLst>
                </a:gridCol>
                <a:gridCol w="545691">
                  <a:extLst>
                    <a:ext uri="{9D8B030D-6E8A-4147-A177-3AD203B41FA5}">
                      <a16:colId xmlns:a16="http://schemas.microsoft.com/office/drawing/2014/main" val="3044214403"/>
                    </a:ext>
                  </a:extLst>
                </a:gridCol>
                <a:gridCol w="3082815">
                  <a:extLst>
                    <a:ext uri="{9D8B030D-6E8A-4147-A177-3AD203B41FA5}">
                      <a16:colId xmlns:a16="http://schemas.microsoft.com/office/drawing/2014/main" val="3785608064"/>
                    </a:ext>
                  </a:extLst>
                </a:gridCol>
              </a:tblGrid>
              <a:tr h="164751">
                <a:tc>
                  <a:txBody>
                    <a:bodyPr/>
                    <a:lstStyle/>
                    <a:p>
                      <a:pPr algn="ctr" rtl="0" fontAlgn="ctr"/>
                      <a:r>
                        <a:rPr lang="en-GB" sz="400" b="1" i="0" u="none" strike="noStrike" dirty="0">
                          <a:solidFill>
                            <a:srgbClr val="FFFFFF"/>
                          </a:solidFill>
                          <a:effectLst/>
                          <a:latin typeface="Arial" panose="020B0604020202020204" pitchFamily="34" charset="0"/>
                        </a:rPr>
                        <a:t>Journey / Process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Frequency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Measure Detail</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Target Description</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Annual Target Description</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Jun-20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Jul-20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Aug-20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Comments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996844470"/>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Customer Contacts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Escalations raised against total query responses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Less than 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Cumulative less than 5% (mean average)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1.23%</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0.61%</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1.49%</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298976"/>
                  </a:ext>
                </a:extLst>
              </a:tr>
              <a:tr h="221516">
                <a:tc>
                  <a:txBody>
                    <a:bodyPr/>
                    <a:lstStyle/>
                    <a:p>
                      <a:pPr algn="ctr" rtl="0" fontAlgn="ctr"/>
                      <a:r>
                        <a:rPr lang="en-GB" sz="500" b="0" i="0" u="none" strike="noStrike" dirty="0">
                          <a:solidFill>
                            <a:srgbClr val="000000"/>
                          </a:solidFill>
                          <a:effectLst/>
                          <a:latin typeface="Arial" panose="020B0604020202020204" pitchFamily="34" charset="0"/>
                        </a:rPr>
                        <a:t>Customer Contacts (technical)</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re-opened tickets within period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Cumulative in excess of 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95.90%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97.90%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97.80%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During August, we identified a problem that resulted in Gemini Password Resets requiring multiple resets and therefore Customers had to re-open their tickets with us.  We have now identified and resolved the root cause which should benefit this measure.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4742002"/>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Customer Joiners/Leavers (UK Gas Market)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readiness criteria approved by customer (join) Shippers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 of customers who enter market during the year</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No Joiners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678379"/>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Customer Joiners/Leavers (UK Gas Market)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readiness criteria approved by customer (join) Non Shippers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 of customers who enter market during the year</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4298335"/>
                  </a:ext>
                </a:extLst>
              </a:tr>
              <a:tr h="221516">
                <a:tc>
                  <a:txBody>
                    <a:bodyPr/>
                    <a:lstStyle/>
                    <a:p>
                      <a:pPr algn="ctr" rtl="0" fontAlgn="ctr"/>
                      <a:r>
                        <a:rPr lang="en-GB" sz="500" b="0" i="0" u="none" strike="noStrike" dirty="0">
                          <a:solidFill>
                            <a:srgbClr val="000000"/>
                          </a:solidFill>
                          <a:effectLst/>
                          <a:latin typeface="Arial" panose="020B0604020202020204" pitchFamily="34" charset="0"/>
                        </a:rPr>
                        <a:t>Customer Joiners/Leavers (UK Gas Market)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exit criteria approved and account deactivated within D+1 of cessation notice being issued. (Shippers)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 of customers who exit market during the year</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No Leavers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No Leavers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No Leavers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3966932"/>
                  </a:ext>
                </a:extLst>
              </a:tr>
              <a:tr h="221516">
                <a:tc>
                  <a:txBody>
                    <a:bodyPr/>
                    <a:lstStyle/>
                    <a:p>
                      <a:pPr algn="ctr" rtl="0" fontAlgn="ctr"/>
                      <a:r>
                        <a:rPr lang="en-GB" sz="500" b="0" i="0" u="none" strike="noStrike" dirty="0">
                          <a:solidFill>
                            <a:srgbClr val="000000"/>
                          </a:solidFill>
                          <a:effectLst/>
                          <a:latin typeface="Arial" panose="020B0604020202020204" pitchFamily="34" charset="0"/>
                        </a:rPr>
                        <a:t>Customer Joiners/Leavers (UK Gas Market)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exit criteria approved and account deactivated within D+1 of cessation notice being issued. (Non-Shippers)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 of customers who exit market during the year</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No Leavers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No Leavers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246630"/>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Customer Relationship Management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Quarterly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KVI relationship survey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95% starting to trust/ trust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Latest figure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85.20%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Next Survey-Sept  Next Report-Oct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Next Survey-Sept  Next Report-Oct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dirty="0">
                          <a:solidFill>
                            <a:srgbClr val="00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9858704"/>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Customer Reporting (all forms)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RFT against all reports dispatched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99%</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dirty="0">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250022"/>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Demand Estimation obligations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Bi Annually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Confidence in DE Team to deliver DESC obligations (via Survey of DESC Members)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75% Met or Exceeded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75% Met or Exceeded Final Survey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Next Survey-June  Next Report-July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Next Survey-Dec  Next Report-Jan</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dirty="0">
                          <a:solidFill>
                            <a:srgbClr val="00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5920417"/>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Energy Balancing (Credit Risk Management)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dirty="0">
                          <a:solidFill>
                            <a:srgbClr val="000000"/>
                          </a:solidFill>
                          <a:effectLst/>
                          <a:latin typeface="Arial" panose="020B0604020202020204" pitchFamily="34" charset="0"/>
                        </a:rPr>
                        <a:t>Energy Balancing Credit Rules adhered to, to ensure adequate security in place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211637"/>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Invoicing customers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invoices not requiring adjustment post original invoice dispatch</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98%</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11/12 Months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285778"/>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Invoicing customers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customers that have been invoiced without issues/ exceptions (exc. AMS)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11/12 Months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2884597"/>
                  </a:ext>
                </a:extLst>
              </a:tr>
              <a:tr h="164751">
                <a:tc>
                  <a:txBody>
                    <a:bodyPr/>
                    <a:lstStyle/>
                    <a:p>
                      <a:pPr algn="ctr" rtl="0" fontAlgn="ctr"/>
                      <a:r>
                        <a:rPr lang="en-GB" sz="500" b="0" i="0" u="none" strike="noStrike" dirty="0">
                          <a:solidFill>
                            <a:srgbClr val="FF0000"/>
                          </a:solidFill>
                          <a:effectLst/>
                          <a:latin typeface="Arial" panose="020B0604020202020204" pitchFamily="34" charset="0"/>
                        </a:rPr>
                        <a:t>Invoicing customers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FF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FF0000"/>
                          </a:solidFill>
                          <a:effectLst/>
                          <a:latin typeface="Arial" panose="020B0604020202020204" pitchFamily="34" charset="0"/>
                        </a:rPr>
                        <a:t>% customers with less than 1% of MPRNs which have an exception</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FF0000"/>
                          </a:solidFill>
                          <a:effectLst/>
                          <a:latin typeface="Arial" panose="020B0604020202020204" pitchFamily="34" charset="0"/>
                        </a:rPr>
                        <a:t>97%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FF0000"/>
                          </a:solidFill>
                          <a:effectLst/>
                          <a:latin typeface="Arial" panose="020B0604020202020204" pitchFamily="34" charset="0"/>
                        </a:rPr>
                        <a:t>11/12 Months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FF0000"/>
                          </a:solidFill>
                          <a:effectLst/>
                          <a:latin typeface="Arial" panose="020B0604020202020204" pitchFamily="34" charset="0"/>
                        </a:rPr>
                        <a:t>In Development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FF0000"/>
                          </a:solidFill>
                          <a:effectLst/>
                          <a:latin typeface="Arial" panose="020B0604020202020204" pitchFamily="34" charset="0"/>
                        </a:rPr>
                        <a:t>In Development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FF0000"/>
                          </a:solidFill>
                          <a:effectLst/>
                          <a:latin typeface="Arial" panose="020B0604020202020204" pitchFamily="34" charset="0"/>
                        </a:rPr>
                        <a:t>In Development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dirty="0">
                          <a:solidFill>
                            <a:srgbClr val="FF0000"/>
                          </a:solidFill>
                          <a:effectLst/>
                          <a:latin typeface="Arial" panose="020B0604020202020204" pitchFamily="34" charset="0"/>
                        </a:rPr>
                        <a:t>New KPM agreed at August CoMC and currently under development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3473340"/>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Manage Shipper Transfers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successful shipper transfers processed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dirty="0">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2167126"/>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Manage updates to customer portfolio</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valid CMS challenges received (PSCs)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Less than 1%</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0.33%</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0.23%</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0.17%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9576395"/>
                  </a:ext>
                </a:extLst>
              </a:tr>
              <a:tr h="221516">
                <a:tc>
                  <a:txBody>
                    <a:bodyPr/>
                    <a:lstStyle/>
                    <a:p>
                      <a:pPr algn="ctr" rtl="0" fontAlgn="ctr"/>
                      <a:r>
                        <a:rPr lang="en-GB" sz="500" b="0" i="0" u="none" strike="noStrike" dirty="0">
                          <a:solidFill>
                            <a:srgbClr val="000000"/>
                          </a:solidFill>
                          <a:effectLst/>
                          <a:latin typeface="Arial" panose="020B0604020202020204" pitchFamily="34" charset="0"/>
                        </a:rPr>
                        <a:t>Management of Customer Issues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Provision of relevant issue updates to customers accepted at CoMC and no negativity on how the issue is managed.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dirty="0">
                          <a:solidFill>
                            <a:srgbClr val="000000"/>
                          </a:solidFill>
                          <a:effectLst/>
                          <a:latin typeface="Arial" panose="020B0604020202020204" pitchFamily="34" charset="0"/>
                        </a:rPr>
                        <a:t>Issue updates provided at August CoMC. No negative comments received.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245721"/>
                  </a:ext>
                </a:extLst>
              </a:tr>
              <a:tr h="221516">
                <a:tc>
                  <a:txBody>
                    <a:bodyPr/>
                    <a:lstStyle/>
                    <a:p>
                      <a:pPr algn="ctr" rtl="0" fontAlgn="ctr"/>
                      <a:r>
                        <a:rPr lang="en-GB" sz="500" b="0" i="0" u="none" strike="noStrike" dirty="0">
                          <a:solidFill>
                            <a:srgbClr val="000000"/>
                          </a:solidFill>
                          <a:effectLst/>
                          <a:latin typeface="Arial" panose="020B0604020202020204" pitchFamily="34" charset="0"/>
                        </a:rPr>
                        <a:t>Managing Change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dirty="0">
                          <a:solidFill>
                            <a:srgbClr val="000000"/>
                          </a:solidFill>
                          <a:effectLst/>
                          <a:latin typeface="Arial" panose="020B0604020202020204" pitchFamily="34" charset="0"/>
                        </a:rPr>
                        <a:t>No of valid defects raised within PIS period relating to relevant change (excluding programmes)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Zero P1 or P2 valid defects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11/12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2</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No new P1 or P2 defects due to GRP implementation during August</a:t>
                      </a:r>
                      <a:br>
                        <a:rPr lang="en-GB" sz="500" b="0" i="0" u="none" strike="noStrike" dirty="0">
                          <a:solidFill>
                            <a:srgbClr val="000000"/>
                          </a:solidFill>
                          <a:effectLst/>
                          <a:latin typeface="Arial" panose="020B0604020202020204" pitchFamily="34" charset="0"/>
                        </a:rPr>
                      </a:br>
                      <a:r>
                        <a:rPr lang="en-GB" sz="500" b="0" i="0" u="none" strike="noStrike" dirty="0">
                          <a:solidFill>
                            <a:srgbClr val="000000"/>
                          </a:solidFill>
                          <a:effectLst/>
                          <a:latin typeface="Arial" panose="020B0604020202020204" pitchFamily="34" charset="0"/>
                        </a:rPr>
                        <a:t>No new P1 or P2 defects found during August for UKL Platform</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5881226"/>
                  </a:ext>
                </a:extLst>
              </a:tr>
              <a:tr h="221516">
                <a:tc>
                  <a:txBody>
                    <a:bodyPr/>
                    <a:lstStyle/>
                    <a:p>
                      <a:pPr algn="ctr" rtl="0" fontAlgn="ctr"/>
                      <a:r>
                        <a:rPr lang="en-GB" sz="500" b="0" i="0" u="none" strike="noStrike" dirty="0">
                          <a:solidFill>
                            <a:srgbClr val="000000"/>
                          </a:solidFill>
                          <a:effectLst/>
                          <a:latin typeface="Arial" panose="020B0604020202020204" pitchFamily="34" charset="0"/>
                        </a:rPr>
                        <a:t>Managing Change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dirty="0">
                          <a:solidFill>
                            <a:srgbClr val="000000"/>
                          </a:solidFill>
                          <a:effectLst/>
                          <a:latin typeface="Arial" panose="020B0604020202020204" pitchFamily="34" charset="0"/>
                        </a:rPr>
                        <a:t>No of valid defects raised within PIS period relating to relevant change (excluding programmes)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&lt;=four valid P3 defects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11/12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1</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No new P3 defects found during August (reduced volume of incidents for existing defects identified in July 20)</a:t>
                      </a:r>
                      <a:br>
                        <a:rPr lang="en-GB" sz="500" b="0" i="0" u="none" strike="noStrike" dirty="0">
                          <a:solidFill>
                            <a:srgbClr val="000000"/>
                          </a:solidFill>
                          <a:effectLst/>
                          <a:latin typeface="Arial" panose="020B0604020202020204" pitchFamily="34" charset="0"/>
                        </a:rPr>
                      </a:br>
                      <a:r>
                        <a:rPr lang="en-GB" sz="500" b="0" i="0" u="none" strike="noStrike" dirty="0">
                          <a:solidFill>
                            <a:srgbClr val="000000"/>
                          </a:solidFill>
                          <a:effectLst/>
                          <a:latin typeface="Arial" panose="020B0604020202020204" pitchFamily="34" charset="0"/>
                        </a:rPr>
                        <a:t>No new P3 defects found during August for UKL Platform</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89111"/>
                  </a:ext>
                </a:extLst>
              </a:tr>
              <a:tr h="221516">
                <a:tc>
                  <a:txBody>
                    <a:bodyPr/>
                    <a:lstStyle/>
                    <a:p>
                      <a:pPr algn="ctr" rtl="0" fontAlgn="ctr"/>
                      <a:r>
                        <a:rPr lang="en-GB" sz="500" b="0" i="0" u="none" strike="noStrike" dirty="0">
                          <a:solidFill>
                            <a:srgbClr val="000000"/>
                          </a:solidFill>
                          <a:effectLst/>
                          <a:latin typeface="Arial" panose="020B0604020202020204" pitchFamily="34" charset="0"/>
                        </a:rPr>
                        <a:t>Managing Change </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dirty="0">
                          <a:solidFill>
                            <a:srgbClr val="000000"/>
                          </a:solidFill>
                          <a:effectLst/>
                          <a:latin typeface="Arial" panose="020B0604020202020204" pitchFamily="34" charset="0"/>
                        </a:rPr>
                        <a:t>No of valid defects raised within PIS period relating to relevant change (excluding programmes)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&lt;=five valid P4 defects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10/12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2</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No new P4 defects found during August (reduced volume of incidents for existing defects identified in July 20)</a:t>
                      </a:r>
                      <a:br>
                        <a:rPr lang="en-GB" sz="500" b="0" i="0" u="none" strike="noStrike" dirty="0">
                          <a:solidFill>
                            <a:srgbClr val="000000"/>
                          </a:solidFill>
                          <a:effectLst/>
                          <a:latin typeface="Arial" panose="020B0604020202020204" pitchFamily="34" charset="0"/>
                        </a:rPr>
                      </a:br>
                      <a:r>
                        <a:rPr lang="en-GB" sz="500" b="0" i="0" u="none" strike="noStrike" dirty="0">
                          <a:solidFill>
                            <a:srgbClr val="000000"/>
                          </a:solidFill>
                          <a:effectLst/>
                          <a:latin typeface="Arial" panose="020B0604020202020204" pitchFamily="34" charset="0"/>
                        </a:rPr>
                        <a:t>1 new P4 defect raised against June-20 / X4932 on 7th August - XRN4932 Delta Data backlog clearance.  closed on 20th August.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5857586"/>
                  </a:ext>
                </a:extLst>
              </a:tr>
              <a:tr h="164751">
                <a:tc>
                  <a:txBody>
                    <a:bodyPr/>
                    <a:lstStyle/>
                    <a:p>
                      <a:pPr algn="ctr" rtl="0" fontAlgn="ctr"/>
                      <a:r>
                        <a:rPr lang="en-GB" sz="500" b="0" i="0" u="none" strike="noStrike" dirty="0">
                          <a:solidFill>
                            <a:srgbClr val="000000"/>
                          </a:solidFill>
                          <a:effectLst/>
                          <a:latin typeface="Arial" panose="020B0604020202020204" pitchFamily="34" charset="0"/>
                        </a:rPr>
                        <a:t>Meter Read / Asset processing</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meter reads successfully processed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Cumulative in excess of 99.5%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99.97%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99.98%</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99.96%</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A job was triggered twice which caused the 826,000 MB01 Exceptions to be created, some of which were erroneous, as the jobs had processed correctly.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7742264"/>
                  </a:ext>
                </a:extLst>
              </a:tr>
              <a:tr h="221516">
                <a:tc>
                  <a:txBody>
                    <a:bodyPr/>
                    <a:lstStyle/>
                    <a:p>
                      <a:pPr algn="ctr" rtl="0" fontAlgn="ctr"/>
                      <a:r>
                        <a:rPr lang="en-GB" sz="500" b="0" i="0" u="none" strike="noStrike" dirty="0">
                          <a:solidFill>
                            <a:srgbClr val="000000"/>
                          </a:solidFill>
                          <a:effectLst/>
                          <a:latin typeface="Arial" panose="020B0604020202020204" pitchFamily="34" charset="0"/>
                        </a:rPr>
                        <a:t>Meter Read / Asset processing</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asset updates successfully processed</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Cumulative in excess of 99.5%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99.70%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99.75%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Performance is below 100% as a small number of exceptions were created during this process. Those exceptions either pause the process or require manual rework, but as further intervention is required to complete the transaction, that transaction is not 'Right First Time'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5878835"/>
                  </a:ext>
                </a:extLst>
              </a:tr>
              <a:tr h="221516">
                <a:tc>
                  <a:txBody>
                    <a:bodyPr/>
                    <a:lstStyle/>
                    <a:p>
                      <a:pPr algn="ctr" rtl="0" fontAlgn="ctr"/>
                      <a:r>
                        <a:rPr lang="en-GB" sz="500" b="0" i="0" u="none" strike="noStrike" dirty="0">
                          <a:solidFill>
                            <a:srgbClr val="000000"/>
                          </a:solidFill>
                          <a:effectLst/>
                          <a:latin typeface="Arial" panose="020B0604020202020204" pitchFamily="34" charset="0"/>
                        </a:rPr>
                        <a:t>Monthly AQ processes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AQs processed successfully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Arial" panose="020B0604020202020204" pitchFamily="34" charset="0"/>
                        </a:rPr>
                        <a:t>12/12 Months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99.99%</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99.97%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99.97%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dirty="0">
                          <a:solidFill>
                            <a:srgbClr val="000000"/>
                          </a:solidFill>
                          <a:effectLst/>
                          <a:latin typeface="Arial" panose="020B0604020202020204" pitchFamily="34" charset="0"/>
                        </a:rPr>
                        <a:t>Performance is below 100% as a small number of exceptions were created during this process. Those exceptions either pause the process or require manual rework, but as further intervention is required to complete the transaction, that transaction is not 'Right First Time'</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7347007"/>
                  </a:ext>
                </a:extLst>
              </a:tr>
              <a:tr h="221516">
                <a:tc>
                  <a:txBody>
                    <a:bodyPr/>
                    <a:lstStyle/>
                    <a:p>
                      <a:pPr algn="ctr" rtl="0" fontAlgn="ctr"/>
                      <a:r>
                        <a:rPr lang="en-GB" sz="500" b="0" i="0" u="none" strike="noStrike" dirty="0">
                          <a:solidFill>
                            <a:srgbClr val="000000"/>
                          </a:solidFill>
                          <a:effectLst/>
                          <a:latin typeface="Arial" panose="020B0604020202020204" pitchFamily="34" charset="0"/>
                        </a:rPr>
                        <a:t>Monthly AQ processes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dirty="0">
                          <a:solidFill>
                            <a:srgbClr val="000000"/>
                          </a:solidFill>
                          <a:effectLst/>
                          <a:latin typeface="Arial" panose="020B0604020202020204" pitchFamily="34" charset="0"/>
                        </a:rPr>
                        <a:t>% of AQs at risk/ have defects</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FF0000"/>
                          </a:solidFill>
                          <a:effectLst/>
                          <a:latin typeface="Arial" panose="020B0604020202020204" pitchFamily="34" charset="0"/>
                        </a:rPr>
                        <a:t>TBC</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FF0000"/>
                          </a:solidFill>
                          <a:effectLst/>
                          <a:latin typeface="Arial" panose="020B0604020202020204" pitchFamily="34" charset="0"/>
                        </a:rPr>
                        <a:t>TBC</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In Development</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0.85%</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0.67%</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dirty="0">
                          <a:solidFill>
                            <a:srgbClr val="000000"/>
                          </a:solidFill>
                          <a:effectLst/>
                          <a:latin typeface="Arial" panose="020B0604020202020204" pitchFamily="34" charset="0"/>
                        </a:rPr>
                        <a:t>0.67% of LDZ AQ is currently known to be at risk due to defects. 0.19% of MPRNs are known to be currently impacted by an AQ related defect. Data based on Aqs Calculated up to the end of August 2020, Effective from 01/09/2020.</a:t>
                      </a:r>
                    </a:p>
                  </a:txBody>
                  <a:tcPr marL="2594" marR="2594" marT="2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2654858"/>
                  </a:ext>
                </a:extLst>
              </a:tr>
            </a:tbl>
          </a:graphicData>
        </a:graphic>
      </p:graphicFrame>
    </p:spTree>
    <p:extLst>
      <p:ext uri="{BB962C8B-B14F-4D97-AF65-F5344CB8AC3E}">
        <p14:creationId xmlns:p14="http://schemas.microsoft.com/office/powerpoint/2010/main" val="4158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1" y="39789"/>
            <a:ext cx="8847937" cy="30983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400" dirty="0">
                <a:latin typeface="Arial"/>
                <a:cs typeface="Arial"/>
              </a:rPr>
              <a:t>Key Performance Measures August 2020 – Cycle Time / Delivery</a:t>
            </a:r>
            <a:endParaRPr lang="en-GB" sz="1400" b="0" dirty="0">
              <a:latin typeface="Arial"/>
              <a:cs typeface="Arial"/>
            </a:endParaRPr>
          </a:p>
        </p:txBody>
      </p:sp>
      <p:graphicFrame>
        <p:nvGraphicFramePr>
          <p:cNvPr id="4" name="Table 3">
            <a:extLst>
              <a:ext uri="{FF2B5EF4-FFF2-40B4-BE49-F238E27FC236}">
                <a16:creationId xmlns:a16="http://schemas.microsoft.com/office/drawing/2014/main" id="{4CCAB924-093A-49CF-9A2F-DDC65C26C54A}"/>
              </a:ext>
            </a:extLst>
          </p:cNvPr>
          <p:cNvGraphicFramePr>
            <a:graphicFrameLocks noGrp="1"/>
          </p:cNvGraphicFramePr>
          <p:nvPr>
            <p:extLst>
              <p:ext uri="{D42A27DB-BD31-4B8C-83A1-F6EECF244321}">
                <p14:modId xmlns:p14="http://schemas.microsoft.com/office/powerpoint/2010/main" val="206427104"/>
              </p:ext>
            </p:extLst>
          </p:nvPr>
        </p:nvGraphicFramePr>
        <p:xfrm>
          <a:off x="107728" y="349625"/>
          <a:ext cx="8740207" cy="4615813"/>
        </p:xfrm>
        <a:graphic>
          <a:graphicData uri="http://schemas.openxmlformats.org/drawingml/2006/table">
            <a:tbl>
              <a:tblPr/>
              <a:tblGrid>
                <a:gridCol w="1250920">
                  <a:extLst>
                    <a:ext uri="{9D8B030D-6E8A-4147-A177-3AD203B41FA5}">
                      <a16:colId xmlns:a16="http://schemas.microsoft.com/office/drawing/2014/main" val="2390634834"/>
                    </a:ext>
                  </a:extLst>
                </a:gridCol>
                <a:gridCol w="288432">
                  <a:extLst>
                    <a:ext uri="{9D8B030D-6E8A-4147-A177-3AD203B41FA5}">
                      <a16:colId xmlns:a16="http://schemas.microsoft.com/office/drawing/2014/main" val="2880287604"/>
                    </a:ext>
                  </a:extLst>
                </a:gridCol>
                <a:gridCol w="1461646">
                  <a:extLst>
                    <a:ext uri="{9D8B030D-6E8A-4147-A177-3AD203B41FA5}">
                      <a16:colId xmlns:a16="http://schemas.microsoft.com/office/drawing/2014/main" val="3910791787"/>
                    </a:ext>
                  </a:extLst>
                </a:gridCol>
                <a:gridCol w="347322">
                  <a:extLst>
                    <a:ext uri="{9D8B030D-6E8A-4147-A177-3AD203B41FA5}">
                      <a16:colId xmlns:a16="http://schemas.microsoft.com/office/drawing/2014/main" val="1117574546"/>
                    </a:ext>
                  </a:extLst>
                </a:gridCol>
                <a:gridCol w="1055268">
                  <a:extLst>
                    <a:ext uri="{9D8B030D-6E8A-4147-A177-3AD203B41FA5}">
                      <a16:colId xmlns:a16="http://schemas.microsoft.com/office/drawing/2014/main" val="1554984950"/>
                    </a:ext>
                  </a:extLst>
                </a:gridCol>
                <a:gridCol w="457372">
                  <a:extLst>
                    <a:ext uri="{9D8B030D-6E8A-4147-A177-3AD203B41FA5}">
                      <a16:colId xmlns:a16="http://schemas.microsoft.com/office/drawing/2014/main" val="3548660545"/>
                    </a:ext>
                  </a:extLst>
                </a:gridCol>
                <a:gridCol w="410136">
                  <a:extLst>
                    <a:ext uri="{9D8B030D-6E8A-4147-A177-3AD203B41FA5}">
                      <a16:colId xmlns:a16="http://schemas.microsoft.com/office/drawing/2014/main" val="2090036301"/>
                    </a:ext>
                  </a:extLst>
                </a:gridCol>
                <a:gridCol w="463923">
                  <a:extLst>
                    <a:ext uri="{9D8B030D-6E8A-4147-A177-3AD203B41FA5}">
                      <a16:colId xmlns:a16="http://schemas.microsoft.com/office/drawing/2014/main" val="1230446435"/>
                    </a:ext>
                  </a:extLst>
                </a:gridCol>
                <a:gridCol w="3005188">
                  <a:extLst>
                    <a:ext uri="{9D8B030D-6E8A-4147-A177-3AD203B41FA5}">
                      <a16:colId xmlns:a16="http://schemas.microsoft.com/office/drawing/2014/main" val="3536745891"/>
                    </a:ext>
                  </a:extLst>
                </a:gridCol>
              </a:tblGrid>
              <a:tr h="170916">
                <a:tc>
                  <a:txBody>
                    <a:bodyPr/>
                    <a:lstStyle/>
                    <a:p>
                      <a:pPr algn="ctr" rtl="0" fontAlgn="ctr"/>
                      <a:r>
                        <a:rPr lang="en-GB" sz="400" b="1" i="0" u="none" strike="noStrike" dirty="0">
                          <a:solidFill>
                            <a:srgbClr val="FFFFFF"/>
                          </a:solidFill>
                          <a:effectLst/>
                          <a:latin typeface="Arial" panose="020B0604020202020204" pitchFamily="34" charset="0"/>
                        </a:rPr>
                        <a:t>Journey / Process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Frequency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Measure Detail</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Target Description</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Annual Target Description</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Jun-20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Jul-20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Aug-20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400" b="1" i="0" u="none" strike="noStrike" dirty="0">
                          <a:solidFill>
                            <a:srgbClr val="FFFFFF"/>
                          </a:solidFill>
                          <a:effectLst/>
                          <a:latin typeface="Arial" panose="020B0604020202020204" pitchFamily="34" charset="0"/>
                        </a:rPr>
                        <a:t>Comments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663322500"/>
                  </a:ext>
                </a:extLst>
              </a:tr>
              <a:tr h="526244">
                <a:tc>
                  <a:txBody>
                    <a:bodyPr/>
                    <a:lstStyle/>
                    <a:p>
                      <a:pPr algn="ctr" rtl="0" fontAlgn="ctr"/>
                      <a:r>
                        <a:rPr lang="en-GB" sz="500" b="0" i="0" u="none" strike="noStrike" dirty="0">
                          <a:solidFill>
                            <a:srgbClr val="000000"/>
                          </a:solidFill>
                          <a:effectLst/>
                          <a:latin typeface="Arial" panose="020B0604020202020204" pitchFamily="34" charset="0"/>
                        </a:rPr>
                        <a:t>Customer Contacts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P5 queries responded to within SLA/ OLA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Cumulative in excess of 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87.01%</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91.10%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94.68%</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Performance has improved again this month following some changes in the day to day management of the queries that ensures we are able to get view and prioritise faster.  Additionally, changes in the management of email queries has brought efficiencies enabling us to assign the optimum resource to managing those queries coming through.  New response templates have been designed to drive follow up queries through telephone channels with the intention of reducing email traffic which will again ensure more resource to managing 'valid' queries.  This should see further progress made in performance in the coming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6595493"/>
                  </a:ext>
                </a:extLst>
              </a:tr>
              <a:tr h="227004">
                <a:tc>
                  <a:txBody>
                    <a:bodyPr/>
                    <a:lstStyle/>
                    <a:p>
                      <a:pPr algn="ctr" rtl="0" fontAlgn="ctr"/>
                      <a:r>
                        <a:rPr lang="en-GB" sz="500" b="0" i="0" u="none" strike="noStrike" dirty="0">
                          <a:solidFill>
                            <a:srgbClr val="000000"/>
                          </a:solidFill>
                          <a:effectLst/>
                          <a:latin typeface="Arial" panose="020B0604020202020204" pitchFamily="34" charset="0"/>
                        </a:rPr>
                        <a:t>Customer Contacts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responded to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Cumulative in excess of 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94.33%</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93.30%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95.39%</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As a continuation of the quality work that has been taking place look at how we manage our tickets and focus on speed of response, we have seen an associated increase in response SLA during August.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3702623"/>
                  </a:ext>
                </a:extLst>
              </a:tr>
              <a:tr h="256645">
                <a:tc>
                  <a:txBody>
                    <a:bodyPr/>
                    <a:lstStyle/>
                    <a:p>
                      <a:pPr algn="ctr" rtl="0" fontAlgn="ctr"/>
                      <a:r>
                        <a:rPr lang="en-GB" sz="500" b="0" i="0" u="none" strike="noStrike" dirty="0">
                          <a:solidFill>
                            <a:srgbClr val="000000"/>
                          </a:solidFill>
                          <a:effectLst/>
                          <a:latin typeface="Arial" panose="020B0604020202020204" pitchFamily="34" charset="0"/>
                        </a:rPr>
                        <a:t>Customer Joiners/Leavers (UK Gas Market)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dirty="0">
                          <a:solidFill>
                            <a:srgbClr val="000000"/>
                          </a:solidFill>
                          <a:effectLst/>
                          <a:latin typeface="Arial" panose="020B0604020202020204" pitchFamily="34" charset="0"/>
                        </a:rPr>
                        <a:t>% key milestones met on readiness plan (Shipper)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 of customers who enter market during the year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No Joiners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3197661"/>
                  </a:ext>
                </a:extLst>
              </a:tr>
              <a:tr h="224227">
                <a:tc>
                  <a:txBody>
                    <a:bodyPr/>
                    <a:lstStyle/>
                    <a:p>
                      <a:pPr algn="ctr" rtl="0" fontAlgn="ctr"/>
                      <a:r>
                        <a:rPr lang="en-GB" sz="500" b="0" i="0" u="none" strike="noStrike" dirty="0">
                          <a:solidFill>
                            <a:srgbClr val="000000"/>
                          </a:solidFill>
                          <a:effectLst/>
                          <a:latin typeface="Arial" panose="020B0604020202020204" pitchFamily="34" charset="0"/>
                        </a:rPr>
                        <a:t>Customer Joiners/Leavers (UK Gas Market)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dirty="0">
                          <a:solidFill>
                            <a:srgbClr val="000000"/>
                          </a:solidFill>
                          <a:effectLst/>
                          <a:latin typeface="Arial" panose="020B0604020202020204" pitchFamily="34" charset="0"/>
                        </a:rPr>
                        <a:t>% key milestones met on readiness plan (Non Shipper)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 of customers who enter market during the year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4358852"/>
                  </a:ext>
                </a:extLst>
              </a:tr>
              <a:tr h="226929">
                <a:tc>
                  <a:txBody>
                    <a:bodyPr/>
                    <a:lstStyle/>
                    <a:p>
                      <a:pPr algn="ctr" rtl="0" fontAlgn="ctr"/>
                      <a:r>
                        <a:rPr lang="en-GB" sz="500" b="0" i="0" u="none" strike="noStrike" dirty="0">
                          <a:solidFill>
                            <a:srgbClr val="000000"/>
                          </a:solidFill>
                          <a:effectLst/>
                          <a:latin typeface="Arial" panose="020B0604020202020204" pitchFamily="34" charset="0"/>
                        </a:rPr>
                        <a:t>Customer Joiners/Leavers (UK Gas Market)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dirty="0">
                          <a:solidFill>
                            <a:srgbClr val="000000"/>
                          </a:solidFill>
                          <a:effectLst/>
                          <a:latin typeface="Arial" panose="020B0604020202020204" pitchFamily="34" charset="0"/>
                        </a:rPr>
                        <a:t>% closure/termination notices issued in line with Service Lines (Shipper)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 of customers who leave market during the year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No Leavers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No Leavers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No Leavers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3848207"/>
                  </a:ext>
                </a:extLst>
              </a:tr>
              <a:tr h="235033">
                <a:tc>
                  <a:txBody>
                    <a:bodyPr/>
                    <a:lstStyle/>
                    <a:p>
                      <a:pPr algn="ctr" rtl="0" fontAlgn="ctr"/>
                      <a:r>
                        <a:rPr lang="en-GB" sz="500" b="0" i="0" u="none" strike="noStrike" dirty="0">
                          <a:solidFill>
                            <a:srgbClr val="000000"/>
                          </a:solidFill>
                          <a:effectLst/>
                          <a:latin typeface="Arial" panose="020B0604020202020204" pitchFamily="34" charset="0"/>
                        </a:rPr>
                        <a:t>Customer Joiners/Leavers (UK Gas Market)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dirty="0">
                          <a:solidFill>
                            <a:srgbClr val="000000"/>
                          </a:solidFill>
                          <a:effectLst/>
                          <a:latin typeface="Arial" panose="020B0604020202020204" pitchFamily="34" charset="0"/>
                        </a:rPr>
                        <a:t>% of closure notices issued within 1 business day following last exit obligation being met (Non Shipper)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 of customers who leave market during the year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No Leavers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No Leavers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3063773"/>
                  </a:ext>
                </a:extLst>
              </a:tr>
              <a:tr h="140480">
                <a:tc>
                  <a:txBody>
                    <a:bodyPr/>
                    <a:lstStyle/>
                    <a:p>
                      <a:pPr algn="ctr" rtl="0" fontAlgn="ctr"/>
                      <a:r>
                        <a:rPr lang="en-GB" sz="500" b="0" i="0" u="none" strike="noStrike" dirty="0">
                          <a:solidFill>
                            <a:srgbClr val="000000"/>
                          </a:solidFill>
                          <a:effectLst/>
                          <a:latin typeface="Arial" panose="020B0604020202020204" pitchFamily="34" charset="0"/>
                        </a:rPr>
                        <a:t>Customer Relationship Management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Quarterly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Survey results delivered to CoMC in Month +1</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For 100% of all surveys taken</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Next Report-Jul</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Next Report-Oct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dirty="0">
                          <a:solidFill>
                            <a:srgbClr val="00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2687919"/>
                  </a:ext>
                </a:extLst>
              </a:tr>
              <a:tr h="152194">
                <a:tc>
                  <a:txBody>
                    <a:bodyPr/>
                    <a:lstStyle/>
                    <a:p>
                      <a:pPr algn="ctr" rtl="0" fontAlgn="ctr"/>
                      <a:r>
                        <a:rPr lang="en-GB" sz="500" b="0" i="0" u="none" strike="noStrike" dirty="0">
                          <a:solidFill>
                            <a:srgbClr val="000000"/>
                          </a:solidFill>
                          <a:effectLst/>
                          <a:latin typeface="Arial" panose="020B0604020202020204" pitchFamily="34" charset="0"/>
                        </a:rPr>
                        <a:t>Customer Reporting (all forms)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reports dispatched on due date against total reports expected</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dirty="0">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070934"/>
                  </a:ext>
                </a:extLst>
              </a:tr>
              <a:tr h="140480">
                <a:tc>
                  <a:txBody>
                    <a:bodyPr/>
                    <a:lstStyle/>
                    <a:p>
                      <a:pPr algn="ctr" rtl="0" fontAlgn="ctr"/>
                      <a:r>
                        <a:rPr lang="en-GB" sz="500" b="0" i="0" u="none" strike="noStrike" dirty="0">
                          <a:solidFill>
                            <a:srgbClr val="000000"/>
                          </a:solidFill>
                          <a:effectLst/>
                          <a:latin typeface="Arial" panose="020B0604020202020204" pitchFamily="34" charset="0"/>
                        </a:rPr>
                        <a:t>Demand Estimation obligations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DESC / CDSP DE obligations delivered on time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On Track</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On Track</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On Track</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024481"/>
                  </a:ext>
                </a:extLst>
              </a:tr>
              <a:tr h="152194">
                <a:tc>
                  <a:txBody>
                    <a:bodyPr/>
                    <a:lstStyle/>
                    <a:p>
                      <a:pPr algn="ctr" rtl="0" fontAlgn="ctr"/>
                      <a:r>
                        <a:rPr lang="en-GB" sz="500" b="0" i="0" u="none" strike="noStrike" dirty="0">
                          <a:solidFill>
                            <a:srgbClr val="000000"/>
                          </a:solidFill>
                          <a:effectLst/>
                          <a:latin typeface="Arial" panose="020B0604020202020204" pitchFamily="34" charset="0"/>
                        </a:rPr>
                        <a:t>Energy Balancing (Credit Risk Management)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dirty="0">
                          <a:solidFill>
                            <a:srgbClr val="000000"/>
                          </a:solidFill>
                          <a:effectLst/>
                          <a:latin typeface="Arial" panose="020B0604020202020204" pitchFamily="34" charset="0"/>
                        </a:rPr>
                        <a:t>% of revenue collected by due date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98%</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Arial" panose="020B0604020202020204" pitchFamily="34" charset="0"/>
                        </a:rPr>
                        <a:t>98%​ avg rolling 12 mth period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99.92%</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99.54%</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99.48%</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1 customer did not pay their Energy invoice on the payment due date however did settle in full by payment due date +2.</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8121487"/>
                  </a:ext>
                </a:extLst>
              </a:tr>
              <a:tr h="152194">
                <a:tc>
                  <a:txBody>
                    <a:bodyPr/>
                    <a:lstStyle/>
                    <a:p>
                      <a:pPr algn="ctr" rtl="0" fontAlgn="ctr"/>
                      <a:r>
                        <a:rPr lang="en-GB" sz="500" b="0" i="0" u="none" strike="noStrike" dirty="0">
                          <a:solidFill>
                            <a:srgbClr val="000000"/>
                          </a:solidFill>
                          <a:effectLst/>
                          <a:latin typeface="Arial" panose="020B0604020202020204" pitchFamily="34" charset="0"/>
                        </a:rPr>
                        <a:t>Energy Balancing (Credit Risk Management)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dirty="0">
                          <a:solidFill>
                            <a:srgbClr val="000000"/>
                          </a:solidFill>
                          <a:effectLst/>
                          <a:latin typeface="Arial" panose="020B0604020202020204" pitchFamily="34" charset="0"/>
                        </a:rPr>
                        <a:t>% of revenue collected by due date (+2 days)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53887"/>
                  </a:ext>
                </a:extLst>
              </a:tr>
              <a:tr h="140480">
                <a:tc>
                  <a:txBody>
                    <a:bodyPr/>
                    <a:lstStyle/>
                    <a:p>
                      <a:pPr algn="ctr" rtl="0" fontAlgn="ctr"/>
                      <a:r>
                        <a:rPr lang="en-GB" sz="500" b="0" i="0" u="none" strike="noStrike" dirty="0">
                          <a:solidFill>
                            <a:srgbClr val="000000"/>
                          </a:solidFill>
                          <a:effectLst/>
                          <a:latin typeface="Arial" panose="020B0604020202020204" pitchFamily="34" charset="0"/>
                        </a:rPr>
                        <a:t>Invoicing customers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invoices sent on due date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5457008"/>
                  </a:ext>
                </a:extLst>
              </a:tr>
              <a:tr h="152194">
                <a:tc>
                  <a:txBody>
                    <a:bodyPr/>
                    <a:lstStyle/>
                    <a:p>
                      <a:pPr algn="ctr" rtl="0" fontAlgn="ctr"/>
                      <a:r>
                        <a:rPr lang="en-GB" sz="500" b="0" i="0" u="none" strike="noStrike" dirty="0">
                          <a:solidFill>
                            <a:srgbClr val="000000"/>
                          </a:solidFill>
                          <a:effectLst/>
                          <a:latin typeface="Arial" panose="020B0604020202020204" pitchFamily="34" charset="0"/>
                        </a:rPr>
                        <a:t>Invoicing customers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of exceptions resolved within 2 invoice cycles of creation date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99.61%</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98.80%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500" b="0" i="0" u="none" strike="noStrike" dirty="0">
                          <a:solidFill>
                            <a:srgbClr val="FF0000"/>
                          </a:solidFill>
                          <a:effectLst/>
                          <a:latin typeface="Arial" panose="020B0604020202020204" pitchFamily="34" charset="0"/>
                        </a:rPr>
                        <a:t>Data not available until 14th September</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4965706"/>
                  </a:ext>
                </a:extLst>
              </a:tr>
              <a:tr h="140480">
                <a:tc>
                  <a:txBody>
                    <a:bodyPr/>
                    <a:lstStyle/>
                    <a:p>
                      <a:pPr algn="ctr" rtl="0" fontAlgn="ctr"/>
                      <a:r>
                        <a:rPr lang="en-GB" sz="500" b="0" i="0" u="none" strike="noStrike" dirty="0">
                          <a:solidFill>
                            <a:srgbClr val="000000"/>
                          </a:solidFill>
                          <a:effectLst/>
                          <a:latin typeface="Arial" panose="020B0604020202020204" pitchFamily="34" charset="0"/>
                        </a:rPr>
                        <a:t>Manage Shipper Transfers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processed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rtl="0" fontAlgn="ctr"/>
                      <a:r>
                        <a:rPr lang="en-GB" sz="500" b="0" i="0" u="none" strike="noStrike" dirty="0">
                          <a:solidFill>
                            <a:srgbClr val="000000"/>
                          </a:solidFill>
                          <a:effectLst/>
                          <a:latin typeface="Arial" panose="020B0604020202020204" pitchFamily="34" charset="0"/>
                        </a:rPr>
                        <a:t>All notifications issued to shippers within the D-2 08:00 Deadline.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149143"/>
                  </a:ext>
                </a:extLst>
              </a:tr>
              <a:tr h="172898">
                <a:tc>
                  <a:txBody>
                    <a:bodyPr/>
                    <a:lstStyle/>
                    <a:p>
                      <a:pPr algn="ctr" rtl="0" fontAlgn="ctr"/>
                      <a:r>
                        <a:rPr lang="en-GB" sz="500" b="0" i="0" u="none" strike="noStrike" dirty="0">
                          <a:solidFill>
                            <a:srgbClr val="000000"/>
                          </a:solidFill>
                          <a:effectLst/>
                          <a:latin typeface="Arial" panose="020B0604020202020204" pitchFamily="34" charset="0"/>
                        </a:rPr>
                        <a:t>Manage updates to customer portfolio</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CMS Contacts processed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80% in D+4</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Cumulative in excess of 80%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91.58%</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93.37%</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92.61%</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rowSpan="3">
                  <a:txBody>
                    <a:bodyPr/>
                    <a:lstStyle/>
                    <a:p>
                      <a:pPr algn="l" fontAlgn="ctr"/>
                      <a:r>
                        <a:rPr lang="en-GB" sz="450" b="0" i="0" u="none" strike="noStrike" dirty="0">
                          <a:solidFill>
                            <a:srgbClr val="000000"/>
                          </a:solidFill>
                          <a:effectLst/>
                          <a:latin typeface="Arial" panose="020B0604020202020204" pitchFamily="34" charset="0"/>
                        </a:rPr>
                        <a:t>A slight dip across the three measures may be attributable to August being a holiday period and while Xoserve has managed this, it may be that less resource has been available within the organisations to which we refer Contacts.  Additionally, there is a continued backlog within some of the organisations to which we refer Contacts following lockdown.  Conversations have been held with some of these in order to assist where we can.  A piece of work has begun which is analysing the Contacts submitted by Shippers which result in referrals to Networks as there are a large number of invalid requests.  The purpose of this is to identify any Shippers that may be 'mis-using' either of these processes to gain information rather than challenge, or there may be a lack of understanding as to their true purpose.  When the analysis is complete CDS intends to work alongside these organisations to increase understanding, reduce unnecessary submissions, and thus ease the burden on Networks and reduce new work adding to their backlogs - which will hopefully see the length of time to resolve some Contacts to reduce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5065037"/>
                  </a:ext>
                </a:extLst>
              </a:tr>
              <a:tr h="172898">
                <a:tc>
                  <a:txBody>
                    <a:bodyPr/>
                    <a:lstStyle/>
                    <a:p>
                      <a:pPr algn="ctr" rtl="0" fontAlgn="ctr"/>
                      <a:r>
                        <a:rPr lang="en-GB" sz="500" b="0" i="0" u="none" strike="noStrike" dirty="0">
                          <a:solidFill>
                            <a:srgbClr val="000000"/>
                          </a:solidFill>
                          <a:effectLst/>
                          <a:latin typeface="Arial" panose="020B0604020202020204" pitchFamily="34" charset="0"/>
                        </a:rPr>
                        <a:t>Manage updates to customer portfolio</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CMS Contacts processed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95% in D+10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Cumulative in excess of 95%</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94.04%</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95.99%</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95.20%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vMerge="1">
                  <a:txBody>
                    <a:bodyPr/>
                    <a:lstStyle/>
                    <a:p>
                      <a:endParaRPr lang="en-GB"/>
                    </a:p>
                  </a:txBody>
                  <a:tcPr/>
                </a:tc>
                <a:extLst>
                  <a:ext uri="{0D108BD9-81ED-4DB2-BD59-A6C34878D82A}">
                    <a16:rowId xmlns:a16="http://schemas.microsoft.com/office/drawing/2014/main" val="321931030"/>
                  </a:ext>
                </a:extLst>
              </a:tr>
              <a:tr h="492149">
                <a:tc>
                  <a:txBody>
                    <a:bodyPr/>
                    <a:lstStyle/>
                    <a:p>
                      <a:pPr algn="ctr" rtl="0" fontAlgn="ctr"/>
                      <a:r>
                        <a:rPr lang="en-GB" sz="500" b="0" i="0" u="none" strike="noStrike" dirty="0">
                          <a:solidFill>
                            <a:srgbClr val="000000"/>
                          </a:solidFill>
                          <a:effectLst/>
                          <a:latin typeface="Arial" panose="020B0604020202020204" pitchFamily="34" charset="0"/>
                        </a:rPr>
                        <a:t>Manage updates to customer portfolio</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CMS Contacts processed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98% in D+20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Cumulative in excess of 98%</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97.54%</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96.72%</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96.60%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endParaRPr lang="en-GB"/>
                    </a:p>
                  </a:txBody>
                  <a:tcPr/>
                </a:tc>
                <a:extLst>
                  <a:ext uri="{0D108BD9-81ED-4DB2-BD59-A6C34878D82A}">
                    <a16:rowId xmlns:a16="http://schemas.microsoft.com/office/drawing/2014/main" val="161026843"/>
                  </a:ext>
                </a:extLst>
              </a:tr>
              <a:tr h="301814">
                <a:tc>
                  <a:txBody>
                    <a:bodyPr/>
                    <a:lstStyle/>
                    <a:p>
                      <a:pPr algn="ctr" rtl="0" fontAlgn="ctr"/>
                      <a:r>
                        <a:rPr lang="en-GB" sz="500" b="0" i="0" u="none" strike="noStrike" dirty="0">
                          <a:solidFill>
                            <a:srgbClr val="000000"/>
                          </a:solidFill>
                          <a:effectLst/>
                          <a:latin typeface="Arial" panose="020B0604020202020204" pitchFamily="34" charset="0"/>
                        </a:rPr>
                        <a:t>Management of Customer Issues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Plan accepted by customers &amp; upheld (Key Milestones Met as agreed by customers)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80.00%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dirty="0">
                          <a:solidFill>
                            <a:srgbClr val="000000"/>
                          </a:solidFill>
                          <a:effectLst/>
                          <a:latin typeface="Arial" panose="020B0604020202020204" pitchFamily="34" charset="0"/>
                        </a:rPr>
                        <a:t>AQ Taskforce: progress updates including outcome of the analysis published &amp; discussed at August CoMC including update on financial adjustments. Adjustment Methodology &amp; Principles document issued to customers, this included plan for resolution, Issue Management summary slide published providing plan &amp; updates for all 'Gold' issues.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3752331"/>
                  </a:ext>
                </a:extLst>
              </a:tr>
              <a:tr h="140480">
                <a:tc>
                  <a:txBody>
                    <a:bodyPr/>
                    <a:lstStyle/>
                    <a:p>
                      <a:pPr algn="ctr" rtl="0" fontAlgn="ctr"/>
                      <a:r>
                        <a:rPr lang="en-GB" sz="500" b="0" i="0" u="none" strike="noStrike" dirty="0">
                          <a:solidFill>
                            <a:srgbClr val="000000"/>
                          </a:solidFill>
                          <a:effectLst/>
                          <a:latin typeface="Arial" panose="020B0604020202020204" pitchFamily="34" charset="0"/>
                        </a:rPr>
                        <a:t>Managing Change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level 1 milestones met</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95%</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793393"/>
                  </a:ext>
                </a:extLst>
              </a:tr>
              <a:tr h="140480">
                <a:tc>
                  <a:txBody>
                    <a:bodyPr/>
                    <a:lstStyle/>
                    <a:p>
                      <a:pPr algn="ctr" rtl="0" fontAlgn="ctr"/>
                      <a:r>
                        <a:rPr lang="en-GB" sz="500" b="0" i="0" u="none" strike="noStrike" dirty="0">
                          <a:solidFill>
                            <a:srgbClr val="000000"/>
                          </a:solidFill>
                          <a:effectLst/>
                          <a:latin typeface="Arial" panose="020B0604020202020204" pitchFamily="34" charset="0"/>
                        </a:rPr>
                        <a:t>Meter Read/Asset processing</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requests processed within SLA</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GB" sz="500" b="0" i="0" u="none" strike="noStrike" dirty="0">
                          <a:solidFill>
                            <a:srgbClr val="000000"/>
                          </a:solidFill>
                          <a:effectLst/>
                          <a:latin typeface="Arial" panose="020B0604020202020204" pitchFamily="34" charset="0"/>
                        </a:rPr>
                        <a:t>561 Reads and 37 Asset Updates failed to respond in 2 days as they had an Exception created</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8372459"/>
                  </a:ext>
                </a:extLst>
              </a:tr>
              <a:tr h="140480">
                <a:tc>
                  <a:txBody>
                    <a:bodyPr/>
                    <a:lstStyle/>
                    <a:p>
                      <a:pPr algn="ctr" rtl="0" fontAlgn="ctr"/>
                      <a:r>
                        <a:rPr lang="en-GB" sz="500" b="0" i="0" u="none" strike="noStrike" dirty="0">
                          <a:solidFill>
                            <a:srgbClr val="000000"/>
                          </a:solidFill>
                          <a:effectLst/>
                          <a:latin typeface="Arial" panose="020B0604020202020204" pitchFamily="34" charset="0"/>
                        </a:rPr>
                        <a:t>Monthly AQ processes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Monthly</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dirty="0">
                          <a:solidFill>
                            <a:srgbClr val="000000"/>
                          </a:solidFill>
                          <a:effectLst/>
                          <a:latin typeface="Arial" panose="020B0604020202020204" pitchFamily="34" charset="0"/>
                        </a:rPr>
                        <a:t>% Notifications sent by due date</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12/12 Months</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dirty="0">
                          <a:solidFill>
                            <a:srgbClr val="000000"/>
                          </a:solidFill>
                          <a:effectLst/>
                          <a:latin typeface="Arial" panose="020B0604020202020204" pitchFamily="34" charset="0"/>
                        </a:rPr>
                        <a:t>100%</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GB" sz="300" b="0" i="0" u="none" strike="noStrike" dirty="0">
                          <a:solidFill>
                            <a:srgbClr val="FF0000"/>
                          </a:solidFill>
                          <a:effectLst/>
                          <a:latin typeface="Arial" panose="020B0604020202020204" pitchFamily="34" charset="0"/>
                        </a:rPr>
                        <a:t> </a:t>
                      </a:r>
                    </a:p>
                  </a:txBody>
                  <a:tcPr marL="2622" marR="2622" marT="2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900020"/>
                  </a:ext>
                </a:extLst>
              </a:tr>
            </a:tbl>
          </a:graphicData>
        </a:graphic>
      </p:graphicFrame>
    </p:spTree>
    <p:extLst>
      <p:ext uri="{BB962C8B-B14F-4D97-AF65-F5344CB8AC3E}">
        <p14:creationId xmlns:p14="http://schemas.microsoft.com/office/powerpoint/2010/main" val="267495653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Clarke, Reuben</DisplayName>
        <AccountId>38</AccountId>
        <AccountType/>
      </UserInfo>
      <UserInfo>
        <DisplayName>Stuart, Alex</DisplayName>
        <AccountId>28</AccountId>
        <AccountType/>
      </UserInfo>
      <UserInfo>
        <DisplayName>Westwood, Robert</DisplayName>
        <AccountId>142</AccountId>
        <AccountType/>
      </UserInfo>
      <UserInfo>
        <DisplayName>Jennings, Alison J</DisplayName>
        <AccountId>58</AccountId>
        <AccountType/>
      </UserInfo>
      <UserInfo>
        <DisplayName>Batsford1, Kate</DisplayName>
        <AccountId>156</AccountId>
        <AccountType/>
      </UserInfo>
      <UserInfo>
        <DisplayName>Jackson, Lee</DisplayName>
        <AccountId>40</AccountId>
        <AccountType/>
      </UserInfo>
      <UserInfo>
        <DisplayName>Moise, Luke</DisplayName>
        <AccountId>34</AccountId>
        <AccountType/>
      </UserInfo>
      <UserInfo>
        <DisplayName>Wilkes, Andrew</DisplayName>
        <AccountId>37</AccountId>
        <AccountType/>
      </UserInfo>
      <UserInfo>
        <DisplayName>Kalsi, Satpal</DisplayName>
        <AccountId>33</AccountId>
        <AccountType/>
      </UserInfo>
      <UserInfo>
        <DisplayName>Whitcroft, Linda E</DisplayName>
        <AccountId>104</AccountId>
        <AccountType/>
      </UserInfo>
      <UserInfo>
        <DisplayName>Downing, John</DisplayName>
        <AccountId>165</AccountId>
        <AccountType/>
      </UserInfo>
      <UserInfo>
        <DisplayName>Elce, Thomas</DisplayName>
        <AccountId>167</AccountId>
        <AccountType/>
      </UserInfo>
      <UserInfo>
        <DisplayName>Merrilees, Kirsty</DisplayName>
        <AccountId>218</AccountId>
        <AccountType/>
      </UserInfo>
      <UserInfo>
        <DisplayName>Tristan Unwin</DisplayName>
        <AccountId>290</AccountId>
        <AccountType/>
      </UserInfo>
      <UserInfo>
        <DisplayName>Larner, Ryan</DisplayName>
        <AccountId>140</AccountId>
        <AccountType/>
      </UserInfo>
      <UserInfo>
        <DisplayName>Thompson, Dionne</DisplayName>
        <AccountId>118</AccountId>
        <AccountType/>
      </UserInfo>
      <UserInfo>
        <DisplayName>Victoria Mustard</DisplayName>
        <AccountId>54</AccountId>
        <AccountType/>
      </UserInfo>
      <UserInfo>
        <DisplayName>Hallam-Jones, James</DisplayName>
        <AccountId>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01f7a547-d57a-44ce-a211-81869c79743b"/>
    <ds:schemaRef ds:uri="3092569d-7549-4f1f-b838-122d264c6bd8"/>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017ECC74-993C-487C-938B-DD227E919F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4410</TotalTime>
  <Words>2068</Words>
  <Application>Microsoft Office PowerPoint</Application>
  <PresentationFormat>On-screen Show (16:9)</PresentationFormat>
  <Paragraphs>414</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Wingdings</vt:lpstr>
      <vt:lpstr>Office Theme</vt:lpstr>
      <vt:lpstr>6_xoserve templates</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4</cp:revision>
  <cp:lastPrinted>2020-03-11T11:28:55Z</cp:lastPrinted>
  <dcterms:created xsi:type="dcterms:W3CDTF">2018-09-02T17:12:15Z</dcterms:created>
  <dcterms:modified xsi:type="dcterms:W3CDTF">2020-09-10T13:31:10Z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