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88" r:id="rId5"/>
    <p:sldId id="308" r:id="rId6"/>
    <p:sldId id="309" r:id="rId7"/>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ood" initials="SW" lastIdx="0" clrIdx="0">
    <p:extLst>
      <p:ext uri="{19B8F6BF-5375-455C-9EA6-DF929625EA0E}">
        <p15:presenceInfo xmlns:p15="http://schemas.microsoft.com/office/powerpoint/2012/main" userId="S-1-5-21-4145888014-839675345-3125187760-52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835D"/>
    <a:srgbClr val="84B8DA"/>
    <a:srgbClr val="9CCB3B"/>
    <a:srgbClr val="2B80B1"/>
    <a:srgbClr val="40D1F5"/>
    <a:srgbClr val="FFFFFF"/>
    <a:srgbClr val="B1D6E8"/>
    <a:srgbClr val="9C4877"/>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5FA417-A6A9-4849-B750-EF17F78F6ADF}" v="662" dt="2020-09-25T09:27:31.137"/>
    <p1510:client id="{79CE1490-116B-4379-480A-4B334E110426}" v="4" dt="2020-09-25T16:14:08.1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5" autoAdjust="0"/>
    <p:restoredTop sz="93883" autoAdjust="0"/>
  </p:normalViewPr>
  <p:slideViewPr>
    <p:cSldViewPr>
      <p:cViewPr varScale="1">
        <p:scale>
          <a:sx n="90" d="100"/>
          <a:sy n="90" d="100"/>
        </p:scale>
        <p:origin x="612"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Rigby" userId="7ade5d71-70eb-452f-8090-262cd4d9bd62" providerId="ADAL" clId="{894AB734-C9A6-4B49-BD16-EB4220E3B30C}"/>
    <pc:docChg chg="custSel addSld modSld">
      <pc:chgData name="James Rigby" userId="7ade5d71-70eb-452f-8090-262cd4d9bd62" providerId="ADAL" clId="{894AB734-C9A6-4B49-BD16-EB4220E3B30C}" dt="2020-09-25T09:27:31.137" v="661" actId="1036"/>
      <pc:docMkLst>
        <pc:docMk/>
      </pc:docMkLst>
      <pc:sldChg chg="addSp delSp modSp">
        <pc:chgData name="James Rigby" userId="7ade5d71-70eb-452f-8090-262cd4d9bd62" providerId="ADAL" clId="{894AB734-C9A6-4B49-BD16-EB4220E3B30C}" dt="2020-09-25T09:01:29.065" v="85" actId="1036"/>
        <pc:sldMkLst>
          <pc:docMk/>
          <pc:sldMk cId="862162089" sldId="308"/>
        </pc:sldMkLst>
        <pc:spChg chg="mod">
          <ac:chgData name="James Rigby" userId="7ade5d71-70eb-452f-8090-262cd4d9bd62" providerId="ADAL" clId="{894AB734-C9A6-4B49-BD16-EB4220E3B30C}" dt="2020-09-25T09:01:29.065" v="85" actId="1036"/>
          <ac:spMkLst>
            <pc:docMk/>
            <pc:sldMk cId="862162089" sldId="308"/>
            <ac:spMk id="2" creationId="{00000000-0000-0000-0000-000000000000}"/>
          </ac:spMkLst>
        </pc:spChg>
        <pc:spChg chg="del">
          <ac:chgData name="James Rigby" userId="7ade5d71-70eb-452f-8090-262cd4d9bd62" providerId="ADAL" clId="{894AB734-C9A6-4B49-BD16-EB4220E3B30C}" dt="2020-09-25T08:59:49.389" v="42" actId="478"/>
          <ac:spMkLst>
            <pc:docMk/>
            <pc:sldMk cId="862162089" sldId="308"/>
            <ac:spMk id="3" creationId="{00000000-0000-0000-0000-000000000000}"/>
          </ac:spMkLst>
        </pc:spChg>
        <pc:spChg chg="mod">
          <ac:chgData name="James Rigby" userId="7ade5d71-70eb-452f-8090-262cd4d9bd62" providerId="ADAL" clId="{894AB734-C9A6-4B49-BD16-EB4220E3B30C}" dt="2020-09-25T09:01:26.176" v="81" actId="1036"/>
          <ac:spMkLst>
            <pc:docMk/>
            <pc:sldMk cId="862162089" sldId="308"/>
            <ac:spMk id="5" creationId="{A41E83A2-9D91-4DDD-889E-8991F40921D8}"/>
          </ac:spMkLst>
        </pc:spChg>
        <pc:graphicFrameChg chg="del">
          <ac:chgData name="James Rigby" userId="7ade5d71-70eb-452f-8090-262cd4d9bd62" providerId="ADAL" clId="{894AB734-C9A6-4B49-BD16-EB4220E3B30C}" dt="2020-09-25T08:57:20.770" v="5" actId="478"/>
          <ac:graphicFrameMkLst>
            <pc:docMk/>
            <pc:sldMk cId="862162089" sldId="308"/>
            <ac:graphicFrameMk id="8" creationId="{28D83495-7D21-472D-AD79-F492C32EB9C8}"/>
          </ac:graphicFrameMkLst>
        </pc:graphicFrameChg>
        <pc:graphicFrameChg chg="del">
          <ac:chgData name="James Rigby" userId="7ade5d71-70eb-452f-8090-262cd4d9bd62" providerId="ADAL" clId="{894AB734-C9A6-4B49-BD16-EB4220E3B30C}" dt="2020-09-25T08:57:08.805" v="0" actId="478"/>
          <ac:graphicFrameMkLst>
            <pc:docMk/>
            <pc:sldMk cId="862162089" sldId="308"/>
            <ac:graphicFrameMk id="9" creationId="{D98FB028-79DF-45ED-B33C-94FC73389E76}"/>
          </ac:graphicFrameMkLst>
        </pc:graphicFrameChg>
        <pc:graphicFrameChg chg="del">
          <ac:chgData name="James Rigby" userId="7ade5d71-70eb-452f-8090-262cd4d9bd62" providerId="ADAL" clId="{894AB734-C9A6-4B49-BD16-EB4220E3B30C}" dt="2020-09-25T08:58:02.466" v="13" actId="478"/>
          <ac:graphicFrameMkLst>
            <pc:docMk/>
            <pc:sldMk cId="862162089" sldId="308"/>
            <ac:graphicFrameMk id="11" creationId="{C1ECA0C0-4FFB-4C80-B599-6632AD24CA9F}"/>
          </ac:graphicFrameMkLst>
        </pc:graphicFrameChg>
        <pc:picChg chg="add mod">
          <ac:chgData name="James Rigby" userId="7ade5d71-70eb-452f-8090-262cd4d9bd62" providerId="ADAL" clId="{894AB734-C9A6-4B49-BD16-EB4220E3B30C}" dt="2020-09-25T09:01:26.176" v="81" actId="1036"/>
          <ac:picMkLst>
            <pc:docMk/>
            <pc:sldMk cId="862162089" sldId="308"/>
            <ac:picMk id="4" creationId="{C8FE98B5-3EFF-40A4-BEBA-DF4B2AB36C77}"/>
          </ac:picMkLst>
        </pc:picChg>
        <pc:picChg chg="add del mod">
          <ac:chgData name="James Rigby" userId="7ade5d71-70eb-452f-8090-262cd4d9bd62" providerId="ADAL" clId="{894AB734-C9A6-4B49-BD16-EB4220E3B30C}" dt="2020-09-25T08:59:19.341" v="29" actId="478"/>
          <ac:picMkLst>
            <pc:docMk/>
            <pc:sldMk cId="862162089" sldId="308"/>
            <ac:picMk id="6" creationId="{67A853F9-243A-4384-9896-1D215D77AC3D}"/>
          </ac:picMkLst>
        </pc:picChg>
        <pc:picChg chg="add mod">
          <ac:chgData name="James Rigby" userId="7ade5d71-70eb-452f-8090-262cd4d9bd62" providerId="ADAL" clId="{894AB734-C9A6-4B49-BD16-EB4220E3B30C}" dt="2020-09-25T09:01:26.176" v="81" actId="1036"/>
          <ac:picMkLst>
            <pc:docMk/>
            <pc:sldMk cId="862162089" sldId="308"/>
            <ac:picMk id="7" creationId="{10CAEBA5-EB32-4D22-BD24-24E0BC31C08E}"/>
          </ac:picMkLst>
        </pc:picChg>
        <pc:picChg chg="add mod">
          <ac:chgData name="James Rigby" userId="7ade5d71-70eb-452f-8090-262cd4d9bd62" providerId="ADAL" clId="{894AB734-C9A6-4B49-BD16-EB4220E3B30C}" dt="2020-09-25T09:01:26.176" v="81" actId="1036"/>
          <ac:picMkLst>
            <pc:docMk/>
            <pc:sldMk cId="862162089" sldId="308"/>
            <ac:picMk id="10" creationId="{A6404850-3A18-4112-885E-812100A2470A}"/>
          </ac:picMkLst>
        </pc:picChg>
      </pc:sldChg>
      <pc:sldChg chg="addSp delSp modSp add">
        <pc:chgData name="James Rigby" userId="7ade5d71-70eb-452f-8090-262cd4d9bd62" providerId="ADAL" clId="{894AB734-C9A6-4B49-BD16-EB4220E3B30C}" dt="2020-09-25T09:27:31.137" v="661" actId="1036"/>
        <pc:sldMkLst>
          <pc:docMk/>
          <pc:sldMk cId="1483613457" sldId="309"/>
        </pc:sldMkLst>
        <pc:spChg chg="mod">
          <ac:chgData name="James Rigby" userId="7ade5d71-70eb-452f-8090-262cd4d9bd62" providerId="ADAL" clId="{894AB734-C9A6-4B49-BD16-EB4220E3B30C}" dt="2020-09-25T09:27:05.661" v="651" actId="1036"/>
          <ac:spMkLst>
            <pc:docMk/>
            <pc:sldMk cId="1483613457" sldId="309"/>
            <ac:spMk id="2" creationId="{00000000-0000-0000-0000-000000000000}"/>
          </ac:spMkLst>
        </pc:spChg>
        <pc:spChg chg="add mod">
          <ac:chgData name="James Rigby" userId="7ade5d71-70eb-452f-8090-262cd4d9bd62" providerId="ADAL" clId="{894AB734-C9A6-4B49-BD16-EB4220E3B30C}" dt="2020-09-25T09:27:31.137" v="661" actId="1036"/>
          <ac:spMkLst>
            <pc:docMk/>
            <pc:sldMk cId="1483613457" sldId="309"/>
            <ac:spMk id="3" creationId="{74676EA1-F7B8-45E1-B627-0D2DE1396622}"/>
          </ac:spMkLst>
        </pc:spChg>
        <pc:spChg chg="del">
          <ac:chgData name="James Rigby" userId="7ade5d71-70eb-452f-8090-262cd4d9bd62" providerId="ADAL" clId="{894AB734-C9A6-4B49-BD16-EB4220E3B30C}" dt="2020-09-25T09:03:32.902" v="87" actId="478"/>
          <ac:spMkLst>
            <pc:docMk/>
            <pc:sldMk cId="1483613457" sldId="309"/>
            <ac:spMk id="5" creationId="{A41E83A2-9D91-4DDD-889E-8991F40921D8}"/>
          </ac:spMkLst>
        </pc:spChg>
        <pc:picChg chg="del">
          <ac:chgData name="James Rigby" userId="7ade5d71-70eb-452f-8090-262cd4d9bd62" providerId="ADAL" clId="{894AB734-C9A6-4B49-BD16-EB4220E3B30C}" dt="2020-09-25T09:05:16.244" v="88" actId="478"/>
          <ac:picMkLst>
            <pc:docMk/>
            <pc:sldMk cId="1483613457" sldId="309"/>
            <ac:picMk id="4" creationId="{C8FE98B5-3EFF-40A4-BEBA-DF4B2AB36C77}"/>
          </ac:picMkLst>
        </pc:picChg>
        <pc:picChg chg="del">
          <ac:chgData name="James Rigby" userId="7ade5d71-70eb-452f-8090-262cd4d9bd62" providerId="ADAL" clId="{894AB734-C9A6-4B49-BD16-EB4220E3B30C}" dt="2020-09-25T09:05:16.244" v="88" actId="478"/>
          <ac:picMkLst>
            <pc:docMk/>
            <pc:sldMk cId="1483613457" sldId="309"/>
            <ac:picMk id="7" creationId="{10CAEBA5-EB32-4D22-BD24-24E0BC31C08E}"/>
          </ac:picMkLst>
        </pc:picChg>
        <pc:picChg chg="del">
          <ac:chgData name="James Rigby" userId="7ade5d71-70eb-452f-8090-262cd4d9bd62" providerId="ADAL" clId="{894AB734-C9A6-4B49-BD16-EB4220E3B30C}" dt="2020-09-25T09:05:16.244" v="88" actId="478"/>
          <ac:picMkLst>
            <pc:docMk/>
            <pc:sldMk cId="1483613457" sldId="309"/>
            <ac:picMk id="10" creationId="{A6404850-3A18-4112-885E-812100A2470A}"/>
          </ac:picMkLst>
        </pc:picChg>
      </pc:sldChg>
    </pc:docChg>
  </pc:docChgLst>
  <pc:docChgLst>
    <pc:chgData name="Jaimee LeResche" userId="S::jaimee.leresche@xoserve.com::e065a7d2-d47d-4aa5-a04c-d48643a875d9" providerId="AD" clId="Web-{79CE1490-116B-4379-480A-4B334E110426}"/>
    <pc:docChg chg="modSld">
      <pc:chgData name="Jaimee LeResche" userId="S::jaimee.leresche@xoserve.com::e065a7d2-d47d-4aa5-a04c-d48643a875d9" providerId="AD" clId="Web-{79CE1490-116B-4379-480A-4B334E110426}" dt="2020-09-25T16:14:07.012" v="2" actId="20577"/>
      <pc:docMkLst>
        <pc:docMk/>
      </pc:docMkLst>
      <pc:sldChg chg="modSp">
        <pc:chgData name="Jaimee LeResche" userId="S::jaimee.leresche@xoserve.com::e065a7d2-d47d-4aa5-a04c-d48643a875d9" providerId="AD" clId="Web-{79CE1490-116B-4379-480A-4B334E110426}" dt="2020-09-25T16:14:06.340" v="0" actId="20577"/>
        <pc:sldMkLst>
          <pc:docMk/>
          <pc:sldMk cId="3653749228" sldId="288"/>
        </pc:sldMkLst>
        <pc:spChg chg="mod">
          <ac:chgData name="Jaimee LeResche" userId="S::jaimee.leresche@xoserve.com::e065a7d2-d47d-4aa5-a04c-d48643a875d9" providerId="AD" clId="Web-{79CE1490-116B-4379-480A-4B334E110426}" dt="2020-09-25T16:14:06.340" v="0" actId="20577"/>
          <ac:spMkLst>
            <pc:docMk/>
            <pc:sldMk cId="3653749228" sldId="28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30CC7C86-2D66-4C55-8F99-E153512351BA}" type="datetimeFigureOut">
              <a:rPr lang="en-GB" smtClean="0"/>
              <a:t>25/09/2020</a:t>
            </a:fld>
            <a:endParaRPr lang="en-GB" dirty="0"/>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020490"/>
            <a:ext cx="7772400" cy="1102519"/>
          </a:xfrm>
        </p:spPr>
        <p:txBody>
          <a:bodyPr>
            <a:normAutofit fontScale="90000"/>
          </a:bodyPr>
          <a:lstStyle/>
          <a:p>
            <a:r>
              <a:rPr lang="en-GB" sz="3600" dirty="0">
                <a:latin typeface="Arial"/>
                <a:cs typeface="Arial"/>
              </a:rPr>
              <a:t>DSC Change Budget BP20 (Financial Year To Date)</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11523"/>
            <a:ext cx="8820472" cy="416011"/>
          </a:xfrm>
        </p:spPr>
        <p:txBody>
          <a:bodyPr>
            <a:noAutofit/>
          </a:bodyPr>
          <a:lstStyle/>
          <a:p>
            <a:r>
              <a:rPr lang="en-GB" sz="2000" dirty="0"/>
              <a:t>Budget v Spend BP20/21 Financial Year To Date (FYTD)  </a:t>
            </a:r>
          </a:p>
        </p:txBody>
      </p:sp>
      <p:sp>
        <p:nvSpPr>
          <p:cNvPr id="5" name="TextBox 4">
            <a:extLst>
              <a:ext uri="{FF2B5EF4-FFF2-40B4-BE49-F238E27FC236}">
                <a16:creationId xmlns:a16="http://schemas.microsoft.com/office/drawing/2014/main" id="{A41E83A2-9D91-4DDD-889E-8991F40921D8}"/>
              </a:ext>
            </a:extLst>
          </p:cNvPr>
          <p:cNvSpPr txBox="1"/>
          <p:nvPr/>
        </p:nvSpPr>
        <p:spPr>
          <a:xfrm>
            <a:off x="5652120" y="797386"/>
            <a:ext cx="3347864" cy="3862596"/>
          </a:xfrm>
          <a:prstGeom prst="rect">
            <a:avLst/>
          </a:prstGeom>
          <a:noFill/>
        </p:spPr>
        <p:txBody>
          <a:bodyPr wrap="square" rtlCol="0">
            <a:spAutoFit/>
          </a:bodyPr>
          <a:lstStyle/>
          <a:p>
            <a:r>
              <a:rPr lang="en-GB" sz="900" b="1" dirty="0"/>
              <a:t>Overall increase in available funds of £55k for FY 20/21</a:t>
            </a:r>
            <a:endParaRPr lang="en-GB" sz="900" dirty="0"/>
          </a:p>
          <a:p>
            <a:r>
              <a:rPr lang="en-GB" sz="900" dirty="0"/>
              <a:t> </a:t>
            </a:r>
          </a:p>
          <a:p>
            <a:r>
              <a:rPr lang="en-GB" sz="900" b="1" dirty="0"/>
              <a:t>DNs (overall movement +£60k available funds) </a:t>
            </a:r>
            <a:endParaRPr lang="en-GB" sz="900" dirty="0"/>
          </a:p>
          <a:p>
            <a:pPr marL="171450" lvl="0" indent="-171450">
              <a:buFont typeface="Arial" panose="020B0604020202020204" pitchFamily="34" charset="0"/>
              <a:buChar char="•"/>
            </a:pPr>
            <a:r>
              <a:rPr lang="en-GB" sz="900" dirty="0"/>
              <a:t>Added £75k (100%) HLSO costs associated with XRN5135 </a:t>
            </a:r>
            <a:r>
              <a:rPr lang="en-GB" sz="900" i="1" dirty="0"/>
              <a:t>DNO and NTS Invoices to Shippers and DNs VAT compliance </a:t>
            </a:r>
            <a:endParaRPr lang="en-GB" sz="900" dirty="0"/>
          </a:p>
          <a:p>
            <a:pPr marL="171450" lvl="0" indent="-171450">
              <a:buFont typeface="Arial" panose="020B0604020202020204" pitchFamily="34" charset="0"/>
              <a:buChar char="•"/>
            </a:pPr>
            <a:r>
              <a:rPr lang="en-GB" sz="900" dirty="0"/>
              <a:t>Removed £135k for 75% of HLSO costs associated with XRN5142 New Allowable Values for DCC Service Flag in DXI File From DCC which was de-scoped from June-21 release in September ChMC  </a:t>
            </a:r>
          </a:p>
          <a:p>
            <a:r>
              <a:rPr lang="en-GB" sz="900" dirty="0"/>
              <a:t> </a:t>
            </a:r>
          </a:p>
          <a:p>
            <a:r>
              <a:rPr lang="en-GB" sz="900" b="1" dirty="0"/>
              <a:t>Shippers (overall -£20k available funds) </a:t>
            </a:r>
            <a:endParaRPr lang="en-GB" sz="900" dirty="0"/>
          </a:p>
          <a:p>
            <a:pPr marL="171450" lvl="0" indent="-171450">
              <a:buFont typeface="Arial" panose="020B0604020202020204" pitchFamily="34" charset="0"/>
              <a:buChar char="•"/>
            </a:pPr>
            <a:r>
              <a:rPr lang="en-GB" sz="900" dirty="0"/>
              <a:t>£20k HLSO cost (* 10% to account for potential EQR Design costs required in FY 20/21) for XRN XRN5091 - </a:t>
            </a:r>
            <a:r>
              <a:rPr lang="en-GB" sz="900" i="1" dirty="0"/>
              <a:t>Deferral of creation of class change reads at transfer of ownership </a:t>
            </a:r>
            <a:r>
              <a:rPr lang="en-GB" sz="900" dirty="0"/>
              <a:t>which is a potential delivery in the Nov-21 Major Release.</a:t>
            </a:r>
          </a:p>
          <a:p>
            <a:r>
              <a:rPr lang="en-GB" sz="900" dirty="0"/>
              <a:t> </a:t>
            </a:r>
          </a:p>
          <a:p>
            <a:r>
              <a:rPr lang="en-GB" sz="900" b="1" dirty="0"/>
              <a:t>IGT (overall +£15k available funds / reduction in overspend) </a:t>
            </a:r>
            <a:endParaRPr lang="en-GB" sz="900" dirty="0"/>
          </a:p>
          <a:p>
            <a:pPr marL="171450" lvl="0" indent="-171450">
              <a:buFont typeface="Arial" panose="020B0604020202020204" pitchFamily="34" charset="0"/>
              <a:buChar char="•"/>
            </a:pPr>
            <a:r>
              <a:rPr lang="en-GB" sz="900" dirty="0"/>
              <a:t>£15k HSLO costs associated with XRN5142 </a:t>
            </a:r>
            <a:r>
              <a:rPr lang="en-GB" sz="900" i="1" dirty="0"/>
              <a:t>New Allowable Values for DCC Service Flag in DXI File From DCC</a:t>
            </a:r>
            <a:r>
              <a:rPr lang="en-GB" sz="900" dirty="0"/>
              <a:t> which was de-scoped from June-21 release in September ChMC  </a:t>
            </a:r>
          </a:p>
          <a:p>
            <a:r>
              <a:rPr lang="en-GB" sz="900" dirty="0"/>
              <a:t> </a:t>
            </a:r>
          </a:p>
          <a:p>
            <a:r>
              <a:rPr lang="en-GB" sz="900" b="1" dirty="0"/>
              <a:t>NTS</a:t>
            </a:r>
            <a:endParaRPr lang="en-GB" sz="900" dirty="0"/>
          </a:p>
          <a:p>
            <a:pPr marL="171450" lvl="0" indent="-171450">
              <a:buFont typeface="Arial" panose="020B0604020202020204" pitchFamily="34" charset="0"/>
              <a:buChar char="•"/>
            </a:pPr>
            <a:r>
              <a:rPr lang="en-GB" sz="900" dirty="0"/>
              <a:t>No Movement </a:t>
            </a:r>
          </a:p>
          <a:p>
            <a:pPr marL="285750" indent="-285750">
              <a:buFont typeface="Arial" panose="020B0604020202020204" pitchFamily="34" charset="0"/>
              <a:buChar char="•"/>
            </a:pPr>
            <a:endParaRPr lang="en-GB" sz="200" dirty="0"/>
          </a:p>
        </p:txBody>
      </p:sp>
      <p:pic>
        <p:nvPicPr>
          <p:cNvPr id="4" name="Picture 3">
            <a:extLst>
              <a:ext uri="{FF2B5EF4-FFF2-40B4-BE49-F238E27FC236}">
                <a16:creationId xmlns:a16="http://schemas.microsoft.com/office/drawing/2014/main" id="{C8FE98B5-3EFF-40A4-BEBA-DF4B2AB36C77}"/>
              </a:ext>
            </a:extLst>
          </p:cNvPr>
          <p:cNvPicPr>
            <a:picLocks noChangeAspect="1"/>
          </p:cNvPicPr>
          <p:nvPr/>
        </p:nvPicPr>
        <p:blipFill>
          <a:blip r:embed="rId2"/>
          <a:stretch>
            <a:fillRect/>
          </a:stretch>
        </p:blipFill>
        <p:spPr>
          <a:xfrm>
            <a:off x="199086" y="837018"/>
            <a:ext cx="2572714" cy="1611676"/>
          </a:xfrm>
          <a:prstGeom prst="rect">
            <a:avLst/>
          </a:prstGeom>
        </p:spPr>
      </p:pic>
      <p:pic>
        <p:nvPicPr>
          <p:cNvPr id="7" name="Picture 6">
            <a:extLst>
              <a:ext uri="{FF2B5EF4-FFF2-40B4-BE49-F238E27FC236}">
                <a16:creationId xmlns:a16="http://schemas.microsoft.com/office/drawing/2014/main" id="{10CAEBA5-EB32-4D22-BD24-24E0BC31C08E}"/>
              </a:ext>
            </a:extLst>
          </p:cNvPr>
          <p:cNvPicPr>
            <a:picLocks noChangeAspect="1"/>
          </p:cNvPicPr>
          <p:nvPr/>
        </p:nvPicPr>
        <p:blipFill>
          <a:blip r:embed="rId3"/>
          <a:stretch>
            <a:fillRect/>
          </a:stretch>
        </p:blipFill>
        <p:spPr>
          <a:xfrm>
            <a:off x="199087" y="2525578"/>
            <a:ext cx="5199244" cy="2069353"/>
          </a:xfrm>
          <a:prstGeom prst="rect">
            <a:avLst/>
          </a:prstGeom>
        </p:spPr>
      </p:pic>
      <p:pic>
        <p:nvPicPr>
          <p:cNvPr id="10" name="Picture 9">
            <a:extLst>
              <a:ext uri="{FF2B5EF4-FFF2-40B4-BE49-F238E27FC236}">
                <a16:creationId xmlns:a16="http://schemas.microsoft.com/office/drawing/2014/main" id="{A6404850-3A18-4112-885E-812100A2470A}"/>
              </a:ext>
            </a:extLst>
          </p:cNvPr>
          <p:cNvPicPr>
            <a:picLocks noChangeAspect="1"/>
          </p:cNvPicPr>
          <p:nvPr/>
        </p:nvPicPr>
        <p:blipFill>
          <a:blip r:embed="rId4"/>
          <a:stretch>
            <a:fillRect/>
          </a:stretch>
        </p:blipFill>
        <p:spPr>
          <a:xfrm>
            <a:off x="2863381" y="837018"/>
            <a:ext cx="2572715" cy="1616552"/>
          </a:xfrm>
          <a:prstGeom prst="rect">
            <a:avLst/>
          </a:prstGeom>
        </p:spPr>
      </p:pic>
    </p:spTree>
    <p:extLst>
      <p:ext uri="{BB962C8B-B14F-4D97-AF65-F5344CB8AC3E}">
        <p14:creationId xmlns:p14="http://schemas.microsoft.com/office/powerpoint/2010/main" val="862162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83531"/>
            <a:ext cx="8820472" cy="416011"/>
          </a:xfrm>
        </p:spPr>
        <p:txBody>
          <a:bodyPr>
            <a:noAutofit/>
          </a:bodyPr>
          <a:lstStyle/>
          <a:p>
            <a:r>
              <a:rPr lang="en-GB" sz="2000" dirty="0"/>
              <a:t>Working Principles for Budget Reporting Financial Year (FY 21/22)  </a:t>
            </a:r>
          </a:p>
        </p:txBody>
      </p:sp>
      <p:sp>
        <p:nvSpPr>
          <p:cNvPr id="3" name="Rectangle 2">
            <a:extLst>
              <a:ext uri="{FF2B5EF4-FFF2-40B4-BE49-F238E27FC236}">
                <a16:creationId xmlns:a16="http://schemas.microsoft.com/office/drawing/2014/main" id="{74676EA1-F7B8-45E1-B627-0D2DE1396622}"/>
              </a:ext>
            </a:extLst>
          </p:cNvPr>
          <p:cNvSpPr/>
          <p:nvPr/>
        </p:nvSpPr>
        <p:spPr>
          <a:xfrm>
            <a:off x="611560" y="818292"/>
            <a:ext cx="7920880" cy="3985706"/>
          </a:xfrm>
          <a:prstGeom prst="rect">
            <a:avLst/>
          </a:prstGeom>
        </p:spPr>
        <p:txBody>
          <a:bodyPr wrap="square">
            <a:spAutoFit/>
          </a:bodyPr>
          <a:lstStyle/>
          <a:p>
            <a:pPr>
              <a:spcAft>
                <a:spcPts val="0"/>
              </a:spcAft>
            </a:pPr>
            <a:r>
              <a:rPr lang="en-GB" sz="1100" b="1" dirty="0">
                <a:ea typeface="Calibri" panose="020F0502020204030204" pitchFamily="34" charset="0"/>
              </a:rPr>
              <a:t>Non-direct costs tracking </a:t>
            </a:r>
            <a:endParaRPr lang="en-GB" sz="1100" dirty="0">
              <a:ea typeface="Calibri" panose="020F0502020204030204" pitchFamily="34" charset="0"/>
            </a:endParaRPr>
          </a:p>
          <a:p>
            <a:pPr marL="342900" lvl="0" indent="-342900">
              <a:spcAft>
                <a:spcPts val="0"/>
              </a:spcAft>
              <a:buFont typeface="Symbol" panose="05050102010706020507" pitchFamily="18" charset="2"/>
              <a:buChar char=""/>
            </a:pPr>
            <a:r>
              <a:rPr lang="en-GB" sz="1100" dirty="0">
                <a:ea typeface="Times New Roman" panose="02020603050405020304" pitchFamily="18" charset="0"/>
              </a:rPr>
              <a:t>Contingency – £550k budget allotted for contingency (for as-yet-unknown changes that will require delivery during FY) line will be transferred to individual change lines from point at which any new change is introduced and pre-HLSO £ provided </a:t>
            </a:r>
            <a:endParaRPr lang="en-GB" sz="1100" dirty="0">
              <a:ea typeface="Calibri" panose="020F0502020204030204" pitchFamily="34" charset="0"/>
            </a:endParaRPr>
          </a:p>
          <a:p>
            <a:pPr marL="342900" lvl="0" indent="-342900">
              <a:spcAft>
                <a:spcPts val="0"/>
              </a:spcAft>
              <a:buFont typeface="Symbol" panose="05050102010706020507" pitchFamily="18" charset="2"/>
              <a:buChar char=""/>
            </a:pPr>
            <a:r>
              <a:rPr lang="en-GB" sz="1100" dirty="0">
                <a:ea typeface="Times New Roman" panose="02020603050405020304" pitchFamily="18" charset="0"/>
              </a:rPr>
              <a:t>Xoserve Change Fund (XCF) - £200k budget allotted to parent XRN at start of financial year to draw down upon ring-fenced XCF budget will be tracked on a monthly basis throughout year, with a dedicated ChMC agenda item to report delivery and budget v spend</a:t>
            </a:r>
            <a:endParaRPr lang="en-GB" sz="1100" dirty="0">
              <a:ea typeface="Calibri" panose="020F0502020204030204" pitchFamily="34" charset="0"/>
            </a:endParaRPr>
          </a:p>
          <a:p>
            <a:pPr marL="342900" lvl="0" indent="-342900">
              <a:spcAft>
                <a:spcPts val="0"/>
              </a:spcAft>
              <a:buFont typeface="Symbol" panose="05050102010706020507" pitchFamily="18" charset="2"/>
              <a:buChar char=""/>
            </a:pPr>
            <a:r>
              <a:rPr lang="en-GB" sz="1100" dirty="0">
                <a:ea typeface="Times New Roman" panose="02020603050405020304" pitchFamily="18" charset="0"/>
              </a:rPr>
              <a:t>Performance Assurance Committee (PAC) – £100k budget allotted to parent XRN (this year = XRN 4876) at start of financial year to draw down upon ring-fenced PAC budget will be tracked throughout year to show (ChMC / PAC) delivery of PAC user stories captured in parent XRN.  Additional changes that have been identified during the FY will be added to the parent XRN</a:t>
            </a:r>
            <a:endParaRPr lang="en-GB" sz="1100" dirty="0">
              <a:ea typeface="Calibri" panose="020F0502020204030204" pitchFamily="34" charset="0"/>
            </a:endParaRPr>
          </a:p>
          <a:p>
            <a:pPr marL="342900" lvl="0" indent="-342900">
              <a:spcAft>
                <a:spcPts val="0"/>
              </a:spcAft>
              <a:buFont typeface="Symbol" panose="05050102010706020507" pitchFamily="18" charset="2"/>
              <a:buChar char=""/>
            </a:pPr>
            <a:r>
              <a:rPr lang="en-GB" sz="1100" dirty="0">
                <a:ea typeface="Times New Roman" panose="02020603050405020304" pitchFamily="18" charset="0"/>
              </a:rPr>
              <a:t>Market Trials (MT) – £250k budget allotted to MTs at start of year will be removed from pot and added to individual changes where appropriate</a:t>
            </a:r>
          </a:p>
          <a:p>
            <a:pPr marL="342900" lvl="0" indent="-342900">
              <a:spcAft>
                <a:spcPts val="0"/>
              </a:spcAft>
              <a:buFont typeface="Symbol" panose="05050102010706020507" pitchFamily="18" charset="2"/>
              <a:buChar char=""/>
            </a:pPr>
            <a:r>
              <a:rPr lang="en-GB" sz="1100" i="1" dirty="0">
                <a:ea typeface="Calibri" panose="020F0502020204030204" pitchFamily="34" charset="0"/>
              </a:rPr>
              <a:t>DSC Change Budget for FY21/22 subject to final Business Plan approval  </a:t>
            </a:r>
          </a:p>
          <a:p>
            <a:pPr>
              <a:spcAft>
                <a:spcPts val="0"/>
              </a:spcAft>
            </a:pPr>
            <a:r>
              <a:rPr lang="en-GB" sz="1100" dirty="0">
                <a:ea typeface="Calibri" panose="020F0502020204030204" pitchFamily="34" charset="0"/>
              </a:rPr>
              <a:t> </a:t>
            </a:r>
          </a:p>
          <a:p>
            <a:pPr>
              <a:spcAft>
                <a:spcPts val="0"/>
              </a:spcAft>
            </a:pPr>
            <a:r>
              <a:rPr lang="en-GB" sz="1100" b="1" dirty="0">
                <a:ea typeface="Calibri" panose="020F0502020204030204" pitchFamily="34" charset="0"/>
              </a:rPr>
              <a:t>Tracking of cost movement from ROM to CCR</a:t>
            </a:r>
            <a:endParaRPr lang="en-GB" sz="1100" dirty="0">
              <a:ea typeface="Calibri" panose="020F0502020204030204" pitchFamily="34" charset="0"/>
            </a:endParaRPr>
          </a:p>
          <a:p>
            <a:pPr marL="342900" lvl="0" indent="-342900">
              <a:spcAft>
                <a:spcPts val="0"/>
              </a:spcAft>
              <a:buFont typeface="Symbol" panose="05050102010706020507" pitchFamily="18" charset="2"/>
              <a:buChar char=""/>
            </a:pPr>
            <a:r>
              <a:rPr lang="en-GB" sz="1100" dirty="0">
                <a:ea typeface="Times New Roman" panose="02020603050405020304" pitchFamily="18" charset="0"/>
              </a:rPr>
              <a:t>Reporting will be introduced to show movement from the earliest estimated cost through to change completion to assist in future budget setting accuracy and planning </a:t>
            </a:r>
            <a:endParaRPr lang="en-GB" sz="1100" dirty="0">
              <a:ea typeface="Calibri" panose="020F0502020204030204" pitchFamily="34" charset="0"/>
            </a:endParaRPr>
          </a:p>
          <a:p>
            <a:pPr>
              <a:spcAft>
                <a:spcPts val="0"/>
              </a:spcAft>
            </a:pPr>
            <a:r>
              <a:rPr lang="en-GB" sz="1100" dirty="0">
                <a:ea typeface="Calibri" panose="020F0502020204030204" pitchFamily="34" charset="0"/>
              </a:rPr>
              <a:t> </a:t>
            </a:r>
          </a:p>
          <a:p>
            <a:pPr>
              <a:spcAft>
                <a:spcPts val="0"/>
              </a:spcAft>
            </a:pPr>
            <a:r>
              <a:rPr lang="en-GB" sz="1100" b="1" dirty="0">
                <a:ea typeface="Calibri" panose="020F0502020204030204" pitchFamily="34" charset="0"/>
              </a:rPr>
              <a:t>Quarterly Budget Review </a:t>
            </a:r>
            <a:endParaRPr lang="en-GB" sz="1100" dirty="0">
              <a:ea typeface="Calibri" panose="020F0502020204030204" pitchFamily="34" charset="0"/>
            </a:endParaRPr>
          </a:p>
          <a:p>
            <a:pPr marL="342900" lvl="0" indent="-342900">
              <a:spcAft>
                <a:spcPts val="0"/>
              </a:spcAft>
              <a:buFont typeface="Symbol" panose="05050102010706020507" pitchFamily="18" charset="2"/>
              <a:buChar char=""/>
            </a:pPr>
            <a:r>
              <a:rPr lang="en-GB" sz="1100" dirty="0">
                <a:ea typeface="Times New Roman" panose="02020603050405020304" pitchFamily="18" charset="0"/>
              </a:rPr>
              <a:t>Alongside the monthly budget update in ChMC, a Quarterly Budget Review will be introduced into the ChMC agenda to discuss / approve rebates on the remaining budget.  Rebate decisions will be at the discretion of ChMC (with CDSP advice) and will be based on likelihood of remaining pipeline of change during that FY</a:t>
            </a:r>
            <a:endParaRPr lang="en-GB" sz="1100" dirty="0">
              <a:ea typeface="Calibri" panose="020F0502020204030204" pitchFamily="34" charset="0"/>
            </a:endParaRPr>
          </a:p>
        </p:txBody>
      </p:sp>
    </p:spTree>
    <p:extLst>
      <p:ext uri="{BB962C8B-B14F-4D97-AF65-F5344CB8AC3E}">
        <p14:creationId xmlns:p14="http://schemas.microsoft.com/office/powerpoint/2010/main" val="1483613457"/>
      </p:ext>
    </p:extLst>
  </p:cSld>
  <p:clrMapOvr>
    <a:masterClrMapping/>
  </p:clrMapOvr>
</p:sld>
</file>

<file path=ppt/theme/theme1.xml><?xml version="1.0" encoding="utf-8"?>
<a:theme xmlns:a="http://schemas.openxmlformats.org/drawingml/2006/main" name="FR3 Comms Approach v1.0 221018">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2" ma:contentTypeDescription="Create a new document." ma:contentTypeScope="" ma:versionID="a229eac2f26aceef43ef7ee8b1b62936">
  <xsd:schema xmlns:xsd="http://www.w3.org/2001/XMLSchema" xmlns:xs="http://www.w3.org/2001/XMLSchema" xmlns:p="http://schemas.microsoft.com/office/2006/metadata/properties" xmlns:ns2="11f1cc19-a6a2-4477-822b-8358f9edc374" targetNamespace="http://schemas.microsoft.com/office/2006/metadata/properties" ma:root="true" ma:fieldsID="8c1948700286a73dddfb7866fa6a33ed" ns2:_="">
    <xsd:import namespace="11f1cc19-a6a2-4477-822b-8358f9edc37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07E109-6AFC-4511-8B74-7C2AF358DA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1B2E31-4703-4F4D-BB47-74A8364BAC36}">
  <ds:schemaRefs>
    <ds:schemaRef ds:uri="http://schemas.microsoft.com/office/infopath/2007/PartnerControls"/>
    <ds:schemaRef ds:uri="http://schemas.microsoft.com/office/2006/documentManagement/types"/>
    <ds:schemaRef ds:uri="b50a422f-301f-4fa5-bbd4-d22046ec3c52"/>
    <ds:schemaRef ds:uri="http://purl.org/dc/elements/1.1/"/>
    <ds:schemaRef ds:uri="http://www.w3.org/XML/1998/namespace"/>
    <ds:schemaRef ds:uri="http://purl.org/dc/terms/"/>
    <ds:schemaRef ds:uri="http://purl.org/dc/dcmitype/"/>
    <ds:schemaRef ds:uri="http://schemas.openxmlformats.org/package/2006/metadata/core-properties"/>
    <ds:schemaRef ds:uri="b554553c-748b-4189-a5a3-c522c630a41e"/>
    <ds:schemaRef ds:uri="http://schemas.microsoft.com/office/2006/metadata/propertie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FR3 Comms Approach v1.0 221018</Template>
  <TotalTime>17819</TotalTime>
  <Words>97</Words>
  <Application>Microsoft Office PowerPoint</Application>
  <PresentationFormat>On-screen Show (16:9)</PresentationFormat>
  <Paragraphs>29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FR3 Comms Approach v1.0 221018</vt:lpstr>
      <vt:lpstr>DSC Change Budget BP20 (Financial Year To Date)</vt:lpstr>
      <vt:lpstr>Budget v Spend BP20/21 Financial Year To Date (FYTD)  </vt:lpstr>
      <vt:lpstr>Working Principles for Budget Reporting Financial Year (FY 21/22)  </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Link Release 3  Communications Approach v1.0</dc:title>
  <dc:creator>National Grid</dc:creator>
  <cp:lastModifiedBy>James Rigby</cp:lastModifiedBy>
  <cp:revision>107</cp:revision>
  <cp:lastPrinted>2020-09-03T10:38:05Z</cp:lastPrinted>
  <dcterms:created xsi:type="dcterms:W3CDTF">2018-10-22T13:17:46Z</dcterms:created>
  <dcterms:modified xsi:type="dcterms:W3CDTF">2020-09-25T16:14:08Z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