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4"/>
    <p:sldMasterId id="2147484063" r:id="rId5"/>
    <p:sldMasterId id="2147484129" r:id="rId6"/>
    <p:sldMasterId id="2147484139" r:id="rId7"/>
    <p:sldMasterId id="2147484143" r:id="rId8"/>
  </p:sldMasterIdLst>
  <p:notesMasterIdLst>
    <p:notesMasterId r:id="rId20"/>
  </p:notesMasterIdLst>
  <p:handoutMasterIdLst>
    <p:handoutMasterId r:id="rId21"/>
  </p:handoutMasterIdLst>
  <p:sldIdLst>
    <p:sldId id="352" r:id="rId9"/>
    <p:sldId id="782" r:id="rId10"/>
    <p:sldId id="388" r:id="rId11"/>
    <p:sldId id="787" r:id="rId12"/>
    <p:sldId id="775" r:id="rId13"/>
    <p:sldId id="794" r:id="rId14"/>
    <p:sldId id="783" r:id="rId15"/>
    <p:sldId id="790" r:id="rId16"/>
    <p:sldId id="791" r:id="rId17"/>
    <p:sldId id="776" r:id="rId18"/>
    <p:sldId id="785" r:id="rId19"/>
  </p:sldIdLst>
  <p:sldSz cx="9144000" cy="5143500" type="screen16x9"/>
  <p:notesSz cx="6724650" cy="9774238"/>
  <p:defaultTextStyle>
    <a:defPPr>
      <a:defRPr lang="en-US"/>
    </a:defPPr>
    <a:lvl1pPr algn="l" defTabSz="457166" rtl="0" fontAlgn="base">
      <a:spcBef>
        <a:spcPct val="0"/>
      </a:spcBef>
      <a:spcAft>
        <a:spcPct val="0"/>
      </a:spcAft>
      <a:defRPr kern="1200">
        <a:solidFill>
          <a:schemeClr val="tx1"/>
        </a:solidFill>
        <a:latin typeface="Arial" charset="0"/>
        <a:ea typeface="ＭＳ Ｐゴシック" pitchFamily="34" charset="-128"/>
        <a:cs typeface="+mn-cs"/>
      </a:defRPr>
    </a:lvl1pPr>
    <a:lvl2pPr marL="457166" algn="l" defTabSz="457166" rtl="0" fontAlgn="base">
      <a:spcBef>
        <a:spcPct val="0"/>
      </a:spcBef>
      <a:spcAft>
        <a:spcPct val="0"/>
      </a:spcAft>
      <a:defRPr kern="1200">
        <a:solidFill>
          <a:schemeClr val="tx1"/>
        </a:solidFill>
        <a:latin typeface="Arial" charset="0"/>
        <a:ea typeface="ＭＳ Ｐゴシック" pitchFamily="34" charset="-128"/>
        <a:cs typeface="+mn-cs"/>
      </a:defRPr>
    </a:lvl2pPr>
    <a:lvl3pPr marL="914333" algn="l" defTabSz="457166" rtl="0" fontAlgn="base">
      <a:spcBef>
        <a:spcPct val="0"/>
      </a:spcBef>
      <a:spcAft>
        <a:spcPct val="0"/>
      </a:spcAft>
      <a:defRPr kern="1200">
        <a:solidFill>
          <a:schemeClr val="tx1"/>
        </a:solidFill>
        <a:latin typeface="Arial" charset="0"/>
        <a:ea typeface="ＭＳ Ｐゴシック" pitchFamily="34" charset="-128"/>
        <a:cs typeface="+mn-cs"/>
      </a:defRPr>
    </a:lvl3pPr>
    <a:lvl4pPr marL="1371498" algn="l" defTabSz="457166" rtl="0" fontAlgn="base">
      <a:spcBef>
        <a:spcPct val="0"/>
      </a:spcBef>
      <a:spcAft>
        <a:spcPct val="0"/>
      </a:spcAft>
      <a:defRPr kern="1200">
        <a:solidFill>
          <a:schemeClr val="tx1"/>
        </a:solidFill>
        <a:latin typeface="Arial" charset="0"/>
        <a:ea typeface="ＭＳ Ｐゴシック" pitchFamily="34" charset="-128"/>
        <a:cs typeface="+mn-cs"/>
      </a:defRPr>
    </a:lvl4pPr>
    <a:lvl5pPr marL="1828664" algn="l" defTabSz="457166" rtl="0" fontAlgn="base">
      <a:spcBef>
        <a:spcPct val="0"/>
      </a:spcBef>
      <a:spcAft>
        <a:spcPct val="0"/>
      </a:spcAft>
      <a:defRPr kern="1200">
        <a:solidFill>
          <a:schemeClr val="tx1"/>
        </a:solidFill>
        <a:latin typeface="Arial" charset="0"/>
        <a:ea typeface="ＭＳ Ｐゴシック" pitchFamily="34" charset="-128"/>
        <a:cs typeface="+mn-cs"/>
      </a:defRPr>
    </a:lvl5pPr>
    <a:lvl6pPr marL="2285829" algn="l" defTabSz="914333" rtl="0" eaLnBrk="1" latinLnBrk="0" hangingPunct="1">
      <a:defRPr kern="1200">
        <a:solidFill>
          <a:schemeClr val="tx1"/>
        </a:solidFill>
        <a:latin typeface="Arial" charset="0"/>
        <a:ea typeface="ＭＳ Ｐゴシック" pitchFamily="34" charset="-128"/>
        <a:cs typeface="+mn-cs"/>
      </a:defRPr>
    </a:lvl6pPr>
    <a:lvl7pPr marL="2742995" algn="l" defTabSz="914333" rtl="0" eaLnBrk="1" latinLnBrk="0" hangingPunct="1">
      <a:defRPr kern="1200">
        <a:solidFill>
          <a:schemeClr val="tx1"/>
        </a:solidFill>
        <a:latin typeface="Arial" charset="0"/>
        <a:ea typeface="ＭＳ Ｐゴシック" pitchFamily="34" charset="-128"/>
        <a:cs typeface="+mn-cs"/>
      </a:defRPr>
    </a:lvl7pPr>
    <a:lvl8pPr marL="3200160" algn="l" defTabSz="914333" rtl="0" eaLnBrk="1" latinLnBrk="0" hangingPunct="1">
      <a:defRPr kern="1200">
        <a:solidFill>
          <a:schemeClr val="tx1"/>
        </a:solidFill>
        <a:latin typeface="Arial" charset="0"/>
        <a:ea typeface="ＭＳ Ｐゴシック" pitchFamily="34" charset="-128"/>
        <a:cs typeface="+mn-cs"/>
      </a:defRPr>
    </a:lvl8pPr>
    <a:lvl9pPr marL="3657326" algn="l" defTabSz="914333"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61" userDrawn="1">
          <p15:clr>
            <a:srgbClr val="A4A3A4"/>
          </p15:clr>
        </p15:guide>
        <p15:guide id="2" pos="2095" userDrawn="1">
          <p15:clr>
            <a:srgbClr val="A4A3A4"/>
          </p15:clr>
        </p15:guide>
        <p15:guide id="3" orient="horz" pos="3325" userDrawn="1">
          <p15:clr>
            <a:srgbClr val="A4A3A4"/>
          </p15:clr>
        </p15:guide>
        <p15:guide id="4" pos="207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Krupa" initials="EK" lastIdx="1" clrIdx="0"/>
  <p:cmAuthor id="2" name="Laing, Stephen" initials="LS" lastIdx="1" clrIdx="1">
    <p:extLst>
      <p:ext uri="{19B8F6BF-5375-455C-9EA6-DF929625EA0E}">
        <p15:presenceInfo xmlns:p15="http://schemas.microsoft.com/office/powerpoint/2012/main" userId="S-1-5-21-4145888014-839675345-3125187760-1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A412"/>
    <a:srgbClr val="FFCC00"/>
    <a:srgbClr val="F09F0E"/>
    <a:srgbClr val="CED1E1"/>
    <a:srgbClr val="CED1E2"/>
    <a:srgbClr val="E8EAF1"/>
    <a:srgbClr val="3E5AA8"/>
    <a:srgbClr val="D2232A"/>
    <a:srgbClr val="0070C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EC4E1F-AF19-44FC-B678-850CE6B46D45}" v="1063" dt="2020-07-31T07:32:02.7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17" autoAdjust="0"/>
  </p:normalViewPr>
  <p:slideViewPr>
    <p:cSldViewPr snapToGrid="0">
      <p:cViewPr varScale="1">
        <p:scale>
          <a:sx n="84" d="100"/>
          <a:sy n="84" d="100"/>
        </p:scale>
        <p:origin x="780" y="64"/>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61"/>
        <p:guide pos="2095"/>
        <p:guide orient="horz" pos="3325"/>
        <p:guide pos="207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9"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39" name="Rectangle 3"/>
          <p:cNvSpPr>
            <a:spLocks noGrp="1" noChangeArrowheads="1"/>
          </p:cNvSpPr>
          <p:nvPr>
            <p:ph type="dt" sz="quarter" idx="1"/>
          </p:nvPr>
        </p:nvSpPr>
        <p:spPr bwMode="auto">
          <a:xfrm>
            <a:off x="3734281"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algn="r" eaLnBrk="0" hangingPunct="0">
              <a:defRPr sz="1200">
                <a:latin typeface="Arial" pitchFamily="34" charset="0"/>
              </a:defRPr>
            </a:lvl1pPr>
          </a:lstStyle>
          <a:p>
            <a:pPr>
              <a:defRPr/>
            </a:pPr>
            <a:fld id="{35915AD2-10A0-4F07-9C90-55F5737F54B9}" type="datetime1">
              <a:rPr lang="en-GB"/>
              <a:pPr>
                <a:defRPr/>
              </a:pPr>
              <a:t>31/07/2020</a:t>
            </a:fld>
            <a:endParaRPr lang="en-GB"/>
          </a:p>
        </p:txBody>
      </p:sp>
      <p:sp>
        <p:nvSpPr>
          <p:cNvPr id="65540" name="Rectangle 4"/>
          <p:cNvSpPr>
            <a:spLocks noGrp="1" noChangeArrowheads="1"/>
          </p:cNvSpPr>
          <p:nvPr>
            <p:ph type="ftr" sz="quarter" idx="2"/>
          </p:nvPr>
        </p:nvSpPr>
        <p:spPr bwMode="auto">
          <a:xfrm>
            <a:off x="9"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41" name="Rectangle 5"/>
          <p:cNvSpPr>
            <a:spLocks noGrp="1" noChangeArrowheads="1"/>
          </p:cNvSpPr>
          <p:nvPr>
            <p:ph type="sldNum" sz="quarter" idx="3"/>
          </p:nvPr>
        </p:nvSpPr>
        <p:spPr bwMode="auto">
          <a:xfrm>
            <a:off x="3734281"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algn="r" eaLnBrk="0" hangingPunct="0">
              <a:defRPr sz="1200">
                <a:latin typeface="Arial" pitchFamily="34" charset="0"/>
              </a:defRPr>
            </a:lvl1pPr>
          </a:lstStyle>
          <a:p>
            <a:pPr>
              <a:defRPr/>
            </a:pPr>
            <a:fld id="{9B2C83C7-81E3-4FFC-ABB8-6C2E0AC39E1C}" type="slidenum">
              <a:rPr lang="en-GB"/>
              <a:pPr>
                <a:defRPr/>
              </a:pPr>
              <a:t>‹#›</a:t>
            </a:fld>
            <a:endParaRPr lang="en-GB"/>
          </a:p>
        </p:txBody>
      </p:sp>
    </p:spTree>
    <p:extLst>
      <p:ext uri="{BB962C8B-B14F-4D97-AF65-F5344CB8AC3E}">
        <p14:creationId xmlns:p14="http://schemas.microsoft.com/office/powerpoint/2010/main" val="1595398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10"/>
            <a:ext cx="2857977" cy="527741"/>
          </a:xfrm>
          <a:prstGeom prst="rect">
            <a:avLst/>
          </a:prstGeom>
        </p:spPr>
        <p:txBody>
          <a:bodyPr vert="horz" lIns="90085" tIns="45037" rIns="90085" bIns="45037" rtlCol="0"/>
          <a:lstStyle>
            <a:lvl1pPr algn="l">
              <a:defRPr sz="1200"/>
            </a:lvl1pPr>
          </a:lstStyle>
          <a:p>
            <a:endParaRPr lang="en-GB"/>
          </a:p>
        </p:txBody>
      </p:sp>
      <p:sp>
        <p:nvSpPr>
          <p:cNvPr id="3" name="Date Placeholder 2"/>
          <p:cNvSpPr>
            <a:spLocks noGrp="1"/>
          </p:cNvSpPr>
          <p:nvPr>
            <p:ph type="dt" idx="1"/>
          </p:nvPr>
        </p:nvSpPr>
        <p:spPr>
          <a:xfrm>
            <a:off x="3734370" y="10"/>
            <a:ext cx="2857977" cy="527741"/>
          </a:xfrm>
          <a:prstGeom prst="rect">
            <a:avLst/>
          </a:prstGeom>
        </p:spPr>
        <p:txBody>
          <a:bodyPr vert="horz" lIns="90085" tIns="45037" rIns="90085" bIns="45037" rtlCol="0"/>
          <a:lstStyle>
            <a:lvl1pPr algn="r">
              <a:defRPr sz="1200"/>
            </a:lvl1pPr>
          </a:lstStyle>
          <a:p>
            <a:fld id="{4F0B033A-D7A2-4873-87D3-52E71CC76346}" type="datetimeFigureOut">
              <a:rPr lang="en-GB" smtClean="0"/>
              <a:t>31/07/2020</a:t>
            </a:fld>
            <a:endParaRPr lang="en-GB"/>
          </a:p>
        </p:txBody>
      </p:sp>
      <p:sp>
        <p:nvSpPr>
          <p:cNvPr id="4" name="Slide Image Placeholder 3"/>
          <p:cNvSpPr>
            <a:spLocks noGrp="1" noRot="1" noChangeAspect="1"/>
          </p:cNvSpPr>
          <p:nvPr>
            <p:ph type="sldImg" idx="2"/>
          </p:nvPr>
        </p:nvSpPr>
        <p:spPr>
          <a:xfrm>
            <a:off x="-215900" y="792163"/>
            <a:ext cx="7037388" cy="3957637"/>
          </a:xfrm>
          <a:prstGeom prst="rect">
            <a:avLst/>
          </a:prstGeom>
          <a:noFill/>
          <a:ln w="12700">
            <a:solidFill>
              <a:prstClr val="black"/>
            </a:solidFill>
          </a:ln>
        </p:spPr>
        <p:txBody>
          <a:bodyPr vert="horz" lIns="90085" tIns="45037" rIns="90085" bIns="45037" rtlCol="0" anchor="ctr"/>
          <a:lstStyle/>
          <a:p>
            <a:endParaRPr lang="en-GB"/>
          </a:p>
        </p:txBody>
      </p:sp>
      <p:sp>
        <p:nvSpPr>
          <p:cNvPr id="5" name="Notes Placeholder 4"/>
          <p:cNvSpPr>
            <a:spLocks noGrp="1"/>
          </p:cNvSpPr>
          <p:nvPr>
            <p:ph type="body" sz="quarter" idx="3"/>
          </p:nvPr>
        </p:nvSpPr>
        <p:spPr>
          <a:xfrm>
            <a:off x="660012" y="5014389"/>
            <a:ext cx="5273869" cy="4749668"/>
          </a:xfrm>
          <a:prstGeom prst="rect">
            <a:avLst/>
          </a:prstGeom>
        </p:spPr>
        <p:txBody>
          <a:bodyPr vert="horz" lIns="90085" tIns="45037" rIns="90085" bIns="450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0" y="10025393"/>
            <a:ext cx="2857977" cy="527741"/>
          </a:xfrm>
          <a:prstGeom prst="rect">
            <a:avLst/>
          </a:prstGeom>
        </p:spPr>
        <p:txBody>
          <a:bodyPr vert="horz" lIns="90085" tIns="45037" rIns="90085" bIns="45037" rtlCol="0" anchor="b"/>
          <a:lstStyle>
            <a:lvl1pPr algn="l">
              <a:defRPr sz="1200"/>
            </a:lvl1pPr>
          </a:lstStyle>
          <a:p>
            <a:endParaRPr lang="en-GB"/>
          </a:p>
        </p:txBody>
      </p:sp>
      <p:sp>
        <p:nvSpPr>
          <p:cNvPr id="7" name="Slide Number Placeholder 6"/>
          <p:cNvSpPr>
            <a:spLocks noGrp="1"/>
          </p:cNvSpPr>
          <p:nvPr>
            <p:ph type="sldNum" sz="quarter" idx="5"/>
          </p:nvPr>
        </p:nvSpPr>
        <p:spPr>
          <a:xfrm>
            <a:off x="3734370" y="10025393"/>
            <a:ext cx="2857977" cy="527741"/>
          </a:xfrm>
          <a:prstGeom prst="rect">
            <a:avLst/>
          </a:prstGeom>
        </p:spPr>
        <p:txBody>
          <a:bodyPr vert="horz" lIns="90085" tIns="45037" rIns="90085" bIns="45037" rtlCol="0" anchor="b"/>
          <a:lstStyle>
            <a:lvl1pPr algn="r">
              <a:defRPr sz="1200"/>
            </a:lvl1pPr>
          </a:lstStyle>
          <a:p>
            <a:fld id="{CBAFCE3B-317D-4AE0-BC7F-8267412B7C4C}" type="slidenum">
              <a:rPr lang="en-GB" smtClean="0"/>
              <a:t>‹#›</a:t>
            </a:fld>
            <a:endParaRPr lang="en-GB"/>
          </a:p>
        </p:txBody>
      </p:sp>
    </p:spTree>
    <p:extLst>
      <p:ext uri="{BB962C8B-B14F-4D97-AF65-F5344CB8AC3E}">
        <p14:creationId xmlns:p14="http://schemas.microsoft.com/office/powerpoint/2010/main" val="2891876015"/>
      </p:ext>
    </p:extLst>
  </p:cSld>
  <p:clrMap bg1="lt1" tx1="dk1" bg2="lt2" tx2="dk2" accent1="accent1" accent2="accent2" accent3="accent3" accent4="accent4" accent5="accent5" accent6="accent6" hlink="hlink" folHlink="folHlink"/>
  <p:hf hdr="0" ftr="0" dt="0"/>
  <p:notesStyle>
    <a:lvl1pPr marL="0" algn="l" defTabSz="914333" rtl="0" eaLnBrk="1" latinLnBrk="0" hangingPunct="1">
      <a:defRPr sz="1200" kern="1200">
        <a:solidFill>
          <a:schemeClr val="tx1"/>
        </a:solidFill>
        <a:latin typeface="+mn-lt"/>
        <a:ea typeface="+mn-ea"/>
        <a:cs typeface="+mn-cs"/>
      </a:defRPr>
    </a:lvl1pPr>
    <a:lvl2pPr marL="457166" algn="l" defTabSz="914333" rtl="0" eaLnBrk="1" latinLnBrk="0" hangingPunct="1">
      <a:defRPr sz="1200" kern="1200">
        <a:solidFill>
          <a:schemeClr val="tx1"/>
        </a:solidFill>
        <a:latin typeface="+mn-lt"/>
        <a:ea typeface="+mn-ea"/>
        <a:cs typeface="+mn-cs"/>
      </a:defRPr>
    </a:lvl2pPr>
    <a:lvl3pPr marL="914333" algn="l" defTabSz="914333" rtl="0" eaLnBrk="1" latinLnBrk="0" hangingPunct="1">
      <a:defRPr sz="1200" kern="1200">
        <a:solidFill>
          <a:schemeClr val="tx1"/>
        </a:solidFill>
        <a:latin typeface="+mn-lt"/>
        <a:ea typeface="+mn-ea"/>
        <a:cs typeface="+mn-cs"/>
      </a:defRPr>
    </a:lvl3pPr>
    <a:lvl4pPr marL="1371498" algn="l" defTabSz="914333" rtl="0" eaLnBrk="1" latinLnBrk="0" hangingPunct="1">
      <a:defRPr sz="1200" kern="1200">
        <a:solidFill>
          <a:schemeClr val="tx1"/>
        </a:solidFill>
        <a:latin typeface="+mn-lt"/>
        <a:ea typeface="+mn-ea"/>
        <a:cs typeface="+mn-cs"/>
      </a:defRPr>
    </a:lvl4pPr>
    <a:lvl5pPr marL="1828664" algn="l" defTabSz="914333" rtl="0" eaLnBrk="1" latinLnBrk="0" hangingPunct="1">
      <a:defRPr sz="1200" kern="1200">
        <a:solidFill>
          <a:schemeClr val="tx1"/>
        </a:solidFill>
        <a:latin typeface="+mn-lt"/>
        <a:ea typeface="+mn-ea"/>
        <a:cs typeface="+mn-cs"/>
      </a:defRPr>
    </a:lvl5pPr>
    <a:lvl6pPr marL="2285829" algn="l" defTabSz="914333" rtl="0" eaLnBrk="1" latinLnBrk="0" hangingPunct="1">
      <a:defRPr sz="1200" kern="1200">
        <a:solidFill>
          <a:schemeClr val="tx1"/>
        </a:solidFill>
        <a:latin typeface="+mn-lt"/>
        <a:ea typeface="+mn-ea"/>
        <a:cs typeface="+mn-cs"/>
      </a:defRPr>
    </a:lvl6pPr>
    <a:lvl7pPr marL="2742995" algn="l" defTabSz="914333" rtl="0" eaLnBrk="1" latinLnBrk="0" hangingPunct="1">
      <a:defRPr sz="1200" kern="1200">
        <a:solidFill>
          <a:schemeClr val="tx1"/>
        </a:solidFill>
        <a:latin typeface="+mn-lt"/>
        <a:ea typeface="+mn-ea"/>
        <a:cs typeface="+mn-cs"/>
      </a:defRPr>
    </a:lvl7pPr>
    <a:lvl8pPr marL="3200160" algn="l" defTabSz="914333" rtl="0" eaLnBrk="1" latinLnBrk="0" hangingPunct="1">
      <a:defRPr sz="1200" kern="1200">
        <a:solidFill>
          <a:schemeClr val="tx1"/>
        </a:solidFill>
        <a:latin typeface="+mn-lt"/>
        <a:ea typeface="+mn-ea"/>
        <a:cs typeface="+mn-cs"/>
      </a:defRPr>
    </a:lvl8pPr>
    <a:lvl9pPr marL="3657326" algn="l" defTabSz="9143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1</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82406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798164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AFCE3B-317D-4AE0-BC7F-8267412B7C4C}" type="slidenum">
              <a:rPr lang="en-GB" smtClean="0"/>
              <a:t>7</a:t>
            </a:fld>
            <a:endParaRPr lang="en-GB"/>
          </a:p>
        </p:txBody>
      </p:sp>
    </p:spTree>
    <p:extLst>
      <p:ext uri="{BB962C8B-B14F-4D97-AF65-F5344CB8AC3E}">
        <p14:creationId xmlns:p14="http://schemas.microsoft.com/office/powerpoint/2010/main" val="3149530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2010765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1391867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50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313153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60808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645478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78866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21863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6661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976099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76627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3865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855100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88096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82469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2278354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193372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5" y="0"/>
            <a:ext cx="8688388" cy="555526"/>
          </a:xfrm>
        </p:spPr>
        <p:txBody>
          <a:bodyPr/>
          <a:lstStyle>
            <a:lvl1pPr algn="l">
              <a:defRPr sz="3000">
                <a:solidFill>
                  <a:srgbClr val="1D3E61"/>
                </a:solidFill>
              </a:defRPr>
            </a:lvl1pPr>
          </a:lstStyle>
          <a:p>
            <a:r>
              <a:rPr lang="en-US"/>
              <a:t>Click to edit Master title style</a:t>
            </a:r>
            <a:endParaRPr lang="en-GB"/>
          </a:p>
        </p:txBody>
      </p:sp>
      <p:sp>
        <p:nvSpPr>
          <p:cNvPr id="6" name="Rectangle 5"/>
          <p:cNvSpPr/>
          <p:nvPr userDrawn="1"/>
        </p:nvSpPr>
        <p:spPr bwMode="auto">
          <a:xfrm>
            <a:off x="0" y="3579862"/>
            <a:ext cx="9144000" cy="1563638"/>
          </a:xfrm>
          <a:prstGeom prst="rect">
            <a:avLst/>
          </a:prstGeom>
          <a:solidFill>
            <a:srgbClr val="FFFFFF"/>
          </a:solidFill>
          <a:ln w="9525" cap="flat" cmpd="sng" algn="ctr">
            <a:no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023104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6"/>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9760005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490166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082795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4498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068297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6" y="-42360"/>
            <a:ext cx="8688388" cy="723900"/>
          </a:xfrm>
        </p:spPr>
        <p:txBody>
          <a:bodyPr/>
          <a:lstStyle>
            <a:lvl1pPr algn="l">
              <a:defRPr sz="3000">
                <a:solidFill>
                  <a:srgbClr val="1D3E61"/>
                </a:solidFill>
              </a:defRPr>
            </a:lvl1pPr>
          </a:lstStyle>
          <a:p>
            <a:r>
              <a:rPr lang="en-US"/>
              <a:t>Click to edit Master title style</a:t>
            </a:r>
            <a:endParaRPr lang="en-GB"/>
          </a:p>
        </p:txBody>
      </p:sp>
      <p:sp>
        <p:nvSpPr>
          <p:cNvPr id="3" name="Content Placeholder 2"/>
          <p:cNvSpPr>
            <a:spLocks noGrp="1"/>
          </p:cNvSpPr>
          <p:nvPr>
            <p:ph idx="1"/>
          </p:nvPr>
        </p:nvSpPr>
        <p:spPr>
          <a:xfrm>
            <a:off x="228600" y="681540"/>
            <a:ext cx="8686800" cy="3456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8778983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028706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587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82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392831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4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56689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3062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034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3988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102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Tree>
    <p:extLst>
      <p:ext uri="{BB962C8B-B14F-4D97-AF65-F5344CB8AC3E}">
        <p14:creationId xmlns:p14="http://schemas.microsoft.com/office/powerpoint/2010/main" val="3210974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11144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3.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3.png"/><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5.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3.png"/><Relationship Id="rId5" Type="http://schemas.openxmlformats.org/officeDocument/2006/relationships/slideLayout" Target="../slideLayouts/slideLayout29.xml"/><Relationship Id="rId10" Type="http://schemas.openxmlformats.org/officeDocument/2006/relationships/theme" Target="../theme/theme5.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6"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4" y="444396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9" tIns="46035" rIns="92069" bIns="46035"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4062" r:id="rId1"/>
    <p:sldLayoutId id="2147484060" r:id="rId2"/>
    <p:sldLayoutId id="2147484061" r:id="rId3"/>
  </p:sldLayoutIdLst>
  <p:hf hdr="0" ftr="0" dt="0"/>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166" algn="ctr" rtl="0" fontAlgn="base">
        <a:spcBef>
          <a:spcPct val="0"/>
        </a:spcBef>
        <a:spcAft>
          <a:spcPct val="0"/>
        </a:spcAft>
        <a:defRPr sz="2800" b="1">
          <a:solidFill>
            <a:schemeClr val="tx1"/>
          </a:solidFill>
          <a:latin typeface="Arial" charset="0"/>
        </a:defRPr>
      </a:lvl6pPr>
      <a:lvl7pPr marL="914333" algn="ctr" rtl="0" fontAlgn="base">
        <a:spcBef>
          <a:spcPct val="0"/>
        </a:spcBef>
        <a:spcAft>
          <a:spcPct val="0"/>
        </a:spcAft>
        <a:defRPr sz="2800" b="1">
          <a:solidFill>
            <a:schemeClr val="tx1"/>
          </a:solidFill>
          <a:latin typeface="Arial" charset="0"/>
        </a:defRPr>
      </a:lvl7pPr>
      <a:lvl8pPr marL="1371498" algn="ctr" rtl="0" fontAlgn="base">
        <a:spcBef>
          <a:spcPct val="0"/>
        </a:spcBef>
        <a:spcAft>
          <a:spcPct val="0"/>
        </a:spcAft>
        <a:defRPr sz="2800" b="1">
          <a:solidFill>
            <a:schemeClr val="tx1"/>
          </a:solidFill>
          <a:latin typeface="Arial" charset="0"/>
        </a:defRPr>
      </a:lvl8pPr>
      <a:lvl9pPr marL="1828664" algn="ctr" rtl="0" fontAlgn="base">
        <a:spcBef>
          <a:spcPct val="0"/>
        </a:spcBef>
        <a:spcAft>
          <a:spcPct val="0"/>
        </a:spcAft>
        <a:defRPr sz="2800" b="1">
          <a:solidFill>
            <a:schemeClr val="tx1"/>
          </a:solidFill>
          <a:latin typeface="Arial" charset="0"/>
        </a:defRPr>
      </a:lvl9pPr>
    </p:titleStyle>
    <p:bodyStyle>
      <a:lvl1pPr marL="342875" indent="-342875"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895" indent="-285729"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2915" indent="-228582"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080"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246"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411"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578"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8744"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5909"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7493272"/>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Lst>
  <p:txStyles>
    <p:title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13856804"/>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73158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extLst>
      <p:ext uri="{BB962C8B-B14F-4D97-AF65-F5344CB8AC3E}">
        <p14:creationId xmlns:p14="http://schemas.microsoft.com/office/powerpoint/2010/main" val="1893693442"/>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65445473"/>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August 2020</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0"/>
            <a:ext cx="8229600" cy="637580"/>
          </a:xfrm>
        </p:spPr>
        <p:txBody>
          <a:bodyPr>
            <a:noAutofit/>
          </a:bodyPr>
          <a:lstStyle/>
          <a:p>
            <a:r>
              <a:rPr lang="en-GB" sz="2400">
                <a:latin typeface="Arial"/>
                <a:cs typeface="Arial"/>
              </a:rPr>
              <a:t>Key Programme Issues</a:t>
            </a:r>
          </a:p>
        </p:txBody>
      </p:sp>
      <p:graphicFrame>
        <p:nvGraphicFramePr>
          <p:cNvPr id="4" name="Table 3">
            <a:extLst>
              <a:ext uri="{FF2B5EF4-FFF2-40B4-BE49-F238E27FC236}">
                <a16:creationId xmlns:a16="http://schemas.microsoft.com/office/drawing/2014/main" id="{DB6BB02B-7143-479F-BE87-A9CBDA1B8356}"/>
              </a:ext>
            </a:extLst>
          </p:cNvPr>
          <p:cNvGraphicFramePr>
            <a:graphicFrameLocks noGrp="1"/>
          </p:cNvGraphicFramePr>
          <p:nvPr>
            <p:extLst>
              <p:ext uri="{D42A27DB-BD31-4B8C-83A1-F6EECF244321}">
                <p14:modId xmlns:p14="http://schemas.microsoft.com/office/powerpoint/2010/main" val="2520196334"/>
              </p:ext>
            </p:extLst>
          </p:nvPr>
        </p:nvGraphicFramePr>
        <p:xfrm>
          <a:off x="58085" y="652753"/>
          <a:ext cx="9027826" cy="1728960"/>
        </p:xfrm>
        <a:graphic>
          <a:graphicData uri="http://schemas.openxmlformats.org/drawingml/2006/table">
            <a:tbl>
              <a:tblPr firstRow="1" bandRow="1">
                <a:tableStyleId>{5C22544A-7EE6-4342-B048-85BDC9FD1C3A}</a:tableStyleId>
              </a:tblPr>
              <a:tblGrid>
                <a:gridCol w="386325">
                  <a:extLst>
                    <a:ext uri="{9D8B030D-6E8A-4147-A177-3AD203B41FA5}">
                      <a16:colId xmlns:a16="http://schemas.microsoft.com/office/drawing/2014/main" val="20000"/>
                    </a:ext>
                  </a:extLst>
                </a:gridCol>
                <a:gridCol w="572063">
                  <a:extLst>
                    <a:ext uri="{9D8B030D-6E8A-4147-A177-3AD203B41FA5}">
                      <a16:colId xmlns:a16="http://schemas.microsoft.com/office/drawing/2014/main" val="20001"/>
                    </a:ext>
                  </a:extLst>
                </a:gridCol>
                <a:gridCol w="905438">
                  <a:extLst>
                    <a:ext uri="{9D8B030D-6E8A-4147-A177-3AD203B41FA5}">
                      <a16:colId xmlns:a16="http://schemas.microsoft.com/office/drawing/2014/main" val="3490358336"/>
                    </a:ext>
                  </a:extLst>
                </a:gridCol>
                <a:gridCol w="2496408">
                  <a:extLst>
                    <a:ext uri="{9D8B030D-6E8A-4147-A177-3AD203B41FA5}">
                      <a16:colId xmlns:a16="http://schemas.microsoft.com/office/drawing/2014/main" val="20002"/>
                    </a:ext>
                  </a:extLst>
                </a:gridCol>
                <a:gridCol w="1928693">
                  <a:extLst>
                    <a:ext uri="{9D8B030D-6E8A-4147-A177-3AD203B41FA5}">
                      <a16:colId xmlns:a16="http://schemas.microsoft.com/office/drawing/2014/main" val="20003"/>
                    </a:ext>
                  </a:extLst>
                </a:gridCol>
                <a:gridCol w="1982899">
                  <a:extLst>
                    <a:ext uri="{9D8B030D-6E8A-4147-A177-3AD203B41FA5}">
                      <a16:colId xmlns:a16="http://schemas.microsoft.com/office/drawing/2014/main" val="2992598958"/>
                    </a:ext>
                  </a:extLst>
                </a:gridCol>
                <a:gridCol w="756000">
                  <a:extLst>
                    <a:ext uri="{9D8B030D-6E8A-4147-A177-3AD203B41FA5}">
                      <a16:colId xmlns:a16="http://schemas.microsoft.com/office/drawing/2014/main" val="2261462523"/>
                    </a:ext>
                  </a:extLst>
                </a:gridCol>
              </a:tblGrid>
              <a:tr h="412905">
                <a:tc>
                  <a:txBody>
                    <a:bodyPr/>
                    <a:lstStyle/>
                    <a:p>
                      <a:pPr algn="ctr"/>
                      <a:r>
                        <a:rPr lang="en-GB" sz="800"/>
                        <a:t>REF</a:t>
                      </a:r>
                    </a:p>
                  </a:txBody>
                  <a:tcPr marL="36000" marR="36000" marT="36000" marB="36000" anchor="ctr"/>
                </a:tc>
                <a:tc>
                  <a:txBody>
                    <a:bodyPr/>
                    <a:lstStyle/>
                    <a:p>
                      <a:pPr algn="ctr"/>
                      <a:r>
                        <a:rPr lang="en-GB" sz="800"/>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u="sng"/>
                        <a:t>DESCRIPTION</a:t>
                      </a:r>
                      <a:endParaRPr lang="en-GB" sz="800"/>
                    </a:p>
                  </a:txBody>
                  <a:tcPr marL="36000" marR="36000" marT="36000" marB="36000" anchor="ctr"/>
                </a:tc>
                <a:tc>
                  <a:txBody>
                    <a:bodyPr/>
                    <a:lstStyle/>
                    <a:p>
                      <a:pPr algn="ctr"/>
                      <a:r>
                        <a:rPr lang="en-GB" sz="800"/>
                        <a:t>MITIGATING ACTIONS</a:t>
                      </a:r>
                    </a:p>
                  </a:txBody>
                  <a:tcPr marL="36000" marR="36000" marT="36000" marB="36000" anchor="ctr"/>
                </a:tc>
                <a:tc>
                  <a:txBody>
                    <a:bodyPr/>
                    <a:lstStyle/>
                    <a:p>
                      <a:pPr algn="ctr"/>
                      <a:r>
                        <a:rPr lang="en-GB" sz="800"/>
                        <a:t>LATEST UPDATE</a:t>
                      </a:r>
                    </a:p>
                  </a:txBody>
                  <a:tcPr marL="36000" marR="36000" marT="36000" marB="36000" anchor="ctr"/>
                </a:tc>
                <a:tc>
                  <a:txBody>
                    <a:bodyPr/>
                    <a:lstStyle/>
                    <a:p>
                      <a:pPr algn="ctr"/>
                      <a:r>
                        <a:rPr lang="en-GB" sz="800"/>
                        <a:t>TARGET</a:t>
                      </a:r>
                    </a:p>
                    <a:p>
                      <a:pPr algn="ctr"/>
                      <a:r>
                        <a:rPr lang="en-GB" sz="800"/>
                        <a:t>RESOLUTION</a:t>
                      </a:r>
                    </a:p>
                    <a:p>
                      <a:pPr algn="ctr"/>
                      <a:r>
                        <a:rPr lang="en-GB" sz="800"/>
                        <a:t>DATE</a:t>
                      </a:r>
                    </a:p>
                  </a:txBody>
                  <a:tcPr marL="36000" marR="36000" marT="36000" marB="36000" anchor="ctr"/>
                </a:tc>
                <a:extLst>
                  <a:ext uri="{0D108BD9-81ED-4DB2-BD59-A6C34878D82A}">
                    <a16:rowId xmlns:a16="http://schemas.microsoft.com/office/drawing/2014/main" val="10000"/>
                  </a:ext>
                </a:extLst>
              </a:tr>
              <a:tr h="817872">
                <a:tc>
                  <a:txBody>
                    <a:bodyPr/>
                    <a:lstStyle/>
                    <a:p>
                      <a:pPr algn="ctr" fontAlgn="b"/>
                      <a:r>
                        <a:rPr lang="en-GB" sz="800" b="0" i="0" u="none" strike="noStrike" dirty="0">
                          <a:solidFill>
                            <a:schemeClr val="tx1"/>
                          </a:solidFill>
                          <a:effectLst/>
                          <a:latin typeface="+mn-lt"/>
                        </a:rPr>
                        <a:t>62919</a:t>
                      </a:r>
                    </a:p>
                  </a:txBody>
                  <a:tcPr marL="36000" marR="36000" marT="36000" marB="36000" anchor="ctr">
                    <a:solidFill>
                      <a:srgbClr val="CED1E1"/>
                    </a:solidFill>
                  </a:tcPr>
                </a:tc>
                <a:tc>
                  <a:txBody>
                    <a:bodyPr/>
                    <a:lstStyle/>
                    <a:p>
                      <a:pPr algn="ctr" fontAlgn="b"/>
                      <a:endParaRPr lang="en-GB" sz="800" b="0" i="0" u="none" strike="noStrike">
                        <a:solidFill>
                          <a:schemeClr val="tx1"/>
                        </a:solidFill>
                        <a:effectLst/>
                        <a:latin typeface="+mn-lt"/>
                      </a:endParaRPr>
                    </a:p>
                  </a:txBody>
                  <a:tcPr marL="36000" marR="36000" marT="36000" marB="36000" anchor="ctr">
                    <a:solidFill>
                      <a:srgbClr val="00B050"/>
                    </a:solidFill>
                  </a:tcPr>
                </a:tc>
                <a:tc>
                  <a:txBody>
                    <a:bodyPr/>
                    <a:lstStyle/>
                    <a:p>
                      <a:pPr algn="l" fontAlgn="b"/>
                      <a:r>
                        <a:rPr lang="en-GB" sz="800" b="0" i="0" u="none" strike="noStrike" dirty="0">
                          <a:solidFill>
                            <a:schemeClr val="tx1"/>
                          </a:solidFill>
                          <a:effectLst/>
                          <a:latin typeface="+mn-lt"/>
                        </a:rPr>
                        <a:t>Programme</a:t>
                      </a:r>
                    </a:p>
                  </a:txBody>
                  <a:tcPr marL="36000" marR="36000" marT="36000" marB="36000" anchor="ctr">
                    <a:solidFill>
                      <a:srgbClr val="CED1E2"/>
                    </a:solidFill>
                  </a:tcPr>
                </a:tc>
                <a:tc>
                  <a:txBody>
                    <a:bodyPr/>
                    <a:lstStyle/>
                    <a:p>
                      <a:pPr algn="l"/>
                      <a:r>
                        <a:rPr lang="en-US" sz="800" b="0" i="0" u="none" strike="noStrike" kern="1200" dirty="0">
                          <a:solidFill>
                            <a:srgbClr val="000000"/>
                          </a:solidFill>
                          <a:effectLst/>
                          <a:latin typeface="Arial" panose="020B0604020202020204" pitchFamily="34" charset="0"/>
                          <a:ea typeface="+mn-ea"/>
                          <a:cs typeface="+mn-cs"/>
                        </a:rPr>
                        <a:t>SI Functional Re-plan assumptions state " It is assumed that each PUI has a backup of their environment and data and can restore the configuration within 1 working day."  Xoserve requested clarification from the SI about the maintenance windows and we were assured no Environment or Data refreshes would be required. Hence we have not factored this activity into our planning and to do so would require extra cost and the timeline would be considerable longer.</a:t>
                      </a:r>
                    </a:p>
                  </a:txBody>
                  <a:tcPr marL="36000" marR="36000" marT="36000" marB="36000" anchor="ctr">
                    <a:solidFill>
                      <a:srgbClr val="CED1E2"/>
                    </a:solidFill>
                  </a:tcPr>
                </a:tc>
                <a:tc>
                  <a:txBody>
                    <a:bodyPr/>
                    <a:lstStyle/>
                    <a:p>
                      <a:pPr algn="l" fontAlgn="t"/>
                      <a:r>
                        <a:rPr lang="en-US" sz="800" b="0" i="0" u="none" strike="noStrike" kern="1200" dirty="0">
                          <a:solidFill>
                            <a:schemeClr val="tx1"/>
                          </a:solidFill>
                          <a:effectLst/>
                          <a:latin typeface="+mn-lt"/>
                          <a:ea typeface="+mn-ea"/>
                          <a:cs typeface="+mn-cs"/>
                        </a:rPr>
                        <a:t>Raise with SI. SI to review and respond.</a:t>
                      </a:r>
                    </a:p>
                  </a:txBody>
                  <a:tcPr marL="36000" marR="36000" marT="36000" marB="36000" anchor="ctr">
                    <a:solidFill>
                      <a:srgbClr val="CED1E2"/>
                    </a:solidFill>
                  </a:tcPr>
                </a:tc>
                <a:tc>
                  <a:txBody>
                    <a:bodyPr/>
                    <a:lstStyle/>
                    <a:p>
                      <a:pPr marL="0" indent="0" algn="l" rtl="0" fontAlgn="ctr">
                        <a:buFontTx/>
                        <a:buNone/>
                      </a:pPr>
                      <a:r>
                        <a:rPr lang="en-US" sz="800" b="0" i="0" u="none" strike="noStrike" kern="1200" dirty="0">
                          <a:solidFill>
                            <a:schemeClr val="tx1"/>
                          </a:solidFill>
                          <a:effectLst/>
                          <a:latin typeface="+mn-lt"/>
                          <a:ea typeface="+mn-ea"/>
                          <a:cs typeface="+mn-cs"/>
                        </a:rPr>
                        <a:t>No formal confirmation has been received from Alan Matthews but the issue and </a:t>
                      </a:r>
                      <a:r>
                        <a:rPr lang="en-US" sz="800" b="0" i="0" u="none" strike="noStrike" kern="1200" dirty="0" err="1">
                          <a:solidFill>
                            <a:schemeClr val="tx1"/>
                          </a:solidFill>
                          <a:effectLst/>
                          <a:latin typeface="+mn-lt"/>
                          <a:ea typeface="+mn-ea"/>
                          <a:cs typeface="+mn-cs"/>
                        </a:rPr>
                        <a:t>Xoserve's</a:t>
                      </a:r>
                      <a:r>
                        <a:rPr lang="en-US" sz="800" b="0" i="0" u="none" strike="noStrike" kern="1200" dirty="0">
                          <a:solidFill>
                            <a:schemeClr val="tx1"/>
                          </a:solidFill>
                          <a:effectLst/>
                          <a:latin typeface="+mn-lt"/>
                          <a:ea typeface="+mn-ea"/>
                          <a:cs typeface="+mn-cs"/>
                        </a:rPr>
                        <a:t> position is clearly understood. This issue will remain open until Chan and Amerjeet can pin down confirmation from SI.</a:t>
                      </a:r>
                    </a:p>
                  </a:txBody>
                  <a:tcPr marL="36000" marR="36000" marT="36000" marB="36000" anchor="ctr">
                    <a:solidFill>
                      <a:srgbClr val="CED1E2"/>
                    </a:solidFill>
                  </a:tcPr>
                </a:tc>
                <a:tc>
                  <a:txBody>
                    <a:bodyPr/>
                    <a:lstStyle/>
                    <a:p>
                      <a:pPr algn="ctr" fontAlgn="b"/>
                      <a:r>
                        <a:rPr lang="en-GB" sz="800" b="0" i="0" u="none" strike="noStrike" dirty="0">
                          <a:solidFill>
                            <a:schemeClr val="tx1"/>
                          </a:solidFill>
                          <a:effectLst/>
                          <a:latin typeface="+mn-lt"/>
                        </a:rPr>
                        <a:t>31/07/20</a:t>
                      </a:r>
                    </a:p>
                  </a:txBody>
                  <a:tcPr marL="36000" marR="36000" marT="36000" marB="36000" anchor="ctr">
                    <a:solidFill>
                      <a:srgbClr val="CED1E2"/>
                    </a:solidFill>
                  </a:tcPr>
                </a:tc>
                <a:extLst>
                  <a:ext uri="{0D108BD9-81ED-4DB2-BD59-A6C34878D82A}">
                    <a16:rowId xmlns:a16="http://schemas.microsoft.com/office/drawing/2014/main" val="2721742913"/>
                  </a:ext>
                </a:extLst>
              </a:tr>
            </a:tbl>
          </a:graphicData>
        </a:graphic>
      </p:graphicFrame>
    </p:spTree>
    <p:extLst>
      <p:ext uri="{BB962C8B-B14F-4D97-AF65-F5344CB8AC3E}">
        <p14:creationId xmlns:p14="http://schemas.microsoft.com/office/powerpoint/2010/main" val="1029848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2745C0-C3F1-4E14-AB1C-A0A3DEBF42EA}"/>
              </a:ext>
            </a:extLst>
          </p:cNvPr>
          <p:cNvSpPr txBox="1">
            <a:spLocks/>
          </p:cNvSpPr>
          <p:nvPr/>
        </p:nvSpPr>
        <p:spPr>
          <a:xfrm>
            <a:off x="832005" y="138313"/>
            <a:ext cx="7479990" cy="387007"/>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378"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High Level Plan</a:t>
            </a:r>
          </a:p>
        </p:txBody>
      </p:sp>
      <p:pic>
        <p:nvPicPr>
          <p:cNvPr id="4" name="Picture 3">
            <a:extLst>
              <a:ext uri="{FF2B5EF4-FFF2-40B4-BE49-F238E27FC236}">
                <a16:creationId xmlns:a16="http://schemas.microsoft.com/office/drawing/2014/main" id="{3BC0E024-B5F9-4338-943B-EC7FC533D12C}"/>
              </a:ext>
            </a:extLst>
          </p:cNvPr>
          <p:cNvPicPr>
            <a:picLocks/>
          </p:cNvPicPr>
          <p:nvPr/>
        </p:nvPicPr>
        <p:blipFill rotWithShape="1">
          <a:blip r:embed="rId2"/>
          <a:srcRect r="2972"/>
          <a:stretch/>
        </p:blipFill>
        <p:spPr>
          <a:xfrm>
            <a:off x="125324" y="525320"/>
            <a:ext cx="8893351" cy="4464424"/>
          </a:xfrm>
          <a:prstGeom prst="rect">
            <a:avLst/>
          </a:prstGeom>
          <a:solidFill>
            <a:scrgbClr r="0" g="0" b="0"/>
          </a:solidFill>
        </p:spPr>
      </p:pic>
    </p:spTree>
    <p:extLst>
      <p:ext uri="{BB962C8B-B14F-4D97-AF65-F5344CB8AC3E}">
        <p14:creationId xmlns:p14="http://schemas.microsoft.com/office/powerpoint/2010/main" val="3973031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84582"/>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graphicFrame>
        <p:nvGraphicFramePr>
          <p:cNvPr id="5" name="Table 4">
            <a:extLst>
              <a:ext uri="{FF2B5EF4-FFF2-40B4-BE49-F238E27FC236}">
                <a16:creationId xmlns:a16="http://schemas.microsoft.com/office/drawing/2014/main" id="{A315208E-C00C-4432-9D1E-D6C674AB21A3}"/>
              </a:ext>
            </a:extLst>
          </p:cNvPr>
          <p:cNvGraphicFramePr>
            <a:graphicFrameLocks noGrp="1"/>
          </p:cNvGraphicFramePr>
          <p:nvPr>
            <p:extLst>
              <p:ext uri="{D42A27DB-BD31-4B8C-83A1-F6EECF244321}">
                <p14:modId xmlns:p14="http://schemas.microsoft.com/office/powerpoint/2010/main" val="4088859892"/>
              </p:ext>
            </p:extLst>
          </p:nvPr>
        </p:nvGraphicFramePr>
        <p:xfrm>
          <a:off x="54000" y="647489"/>
          <a:ext cx="9036000" cy="4389195"/>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21600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rowSpan="4"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is Amber due to Switching programme re-plan and the number of </a:t>
                      </a:r>
                      <a:r>
                        <a:rPr lang="en-GB" sz="900" kern="1200" dirty="0">
                          <a:solidFill>
                            <a:schemeClr val="dk1"/>
                          </a:solidFill>
                          <a:effectLst/>
                          <a:latin typeface="+mn-lt"/>
                          <a:ea typeface="+mn-ea"/>
                          <a:cs typeface="+mn-cs"/>
                        </a:rPr>
                        <a:t>outstanding defects from SIT Integration sequence preventing </a:t>
                      </a:r>
                      <a:r>
                        <a:rPr lang="en-GB" sz="900" kern="1200" dirty="0" err="1">
                          <a:solidFill>
                            <a:schemeClr val="dk1"/>
                          </a:solidFill>
                          <a:effectLst/>
                          <a:latin typeface="+mn-lt"/>
                          <a:ea typeface="+mn-ea"/>
                          <a:cs typeface="+mn-cs"/>
                        </a:rPr>
                        <a:t>Xoserve’s</a:t>
                      </a:r>
                      <a:r>
                        <a:rPr lang="en-GB" sz="900" kern="1200" dirty="0">
                          <a:solidFill>
                            <a:schemeClr val="dk1"/>
                          </a:solidFill>
                          <a:effectLst/>
                          <a:latin typeface="+mn-lt"/>
                          <a:ea typeface="+mn-ea"/>
                          <a:cs typeface="+mn-cs"/>
                        </a:rPr>
                        <a:t> progression of SIT scenarios.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1" kern="1200" baseline="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kern="1200" baseline="0" dirty="0">
                          <a:solidFill>
                            <a:schemeClr val="tx1"/>
                          </a:solidFill>
                          <a:latin typeface="+mn-lt"/>
                          <a:ea typeface="+mn-ea"/>
                          <a:cs typeface="Arial"/>
                        </a:rPr>
                        <a:t>RTG </a:t>
                      </a:r>
                      <a:r>
                        <a:rPr lang="en-GB" sz="900" b="0" kern="1200" baseline="0" dirty="0">
                          <a:solidFill>
                            <a:schemeClr val="tx1"/>
                          </a:solidFill>
                          <a:latin typeface="+mn-lt"/>
                          <a:ea typeface="+mn-ea"/>
                          <a:cs typeface="Arial"/>
                        </a:rPr>
                        <a:t>actions include active analysis and feedback of the CSSIP as and when the updated versions are received and continued feedback and interaction with the SI to understand when the defects are likely to be released into SIT.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mn-lt"/>
                          <a:ea typeface="+mn-ea"/>
                          <a:cs typeface="+mn-cs"/>
                        </a:rPr>
                        <a:t>Previous</a:t>
                      </a: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252000">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mn-lt"/>
                          <a:ea typeface="+mn-ea"/>
                          <a:cs typeface="+mn-cs"/>
                        </a:rPr>
                        <a:t>Previous</a:t>
                      </a: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252000">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16000">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kern="120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Key Progress &amp; Milestones (Last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1130730">
                <a:tc rowSpan="3"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Key Programme Updates: All key external milestones have been met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b="0" kern="1200" baseline="0" dirty="0">
                        <a:solidFill>
                          <a:schemeClr val="tx1"/>
                        </a:solidFill>
                        <a:latin typeface="+mn-lt"/>
                        <a:ea typeface="+mn-ea"/>
                        <a:cs typeface="Arial"/>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latin typeface="+mn-lt"/>
                          <a:ea typeface="+mn-ea"/>
                          <a:cs typeface="Arial"/>
                        </a:rPr>
                        <a:t>Programme Planning: </a:t>
                      </a:r>
                      <a:r>
                        <a:rPr lang="en-GB" sz="900" b="0" kern="1200" baseline="0" dirty="0">
                          <a:solidFill>
                            <a:schemeClr val="tx1"/>
                          </a:solidFill>
                          <a:latin typeface="+mn-lt"/>
                          <a:ea typeface="+mn-ea"/>
                          <a:cs typeface="Arial"/>
                        </a:rPr>
                        <a:t>SI have issued a revised  MAD log (v1.1), and the CSSC team have challenged the log from a number of areas, including planned milestone dates, environments and resource impacts. The programme is included in discussions on phases such as UEPT/E2E, Transition and Operational Testing. Revised Programme plan is due to be released to parties for a second round of review on 31/7. The revised plan is expected to be baselined in September.</a:t>
                      </a:r>
                      <a:endParaRPr lang="en-GB" sz="900" b="0" kern="1200" baseline="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External Testing:</a:t>
                      </a:r>
                      <a:r>
                        <a:rPr lang="en-GB" sz="900" kern="1200" dirty="0">
                          <a:solidFill>
                            <a:schemeClr val="tx1"/>
                          </a:solidFill>
                          <a:effectLst/>
                          <a:latin typeface="+mn-lt"/>
                          <a:ea typeface="+mn-ea"/>
                          <a:cs typeface="+mn-cs"/>
                        </a:rPr>
                        <a:t> SIT Integration sequence has completed, with 440 scripts passing and 41 failures. </a:t>
                      </a:r>
                      <a:r>
                        <a:rPr kumimoji="0" lang="en-GB" sz="900" b="0" i="0" u="none" strike="noStrike" kern="1200" cap="none" spc="0" normalizeH="0" baseline="0" noProof="0" dirty="0">
                          <a:ln>
                            <a:noFill/>
                          </a:ln>
                          <a:solidFill>
                            <a:schemeClr val="tx1"/>
                          </a:solidFill>
                          <a:effectLst/>
                          <a:uLnTx/>
                          <a:uFillTx/>
                          <a:latin typeface="+mn-lt"/>
                          <a:ea typeface="+mn-ea"/>
                          <a:cs typeface="+mn-cs"/>
                        </a:rPr>
                        <a:t>A number of defects across parties remain outstanding.</a:t>
                      </a:r>
                      <a:endParaRPr lang="en-GB" sz="9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External NFR: </a:t>
                      </a:r>
                      <a:r>
                        <a:rPr lang="en-GB" sz="900" b="0" kern="1200" dirty="0">
                          <a:solidFill>
                            <a:schemeClr val="tx1"/>
                          </a:solidFill>
                          <a:effectLst/>
                          <a:latin typeface="+mn-lt"/>
                          <a:ea typeface="+mn-ea"/>
                          <a:cs typeface="+mn-cs"/>
                        </a:rPr>
                        <a:t>SI have commenced SIT NFR execution with Landmark undertaking mock testing to establish baselines. </a:t>
                      </a:r>
                      <a:r>
                        <a:rPr lang="en-GB" sz="900" b="0" kern="1200" dirty="0" err="1">
                          <a:solidFill>
                            <a:schemeClr val="tx1"/>
                          </a:solidFill>
                          <a:effectLst/>
                          <a:latin typeface="+mn-lt"/>
                          <a:ea typeface="+mn-ea"/>
                          <a:cs typeface="+mn-cs"/>
                        </a:rPr>
                        <a:t>Xoserve</a:t>
                      </a:r>
                      <a:r>
                        <a:rPr lang="en-GB" sz="900" b="0" kern="1200" dirty="0">
                          <a:solidFill>
                            <a:schemeClr val="tx1"/>
                          </a:solidFill>
                          <a:effectLst/>
                          <a:latin typeface="+mn-lt"/>
                          <a:ea typeface="+mn-ea"/>
                          <a:cs typeface="+mn-cs"/>
                        </a:rPr>
                        <a:t> will commence connected tests in early September based on current plans. </a:t>
                      </a:r>
                      <a:r>
                        <a:rPr lang="en-GB" sz="900" kern="1200" dirty="0">
                          <a:solidFill>
                            <a:schemeClr val="tx1"/>
                          </a:solidFill>
                          <a:effectLst/>
                          <a:latin typeface="+mn-lt"/>
                          <a:ea typeface="+mn-ea"/>
                          <a:cs typeface="+mn-cs"/>
                        </a:rPr>
                        <a:t>Programme </a:t>
                      </a:r>
                      <a:r>
                        <a:rPr lang="en-GB" sz="900" b="0" kern="1200" dirty="0">
                          <a:solidFill>
                            <a:schemeClr val="tx1"/>
                          </a:solidFill>
                          <a:effectLst/>
                          <a:latin typeface="+mn-lt"/>
                          <a:ea typeface="+mn-ea"/>
                          <a:cs typeface="+mn-cs"/>
                        </a:rPr>
                        <a:t>continues to be concerned that commencing NFR SIT in July, without having undertaken an adequate level of SIT Functional testing in potentially adding the risk of re-test down the line. </a:t>
                      </a:r>
                      <a:endParaRPr lang="en-GB" sz="900" b="1" kern="1200" baseline="0" dirty="0">
                        <a:solidFill>
                          <a:schemeClr val="tx1"/>
                        </a:solidFill>
                        <a:effectLst/>
                        <a:latin typeface="+mn-lt"/>
                        <a:ea typeface="+mn-ea"/>
                        <a:cs typeface="Arial"/>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External Data DMT: </a:t>
                      </a:r>
                      <a:r>
                        <a:rPr lang="en-GB" sz="900" kern="1200" dirty="0">
                          <a:solidFill>
                            <a:schemeClr val="tx1"/>
                          </a:solidFill>
                          <a:effectLst/>
                          <a:latin typeface="+mn-lt"/>
                          <a:ea typeface="+mn-ea"/>
                          <a:cs typeface="+mn-cs"/>
                        </a:rPr>
                        <a:t>Cycle 1 completed and </a:t>
                      </a:r>
                      <a:r>
                        <a:rPr lang="en-GB" sz="900" b="0" kern="1200" dirty="0">
                          <a:solidFill>
                            <a:schemeClr val="tx1"/>
                          </a:solidFill>
                          <a:effectLst/>
                          <a:latin typeface="+mn-lt"/>
                          <a:ea typeface="+mn-ea"/>
                          <a:cs typeface="+mn-cs"/>
                        </a:rPr>
                        <a:t>Cycle 2 of DM testing in progress and reporting ahead if schedule. Xoserve team continue to be ahead of </a:t>
                      </a:r>
                      <a:r>
                        <a:rPr lang="en-GB" sz="900" b="0" kern="1200" dirty="0" err="1">
                          <a:solidFill>
                            <a:schemeClr val="tx1"/>
                          </a:solidFill>
                          <a:effectLst/>
                          <a:latin typeface="+mn-lt"/>
                          <a:ea typeface="+mn-ea"/>
                          <a:cs typeface="+mn-cs"/>
                        </a:rPr>
                        <a:t>plan.The</a:t>
                      </a:r>
                      <a:r>
                        <a:rPr lang="en-GB" sz="900" b="0" kern="1200" dirty="0">
                          <a:solidFill>
                            <a:schemeClr val="tx1"/>
                          </a:solidFill>
                          <a:effectLst/>
                          <a:latin typeface="+mn-lt"/>
                          <a:ea typeface="+mn-ea"/>
                          <a:cs typeface="+mn-cs"/>
                        </a:rPr>
                        <a:t> SI are planning to include  “Delta’s” into Cycle 2, if the schedule permits.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External Data NFT: </a:t>
                      </a:r>
                      <a:r>
                        <a:rPr lang="en-GB" sz="900" b="0" kern="1200" dirty="0">
                          <a:solidFill>
                            <a:schemeClr val="tx1"/>
                          </a:solidFill>
                          <a:effectLst/>
                          <a:latin typeface="+mn-lt"/>
                          <a:ea typeface="+mn-ea"/>
                          <a:cs typeface="+mn-cs"/>
                        </a:rPr>
                        <a:t>Detailed cycle planning (1</a:t>
                      </a:r>
                      <a:r>
                        <a:rPr lang="en-GB" sz="900" b="0" kern="1200" baseline="30000" dirty="0">
                          <a:solidFill>
                            <a:schemeClr val="tx1"/>
                          </a:solidFill>
                          <a:effectLst/>
                          <a:latin typeface="+mn-lt"/>
                          <a:ea typeface="+mn-ea"/>
                          <a:cs typeface="+mn-cs"/>
                        </a:rPr>
                        <a:t>st</a:t>
                      </a:r>
                      <a:r>
                        <a:rPr lang="en-GB" sz="900" b="0" kern="1200" dirty="0">
                          <a:solidFill>
                            <a:schemeClr val="tx1"/>
                          </a:solidFill>
                          <a:effectLst/>
                          <a:latin typeface="+mn-lt"/>
                          <a:ea typeface="+mn-ea"/>
                          <a:cs typeface="+mn-cs"/>
                        </a:rPr>
                        <a:t> draft) completed. Detailed planning will continue alongside the overall programme plan review.</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Internal Activities</a:t>
                      </a:r>
                      <a:r>
                        <a:rPr lang="en-GB" sz="900" b="0" kern="1200" dirty="0">
                          <a:solidFill>
                            <a:schemeClr val="tx1"/>
                          </a:solidFill>
                          <a:effectLst/>
                          <a:latin typeface="+mn-lt"/>
                          <a:ea typeface="+mn-ea"/>
                          <a:cs typeface="+mn-cs"/>
                        </a:rPr>
                        <a:t>: Internal Testing including SIT &amp; UAT is ongoing for functionality tested in Market Trials. All activities continue to be progress to plan</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rowSpan="3" hMerge="1">
                  <a:txBody>
                    <a:bodyPr/>
                    <a:lstStyle/>
                    <a:p>
                      <a:endParaRPr lang="en-GB"/>
                    </a:p>
                  </a:txBody>
                  <a:tcPr/>
                </a:tc>
                <a:tc rowSpan="3" hMerge="1">
                  <a:txBody>
                    <a:bodyPr/>
                    <a:lstStyle/>
                    <a:p>
                      <a:endParaRPr lang="en-GB"/>
                    </a:p>
                  </a:txBody>
                  <a:tcPr/>
                </a:tc>
                <a:tc rowSpan="3"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800" b="1" i="0" u="none" strike="noStrike" kern="1200" noProof="0" dirty="0">
                          <a:solidFill>
                            <a:schemeClr val="dk1"/>
                          </a:solidFill>
                          <a:effectLst/>
                          <a:latin typeface="+mn-lt"/>
                          <a:ea typeface="+mn-ea"/>
                          <a:cs typeface="+mn-cs"/>
                        </a:rPr>
                        <a:t>DMT</a:t>
                      </a:r>
                      <a:r>
                        <a:rPr lang="en-GB" sz="800" b="0" i="0" u="none" strike="noStrike" kern="1200" noProof="0" dirty="0">
                          <a:solidFill>
                            <a:schemeClr val="dk1"/>
                          </a:solidFill>
                          <a:effectLst/>
                          <a:latin typeface="+mn-lt"/>
                          <a:ea typeface="+mn-ea"/>
                          <a:cs typeface="+mn-cs"/>
                        </a:rPr>
                        <a:t>: Cycle 1 complete, Cycle 2 started</a:t>
                      </a:r>
                    </a:p>
                    <a:p>
                      <a:pPr marL="171450" marR="0" lvl="0" indent="-171450" algn="l">
                        <a:lnSpc>
                          <a:spcPct val="100000"/>
                        </a:lnSpc>
                        <a:spcBef>
                          <a:spcPts val="0"/>
                        </a:spcBef>
                        <a:spcAft>
                          <a:spcPts val="0"/>
                        </a:spcAft>
                        <a:buFont typeface="Arial" panose="020B0604020202020204" pitchFamily="34" charset="0"/>
                        <a:buChar char="•"/>
                      </a:pPr>
                      <a:r>
                        <a:rPr lang="en-GB" sz="800" b="1" i="0" u="none" strike="noStrike" kern="1200" noProof="0" dirty="0">
                          <a:solidFill>
                            <a:schemeClr val="dk1"/>
                          </a:solidFill>
                          <a:effectLst/>
                          <a:latin typeface="+mn-lt"/>
                          <a:ea typeface="+mn-ea"/>
                          <a:cs typeface="+mn-cs"/>
                        </a:rPr>
                        <a:t>External NFR</a:t>
                      </a:r>
                      <a:r>
                        <a:rPr lang="en-GB" sz="800" b="0" i="0" u="none" strike="noStrike" kern="1200" noProof="0" dirty="0">
                          <a:solidFill>
                            <a:schemeClr val="dk1"/>
                          </a:solidFill>
                          <a:effectLst/>
                          <a:latin typeface="+mn-lt"/>
                          <a:ea typeface="+mn-ea"/>
                          <a:cs typeface="+mn-cs"/>
                        </a:rPr>
                        <a:t>: Smoke test complete, CSSP internal tests started</a:t>
                      </a:r>
                    </a:p>
                    <a:p>
                      <a:pPr marL="171450" marR="0" lvl="0" indent="-171450" algn="l">
                        <a:lnSpc>
                          <a:spcPct val="100000"/>
                        </a:lnSpc>
                        <a:spcBef>
                          <a:spcPts val="0"/>
                        </a:spcBef>
                        <a:spcAft>
                          <a:spcPts val="0"/>
                        </a:spcAft>
                        <a:buFont typeface="Arial" panose="020B0604020202020204" pitchFamily="34" charset="0"/>
                        <a:buChar char="•"/>
                      </a:pPr>
                      <a:r>
                        <a:rPr lang="en-GB" sz="800" b="1" i="0" u="none" strike="noStrike" kern="1200" noProof="0" dirty="0">
                          <a:solidFill>
                            <a:schemeClr val="dk1"/>
                          </a:solidFill>
                          <a:effectLst/>
                          <a:latin typeface="+mn-lt"/>
                          <a:ea typeface="+mn-ea"/>
                          <a:cs typeface="+mn-cs"/>
                        </a:rPr>
                        <a:t>External SIT:</a:t>
                      </a:r>
                      <a:r>
                        <a:rPr lang="en-GB" sz="800" b="0" i="0" u="none" strike="noStrike" kern="1200" noProof="0" dirty="0">
                          <a:solidFill>
                            <a:schemeClr val="dk1"/>
                          </a:solidFill>
                          <a:effectLst/>
                          <a:latin typeface="+mn-lt"/>
                          <a:ea typeface="+mn-ea"/>
                          <a:cs typeface="+mn-cs"/>
                        </a:rPr>
                        <a:t> Integration Sequence testing finished with </a:t>
                      </a:r>
                      <a:r>
                        <a:rPr lang="en-GB" sz="800" b="1" i="0" u="none" strike="noStrike" kern="1200" noProof="0" dirty="0">
                          <a:solidFill>
                            <a:schemeClr val="dk1"/>
                          </a:solidFill>
                          <a:effectLst/>
                          <a:latin typeface="+mn-lt"/>
                          <a:ea typeface="+mn-ea"/>
                          <a:cs typeface="+mn-cs"/>
                        </a:rPr>
                        <a:t>0</a:t>
                      </a:r>
                      <a:r>
                        <a:rPr lang="en-GB" sz="800" b="0" i="0" u="none" strike="noStrike" kern="1200" noProof="0" dirty="0">
                          <a:solidFill>
                            <a:schemeClr val="dk1"/>
                          </a:solidFill>
                          <a:effectLst/>
                          <a:latin typeface="+mn-lt"/>
                          <a:ea typeface="+mn-ea"/>
                          <a:cs typeface="+mn-cs"/>
                        </a:rPr>
                        <a:t> Xoserve defects </a:t>
                      </a:r>
                    </a:p>
                    <a:p>
                      <a:pPr marL="171450" marR="0" lvl="0" indent="-171450" algn="l">
                        <a:lnSpc>
                          <a:spcPct val="100000"/>
                        </a:lnSpc>
                        <a:spcBef>
                          <a:spcPts val="0"/>
                        </a:spcBef>
                        <a:spcAft>
                          <a:spcPts val="0"/>
                        </a:spcAft>
                        <a:buFont typeface="Arial" panose="020B0604020202020204" pitchFamily="34" charset="0"/>
                        <a:buChar char="•"/>
                      </a:pPr>
                      <a:r>
                        <a:rPr lang="en-GB" sz="800" b="1" i="0" u="none" strike="noStrike" kern="1200" noProof="0" dirty="0">
                          <a:solidFill>
                            <a:schemeClr val="tx1"/>
                          </a:solidFill>
                          <a:effectLst/>
                          <a:latin typeface="+mn-lt"/>
                          <a:ea typeface="+mn-ea"/>
                          <a:cs typeface="+mn-cs"/>
                        </a:rPr>
                        <a:t>Internal SIT:</a:t>
                      </a:r>
                      <a:r>
                        <a:rPr lang="en-GB" sz="800" b="0" i="0" u="none" strike="noStrike" kern="1200" noProof="0" dirty="0">
                          <a:solidFill>
                            <a:schemeClr val="tx1"/>
                          </a:solidFill>
                          <a:effectLst/>
                          <a:latin typeface="+mn-lt"/>
                          <a:ea typeface="+mn-ea"/>
                          <a:cs typeface="+mn-cs"/>
                        </a:rPr>
                        <a:t> Phase 3 completed </a:t>
                      </a:r>
                    </a:p>
                    <a:p>
                      <a:pPr marL="171450" marR="0" lvl="0" indent="-171450" algn="l">
                        <a:lnSpc>
                          <a:spcPct val="100000"/>
                        </a:lnSpc>
                        <a:spcBef>
                          <a:spcPts val="0"/>
                        </a:spcBef>
                        <a:spcAft>
                          <a:spcPts val="0"/>
                        </a:spcAft>
                        <a:buFont typeface="Arial" panose="020B0604020202020204" pitchFamily="34" charset="0"/>
                        <a:buChar char="•"/>
                      </a:pPr>
                      <a:r>
                        <a:rPr lang="en-GB" sz="800" b="1" i="0" u="none" strike="noStrike" kern="1200" noProof="0" dirty="0">
                          <a:solidFill>
                            <a:schemeClr val="tx1"/>
                          </a:solidFill>
                          <a:effectLst/>
                          <a:latin typeface="+mn-lt"/>
                          <a:ea typeface="+mn-ea"/>
                          <a:cs typeface="+mn-cs"/>
                        </a:rPr>
                        <a:t>Programme:</a:t>
                      </a:r>
                      <a:r>
                        <a:rPr lang="en-GB" sz="800" b="0" i="0" u="none" strike="noStrike" kern="1200" noProof="0" dirty="0">
                          <a:solidFill>
                            <a:schemeClr val="tx1"/>
                          </a:solidFill>
                          <a:effectLst/>
                          <a:latin typeface="+mn-lt"/>
                          <a:ea typeface="+mn-ea"/>
                          <a:cs typeface="+mn-cs"/>
                        </a:rPr>
                        <a:t> 1st review of MAD log complete. </a:t>
                      </a:r>
                    </a:p>
                    <a:p>
                      <a:pPr marL="171450" marR="0" lvl="0" indent="-171450" algn="l">
                        <a:lnSpc>
                          <a:spcPct val="100000"/>
                        </a:lnSpc>
                        <a:spcBef>
                          <a:spcPts val="0"/>
                        </a:spcBef>
                        <a:spcAft>
                          <a:spcPts val="0"/>
                        </a:spcAft>
                        <a:buFont typeface="Arial" panose="020B0604020202020204" pitchFamily="34" charset="0"/>
                        <a:buChar char="•"/>
                      </a:pPr>
                      <a:r>
                        <a:rPr lang="en-GB" sz="800" b="1" kern="1200" dirty="0">
                          <a:solidFill>
                            <a:schemeClr val="tx1"/>
                          </a:solidFill>
                          <a:effectLst/>
                          <a:latin typeface="+mn-lt"/>
                          <a:ea typeface="+mn-ea"/>
                          <a:cs typeface="+mn-cs"/>
                        </a:rPr>
                        <a:t>Gemini &amp; Batch: </a:t>
                      </a:r>
                      <a:r>
                        <a:rPr lang="en-GB" sz="800" b="0" kern="1200" dirty="0">
                          <a:solidFill>
                            <a:schemeClr val="tx1"/>
                          </a:solidFill>
                          <a:effectLst/>
                          <a:latin typeface="+mn-lt"/>
                          <a:ea typeface="+mn-ea"/>
                          <a:cs typeface="+mn-cs"/>
                        </a:rPr>
                        <a:t>UAT Completed </a:t>
                      </a:r>
                    </a:p>
                    <a:p>
                      <a:pPr marL="171450" marR="0" lvl="0" indent="-171450" algn="l">
                        <a:lnSpc>
                          <a:spcPct val="100000"/>
                        </a:lnSpc>
                        <a:spcBef>
                          <a:spcPts val="0"/>
                        </a:spcBef>
                        <a:spcAft>
                          <a:spcPts val="0"/>
                        </a:spcAft>
                        <a:buFont typeface="Arial" panose="020B0604020202020204" pitchFamily="34" charset="0"/>
                        <a:buChar char="•"/>
                      </a:pPr>
                      <a:r>
                        <a:rPr lang="en-GB" sz="800" b="1" i="0" u="none" strike="noStrike" kern="1200" noProof="0" dirty="0">
                          <a:solidFill>
                            <a:schemeClr val="tx1"/>
                          </a:solidFill>
                          <a:effectLst/>
                          <a:latin typeface="+mn-lt"/>
                          <a:ea typeface="+mn-ea"/>
                          <a:cs typeface="+mn-cs"/>
                        </a:rPr>
                        <a:t>CRs:</a:t>
                      </a:r>
                      <a:r>
                        <a:rPr lang="en-GB" sz="800" b="0" i="0" u="none" strike="noStrike" kern="1200" noProof="0" dirty="0">
                          <a:solidFill>
                            <a:schemeClr val="tx1"/>
                          </a:solidFill>
                          <a:effectLst/>
                          <a:latin typeface="+mn-lt"/>
                          <a:ea typeface="+mn-ea"/>
                          <a:cs typeface="+mn-cs"/>
                        </a:rPr>
                        <a:t> Delivery and IA’s continue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kern="1200" dirty="0">
                          <a:solidFill>
                            <a:schemeClr val="tx1"/>
                          </a:solidFill>
                          <a:effectLst/>
                          <a:latin typeface="+mn-lt"/>
                          <a:ea typeface="+mn-ea"/>
                          <a:cs typeface="+mn-cs"/>
                        </a:rPr>
                        <a:t>Internal NFT: </a:t>
                      </a:r>
                      <a:r>
                        <a:rPr lang="en-GB" sz="800" b="0" kern="1200" dirty="0">
                          <a:solidFill>
                            <a:schemeClr val="tx1"/>
                          </a:solidFill>
                          <a:effectLst/>
                          <a:latin typeface="+mn-lt"/>
                          <a:ea typeface="+mn-ea"/>
                          <a:cs typeface="+mn-cs"/>
                        </a:rPr>
                        <a:t>Complete Performance Testing Phase 2A (ETC 31/7)</a:t>
                      </a:r>
                      <a:endParaRPr lang="en-GB" sz="800" b="1" kern="120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r h="216000">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56979972"/>
                  </a:ext>
                </a:extLst>
              </a:tr>
              <a:tr h="1320075">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800" b="1" kern="1200" dirty="0">
                          <a:solidFill>
                            <a:schemeClr val="tx1"/>
                          </a:solidFill>
                          <a:effectLst/>
                          <a:latin typeface="+mn-lt"/>
                          <a:ea typeface="+mn-ea"/>
                          <a:cs typeface="+mn-cs"/>
                        </a:rPr>
                        <a:t>DMT:</a:t>
                      </a:r>
                      <a:r>
                        <a:rPr lang="en-GB" sz="800" b="0" kern="1200" dirty="0">
                          <a:solidFill>
                            <a:schemeClr val="tx1"/>
                          </a:solidFill>
                          <a:effectLst/>
                          <a:latin typeface="+mn-lt"/>
                          <a:ea typeface="+mn-ea"/>
                          <a:cs typeface="+mn-cs"/>
                        </a:rPr>
                        <a:t> Complete Cycle 2</a:t>
                      </a:r>
                    </a:p>
                    <a:p>
                      <a:pPr marL="171450" marR="0" lvl="0" indent="-171450" algn="l">
                        <a:lnSpc>
                          <a:spcPct val="100000"/>
                        </a:lnSpc>
                        <a:spcBef>
                          <a:spcPts val="0"/>
                        </a:spcBef>
                        <a:spcAft>
                          <a:spcPts val="0"/>
                        </a:spcAft>
                        <a:buFont typeface="Arial" panose="020B0604020202020204" pitchFamily="34" charset="0"/>
                        <a:buChar char="•"/>
                      </a:pPr>
                      <a:r>
                        <a:rPr lang="en-GB" sz="800" b="1" kern="1200" dirty="0">
                          <a:solidFill>
                            <a:schemeClr val="tx1"/>
                          </a:solidFill>
                          <a:effectLst/>
                          <a:latin typeface="+mn-lt"/>
                          <a:ea typeface="+mn-ea"/>
                          <a:cs typeface="+mn-cs"/>
                        </a:rPr>
                        <a:t>External SIT: </a:t>
                      </a:r>
                      <a:r>
                        <a:rPr lang="en-GB" sz="800" b="0" kern="1200" dirty="0">
                          <a:solidFill>
                            <a:schemeClr val="tx1"/>
                          </a:solidFill>
                          <a:effectLst/>
                          <a:latin typeface="+mn-lt"/>
                          <a:ea typeface="+mn-ea"/>
                          <a:cs typeface="+mn-cs"/>
                        </a:rPr>
                        <a:t>Continue External SIT </a:t>
                      </a:r>
                      <a:endParaRPr lang="en-GB" sz="800" b="1" kern="1200" dirty="0">
                        <a:solidFill>
                          <a:schemeClr val="tx1"/>
                        </a:solidFill>
                        <a:effectLst/>
                        <a:latin typeface="+mn-lt"/>
                        <a:ea typeface="+mn-ea"/>
                        <a:cs typeface="+mn-cs"/>
                      </a:endParaRPr>
                    </a:p>
                    <a:p>
                      <a:pPr marL="171450" marR="0" lvl="0" indent="-171450" algn="l">
                        <a:lnSpc>
                          <a:spcPct val="100000"/>
                        </a:lnSpc>
                        <a:spcBef>
                          <a:spcPts val="0"/>
                        </a:spcBef>
                        <a:spcAft>
                          <a:spcPts val="0"/>
                        </a:spcAft>
                        <a:buFont typeface="Arial" panose="020B0604020202020204" pitchFamily="34" charset="0"/>
                        <a:buChar char="•"/>
                      </a:pPr>
                      <a:r>
                        <a:rPr lang="en-GB" sz="800" b="1" kern="1200" dirty="0">
                          <a:solidFill>
                            <a:schemeClr val="tx1"/>
                          </a:solidFill>
                          <a:effectLst/>
                          <a:latin typeface="+mn-lt"/>
                          <a:ea typeface="+mn-ea"/>
                          <a:cs typeface="+mn-cs"/>
                        </a:rPr>
                        <a:t>Internal Test:</a:t>
                      </a:r>
                      <a:r>
                        <a:rPr lang="en-GB" sz="800" b="0" kern="1200" dirty="0">
                          <a:solidFill>
                            <a:schemeClr val="tx1"/>
                          </a:solidFill>
                          <a:effectLst/>
                          <a:latin typeface="+mn-lt"/>
                          <a:ea typeface="+mn-ea"/>
                          <a:cs typeface="+mn-cs"/>
                        </a:rPr>
                        <a:t> Continue UAT Phase 1  </a:t>
                      </a:r>
                    </a:p>
                    <a:p>
                      <a:pPr marL="171450" marR="0" lvl="0" indent="-171450" algn="l">
                        <a:lnSpc>
                          <a:spcPct val="100000"/>
                        </a:lnSpc>
                        <a:spcBef>
                          <a:spcPts val="0"/>
                        </a:spcBef>
                        <a:spcAft>
                          <a:spcPts val="0"/>
                        </a:spcAft>
                        <a:buFont typeface="Arial" panose="020B0604020202020204" pitchFamily="34" charset="0"/>
                        <a:buChar char="•"/>
                      </a:pPr>
                      <a:r>
                        <a:rPr lang="en-GB" sz="800" b="1" kern="1200" dirty="0">
                          <a:solidFill>
                            <a:schemeClr val="tx1"/>
                          </a:solidFill>
                          <a:effectLst/>
                          <a:latin typeface="+mn-lt"/>
                          <a:ea typeface="+mn-ea"/>
                          <a:cs typeface="+mn-cs"/>
                        </a:rPr>
                        <a:t>Internal NFT: </a:t>
                      </a:r>
                      <a:r>
                        <a:rPr lang="en-GB" sz="800" b="0" kern="1200" dirty="0">
                          <a:solidFill>
                            <a:schemeClr val="tx1"/>
                          </a:solidFill>
                          <a:effectLst/>
                          <a:latin typeface="+mn-lt"/>
                          <a:ea typeface="+mn-ea"/>
                          <a:cs typeface="+mn-cs"/>
                        </a:rPr>
                        <a:t>Commence Performance Testing Phase 2B  </a:t>
                      </a:r>
                      <a:endParaRPr lang="en-GB" sz="800" b="1" kern="1200" dirty="0">
                        <a:solidFill>
                          <a:schemeClr val="tx1"/>
                        </a:solidFill>
                        <a:effectLst/>
                        <a:latin typeface="+mn-lt"/>
                        <a:ea typeface="+mn-ea"/>
                        <a:cs typeface="+mn-cs"/>
                      </a:endParaRPr>
                    </a:p>
                    <a:p>
                      <a:pPr marL="171450" marR="0" lvl="0" indent="-171450" algn="l">
                        <a:lnSpc>
                          <a:spcPct val="100000"/>
                        </a:lnSpc>
                        <a:spcBef>
                          <a:spcPts val="0"/>
                        </a:spcBef>
                        <a:spcAft>
                          <a:spcPts val="0"/>
                        </a:spcAft>
                        <a:buFont typeface="Arial" panose="020B0604020202020204" pitchFamily="34" charset="0"/>
                        <a:buChar char="•"/>
                      </a:pPr>
                      <a:r>
                        <a:rPr lang="en-GB" sz="800" b="1" i="0" u="none" strike="noStrike" kern="1200" baseline="0" noProof="0" dirty="0">
                          <a:solidFill>
                            <a:schemeClr val="tx1"/>
                          </a:solidFill>
                        </a:rPr>
                        <a:t>Service </a:t>
                      </a:r>
                      <a:r>
                        <a:rPr lang="en-GB" sz="800" b="1" i="0" u="none" strike="noStrike" kern="1200" baseline="0" noProof="0" dirty="0" err="1">
                          <a:solidFill>
                            <a:schemeClr val="tx1"/>
                          </a:solidFill>
                        </a:rPr>
                        <a:t>Mgmt</a:t>
                      </a:r>
                      <a:r>
                        <a:rPr lang="en-GB" sz="800" b="1" i="0" u="none" strike="noStrike" kern="1200" baseline="0" noProof="0" dirty="0">
                          <a:solidFill>
                            <a:schemeClr val="tx1"/>
                          </a:solidFill>
                        </a:rPr>
                        <a:t>: </a:t>
                      </a:r>
                      <a:r>
                        <a:rPr lang="en-GB" sz="800" b="0" i="0" u="none" strike="noStrike" kern="1200" baseline="0" noProof="0" dirty="0">
                          <a:solidFill>
                            <a:schemeClr val="tx1"/>
                          </a:solidFill>
                        </a:rPr>
                        <a:t>Obtain approval on Xoserve integration with DCC Service Now and continue internal SM activities</a:t>
                      </a:r>
                      <a:endParaRPr lang="en-GB" sz="8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kern="1200" dirty="0">
                          <a:solidFill>
                            <a:schemeClr val="tx1"/>
                          </a:solidFill>
                          <a:effectLst/>
                          <a:latin typeface="+mn-lt"/>
                          <a:ea typeface="+mn-ea"/>
                          <a:cs typeface="+mn-cs"/>
                        </a:rPr>
                        <a:t>DES</a:t>
                      </a:r>
                      <a:r>
                        <a:rPr lang="en-GB" sz="800" b="0" kern="1200" dirty="0">
                          <a:solidFill>
                            <a:schemeClr val="tx1"/>
                          </a:solidFill>
                          <a:effectLst/>
                          <a:latin typeface="+mn-lt"/>
                          <a:ea typeface="+mn-ea"/>
                          <a:cs typeface="+mn-cs"/>
                        </a:rPr>
                        <a:t>:</a:t>
                      </a:r>
                      <a:r>
                        <a:rPr lang="en-GB" sz="800" kern="1200" dirty="0">
                          <a:solidFill>
                            <a:schemeClr val="tx1"/>
                          </a:solidFill>
                          <a:effectLst/>
                          <a:latin typeface="+mn-lt"/>
                          <a:ea typeface="+mn-ea"/>
                          <a:cs typeface="+mn-cs"/>
                        </a:rPr>
                        <a:t> Continue DES Re-write activities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kern="1200" baseline="0" dirty="0">
                          <a:solidFill>
                            <a:schemeClr val="tx1"/>
                          </a:solidFill>
                          <a:effectLst/>
                          <a:latin typeface="+mn-lt"/>
                          <a:ea typeface="+mn-ea"/>
                          <a:cs typeface="+mn-cs"/>
                        </a:rPr>
                        <a:t>Secondary APIs:</a:t>
                      </a:r>
                      <a:r>
                        <a:rPr lang="en-GB" sz="800" b="0" kern="1200" baseline="0" dirty="0">
                          <a:solidFill>
                            <a:schemeClr val="tx1"/>
                          </a:solidFill>
                          <a:effectLst/>
                          <a:latin typeface="+mn-lt"/>
                          <a:ea typeface="+mn-ea"/>
                          <a:cs typeface="+mn-cs"/>
                        </a:rPr>
                        <a:t> Progress design, build and test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i="0" u="none" strike="noStrike" kern="1200" noProof="0" dirty="0">
                          <a:solidFill>
                            <a:schemeClr val="tx1"/>
                          </a:solidFill>
                          <a:effectLst/>
                          <a:latin typeface="+mn-lt"/>
                          <a:ea typeface="+mn-ea"/>
                          <a:cs typeface="+mn-cs"/>
                        </a:rPr>
                        <a:t>External Audit:</a:t>
                      </a:r>
                      <a:r>
                        <a:rPr lang="en-GB" sz="800" b="0" i="0" u="none" strike="noStrike" kern="1200" noProof="0" dirty="0">
                          <a:solidFill>
                            <a:schemeClr val="tx1"/>
                          </a:solidFill>
                          <a:effectLst/>
                          <a:latin typeface="+mn-lt"/>
                          <a:ea typeface="+mn-ea"/>
                          <a:cs typeface="+mn-cs"/>
                        </a:rPr>
                        <a:t> </a:t>
                      </a:r>
                      <a:r>
                        <a:rPr lang="en-GB" sz="800" b="0" i="0" u="none" strike="noStrike" kern="1200" noProof="0" dirty="0" err="1">
                          <a:solidFill>
                            <a:schemeClr val="tx1"/>
                          </a:solidFill>
                          <a:effectLst/>
                          <a:latin typeface="+mn-lt"/>
                          <a:ea typeface="+mn-ea"/>
                          <a:cs typeface="+mn-cs"/>
                        </a:rPr>
                        <a:t>Expleo</a:t>
                      </a:r>
                      <a:r>
                        <a:rPr lang="en-GB" sz="800" b="0" i="0" u="none" strike="noStrike" kern="1200" noProof="0" dirty="0">
                          <a:solidFill>
                            <a:schemeClr val="tx1"/>
                          </a:solidFill>
                          <a:effectLst/>
                          <a:latin typeface="+mn-lt"/>
                          <a:ea typeface="+mn-ea"/>
                          <a:cs typeface="+mn-cs"/>
                        </a:rPr>
                        <a:t> Test audit </a:t>
                      </a:r>
                      <a:endParaRPr lang="en-GB" sz="800" b="1"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824297326"/>
                  </a:ext>
                </a:extLst>
              </a:tr>
            </a:tbl>
          </a:graphicData>
        </a:graphic>
      </p:graphicFrame>
    </p:spTree>
    <p:extLst>
      <p:ext uri="{BB962C8B-B14F-4D97-AF65-F5344CB8AC3E}">
        <p14:creationId xmlns:p14="http://schemas.microsoft.com/office/powerpoint/2010/main" val="1431873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559203"/>
          </a:xfrm>
        </p:spPr>
        <p:txBody>
          <a:bodyPr>
            <a:normAutofit/>
          </a:bodyPr>
          <a:lstStyle/>
          <a:p>
            <a:r>
              <a:rPr lang="en-GB" sz="2400" dirty="0"/>
              <a:t>Workstream Updates</a:t>
            </a:r>
          </a:p>
        </p:txBody>
      </p:sp>
      <p:graphicFrame>
        <p:nvGraphicFramePr>
          <p:cNvPr id="34" name="Table 33"/>
          <p:cNvGraphicFramePr>
            <a:graphicFrameLocks noGrp="1"/>
          </p:cNvGraphicFramePr>
          <p:nvPr>
            <p:extLst>
              <p:ext uri="{D42A27DB-BD31-4B8C-83A1-F6EECF244321}">
                <p14:modId xmlns:p14="http://schemas.microsoft.com/office/powerpoint/2010/main" val="4066664248"/>
              </p:ext>
            </p:extLst>
          </p:nvPr>
        </p:nvGraphicFramePr>
        <p:xfrm>
          <a:off x="18001" y="419099"/>
          <a:ext cx="9125999" cy="4311822"/>
        </p:xfrm>
        <a:graphic>
          <a:graphicData uri="http://schemas.openxmlformats.org/drawingml/2006/table">
            <a:tbl>
              <a:tblPr first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890746">
                  <a:extLst>
                    <a:ext uri="{9D8B030D-6E8A-4147-A177-3AD203B41FA5}">
                      <a16:colId xmlns:a16="http://schemas.microsoft.com/office/drawing/2014/main" val="20001"/>
                    </a:ext>
                  </a:extLst>
                </a:gridCol>
                <a:gridCol w="7026053">
                  <a:extLst>
                    <a:ext uri="{9D8B030D-6E8A-4147-A177-3AD203B41FA5}">
                      <a16:colId xmlns:a16="http://schemas.microsoft.com/office/drawing/2014/main" val="20002"/>
                    </a:ext>
                  </a:extLst>
                </a:gridCol>
              </a:tblGrid>
              <a:tr h="406113">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tc>
                <a:tc>
                  <a:txBody>
                    <a:bodyPr/>
                    <a:lstStyle/>
                    <a:p>
                      <a:pPr algn="ctr"/>
                      <a:r>
                        <a:rPr lang="en-GB" sz="800"/>
                        <a:t>WORK</a:t>
                      </a:r>
                    </a:p>
                    <a:p>
                      <a:pPr algn="ctr"/>
                      <a:r>
                        <a:rPr lang="en-GB" sz="800"/>
                        <a:t>STREAM</a:t>
                      </a:r>
                    </a:p>
                  </a:txBody>
                  <a:tcPr anchor="ctr"/>
                </a:tc>
                <a:tc>
                  <a:txBody>
                    <a:bodyPr/>
                    <a:lstStyle/>
                    <a:p>
                      <a:pPr algn="ctr"/>
                      <a:r>
                        <a:rPr lang="en-GB" sz="800"/>
                        <a:t>SUMMARY</a:t>
                      </a:r>
                    </a:p>
                  </a:txBody>
                  <a:tcPr anchor="ctr"/>
                </a:tc>
                <a:extLst>
                  <a:ext uri="{0D108BD9-81ED-4DB2-BD59-A6C34878D82A}">
                    <a16:rowId xmlns:a16="http://schemas.microsoft.com/office/drawing/2014/main" val="10000"/>
                  </a:ext>
                </a:extLst>
              </a:tr>
              <a:tr h="365502">
                <a:tc>
                  <a:txBody>
                    <a:bodyPr/>
                    <a:lstStyle/>
                    <a:p>
                      <a:endParaRPr lang="en-GB" sz="700" dirty="0">
                        <a:latin typeface="+mn-lt"/>
                      </a:endParaRPr>
                    </a:p>
                  </a:txBody>
                  <a:tcPr>
                    <a:solidFill>
                      <a:srgbClr val="FFC000"/>
                    </a:solidFill>
                  </a:tcPr>
                </a:tc>
                <a:tc>
                  <a:txBody>
                    <a:bodyPr/>
                    <a:lstStyle/>
                    <a:p>
                      <a:endParaRPr lang="en-GB" sz="700">
                        <a:latin typeface="+mn-lt"/>
                      </a:endParaRPr>
                    </a:p>
                  </a:txBody>
                  <a:tcPr>
                    <a:solidFill>
                      <a:srgbClr val="FFC000"/>
                    </a:solidFill>
                  </a:tcPr>
                </a:tc>
                <a:tc>
                  <a:txBody>
                    <a:bodyPr/>
                    <a:lstStyle/>
                    <a:p>
                      <a:r>
                        <a:rPr lang="en-US" altLang="en-US" sz="700" b="1" kern="1200" baseline="0" dirty="0">
                          <a:solidFill>
                            <a:schemeClr val="tx1"/>
                          </a:solidFill>
                          <a:latin typeface="+mn-lt"/>
                          <a:ea typeface="+mn-ea"/>
                          <a:cs typeface="+mn-cs"/>
                        </a:rPr>
                        <a:t>Market Trials</a:t>
                      </a:r>
                    </a:p>
                  </a:txBody>
                  <a:tcPr/>
                </a:tc>
                <a:tc>
                  <a:txBody>
                    <a:bodyPr/>
                    <a:lstStyle/>
                    <a:p>
                      <a:pPr algn="l"/>
                      <a:r>
                        <a:rPr lang="en-GB" sz="700" i="0" kern="1200" baseline="0" dirty="0">
                          <a:solidFill>
                            <a:schemeClr val="tx1"/>
                          </a:solidFill>
                          <a:latin typeface="+mn-lt"/>
                          <a:ea typeface="+mn-ea"/>
                          <a:cs typeface="Arial"/>
                        </a:rPr>
                        <a:t>Overall the workstream is amber as Market Trials is being re-assessed in light of the Programme re-plan and the lengthening of the SIT phases, which potentially poses a risk to CSS code stability.</a:t>
                      </a:r>
                      <a:endParaRPr lang="en-GB" sz="700" i="0" kern="1200" baseline="0" dirty="0">
                        <a:solidFill>
                          <a:schemeClr val="tx1"/>
                        </a:solidFill>
                        <a:latin typeface="+mn-lt"/>
                        <a:ea typeface="+mn-ea"/>
                        <a:cs typeface="Arial" panose="020B0604020202020204" pitchFamily="34" charset="0"/>
                      </a:endParaRPr>
                    </a:p>
                  </a:txBody>
                  <a:tcPr/>
                </a:tc>
                <a:extLst>
                  <a:ext uri="{0D108BD9-81ED-4DB2-BD59-A6C34878D82A}">
                    <a16:rowId xmlns:a16="http://schemas.microsoft.com/office/drawing/2014/main" val="4090073496"/>
                  </a:ext>
                </a:extLst>
              </a:tr>
              <a:tr h="291409">
                <a:tc>
                  <a:txBody>
                    <a:bodyPr/>
                    <a:lstStyle/>
                    <a:p>
                      <a:endParaRPr lang="en-GB" sz="700" dirty="0">
                        <a:latin typeface="+mn-lt"/>
                      </a:endParaRPr>
                    </a:p>
                  </a:txBody>
                  <a:tcPr>
                    <a:solidFill>
                      <a:srgbClr val="FFC000"/>
                    </a:solidFill>
                  </a:tcPr>
                </a:tc>
                <a:tc>
                  <a:txBody>
                    <a:bodyPr/>
                    <a:lstStyle/>
                    <a:p>
                      <a:endParaRPr lang="en-GB" sz="700" dirty="0">
                        <a:latin typeface="+mn-lt"/>
                      </a:endParaRPr>
                    </a:p>
                  </a:txBody>
                  <a:tcPr>
                    <a:solidFill>
                      <a:srgbClr val="FFC000"/>
                    </a:solidFill>
                  </a:tcPr>
                </a:tc>
                <a:tc>
                  <a:txBody>
                    <a:bodyPr/>
                    <a:lstStyle/>
                    <a:p>
                      <a:r>
                        <a:rPr lang="en-US" altLang="en-US" sz="700" b="1" kern="1200" baseline="0" dirty="0">
                          <a:solidFill>
                            <a:schemeClr val="tx1"/>
                          </a:solidFill>
                          <a:latin typeface="+mn-lt"/>
                          <a:ea typeface="+mn-ea"/>
                          <a:cs typeface="+mn-cs"/>
                        </a:rPr>
                        <a:t>Performance</a:t>
                      </a:r>
                    </a:p>
                    <a:p>
                      <a:r>
                        <a:rPr lang="en-US" altLang="en-US" sz="700" b="1" kern="1200" baseline="0" dirty="0">
                          <a:solidFill>
                            <a:schemeClr val="tx1"/>
                          </a:solidFill>
                          <a:latin typeface="+mn-lt"/>
                          <a:ea typeface="+mn-ea"/>
                          <a:cs typeface="+mn-cs"/>
                        </a:rPr>
                        <a:t>Test and OAT</a:t>
                      </a:r>
                    </a:p>
                  </a:txBody>
                  <a:tcPr/>
                </a:tc>
                <a:tc>
                  <a:txBody>
                    <a:bodyPr/>
                    <a:lstStyle/>
                    <a:p>
                      <a:pPr marL="0" marR="0" lvl="0" indent="0" algn="l" rtl="0" eaLnBrk="0" fontAlgn="auto" latinLnBrk="0" hangingPunct="0">
                        <a:lnSpc>
                          <a:spcPct val="100000"/>
                        </a:lnSpc>
                        <a:spcBef>
                          <a:spcPts val="85"/>
                        </a:spcBef>
                        <a:spcAft>
                          <a:spcPts val="85"/>
                        </a:spcAft>
                        <a:buFont typeface="Arial" panose="05000000000000000000" pitchFamily="2" charset="2"/>
                        <a:buNone/>
                      </a:pPr>
                      <a:r>
                        <a:rPr lang="en-US" sz="700" i="0" kern="1200" baseline="0" dirty="0">
                          <a:solidFill>
                            <a:schemeClr val="tx1"/>
                          </a:solidFill>
                          <a:latin typeface="+mn-lt"/>
                          <a:ea typeface="+mn-ea"/>
                          <a:cs typeface="Arial"/>
                        </a:rPr>
                        <a:t>Overall status is amber until the last concern area is assessed and addressed. Performance Test has further progressed. Testing so far has yielded </a:t>
                      </a:r>
                      <a:r>
                        <a:rPr lang="en-US" sz="700" i="0" kern="1200" baseline="0" dirty="0" err="1">
                          <a:solidFill>
                            <a:schemeClr val="tx1"/>
                          </a:solidFill>
                          <a:latin typeface="+mn-lt"/>
                          <a:ea typeface="+mn-ea"/>
                          <a:cs typeface="Arial"/>
                        </a:rPr>
                        <a:t>postiive</a:t>
                      </a:r>
                      <a:r>
                        <a:rPr lang="en-US" sz="700" i="0" kern="1200" baseline="0" dirty="0">
                          <a:solidFill>
                            <a:schemeClr val="tx1"/>
                          </a:solidFill>
                          <a:latin typeface="+mn-lt"/>
                          <a:ea typeface="+mn-ea"/>
                          <a:cs typeface="Arial"/>
                        </a:rPr>
                        <a:t> results. We continue to test around the 5 pm Gate Closure constraint to ensure all possible performance bottlenecks are adequately addressed before sign off. </a:t>
                      </a:r>
                      <a:endParaRPr lang="en-US" sz="700" b="0" i="0" u="none" strike="noStrike" kern="1200" noProof="0" dirty="0">
                        <a:solidFill>
                          <a:srgbClr val="FF0000"/>
                        </a:solidFill>
                        <a:effectLst/>
                      </a:endParaRPr>
                    </a:p>
                  </a:txBody>
                  <a:tcPr/>
                </a:tc>
                <a:extLst>
                  <a:ext uri="{0D108BD9-81ED-4DB2-BD59-A6C34878D82A}">
                    <a16:rowId xmlns:a16="http://schemas.microsoft.com/office/drawing/2014/main" val="1367905218"/>
                  </a:ext>
                </a:extLst>
              </a:tr>
              <a:tr h="679954">
                <a:tc>
                  <a:txBody>
                    <a:bodyPr/>
                    <a:lstStyle/>
                    <a:p>
                      <a:endParaRPr lang="en-GB" sz="700" dirty="0">
                        <a:latin typeface="+mn-lt"/>
                      </a:endParaRPr>
                    </a:p>
                  </a:txBody>
                  <a:tcPr>
                    <a:solidFill>
                      <a:srgbClr val="26A412"/>
                    </a:solidFill>
                  </a:tcPr>
                </a:tc>
                <a:tc>
                  <a:txBody>
                    <a:bodyPr/>
                    <a:lstStyle/>
                    <a:p>
                      <a:endParaRPr lang="en-GB" sz="700" dirty="0">
                        <a:latin typeface="+mn-lt"/>
                      </a:endParaRPr>
                    </a:p>
                  </a:txBody>
                  <a:tcPr>
                    <a:solidFill>
                      <a:srgbClr val="FFC000"/>
                    </a:solidFill>
                  </a:tcPr>
                </a:tc>
                <a:tc>
                  <a:txBody>
                    <a:bodyPr/>
                    <a:lstStyle/>
                    <a:p>
                      <a:r>
                        <a:rPr lang="en-GB" sz="700" b="1" dirty="0"/>
                        <a:t>DES, API</a:t>
                      </a:r>
                    </a:p>
                  </a:txBody>
                  <a:tcPr/>
                </a:tc>
                <a:tc>
                  <a:txBody>
                    <a:bodyPr/>
                    <a:lstStyle/>
                    <a:p>
                      <a:pPr marL="0" lvl="0" indent="0" algn="l">
                        <a:lnSpc>
                          <a:spcPct val="100000"/>
                        </a:lnSpc>
                        <a:spcBef>
                          <a:spcPts val="0"/>
                        </a:spcBef>
                        <a:spcAft>
                          <a:spcPts val="0"/>
                        </a:spcAft>
                        <a:buFont typeface="Arial" panose="020B0604020202020204" pitchFamily="34" charset="0"/>
                        <a:buNone/>
                      </a:pPr>
                      <a:r>
                        <a:rPr lang="en-US" sz="700" b="0" i="0" u="none" strike="noStrike" baseline="0" noProof="0" dirty="0">
                          <a:solidFill>
                            <a:schemeClr val="tx1"/>
                          </a:solidFill>
                        </a:rPr>
                        <a:t>DES Full Re-platform (DES4) Build in progress. Q</a:t>
                      </a:r>
                      <a:r>
                        <a:rPr lang="en-US" sz="700" b="0" i="0" u="none" strike="noStrike" kern="1200" baseline="0" noProof="0" dirty="0">
                          <a:solidFill>
                            <a:schemeClr val="dk1"/>
                          </a:solidFill>
                          <a:latin typeface="+mn-lt"/>
                          <a:ea typeface="+mn-ea"/>
                          <a:cs typeface="+mn-cs"/>
                        </a:rPr>
                        <a:t>ueries, </a:t>
                      </a:r>
                      <a:r>
                        <a:rPr lang="en-US" sz="700" b="0" i="0" u="none" strike="noStrike" baseline="0" noProof="0" dirty="0">
                          <a:solidFill>
                            <a:schemeClr val="tx1"/>
                          </a:solidFill>
                        </a:rPr>
                        <a:t>data transformations and replication tasks underway. </a:t>
                      </a:r>
                      <a:r>
                        <a:rPr lang="en-US" sz="700" b="0" i="0" u="none" strike="noStrike" baseline="0" noProof="0" dirty="0"/>
                        <a:t>Scope is showing amber as original DES requirements are still being confirmed and reviewed. A resource has been allocated to assist with completing the gap analysis and expanding the requirements previously defined if required</a:t>
                      </a:r>
                    </a:p>
                  </a:txBody>
                  <a:tcPr/>
                </a:tc>
                <a:extLst>
                  <a:ext uri="{0D108BD9-81ED-4DB2-BD59-A6C34878D82A}">
                    <a16:rowId xmlns:a16="http://schemas.microsoft.com/office/drawing/2014/main" val="3496445140"/>
                  </a:ext>
                </a:extLst>
              </a:tr>
              <a:tr h="649781">
                <a:tc>
                  <a:txBody>
                    <a:bodyPr/>
                    <a:lstStyle/>
                    <a:p>
                      <a:pPr lvl="0">
                        <a:buNone/>
                      </a:pPr>
                      <a:endParaRPr lang="en-GB" sz="700" dirty="0">
                        <a:latin typeface="+mn-lt"/>
                      </a:endParaRPr>
                    </a:p>
                  </a:txBody>
                  <a:tcPr>
                    <a:solidFill>
                      <a:srgbClr val="26A412"/>
                    </a:solidFill>
                  </a:tcPr>
                </a:tc>
                <a:tc>
                  <a:txBody>
                    <a:bodyPr/>
                    <a:lstStyle/>
                    <a:p>
                      <a:pPr lvl="0">
                        <a:buNone/>
                      </a:pPr>
                      <a:endParaRPr lang="en-GB" sz="700" dirty="0">
                        <a:latin typeface="+mn-lt"/>
                      </a:endParaRPr>
                    </a:p>
                  </a:txBody>
                  <a:tcPr>
                    <a:solidFill>
                      <a:srgbClr val="26A412"/>
                    </a:solidFill>
                  </a:tcPr>
                </a:tc>
                <a:tc>
                  <a:txBody>
                    <a:bodyPr/>
                    <a:lstStyle/>
                    <a:p>
                      <a:pPr marL="0" marR="0" lvl="0" indent="0" algn="l" rtl="0">
                        <a:lnSpc>
                          <a:spcPct val="100000"/>
                        </a:lnSpc>
                        <a:spcBef>
                          <a:spcPts val="85"/>
                        </a:spcBef>
                        <a:spcAft>
                          <a:spcPts val="85"/>
                        </a:spcAft>
                        <a:buFont typeface="Wingdings" panose="05000000000000000000" pitchFamily="2" charset="2"/>
                        <a:buNone/>
                      </a:pPr>
                      <a:r>
                        <a:rPr lang="en-GB" sz="700" b="1" i="0" u="none" strike="noStrike" kern="1200" dirty="0">
                          <a:solidFill>
                            <a:schemeClr val="tx1"/>
                          </a:solidFill>
                          <a:effectLst/>
                          <a:latin typeface="+mn-lt"/>
                          <a:ea typeface="+mn-ea"/>
                          <a:cs typeface="+mn-cs"/>
                        </a:rPr>
                        <a:t>UK Link</a:t>
                      </a:r>
                      <a:endParaRPr lang="en-US" sz="700" b="1" i="0" u="none" strike="noStrike" kern="1200" dirty="0">
                        <a:solidFill>
                          <a:schemeClr val="tx1"/>
                        </a:solidFill>
                        <a:effectLst/>
                        <a:latin typeface="+mn-lt"/>
                        <a:ea typeface="+mn-ea"/>
                        <a:cs typeface="+mn-cs"/>
                      </a:endParaRPr>
                    </a:p>
                  </a:txBody>
                  <a:tcPr/>
                </a:tc>
                <a:tc>
                  <a:txBody>
                    <a:bodyPr/>
                    <a:lstStyle/>
                    <a:p>
                      <a:r>
                        <a:rPr lang="en-GB" sz="700" b="0" i="0" u="none" strike="noStrike" kern="1200" dirty="0">
                          <a:solidFill>
                            <a:srgbClr val="000000"/>
                          </a:solidFill>
                          <a:effectLst/>
                          <a:latin typeface="+mn-lt"/>
                          <a:ea typeface="+mn-ea"/>
                          <a:cs typeface="+mn-cs"/>
                        </a:rPr>
                        <a:t>Overall status is Green. A number of CRs are emerging from the central programme. These are being impact assessed against baseline design and delivered as they progress through the governance</a:t>
                      </a:r>
                    </a:p>
                  </a:txBody>
                  <a:tcPr/>
                </a:tc>
                <a:extLst>
                  <a:ext uri="{0D108BD9-81ED-4DB2-BD59-A6C34878D82A}">
                    <a16:rowId xmlns:a16="http://schemas.microsoft.com/office/drawing/2014/main" val="2300792012"/>
                  </a:ext>
                </a:extLst>
              </a:tr>
              <a:tr h="555022">
                <a:tc>
                  <a:txBody>
                    <a:bodyPr/>
                    <a:lstStyle/>
                    <a:p>
                      <a:pPr lvl="0">
                        <a:buNone/>
                      </a:pPr>
                      <a:endParaRPr lang="en-GB" sz="700" dirty="0">
                        <a:latin typeface="+mn-lt"/>
                      </a:endParaRPr>
                    </a:p>
                  </a:txBody>
                  <a:tcPr>
                    <a:solidFill>
                      <a:srgbClr val="26A412"/>
                    </a:solidFill>
                  </a:tcPr>
                </a:tc>
                <a:tc>
                  <a:txBody>
                    <a:bodyPr/>
                    <a:lstStyle/>
                    <a:p>
                      <a:pPr lvl="0">
                        <a:buNone/>
                      </a:pPr>
                      <a:endParaRPr lang="en-GB" sz="700" dirty="0">
                        <a:latin typeface="+mn-lt"/>
                      </a:endParaRPr>
                    </a:p>
                  </a:txBody>
                  <a:tcP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1" kern="1200" baseline="0" noProof="0" dirty="0">
                          <a:solidFill>
                            <a:schemeClr val="tx1"/>
                          </a:solidFill>
                          <a:latin typeface="+mn-lt"/>
                          <a:ea typeface="+mn-ea"/>
                          <a:cs typeface="+mn-cs"/>
                        </a:rPr>
                        <a:t>Data Provision</a:t>
                      </a:r>
                    </a:p>
                  </a:txBody>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sz="700" b="0" i="0" u="none" strike="noStrike" kern="1200" noProof="0" dirty="0" err="1">
                          <a:solidFill>
                            <a:srgbClr val="000000"/>
                          </a:solidFill>
                          <a:effectLst/>
                          <a:latin typeface="+mn-lt"/>
                          <a:ea typeface="+mn-ea"/>
                          <a:cs typeface="+mn-cs"/>
                        </a:rPr>
                        <a:t>Replanned</a:t>
                      </a:r>
                      <a:r>
                        <a:rPr lang="en-US" sz="700" b="0" i="0" u="none" strike="noStrike" kern="1200" noProof="0" dirty="0">
                          <a:solidFill>
                            <a:srgbClr val="000000"/>
                          </a:solidFill>
                          <a:effectLst/>
                          <a:latin typeface="+mn-lt"/>
                          <a:ea typeface="+mn-ea"/>
                          <a:cs typeface="+mn-cs"/>
                        </a:rPr>
                        <a:t> dates for the transfer of UEPT production data to the SI /Landmark is still targeted for December 2020 . Awaiting confirmation from SI on whether delivery plan for Reg ID and REL data for UEPT will align with the December date. </a:t>
                      </a:r>
                    </a:p>
                  </a:txBody>
                  <a:tcPr/>
                </a:tc>
                <a:extLst>
                  <a:ext uri="{0D108BD9-81ED-4DB2-BD59-A6C34878D82A}">
                    <a16:rowId xmlns:a16="http://schemas.microsoft.com/office/drawing/2014/main" val="2579462409"/>
                  </a:ext>
                </a:extLst>
              </a:tr>
              <a:tr h="839301">
                <a:tc>
                  <a:txBody>
                    <a:bodyPr/>
                    <a:lstStyle/>
                    <a:p>
                      <a:endParaRPr lang="en-GB" sz="700" dirty="0">
                        <a:latin typeface="+mn-lt"/>
                      </a:endParaRPr>
                    </a:p>
                  </a:txBody>
                  <a:tcPr>
                    <a:solidFill>
                      <a:srgbClr val="26A412"/>
                    </a:solidFill>
                  </a:tcPr>
                </a:tc>
                <a:tc>
                  <a:txBody>
                    <a:bodyPr/>
                    <a:lstStyle/>
                    <a:p>
                      <a:endParaRPr lang="en-GB" sz="700" dirty="0">
                        <a:latin typeface="+mn-lt"/>
                      </a:endParaRPr>
                    </a:p>
                  </a:txBody>
                  <a:tcP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1" kern="1200" baseline="0" noProof="0" dirty="0">
                          <a:solidFill>
                            <a:schemeClr val="tx1"/>
                          </a:solidFill>
                          <a:latin typeface="+mn-lt"/>
                          <a:ea typeface="+mn-ea"/>
                          <a:cs typeface="+mn-cs"/>
                        </a:rPr>
                        <a:t>Reporting</a:t>
                      </a:r>
                    </a:p>
                  </a:txBody>
                  <a:tcPr/>
                </a:tc>
                <a:tc>
                  <a:txBody>
                    <a:bodyPr/>
                    <a:lstStyle/>
                    <a:p>
                      <a:pPr marL="0" marR="0" lvl="0" indent="0" algn="l" defTabSz="685784"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i="0" kern="1200" baseline="0" noProof="0" dirty="0">
                          <a:solidFill>
                            <a:schemeClr val="tx1"/>
                          </a:solidFill>
                          <a:latin typeface="+mn-lt"/>
                          <a:ea typeface="+mn-ea"/>
                          <a:cs typeface="Arial"/>
                        </a:rPr>
                        <a:t>The Reporting Team have completed investigation on the remaining 3 reports </a:t>
                      </a:r>
                      <a:r>
                        <a:rPr lang="en-US" sz="700" i="0" kern="1200" baseline="0" noProof="0" dirty="0">
                          <a:solidFill>
                            <a:schemeClr val="tx1"/>
                          </a:solidFill>
                          <a:latin typeface="+mn-lt"/>
                          <a:ea typeface="+mn-ea"/>
                          <a:cs typeface="Arial"/>
                        </a:rPr>
                        <a:t>which may be impacted under switch type/switch view/switch status. </a:t>
                      </a:r>
                      <a:r>
                        <a:rPr lang="en-GB" sz="700" i="0" kern="1200" baseline="0" noProof="0" dirty="0">
                          <a:solidFill>
                            <a:schemeClr val="tx1"/>
                          </a:solidFill>
                          <a:latin typeface="+mn-lt"/>
                          <a:ea typeface="+mn-ea"/>
                          <a:cs typeface="Arial"/>
                        </a:rPr>
                        <a:t>Internal CR to be raised to include switching data into Data Delivery platform &amp; SAP BW </a:t>
                      </a:r>
                      <a:endParaRPr lang="en-US" sz="700" i="0" kern="1200" baseline="0" noProof="0" dirty="0">
                        <a:solidFill>
                          <a:schemeClr val="tx1"/>
                        </a:solidFill>
                        <a:latin typeface="+mn-lt"/>
                        <a:ea typeface="+mn-ea"/>
                        <a:cs typeface="Arial"/>
                      </a:endParaRPr>
                    </a:p>
                  </a:txBody>
                  <a:tcPr/>
                </a:tc>
                <a:extLst>
                  <a:ext uri="{0D108BD9-81ED-4DB2-BD59-A6C34878D82A}">
                    <a16:rowId xmlns:a16="http://schemas.microsoft.com/office/drawing/2014/main" val="3740699679"/>
                  </a:ext>
                </a:extLst>
              </a:tr>
              <a:tr h="460262">
                <a:tc>
                  <a:txBody>
                    <a:bodyPr/>
                    <a:lstStyle/>
                    <a:p>
                      <a:endParaRPr lang="en-GB" sz="700">
                        <a:latin typeface="+mn-lt"/>
                      </a:endParaRPr>
                    </a:p>
                  </a:txBody>
                  <a:tcPr>
                    <a:solidFill>
                      <a:srgbClr val="26A412"/>
                    </a:solidFill>
                  </a:tcPr>
                </a:tc>
                <a:tc>
                  <a:txBody>
                    <a:bodyPr/>
                    <a:lstStyle/>
                    <a:p>
                      <a:endParaRPr lang="en-GB" sz="700">
                        <a:latin typeface="+mn-lt"/>
                      </a:endParaRPr>
                    </a:p>
                  </a:txBody>
                  <a:tcP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700" b="1" kern="1200" baseline="0" dirty="0">
                          <a:solidFill>
                            <a:schemeClr val="tx1"/>
                          </a:solidFill>
                          <a:latin typeface="+mn-lt"/>
                          <a:ea typeface="+mn-ea"/>
                          <a:cs typeface="+mn-cs"/>
                        </a:rPr>
                        <a:t>Environments</a:t>
                      </a:r>
                    </a:p>
                  </a:txBody>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700" i="0" kern="1200" baseline="0" dirty="0">
                          <a:solidFill>
                            <a:schemeClr val="tx1"/>
                          </a:solidFill>
                          <a:latin typeface="+mn-lt"/>
                          <a:ea typeface="+mn-ea"/>
                          <a:cs typeface="Arial"/>
                        </a:rPr>
                        <a:t>RAG is green. Environment requirements have been re-aligned with latest plans from SI. </a:t>
                      </a:r>
                    </a:p>
                  </a:txBody>
                  <a:tcPr/>
                </a:tc>
                <a:extLst>
                  <a:ext uri="{0D108BD9-81ED-4DB2-BD59-A6C34878D82A}">
                    <a16:rowId xmlns:a16="http://schemas.microsoft.com/office/drawing/2014/main" val="1939297230"/>
                  </a:ext>
                </a:extLst>
              </a:tr>
            </a:tbl>
          </a:graphicData>
        </a:graphic>
      </p:graphicFrame>
    </p:spTree>
    <p:extLst>
      <p:ext uri="{BB962C8B-B14F-4D97-AF65-F5344CB8AC3E}">
        <p14:creationId xmlns:p14="http://schemas.microsoft.com/office/powerpoint/2010/main" val="232911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439"/>
            <a:ext cx="8229600" cy="559203"/>
          </a:xfrm>
        </p:spPr>
        <p:txBody>
          <a:bodyPr>
            <a:normAutofit/>
          </a:bodyPr>
          <a:lstStyle/>
          <a:p>
            <a:r>
              <a:rPr lang="en-GB" sz="2400"/>
              <a:t>Workstream Updates</a:t>
            </a:r>
          </a:p>
        </p:txBody>
      </p:sp>
      <p:graphicFrame>
        <p:nvGraphicFramePr>
          <p:cNvPr id="34" name="Table 33"/>
          <p:cNvGraphicFramePr>
            <a:graphicFrameLocks noGrp="1"/>
          </p:cNvGraphicFramePr>
          <p:nvPr>
            <p:extLst>
              <p:ext uri="{D42A27DB-BD31-4B8C-83A1-F6EECF244321}">
                <p14:modId xmlns:p14="http://schemas.microsoft.com/office/powerpoint/2010/main" val="1160963774"/>
              </p:ext>
            </p:extLst>
          </p:nvPr>
        </p:nvGraphicFramePr>
        <p:xfrm>
          <a:off x="18000" y="395910"/>
          <a:ext cx="9125999" cy="4199337"/>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707926">
                  <a:extLst>
                    <a:ext uri="{9D8B030D-6E8A-4147-A177-3AD203B41FA5}">
                      <a16:colId xmlns:a16="http://schemas.microsoft.com/office/drawing/2014/main" val="20001"/>
                    </a:ext>
                  </a:extLst>
                </a:gridCol>
                <a:gridCol w="7208873">
                  <a:extLst>
                    <a:ext uri="{9D8B030D-6E8A-4147-A177-3AD203B41FA5}">
                      <a16:colId xmlns:a16="http://schemas.microsoft.com/office/drawing/2014/main" val="20002"/>
                    </a:ext>
                  </a:extLst>
                </a:gridCol>
              </a:tblGrid>
              <a:tr h="429652">
                <a:tc>
                  <a:txBody>
                    <a:bodyPr/>
                    <a:lstStyle/>
                    <a:p>
                      <a:pPr algn="ctr"/>
                      <a:r>
                        <a:rPr lang="en-GB" sz="800" dirty="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dirty="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dirty="0"/>
                        <a:t>MONTH</a:t>
                      </a:r>
                    </a:p>
                  </a:txBody>
                  <a:tcPr anchor="ct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tc>
                <a:tc>
                  <a:txBody>
                    <a:bodyPr/>
                    <a:lstStyle/>
                    <a:p>
                      <a:pPr algn="ctr"/>
                      <a:r>
                        <a:rPr lang="en-GB" sz="800"/>
                        <a:t>WORK</a:t>
                      </a:r>
                    </a:p>
                    <a:p>
                      <a:pPr algn="ctr"/>
                      <a:r>
                        <a:rPr lang="en-GB" sz="800"/>
                        <a:t>STREAM</a:t>
                      </a:r>
                    </a:p>
                  </a:txBody>
                  <a:tcPr anchor="ctr"/>
                </a:tc>
                <a:tc>
                  <a:txBody>
                    <a:bodyPr/>
                    <a:lstStyle/>
                    <a:p>
                      <a:pPr algn="ctr"/>
                      <a:r>
                        <a:rPr lang="en-GB" sz="800"/>
                        <a:t>SUMMARY</a:t>
                      </a:r>
                    </a:p>
                  </a:txBody>
                  <a:tcPr anchor="ctr"/>
                </a:tc>
                <a:extLst>
                  <a:ext uri="{0D108BD9-81ED-4DB2-BD59-A6C34878D82A}">
                    <a16:rowId xmlns:a16="http://schemas.microsoft.com/office/drawing/2014/main" val="10000"/>
                  </a:ext>
                </a:extLst>
              </a:tr>
              <a:tr h="472770">
                <a:tc>
                  <a:txBody>
                    <a:bodyPr/>
                    <a:lstStyle/>
                    <a:p>
                      <a:endParaRPr lang="en-GB" sz="700" dirty="0">
                        <a:latin typeface="+mn-lt"/>
                      </a:endParaRPr>
                    </a:p>
                  </a:txBody>
                  <a:tcPr>
                    <a:solidFill>
                      <a:srgbClr val="26A412"/>
                    </a:solidFill>
                  </a:tcPr>
                </a:tc>
                <a:tc>
                  <a:txBody>
                    <a:bodyPr/>
                    <a:lstStyle/>
                    <a:p>
                      <a:endParaRPr lang="en-GB" sz="700" dirty="0">
                        <a:latin typeface="+mn-lt"/>
                      </a:endParaRPr>
                    </a:p>
                  </a:txBody>
                  <a:tcP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675" b="1" kern="1200" baseline="0" noProof="0" dirty="0">
                          <a:solidFill>
                            <a:schemeClr val="tx1"/>
                          </a:solidFill>
                          <a:latin typeface="+mn-lt"/>
                          <a:ea typeface="+mn-ea"/>
                          <a:cs typeface="+mn-cs"/>
                        </a:rPr>
                        <a:t>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675" b="1" kern="1200" baseline="0" noProof="0" dirty="0">
                          <a:solidFill>
                            <a:schemeClr val="tx1"/>
                          </a:solidFill>
                          <a:latin typeface="+mn-lt"/>
                          <a:ea typeface="+mn-ea"/>
                          <a:cs typeface="+mn-cs"/>
                        </a:rPr>
                        <a:t>Migration</a:t>
                      </a:r>
                    </a:p>
                  </a:txBody>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675" b="0" i="0" u="none" strike="noStrike" kern="1200" dirty="0">
                          <a:solidFill>
                            <a:srgbClr val="000000"/>
                          </a:solidFill>
                          <a:effectLst/>
                          <a:latin typeface="+mn-lt"/>
                          <a:ea typeface="+mn-ea"/>
                          <a:cs typeface="+mn-cs"/>
                        </a:rPr>
                        <a:t>Overall status is Green: Schedule is AMBER as a number of industry CRs have been raised . Initial attempts by the SI to fast track in time for DMT cycle 3 have not been successful and it is now unlikely that CR-D016 (Registration ID), CR-D024 (reconciliation ordering) and CR-D026 (PHID Alignment) will be approved in time. </a:t>
                      </a:r>
                    </a:p>
                  </a:txBody>
                  <a:tcPr/>
                </a:tc>
                <a:extLst>
                  <a:ext uri="{0D108BD9-81ED-4DB2-BD59-A6C34878D82A}">
                    <a16:rowId xmlns:a16="http://schemas.microsoft.com/office/drawing/2014/main" val="4027603649"/>
                  </a:ext>
                </a:extLst>
              </a:tr>
              <a:tr h="400998">
                <a:tc>
                  <a:txBody>
                    <a:bodyPr/>
                    <a:lstStyle/>
                    <a:p>
                      <a:endParaRPr lang="en-GB" sz="700">
                        <a:latin typeface="+mn-lt"/>
                      </a:endParaRPr>
                    </a:p>
                  </a:txBody>
                  <a:tcPr>
                    <a:solidFill>
                      <a:srgbClr val="26A412"/>
                    </a:solidFill>
                  </a:tcPr>
                </a:tc>
                <a:tc>
                  <a:txBody>
                    <a:bodyPr/>
                    <a:lstStyle/>
                    <a:p>
                      <a:endParaRPr lang="en-GB" sz="700">
                        <a:latin typeface="+mn-lt"/>
                      </a:endParaRPr>
                    </a:p>
                  </a:txBody>
                  <a:tcPr>
                    <a:solidFill>
                      <a:srgbClr val="26A412"/>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675" b="1" i="0" u="none" strike="noStrike" kern="1200" dirty="0">
                          <a:solidFill>
                            <a:schemeClr val="dk1"/>
                          </a:solidFill>
                          <a:effectLst/>
                          <a:latin typeface="+mn-lt"/>
                          <a:ea typeface="+mn-ea"/>
                          <a:cs typeface="+mn-cs"/>
                        </a:rPr>
                        <a:t>Business Change</a:t>
                      </a:r>
                    </a:p>
                  </a:txBody>
                  <a:tcPr/>
                </a:tc>
                <a:tc>
                  <a:txBody>
                    <a:bodyPr/>
                    <a:lstStyle/>
                    <a:p>
                      <a:pPr rtl="0" fontAlgn="base"/>
                      <a:r>
                        <a:rPr lang="en-US" sz="675" i="0" kern="1200" baseline="0" dirty="0">
                          <a:solidFill>
                            <a:schemeClr val="tx1"/>
                          </a:solidFill>
                          <a:latin typeface="+mn-lt"/>
                          <a:ea typeface="+mn-ea"/>
                          <a:cs typeface="Arial"/>
                        </a:rPr>
                        <a:t>Internal activities to bring wider Xoserve stakeholders up to speed with impacts as a result of CSSC continue..</a:t>
                      </a:r>
                    </a:p>
                  </a:txBody>
                  <a:tcPr/>
                </a:tc>
                <a:extLst>
                  <a:ext uri="{0D108BD9-81ED-4DB2-BD59-A6C34878D82A}">
                    <a16:rowId xmlns:a16="http://schemas.microsoft.com/office/drawing/2014/main" val="1476404216"/>
                  </a:ext>
                </a:extLst>
              </a:tr>
              <a:tr h="486939">
                <a:tc>
                  <a:txBody>
                    <a:bodyPr/>
                    <a:lstStyle/>
                    <a:p>
                      <a:endParaRPr lang="en-GB" sz="700" dirty="0">
                        <a:latin typeface="+mn-lt"/>
                      </a:endParaRPr>
                    </a:p>
                  </a:txBody>
                  <a:tcPr>
                    <a:solidFill>
                      <a:srgbClr val="26A412"/>
                    </a:solidFill>
                  </a:tcPr>
                </a:tc>
                <a:tc>
                  <a:txBody>
                    <a:bodyPr/>
                    <a:lstStyle/>
                    <a:p>
                      <a:endParaRPr lang="en-GB" sz="700" dirty="0">
                        <a:latin typeface="+mn-lt"/>
                      </a:endParaRPr>
                    </a:p>
                  </a:txBody>
                  <a:tcP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675" b="1" dirty="0">
                          <a:solidFill>
                            <a:schemeClr val="tx1"/>
                          </a:solidFill>
                          <a:latin typeface="+mn-lt"/>
                        </a:rPr>
                        <a:t>Gemini</a:t>
                      </a:r>
                      <a:endParaRPr lang="en-US" sz="675" b="1" dirty="0">
                        <a:solidFill>
                          <a:schemeClr val="tx1"/>
                        </a:solidFill>
                        <a:latin typeface="+mn-lt"/>
                      </a:endParaRPr>
                    </a:p>
                  </a:txBody>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675" i="0" kern="1200" baseline="0" dirty="0">
                          <a:solidFill>
                            <a:schemeClr val="tx1"/>
                          </a:solidFill>
                          <a:latin typeface="+mn-lt"/>
                          <a:ea typeface="+mn-ea"/>
                          <a:cs typeface="Arial"/>
                        </a:rPr>
                        <a:t>The overall status is green. However schedule is amber until details of the Ofgem </a:t>
                      </a:r>
                      <a:r>
                        <a:rPr lang="en-US" altLang="en-US" sz="675" i="0" kern="1200" baseline="0" dirty="0" err="1">
                          <a:solidFill>
                            <a:schemeClr val="tx1"/>
                          </a:solidFill>
                          <a:latin typeface="+mn-lt"/>
                          <a:ea typeface="+mn-ea"/>
                          <a:cs typeface="Arial"/>
                        </a:rPr>
                        <a:t>Programme</a:t>
                      </a:r>
                      <a:r>
                        <a:rPr lang="en-US" altLang="en-US" sz="675" i="0" kern="1200" baseline="0" dirty="0">
                          <a:solidFill>
                            <a:schemeClr val="tx1"/>
                          </a:solidFill>
                          <a:latin typeface="+mn-lt"/>
                          <a:ea typeface="+mn-ea"/>
                          <a:cs typeface="Arial"/>
                        </a:rPr>
                        <a:t> re-plan are confirmed.  NGIT SIT phase completed successfully on 03/07 and the Exit Report has been approved. UAT has commenced and the test cases have been signed off</a:t>
                      </a:r>
                    </a:p>
                  </a:txBody>
                  <a:tcPr/>
                </a:tc>
                <a:extLst>
                  <a:ext uri="{0D108BD9-81ED-4DB2-BD59-A6C34878D82A}">
                    <a16:rowId xmlns:a16="http://schemas.microsoft.com/office/drawing/2014/main" val="2160085338"/>
                  </a:ext>
                </a:extLst>
              </a:tr>
              <a:tr h="319100">
                <a:tc>
                  <a:txBody>
                    <a:bodyPr/>
                    <a:lstStyle/>
                    <a:p>
                      <a:endParaRPr lang="en-GB" sz="700">
                        <a:latin typeface="+mn-lt"/>
                      </a:endParaRPr>
                    </a:p>
                  </a:txBody>
                  <a:tcPr>
                    <a:solidFill>
                      <a:srgbClr val="26A412"/>
                    </a:solidFill>
                  </a:tcPr>
                </a:tc>
                <a:tc>
                  <a:txBody>
                    <a:bodyPr/>
                    <a:lstStyle/>
                    <a:p>
                      <a:endParaRPr lang="en-GB" sz="700">
                        <a:latin typeface="+mn-lt"/>
                      </a:endParaRPr>
                    </a:p>
                  </a:txBody>
                  <a:tcP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altLang="en-US" sz="675" b="1" kern="1200" baseline="0" dirty="0">
                          <a:solidFill>
                            <a:schemeClr val="tx1"/>
                          </a:solidFill>
                          <a:latin typeface="+mn-lt"/>
                          <a:ea typeface="+mn-ea"/>
                          <a:cs typeface="Arial"/>
                        </a:rPr>
                        <a:t>Batch</a:t>
                      </a:r>
                      <a:endParaRPr kumimoji="0" lang="en-GB" sz="675" b="1" i="0" u="none" strike="noStrike" kern="1200" cap="none" spc="0" normalizeH="0" baseline="0" noProof="0" dirty="0">
                        <a:ln>
                          <a:noFill/>
                        </a:ln>
                        <a:solidFill>
                          <a:prstClr val="black"/>
                        </a:solidFill>
                        <a:effectLst/>
                        <a:uLnTx/>
                        <a:uFillTx/>
                        <a:latin typeface="+mn-lt"/>
                        <a:ea typeface="+mn-ea"/>
                        <a:cs typeface="Arial"/>
                      </a:endParaRPr>
                    </a:p>
                  </a:txBody>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675" i="0" kern="1200" baseline="0" dirty="0">
                          <a:solidFill>
                            <a:schemeClr val="tx1"/>
                          </a:solidFill>
                          <a:latin typeface="+mn-lt"/>
                          <a:ea typeface="+mn-ea"/>
                          <a:cs typeface="Arial"/>
                        </a:rPr>
                        <a:t>The overall status is green however schedule is amber until details of the Ofgem </a:t>
                      </a:r>
                      <a:r>
                        <a:rPr lang="en-US" altLang="en-US" sz="675" i="0" kern="1200" baseline="0" dirty="0" err="1">
                          <a:solidFill>
                            <a:schemeClr val="tx1"/>
                          </a:solidFill>
                          <a:latin typeface="+mn-lt"/>
                          <a:ea typeface="+mn-ea"/>
                          <a:cs typeface="Arial"/>
                        </a:rPr>
                        <a:t>Programme</a:t>
                      </a:r>
                      <a:r>
                        <a:rPr lang="en-US" altLang="en-US" sz="675" i="0" kern="1200" baseline="0" dirty="0">
                          <a:solidFill>
                            <a:schemeClr val="tx1"/>
                          </a:solidFill>
                          <a:latin typeface="+mn-lt"/>
                          <a:ea typeface="+mn-ea"/>
                          <a:cs typeface="Arial"/>
                        </a:rPr>
                        <a:t> re-plan are confirmed.  SIT Exit Report and the Batch jobs will be mentioned in the Internal SIT Exit Report produced by the Test workstream. UAT for both Control-M and EFT has started. The SIT Evidences for Control-M and EFT have been approved. </a:t>
                      </a:r>
                    </a:p>
                  </a:txBody>
                  <a:tcPr/>
                </a:tc>
                <a:extLst>
                  <a:ext uri="{0D108BD9-81ED-4DB2-BD59-A6C34878D82A}">
                    <a16:rowId xmlns:a16="http://schemas.microsoft.com/office/drawing/2014/main" val="10010"/>
                  </a:ext>
                </a:extLst>
              </a:tr>
              <a:tr h="587191">
                <a:tc>
                  <a:txBody>
                    <a:bodyPr/>
                    <a:lstStyle/>
                    <a:p>
                      <a:endParaRPr lang="en-GB" sz="700" dirty="0">
                        <a:latin typeface="+mn-lt"/>
                      </a:endParaRPr>
                    </a:p>
                  </a:txBody>
                  <a:tcPr>
                    <a:solidFill>
                      <a:srgbClr val="26A412"/>
                    </a:solidFill>
                  </a:tcPr>
                </a:tc>
                <a:tc>
                  <a:txBody>
                    <a:bodyPr/>
                    <a:lstStyle/>
                    <a:p>
                      <a:endParaRPr lang="en-GB" sz="700" dirty="0">
                        <a:latin typeface="+mn-lt"/>
                      </a:endParaRPr>
                    </a:p>
                  </a:txBody>
                  <a:tcP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675" b="1" kern="1200" baseline="0" noProof="0" dirty="0">
                          <a:solidFill>
                            <a:schemeClr val="tx1"/>
                          </a:solidFill>
                          <a:latin typeface="+mn-lt"/>
                          <a:ea typeface="+mn-ea"/>
                          <a:cs typeface="+mn-cs"/>
                        </a:rPr>
                        <a:t>Testing - SIT</a:t>
                      </a:r>
                    </a:p>
                  </a:txBody>
                  <a:tcPr/>
                </a:tc>
                <a:tc>
                  <a:txBody>
                    <a:bodyPr/>
                    <a:lstStyle/>
                    <a:p>
                      <a:pPr marL="0" indent="0">
                        <a:buFont typeface="Arial" panose="020B0604020202020204" pitchFamily="34" charset="0"/>
                        <a:buNone/>
                      </a:pPr>
                      <a:r>
                        <a:rPr lang="en-US" sz="675" b="0" i="0" u="none" strike="noStrike" kern="1200" noProof="0" dirty="0">
                          <a:solidFill>
                            <a:srgbClr val="000000"/>
                          </a:solidFill>
                          <a:effectLst/>
                          <a:latin typeface="+mn-lt"/>
                          <a:ea typeface="+mn-ea"/>
                          <a:cs typeface="+mn-cs"/>
                        </a:rPr>
                        <a:t>Completed Phase III testing and preparation has started for phases IV and V  - Resource is amber due to the ongoing delays to </a:t>
                      </a:r>
                      <a:r>
                        <a:rPr lang="en-GB" sz="675" b="0" i="0" u="none" strike="noStrike" kern="1200" dirty="0">
                          <a:solidFill>
                            <a:srgbClr val="000000"/>
                          </a:solidFill>
                          <a:effectLst/>
                          <a:latin typeface="+mn-lt"/>
                          <a:ea typeface="+mn-ea"/>
                          <a:cs typeface="+mn-cs"/>
                        </a:rPr>
                        <a:t>External SIT -  revised MAD log has been received and review comments provided to the SI. </a:t>
                      </a:r>
                      <a:r>
                        <a:rPr lang="en-US" sz="675" b="0" i="0" u="none" strike="noStrike" kern="1200" noProof="0" dirty="0">
                          <a:solidFill>
                            <a:srgbClr val="000000"/>
                          </a:solidFill>
                          <a:effectLst/>
                          <a:latin typeface="+mn-lt"/>
                          <a:ea typeface="+mn-ea"/>
                          <a:cs typeface="+mn-cs"/>
                        </a:rPr>
                        <a:t>UAT testing has commenced and daily progress reports are being created. </a:t>
                      </a:r>
                      <a:endParaRPr lang="en-GB" sz="675" b="0" i="0" u="none" strike="noStrike" kern="1200" dirty="0">
                        <a:solidFill>
                          <a:srgbClr val="000000"/>
                        </a:solidFill>
                        <a:effectLst/>
                        <a:latin typeface="+mn-lt"/>
                        <a:ea typeface="+mn-ea"/>
                        <a:cs typeface="+mn-cs"/>
                      </a:endParaRPr>
                    </a:p>
                  </a:txBody>
                  <a:tcPr/>
                </a:tc>
                <a:extLst>
                  <a:ext uri="{0D108BD9-81ED-4DB2-BD59-A6C34878D82A}">
                    <a16:rowId xmlns:a16="http://schemas.microsoft.com/office/drawing/2014/main" val="4191477920"/>
                  </a:ext>
                </a:extLst>
              </a:tr>
              <a:tr h="587191">
                <a:tc>
                  <a:txBody>
                    <a:bodyPr/>
                    <a:lstStyle/>
                    <a:p>
                      <a:endParaRPr lang="en-GB" sz="700" dirty="0">
                        <a:latin typeface="+mn-lt"/>
                      </a:endParaRPr>
                    </a:p>
                  </a:txBody>
                  <a:tcPr>
                    <a:solidFill>
                      <a:srgbClr val="26A412"/>
                    </a:solidFill>
                  </a:tcPr>
                </a:tc>
                <a:tc>
                  <a:txBody>
                    <a:bodyPr/>
                    <a:lstStyle/>
                    <a:p>
                      <a:endParaRPr lang="en-GB" sz="700" dirty="0">
                        <a:latin typeface="+mn-lt"/>
                      </a:endParaRPr>
                    </a:p>
                  </a:txBody>
                  <a:tcP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675" b="1" dirty="0">
                          <a:solidFill>
                            <a:schemeClr val="tx1"/>
                          </a:solidFill>
                          <a:latin typeface="+mn-lt"/>
                        </a:rPr>
                        <a:t>Service Management</a:t>
                      </a:r>
                      <a:endParaRPr kumimoji="0" lang="en-GB" sz="675" b="1"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675" b="0" i="0" u="none" strike="noStrike" kern="1200" dirty="0">
                          <a:solidFill>
                            <a:srgbClr val="000000"/>
                          </a:solidFill>
                          <a:effectLst/>
                          <a:latin typeface="+mn-lt"/>
                          <a:ea typeface="+mn-ea"/>
                          <a:cs typeface="+mn-cs"/>
                        </a:rPr>
                        <a:t>Draft re-plan produced based on revised MAD log and will be further reviewed through the iterations of the planning cycle. Plan in place to </a:t>
                      </a:r>
                      <a:r>
                        <a:rPr lang="en-GB" sz="700" b="0" i="0" u="none" strike="noStrike" kern="1200" baseline="0" noProof="0" dirty="0">
                          <a:solidFill>
                            <a:schemeClr val="tx1"/>
                          </a:solidFill>
                          <a:effectLst/>
                          <a:latin typeface="+mn-lt"/>
                          <a:ea typeface="+mn-ea"/>
                          <a:cs typeface="+mn-cs"/>
                        </a:rPr>
                        <a:t>ob</a:t>
                      </a:r>
                      <a:r>
                        <a:rPr lang="en-GB" sz="700" b="0" i="0" u="none" strike="noStrike" kern="1200" baseline="0" noProof="0" dirty="0">
                          <a:solidFill>
                            <a:schemeClr val="tx1"/>
                          </a:solidFill>
                        </a:rPr>
                        <a:t>tain approval on </a:t>
                      </a:r>
                      <a:r>
                        <a:rPr lang="en-GB" sz="700" b="0" i="0" u="none" strike="noStrike" kern="1200" baseline="0" noProof="0" dirty="0" err="1">
                          <a:solidFill>
                            <a:schemeClr val="tx1"/>
                          </a:solidFill>
                        </a:rPr>
                        <a:t>Xoserve</a:t>
                      </a:r>
                      <a:r>
                        <a:rPr lang="en-GB" sz="700" b="0" i="0" u="none" strike="noStrike" kern="1200" baseline="0" noProof="0" dirty="0">
                          <a:solidFill>
                            <a:schemeClr val="tx1"/>
                          </a:solidFill>
                        </a:rPr>
                        <a:t> integration with DCC Service Now with DCC. w</a:t>
                      </a:r>
                      <a:r>
                        <a:rPr lang="en-GB" sz="675" b="0" i="0" u="none" strike="noStrike" kern="1200" dirty="0" err="1">
                          <a:solidFill>
                            <a:srgbClr val="000000"/>
                          </a:solidFill>
                          <a:effectLst/>
                          <a:latin typeface="+mn-lt"/>
                          <a:ea typeface="+mn-ea"/>
                          <a:cs typeface="+mn-cs"/>
                        </a:rPr>
                        <a:t>ork</a:t>
                      </a:r>
                      <a:r>
                        <a:rPr lang="en-GB" sz="675" b="0" i="0" u="none" strike="noStrike" kern="1200" dirty="0">
                          <a:solidFill>
                            <a:srgbClr val="000000"/>
                          </a:solidFill>
                          <a:effectLst/>
                          <a:latin typeface="+mn-lt"/>
                          <a:ea typeface="+mn-ea"/>
                          <a:cs typeface="+mn-cs"/>
                        </a:rPr>
                        <a:t> continues to complete the latest DCC questionnaire to be submitted by the end of the month. </a:t>
                      </a:r>
                    </a:p>
                  </a:txBody>
                  <a:tcPr/>
                </a:tc>
                <a:extLst>
                  <a:ext uri="{0D108BD9-81ED-4DB2-BD59-A6C34878D82A}">
                    <a16:rowId xmlns:a16="http://schemas.microsoft.com/office/drawing/2014/main" val="1764892714"/>
                  </a:ext>
                </a:extLst>
              </a:tr>
              <a:tr h="887948">
                <a:tc>
                  <a:txBody>
                    <a:bodyPr/>
                    <a:lstStyle/>
                    <a:p>
                      <a:endParaRPr lang="en-GB" sz="700" dirty="0">
                        <a:latin typeface="+mn-lt"/>
                      </a:endParaRPr>
                    </a:p>
                  </a:txBody>
                  <a:tcPr>
                    <a:solidFill>
                      <a:srgbClr val="26A412"/>
                    </a:solidFill>
                  </a:tcPr>
                </a:tc>
                <a:tc>
                  <a:txBody>
                    <a:bodyPr/>
                    <a:lstStyle/>
                    <a:p>
                      <a:endParaRPr lang="en-GB" sz="700" dirty="0">
                        <a:latin typeface="+mn-lt"/>
                      </a:endParaRPr>
                    </a:p>
                  </a:txBody>
                  <a:tcPr>
                    <a:solidFill>
                      <a:srgbClr val="26A412"/>
                    </a:solid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GB" sz="675" b="1" kern="1200" baseline="0" dirty="0">
                          <a:solidFill>
                            <a:schemeClr val="tx1"/>
                          </a:solidFill>
                          <a:latin typeface="+mn-lt"/>
                          <a:ea typeface="+mn-ea"/>
                          <a:cs typeface="Arial"/>
                        </a:rPr>
                        <a:t>Secondary APIs </a:t>
                      </a:r>
                    </a:p>
                  </a:txBody>
                  <a:tcPr/>
                </a:tc>
                <a:tc>
                  <a:txBody>
                    <a:bodyPr/>
                    <a:lstStyle/>
                    <a:p>
                      <a:r>
                        <a:rPr lang="en-GB" sz="675" i="0" kern="1200" baseline="0" noProof="0" dirty="0">
                          <a:solidFill>
                            <a:schemeClr val="tx1"/>
                          </a:solidFill>
                          <a:latin typeface="+mn-lt"/>
                          <a:ea typeface="+mn-ea"/>
                          <a:cs typeface="Arial"/>
                        </a:rPr>
                        <a:t>Overall status remains Green. </a:t>
                      </a:r>
                      <a:r>
                        <a:rPr lang="en-US" sz="675" i="0" kern="1200" baseline="0" noProof="0" dirty="0">
                          <a:solidFill>
                            <a:schemeClr val="tx1"/>
                          </a:solidFill>
                          <a:latin typeface="+mn-lt"/>
                          <a:ea typeface="+mn-ea"/>
                          <a:cs typeface="Arial"/>
                        </a:rPr>
                        <a:t>Priority remains on authorization and authentication in API and business rules/validation mapping and wiring up to data service API. </a:t>
                      </a:r>
                      <a:r>
                        <a:rPr lang="en-GB" sz="675" i="0" kern="1200" baseline="0" noProof="0" dirty="0">
                          <a:solidFill>
                            <a:schemeClr val="tx1"/>
                          </a:solidFill>
                          <a:latin typeface="+mn-lt"/>
                          <a:ea typeface="+mn-ea"/>
                          <a:cs typeface="Arial"/>
                        </a:rPr>
                        <a:t>Customer user journey deliverable out for 1st review. This review is aligned to the agile sprint delivery governance. Walkthrough of the current User Management process planned to ensure clarity between new and current processes.</a:t>
                      </a:r>
                    </a:p>
                  </a:txBody>
                  <a:tcPr/>
                </a:tc>
                <a:extLst>
                  <a:ext uri="{0D108BD9-81ED-4DB2-BD59-A6C34878D82A}">
                    <a16:rowId xmlns:a16="http://schemas.microsoft.com/office/drawing/2014/main" val="3513226704"/>
                  </a:ext>
                </a:extLst>
              </a:tr>
            </a:tbl>
          </a:graphicData>
        </a:graphic>
      </p:graphicFrame>
      <p:sp>
        <p:nvSpPr>
          <p:cNvPr id="3" name="Rectangle 2">
            <a:extLst>
              <a:ext uri="{FF2B5EF4-FFF2-40B4-BE49-F238E27FC236}">
                <a16:creationId xmlns:a16="http://schemas.microsoft.com/office/drawing/2014/main" id="{B6688BED-AD06-46A9-9526-4933DA447E51}"/>
              </a:ext>
            </a:extLst>
          </p:cNvPr>
          <p:cNvSpPr/>
          <p:nvPr/>
        </p:nvSpPr>
        <p:spPr>
          <a:xfrm>
            <a:off x="4450813" y="238708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Tree>
    <p:extLst>
      <p:ext uri="{BB962C8B-B14F-4D97-AF65-F5344CB8AC3E}">
        <p14:creationId xmlns:p14="http://schemas.microsoft.com/office/powerpoint/2010/main" val="3651932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a:latin typeface="Arial"/>
                <a:cs typeface="Arial"/>
              </a:rPr>
              <a:t>Key Programme Risks (1/5)</a:t>
            </a:r>
          </a:p>
        </p:txBody>
      </p:sp>
      <p:graphicFrame>
        <p:nvGraphicFramePr>
          <p:cNvPr id="5" name="Table 4"/>
          <p:cNvGraphicFramePr>
            <a:graphicFrameLocks noGrp="1"/>
          </p:cNvGraphicFramePr>
          <p:nvPr>
            <p:extLst>
              <p:ext uri="{D42A27DB-BD31-4B8C-83A1-F6EECF244321}">
                <p14:modId xmlns:p14="http://schemas.microsoft.com/office/powerpoint/2010/main" val="991779638"/>
              </p:ext>
            </p:extLst>
          </p:nvPr>
        </p:nvGraphicFramePr>
        <p:xfrm>
          <a:off x="85651" y="503606"/>
          <a:ext cx="8972695" cy="4493696"/>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189932">
                  <a:extLst>
                    <a:ext uri="{9D8B030D-6E8A-4147-A177-3AD203B41FA5}">
                      <a16:colId xmlns:a16="http://schemas.microsoft.com/office/drawing/2014/main" val="20002"/>
                    </a:ext>
                  </a:extLst>
                </a:gridCol>
                <a:gridCol w="1216617">
                  <a:extLst>
                    <a:ext uri="{9D8B030D-6E8A-4147-A177-3AD203B41FA5}">
                      <a16:colId xmlns:a16="http://schemas.microsoft.com/office/drawing/2014/main" val="20003"/>
                    </a:ext>
                  </a:extLst>
                </a:gridCol>
                <a:gridCol w="1929451">
                  <a:extLst>
                    <a:ext uri="{9D8B030D-6E8A-4147-A177-3AD203B41FA5}">
                      <a16:colId xmlns:a16="http://schemas.microsoft.com/office/drawing/2014/main" val="2992598958"/>
                    </a:ext>
                  </a:extLst>
                </a:gridCol>
                <a:gridCol w="952820">
                  <a:extLst>
                    <a:ext uri="{9D8B030D-6E8A-4147-A177-3AD203B41FA5}">
                      <a16:colId xmlns:a16="http://schemas.microsoft.com/office/drawing/2014/main" val="2261462523"/>
                    </a:ext>
                  </a:extLst>
                </a:gridCol>
              </a:tblGrid>
              <a:tr h="569446">
                <a:tc>
                  <a:txBody>
                    <a:bodyPr/>
                    <a:lstStyle/>
                    <a:p>
                      <a:pPr algn="ctr"/>
                      <a:r>
                        <a:rPr lang="en-GB" sz="90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968787">
                <a:tc>
                  <a:txBody>
                    <a:bodyPr/>
                    <a:lstStyle/>
                    <a:p>
                      <a:pPr algn="ctr" fontAlgn="ctr"/>
                      <a:r>
                        <a:rPr lang="en-GB" sz="800" b="0" i="0" u="none" strike="noStrike" dirty="0">
                          <a:solidFill>
                            <a:schemeClr val="tx1"/>
                          </a:solidFill>
                          <a:effectLst/>
                          <a:latin typeface="Arial" panose="020B0604020202020204" pitchFamily="34" charset="0"/>
                        </a:rPr>
                        <a:t>62448</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0000"/>
                    </a:solidFill>
                  </a:tcPr>
                </a:tc>
                <a:tc>
                  <a:txBody>
                    <a:bodyPr/>
                    <a:lstStyle/>
                    <a:p>
                      <a:pPr algn="ctr" fontAlgn="b"/>
                      <a:r>
                        <a:rPr lang="en-GB" sz="800" b="0" i="0" u="none" strike="noStrike" kern="1200" dirty="0">
                          <a:solidFill>
                            <a:schemeClr val="tx1"/>
                          </a:solidFill>
                          <a:effectLst/>
                          <a:latin typeface="+mn-lt"/>
                          <a:ea typeface="+mn-ea"/>
                          <a:cs typeface="+mn-cs"/>
                        </a:rPr>
                        <a:t>Data Migration</a:t>
                      </a:r>
                    </a:p>
                  </a:txBody>
                  <a:tcPr marL="6350" marR="6350" marT="6350" marB="0" anchor="ctr">
                    <a:solidFill>
                      <a:srgbClr val="CED1E2"/>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Arial" panose="020B0604020202020204" pitchFamily="34" charset="0"/>
                        </a:rPr>
                        <a:t>There is a risk that </a:t>
                      </a:r>
                      <a:r>
                        <a:rPr lang="en-US" sz="800" b="0" i="0" u="none" strike="noStrike" dirty="0" err="1">
                          <a:solidFill>
                            <a:schemeClr val="tx1"/>
                          </a:solidFill>
                          <a:effectLst/>
                          <a:latin typeface="Arial" panose="020B0604020202020204" pitchFamily="34" charset="0"/>
                        </a:rPr>
                        <a:t>Xoserve's</a:t>
                      </a:r>
                      <a:r>
                        <a:rPr lang="en-US" sz="800" b="0" i="0" u="none" strike="noStrike" dirty="0">
                          <a:solidFill>
                            <a:schemeClr val="tx1"/>
                          </a:solidFill>
                          <a:effectLst/>
                          <a:latin typeface="Arial" panose="020B0604020202020204" pitchFamily="34" charset="0"/>
                        </a:rPr>
                        <a:t> solution delivery is incompatible with the CSS being delivered by Landmark because of poor version control and ambiguity as to which is the live version of the CSS Interface Design Specification that the CSSP have built to, leading to avoidable defects arising in SIT and the subsequent rework required by one or both parties.</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Confirm with SI the correct version of this document and support them in improving the version control in future</a:t>
                      </a:r>
                    </a:p>
                  </a:txBody>
                  <a:tcPr marL="0" marR="0" marT="0" marB="0" anchor="ctr">
                    <a:solidFill>
                      <a:srgbClr val="CED1E2"/>
                    </a:solidFill>
                  </a:tcPr>
                </a:tc>
                <a:tc>
                  <a:txBody>
                    <a:bodyPr/>
                    <a:lstStyle/>
                    <a:p>
                      <a:r>
                        <a:rPr lang="en-US" sz="800" dirty="0">
                          <a:solidFill>
                            <a:schemeClr val="tx1"/>
                          </a:solidFill>
                          <a:latin typeface="+mn-lt"/>
                        </a:rPr>
                        <a:t>SI have put a formal request into Landmark to start to provide a forward sprint schedule which will start to give more detail on what is contained in future development outputs. Although a step forward, this still does not mitigate the current risk for Xoserve.</a:t>
                      </a:r>
                      <a:endParaRPr lang="en-GB" sz="800" dirty="0">
                        <a:solidFill>
                          <a:schemeClr val="tx1"/>
                        </a:solidFill>
                        <a:latin typeface="+mn-lt"/>
                      </a:endParaRPr>
                    </a:p>
                  </a:txBody>
                  <a:tcPr marL="36000" marR="36000" marT="36000" marB="36000" anchor="ctr">
                    <a:solidFill>
                      <a:srgbClr val="CED1E2"/>
                    </a:solidFill>
                  </a:tcPr>
                </a:tc>
                <a:tc>
                  <a:txBody>
                    <a:bodyPr/>
                    <a:lstStyle/>
                    <a:p>
                      <a:pPr marL="0" marR="0" lvl="0" indent="0" algn="ctr" defTabSz="914378" rtl="0" eaLnBrk="1" fontAlgn="ctr"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31/07/20</a:t>
                      </a:r>
                    </a:p>
                  </a:txBody>
                  <a:tcPr marL="0" marR="0" marT="0" marB="0" anchor="ctr">
                    <a:solidFill>
                      <a:srgbClr val="CED1E2"/>
                    </a:solidFill>
                  </a:tcPr>
                </a:tc>
                <a:extLst>
                  <a:ext uri="{0D108BD9-81ED-4DB2-BD59-A6C34878D82A}">
                    <a16:rowId xmlns:a16="http://schemas.microsoft.com/office/drawing/2014/main" val="3678507989"/>
                  </a:ext>
                </a:extLst>
              </a:tr>
              <a:tr h="1423895">
                <a:tc>
                  <a:txBody>
                    <a:bodyPr/>
                    <a:lstStyle/>
                    <a:p>
                      <a:pPr algn="ctr" fontAlgn="ctr"/>
                      <a:r>
                        <a:rPr lang="en-GB" sz="800" b="0" i="0" u="none" strike="noStrike" dirty="0">
                          <a:solidFill>
                            <a:schemeClr val="tx1"/>
                          </a:solidFill>
                          <a:effectLst/>
                          <a:latin typeface="Arial" panose="020B0604020202020204" pitchFamily="34" charset="0"/>
                        </a:rPr>
                        <a:t>62741</a:t>
                      </a:r>
                    </a:p>
                  </a:txBody>
                  <a:tcPr marL="0" marR="0" marT="0" marB="0" anchor="ctr">
                    <a:solidFill>
                      <a:srgbClr val="CED1E2"/>
                    </a:solidFill>
                  </a:tcPr>
                </a:tc>
                <a:tc>
                  <a:txBody>
                    <a:bodyPr/>
                    <a:lstStyle/>
                    <a:p>
                      <a:pPr algn="ctr"/>
                      <a:endParaRPr lang="en-GB" sz="800">
                        <a:solidFill>
                          <a:schemeClr val="tx1"/>
                        </a:solidFill>
                        <a:latin typeface="+mn-lt"/>
                      </a:endParaRPr>
                    </a:p>
                  </a:txBody>
                  <a:tcPr marL="36000" marR="36000" marT="36000" marB="36000" anchor="ctr">
                    <a:solidFill>
                      <a:srgbClr val="FF0000"/>
                    </a:solidFill>
                  </a:tcPr>
                </a:tc>
                <a:tc>
                  <a:txBody>
                    <a:bodyPr/>
                    <a:lstStyle/>
                    <a:p>
                      <a:pPr algn="ctr" fontAlgn="b"/>
                      <a:r>
                        <a:rPr lang="en-GB" sz="800" b="0" i="0" u="none" strike="noStrike">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SIT NFR testing will be deemed invalid if carried out as currently planned because SIT Functional would not have reached the necessary level of code stability for Non functional testing to be carried out leading to additional costs related to resources and environments required to support further cycles of NFR testing once a stable code level has been achieved. High volumes of defects are currently being found in SIT which in turn is impacting progression and therefore delays in completing the SIT cycles required to establish a suitable level of code stability. The current timelines still plan for NFR testing to be carried out prior to the completion of sufficient functional SIT required to establish a stable code set.</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Escalate to the SI via all established forums to instigate a near term plan review to ensure these phases are re-planned appropriately.</a:t>
                      </a:r>
                    </a:p>
                  </a:txBody>
                  <a:tcPr marL="0" marR="0" marT="0" marB="0" anchor="ctr">
                    <a:solidFill>
                      <a:srgbClr val="CED1E2"/>
                    </a:solidFill>
                  </a:tcPr>
                </a:tc>
                <a:tc>
                  <a:txBody>
                    <a:bodyPr/>
                    <a:lstStyle/>
                    <a:p>
                      <a:r>
                        <a:rPr lang="en-US" sz="800" dirty="0">
                          <a:solidFill>
                            <a:schemeClr val="tx1"/>
                          </a:solidFill>
                          <a:latin typeface="+mn-lt"/>
                        </a:rPr>
                        <a:t>This risk is still very relevant, particularly since SIT NR is currently scheduled to complete in November (ahead of SIT functional end in December). Increasing the probability as the planning assumptions underpinning the SIT functional testing plans are predicated on CR-30 </a:t>
                      </a:r>
                      <a:r>
                        <a:rPr lang="en-US" sz="800" dirty="0" err="1">
                          <a:solidFill>
                            <a:schemeClr val="tx1"/>
                          </a:solidFill>
                          <a:latin typeface="+mn-lt"/>
                        </a:rPr>
                        <a:t>approvalI</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30/09/20</a:t>
                      </a:r>
                    </a:p>
                  </a:txBody>
                  <a:tcPr marL="0" marR="0" marT="0" marB="0" anchor="ctr">
                    <a:solidFill>
                      <a:srgbClr val="CED1E2"/>
                    </a:solidFill>
                  </a:tcPr>
                </a:tc>
                <a:extLst>
                  <a:ext uri="{0D108BD9-81ED-4DB2-BD59-A6C34878D82A}">
                    <a16:rowId xmlns:a16="http://schemas.microsoft.com/office/drawing/2014/main" val="2240870502"/>
                  </a:ext>
                </a:extLst>
              </a:tr>
              <a:tr h="1531568">
                <a:tc>
                  <a:txBody>
                    <a:bodyPr/>
                    <a:lstStyle/>
                    <a:p>
                      <a:pPr algn="ctr" fontAlgn="ctr"/>
                      <a:r>
                        <a:rPr lang="en-GB" sz="800" b="0" i="0" u="none" strike="noStrike" dirty="0">
                          <a:solidFill>
                            <a:schemeClr val="tx1"/>
                          </a:solidFill>
                          <a:effectLst/>
                          <a:latin typeface="Arial" panose="020B0604020202020204" pitchFamily="34" charset="0"/>
                        </a:rPr>
                        <a:t>62764</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Testing</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Ofgem Switching </a:t>
                      </a:r>
                      <a:r>
                        <a:rPr lang="en-US" sz="800" b="0" i="0" u="none" strike="noStrike" dirty="0" err="1">
                          <a:solidFill>
                            <a:schemeClr val="tx1"/>
                          </a:solidFill>
                          <a:effectLst/>
                          <a:latin typeface="Arial" panose="020B0604020202020204" pitchFamily="34" charset="0"/>
                        </a:rPr>
                        <a:t>Volumetrics</a:t>
                      </a:r>
                      <a:r>
                        <a:rPr lang="en-US" sz="800" b="0" i="0" u="none" strike="noStrike" dirty="0">
                          <a:solidFill>
                            <a:schemeClr val="tx1"/>
                          </a:solidFill>
                          <a:effectLst/>
                          <a:latin typeface="Arial" panose="020B0604020202020204" pitchFamily="34" charset="0"/>
                        </a:rPr>
                        <a:t> specified in the CSS NFRs may be outdated/inaccurate, because Ofgem has made a volumetric assumption based on historic numbers and this assumption may be incorrect. PERF060 specifies that the average number of daily switching requests (gas and </a:t>
                      </a:r>
                      <a:r>
                        <a:rPr lang="en-US" sz="800" b="0" i="0" u="none" strike="noStrike" dirty="0" err="1">
                          <a:solidFill>
                            <a:schemeClr val="tx1"/>
                          </a:solidFill>
                          <a:effectLst/>
                          <a:latin typeface="Arial" panose="020B0604020202020204" pitchFamily="34" charset="0"/>
                        </a:rPr>
                        <a:t>elec</a:t>
                      </a:r>
                      <a:r>
                        <a:rPr lang="en-US" sz="800" b="0" i="0" u="none" strike="noStrike" dirty="0">
                          <a:solidFill>
                            <a:schemeClr val="tx1"/>
                          </a:solidFill>
                          <a:effectLst/>
                          <a:latin typeface="Arial" panose="020B0604020202020204" pitchFamily="34" charset="0"/>
                        </a:rPr>
                        <a:t>) is 42300, and peak number of daily switches (gas and </a:t>
                      </a:r>
                      <a:r>
                        <a:rPr lang="en-US" sz="800" b="0" i="0" u="none" strike="noStrike" dirty="0" err="1">
                          <a:solidFill>
                            <a:schemeClr val="tx1"/>
                          </a:solidFill>
                          <a:effectLst/>
                          <a:latin typeface="Arial" panose="020B0604020202020204" pitchFamily="34" charset="0"/>
                        </a:rPr>
                        <a:t>elec</a:t>
                      </a:r>
                      <a:r>
                        <a:rPr lang="en-US" sz="800" b="0" i="0" u="none" strike="noStrike" dirty="0">
                          <a:solidFill>
                            <a:schemeClr val="tx1"/>
                          </a:solidFill>
                          <a:effectLst/>
                          <a:latin typeface="Arial" panose="020B0604020202020204" pitchFamily="34" charset="0"/>
                        </a:rPr>
                        <a:t>) is 281,600. From metrics collected in Xoserve, average daily gas switching requests are around 90,000 during the week, and this shows an increasing trend, leading to a situation where the solution being developed for CSS, is being built and tested for a lower set of volumes than will actually be encountered when the system goes live. Failure upon going live due to excessive switching loads will incur additional financial and time costs.</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A design issue should be raised in JIRA, and reviewed by the Ofgem Design Review Board</a:t>
                      </a:r>
                    </a:p>
                  </a:txBody>
                  <a:tcPr marL="0" marR="0" marT="0" marB="0" anchor="ctr">
                    <a:solidFill>
                      <a:srgbClr val="CED1E2"/>
                    </a:solidFill>
                  </a:tcPr>
                </a:tc>
                <a:tc>
                  <a:txBody>
                    <a:bodyPr/>
                    <a:lstStyle/>
                    <a:p>
                      <a:r>
                        <a:rPr lang="en-US" sz="800" dirty="0" err="1">
                          <a:solidFill>
                            <a:schemeClr val="tx1"/>
                          </a:solidFill>
                          <a:latin typeface="+mn-lt"/>
                        </a:rPr>
                        <a:t>Volumetrics</a:t>
                      </a:r>
                      <a:r>
                        <a:rPr lang="en-US" sz="800" dirty="0">
                          <a:solidFill>
                            <a:schemeClr val="tx1"/>
                          </a:solidFill>
                          <a:latin typeface="+mn-lt"/>
                        </a:rPr>
                        <a:t> analysis and response in progress.</a:t>
                      </a:r>
                      <a:endParaRPr lang="en-GB" sz="800" dirty="0">
                        <a:solidFill>
                          <a:schemeClr val="tx1"/>
                        </a:solidFill>
                        <a:latin typeface="+mn-lt"/>
                      </a:endParaRPr>
                    </a:p>
                  </a:txBody>
                  <a:tcPr marL="36000" marR="36000" marT="36000" marB="36000" anchor="ctr">
                    <a:solidFill>
                      <a:srgbClr val="CED1E2"/>
                    </a:solidFill>
                  </a:tcPr>
                </a:tc>
                <a:tc>
                  <a:txBody>
                    <a:bodyPr/>
                    <a:lstStyle/>
                    <a:p>
                      <a:pPr marL="0" marR="0" lvl="0" indent="0" algn="ctr" defTabSz="914378" rtl="0" eaLnBrk="1" fontAlgn="ctr"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31/07/20</a:t>
                      </a:r>
                    </a:p>
                  </a:txBody>
                  <a:tcPr marL="0" marR="0" marT="0" marB="0" anchor="ctr">
                    <a:solidFill>
                      <a:srgbClr val="CED1E2"/>
                    </a:solidFill>
                  </a:tcPr>
                </a:tc>
                <a:extLst>
                  <a:ext uri="{0D108BD9-81ED-4DB2-BD59-A6C34878D82A}">
                    <a16:rowId xmlns:a16="http://schemas.microsoft.com/office/drawing/2014/main" val="600190028"/>
                  </a:ext>
                </a:extLst>
              </a:tr>
            </a:tbl>
          </a:graphicData>
        </a:graphic>
      </p:graphicFrame>
    </p:spTree>
    <p:extLst>
      <p:ext uri="{BB962C8B-B14F-4D97-AF65-F5344CB8AC3E}">
        <p14:creationId xmlns:p14="http://schemas.microsoft.com/office/powerpoint/2010/main" val="3895383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a:latin typeface="Arial"/>
                <a:cs typeface="Arial"/>
              </a:rPr>
              <a:t>Key Programme Risks (2/5)</a:t>
            </a:r>
          </a:p>
        </p:txBody>
      </p:sp>
      <p:graphicFrame>
        <p:nvGraphicFramePr>
          <p:cNvPr id="5" name="Table 4"/>
          <p:cNvGraphicFramePr>
            <a:graphicFrameLocks noGrp="1"/>
          </p:cNvGraphicFramePr>
          <p:nvPr>
            <p:extLst>
              <p:ext uri="{D42A27DB-BD31-4B8C-83A1-F6EECF244321}">
                <p14:modId xmlns:p14="http://schemas.microsoft.com/office/powerpoint/2010/main" val="2130060405"/>
              </p:ext>
            </p:extLst>
          </p:nvPr>
        </p:nvGraphicFramePr>
        <p:xfrm>
          <a:off x="85651" y="503606"/>
          <a:ext cx="8972695" cy="4507872"/>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329416">
                  <a:extLst>
                    <a:ext uri="{9D8B030D-6E8A-4147-A177-3AD203B41FA5}">
                      <a16:colId xmlns:a16="http://schemas.microsoft.com/office/drawing/2014/main" val="20002"/>
                    </a:ext>
                  </a:extLst>
                </a:gridCol>
                <a:gridCol w="1224366">
                  <a:extLst>
                    <a:ext uri="{9D8B030D-6E8A-4147-A177-3AD203B41FA5}">
                      <a16:colId xmlns:a16="http://schemas.microsoft.com/office/drawing/2014/main" val="20003"/>
                    </a:ext>
                  </a:extLst>
                </a:gridCol>
                <a:gridCol w="1906292">
                  <a:extLst>
                    <a:ext uri="{9D8B030D-6E8A-4147-A177-3AD203B41FA5}">
                      <a16:colId xmlns:a16="http://schemas.microsoft.com/office/drawing/2014/main" val="2992598958"/>
                    </a:ext>
                  </a:extLst>
                </a:gridCol>
                <a:gridCol w="828746">
                  <a:extLst>
                    <a:ext uri="{9D8B030D-6E8A-4147-A177-3AD203B41FA5}">
                      <a16:colId xmlns:a16="http://schemas.microsoft.com/office/drawing/2014/main" val="2261462523"/>
                    </a:ext>
                  </a:extLst>
                </a:gridCol>
              </a:tblGrid>
              <a:tr h="556590">
                <a:tc>
                  <a:txBody>
                    <a:bodyPr/>
                    <a:lstStyle/>
                    <a:p>
                      <a:pPr algn="ctr"/>
                      <a:r>
                        <a:rPr lang="en-GB" sz="90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1092268">
                <a:tc>
                  <a:txBody>
                    <a:bodyPr/>
                    <a:lstStyle/>
                    <a:p>
                      <a:pPr algn="ctr" fontAlgn="ctr"/>
                      <a:r>
                        <a:rPr lang="en-GB" sz="800" b="0" i="0" u="none" strike="noStrike" dirty="0">
                          <a:solidFill>
                            <a:schemeClr val="tx1"/>
                          </a:solidFill>
                          <a:effectLst/>
                          <a:latin typeface="Arial" panose="020B0604020202020204" pitchFamily="34" charset="0"/>
                        </a:rPr>
                        <a:t>62748</a:t>
                      </a:r>
                    </a:p>
                  </a:txBody>
                  <a:tcPr marL="0" marR="0" marT="0" marB="0" anchor="ctr">
                    <a:solidFill>
                      <a:srgbClr val="CED1E2"/>
                    </a:solidFill>
                  </a:tcPr>
                </a:tc>
                <a:tc>
                  <a:txBody>
                    <a:bodyPr/>
                    <a:lstStyle/>
                    <a:p>
                      <a:pPr algn="ctr" fontAlgn="b"/>
                      <a:endParaRPr lang="en-GB" sz="800" b="0" i="0" u="none" strike="noStrike" kern="120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kern="1200" dirty="0">
                          <a:solidFill>
                            <a:schemeClr val="tx1"/>
                          </a:solidFill>
                          <a:effectLst/>
                          <a:latin typeface="Arial" panose="020B0604020202020204" pitchFamily="34" charset="0"/>
                          <a:ea typeface="+mn-ea"/>
                          <a:cs typeface="+mn-cs"/>
                        </a:rPr>
                        <a:t>There is a risk that the later test phases such as DMT Live Rehearsals, Transition Testing and Operational Testing are not sufficiently defined or planned with clear understanding of the scope or the associated roles &amp; responsibilities of participating industry parties because the SI have been working predominantly on the near term plan without taking into consideration the scope and objectives or the later phases</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Escalate to the SI for addressing as part of the re-planning exercise</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This has been highlighted as part of various forums as well as part of the MAD log review. Xoserve have also been provided with an opportunity to present our alternative options to drive efficiencies into the plan. </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28/08/20</a:t>
                      </a:r>
                    </a:p>
                  </a:txBody>
                  <a:tcPr marL="0" marR="0" marT="0" marB="0" anchor="ctr">
                    <a:solidFill>
                      <a:srgbClr val="CED1E2"/>
                    </a:solidFill>
                  </a:tcPr>
                </a:tc>
                <a:extLst>
                  <a:ext uri="{0D108BD9-81ED-4DB2-BD59-A6C34878D82A}">
                    <a16:rowId xmlns:a16="http://schemas.microsoft.com/office/drawing/2014/main" val="3074052866"/>
                  </a:ext>
                </a:extLst>
              </a:tr>
              <a:tr h="947544">
                <a:tc>
                  <a:txBody>
                    <a:bodyPr/>
                    <a:lstStyle/>
                    <a:p>
                      <a:pPr algn="ctr" fontAlgn="ctr"/>
                      <a:r>
                        <a:rPr lang="en-GB" sz="800" b="0" i="0" u="none" strike="noStrike">
                          <a:solidFill>
                            <a:schemeClr val="tx1"/>
                          </a:solidFill>
                          <a:effectLst/>
                          <a:latin typeface="Arial" panose="020B0604020202020204" pitchFamily="34" charset="0"/>
                        </a:rPr>
                        <a:t>62758</a:t>
                      </a:r>
                    </a:p>
                  </a:txBody>
                  <a:tcPr marL="0" marR="0" marT="0" marB="0" anchor="ctr">
                    <a:solidFill>
                      <a:srgbClr val="CED1E2"/>
                    </a:solidFill>
                  </a:tcPr>
                </a:tc>
                <a:tc>
                  <a:txBody>
                    <a:bodyPr/>
                    <a:lstStyle/>
                    <a:p>
                      <a:pPr algn="ctr"/>
                      <a:endParaRPr lang="en-GB" sz="800">
                        <a:solidFill>
                          <a:schemeClr val="tx1"/>
                        </a:solidFill>
                        <a:latin typeface="+mn-lt"/>
                      </a:endParaRPr>
                    </a:p>
                  </a:txBody>
                  <a:tcPr marL="36000" marR="36000" marT="36000" marB="36000" anchor="ctr">
                    <a:solidFill>
                      <a:srgbClr val="FFC000"/>
                    </a:solidFill>
                  </a:tcPr>
                </a:tc>
                <a:tc>
                  <a:txBody>
                    <a:bodyPr/>
                    <a:lstStyle/>
                    <a:p>
                      <a:pPr algn="ctr" fontAlgn="b"/>
                      <a:r>
                        <a:rPr lang="en-GB" sz="800" b="0" i="0" u="none" strike="noStrike">
                          <a:solidFill>
                            <a:schemeClr val="tx1"/>
                          </a:solidFill>
                          <a:effectLst/>
                          <a:latin typeface="+mn-lt"/>
                        </a:rPr>
                        <a:t>Data Migration</a:t>
                      </a:r>
                    </a:p>
                  </a:txBody>
                  <a:tcPr marL="6350" marR="6350" marT="6350" marB="0" anchor="ctr">
                    <a:solidFill>
                      <a:srgbClr val="CED1E2"/>
                    </a:solidFill>
                  </a:tcPr>
                </a:tc>
                <a:tc>
                  <a:txBody>
                    <a:bodyPr/>
                    <a:lstStyle/>
                    <a:p>
                      <a:pPr algn="l" fontAlgn="ctr"/>
                      <a:r>
                        <a:rPr lang="en-US" sz="800" b="0" i="0" u="none" strike="noStrike">
                          <a:solidFill>
                            <a:schemeClr val="tx1"/>
                          </a:solidFill>
                          <a:effectLst/>
                          <a:latin typeface="Arial" panose="020B0604020202020204" pitchFamily="34" charset="0"/>
                        </a:rPr>
                        <a:t>There is a risk that DM Non-functional scenario and script population may not be completed in the allocated time because the timing clashes with DMT functional and the same resources are required for both leading to delayed completion of scripts for DM NF</a:t>
                      </a:r>
                    </a:p>
                  </a:txBody>
                  <a:tcPr marL="0" marR="0" marT="0" marB="0" anchor="ctr">
                    <a:solidFill>
                      <a:srgbClr val="CED1E2"/>
                    </a:solidFill>
                  </a:tcPr>
                </a:tc>
                <a:tc>
                  <a:txBody>
                    <a:bodyPr/>
                    <a:lstStyle/>
                    <a:p>
                      <a:pPr algn="l" fontAlgn="ctr"/>
                      <a:r>
                        <a:rPr lang="en-US" sz="800" b="0" i="0" u="none" strike="noStrike">
                          <a:solidFill>
                            <a:schemeClr val="tx1"/>
                          </a:solidFill>
                          <a:effectLst/>
                          <a:latin typeface="+mn-lt"/>
                        </a:rPr>
                        <a:t>Discuss with SI</a:t>
                      </a:r>
                    </a:p>
                  </a:txBody>
                  <a:tcPr marL="0" marR="0" marT="0" marB="0" anchor="ctr">
                    <a:solidFill>
                      <a:srgbClr val="CED1E2"/>
                    </a:solidFill>
                  </a:tcPr>
                </a:tc>
                <a:tc>
                  <a:txBody>
                    <a:bodyPr/>
                    <a:lstStyle/>
                    <a:p>
                      <a:r>
                        <a:rPr lang="en-US" sz="800" dirty="0">
                          <a:solidFill>
                            <a:schemeClr val="tx1"/>
                          </a:solidFill>
                          <a:latin typeface="+mn-lt"/>
                        </a:rPr>
                        <a:t>Probability reduced as scenario work completed, and work has started to draft scripts.</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28/08/20</a:t>
                      </a:r>
                    </a:p>
                  </a:txBody>
                  <a:tcPr marL="0" marR="0" marT="0" marB="0" anchor="ctr">
                    <a:solidFill>
                      <a:srgbClr val="CED1E2"/>
                    </a:solidFill>
                  </a:tcPr>
                </a:tc>
                <a:extLst>
                  <a:ext uri="{0D108BD9-81ED-4DB2-BD59-A6C34878D82A}">
                    <a16:rowId xmlns:a16="http://schemas.microsoft.com/office/drawing/2014/main" val="3678507989"/>
                  </a:ext>
                </a:extLst>
              </a:tr>
              <a:tr h="955735">
                <a:tc>
                  <a:txBody>
                    <a:bodyPr/>
                    <a:lstStyle/>
                    <a:p>
                      <a:pPr algn="ctr" fontAlgn="ctr"/>
                      <a:r>
                        <a:rPr lang="en-GB" sz="800" b="0" i="0" u="none" strike="noStrike" dirty="0">
                          <a:solidFill>
                            <a:schemeClr val="tx1"/>
                          </a:solidFill>
                          <a:effectLst/>
                          <a:latin typeface="Arial" panose="020B0604020202020204" pitchFamily="34" charset="0"/>
                        </a:rPr>
                        <a:t>55513</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26A412"/>
                    </a:solidFill>
                  </a:tcPr>
                </a:tc>
                <a:tc>
                  <a:txBody>
                    <a:bodyPr/>
                    <a:lstStyle/>
                    <a:p>
                      <a:pPr algn="ctr" fontAlgn="b"/>
                      <a:r>
                        <a:rPr lang="en-GB" sz="80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in the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participants might interpret business rules differently because business rules underpinning the CSS Interfaces have not been published alongside the interface document as well as discrepancies between business rules defined within REC and captured in ABACUS. Leading to significant process mismatches at a later stage (i.e. SIT, UEPT) and potential rework and timeline slippages.</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Xoserve to publish design assumptions as part of the RAID reporting to the SI to ensure visibility of Xoserve design assumptions around business rules and processes.</a:t>
                      </a:r>
                    </a:p>
                  </a:txBody>
                  <a:tcPr marL="0" marR="0" marT="0" marB="0" anchor="ctr">
                    <a:solidFill>
                      <a:srgbClr val="CED1E2"/>
                    </a:solidFill>
                  </a:tcPr>
                </a:tc>
                <a:tc>
                  <a:txBody>
                    <a:bodyPr/>
                    <a:lstStyle/>
                    <a:p>
                      <a:r>
                        <a:rPr lang="en-US" sz="800" dirty="0">
                          <a:solidFill>
                            <a:schemeClr val="tx1"/>
                          </a:solidFill>
                          <a:latin typeface="+mn-lt"/>
                        </a:rPr>
                        <a:t>This RAID item will be kept open for monitoring during SIT </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31/08/20</a:t>
                      </a:r>
                    </a:p>
                  </a:txBody>
                  <a:tcPr marL="0" marR="0" marT="0" marB="0" anchor="ctr">
                    <a:solidFill>
                      <a:srgbClr val="CED1E2"/>
                    </a:solidFill>
                  </a:tcPr>
                </a:tc>
                <a:extLst>
                  <a:ext uri="{0D108BD9-81ED-4DB2-BD59-A6C34878D82A}">
                    <a16:rowId xmlns:a16="http://schemas.microsoft.com/office/drawing/2014/main" val="921111307"/>
                  </a:ext>
                </a:extLst>
              </a:tr>
              <a:tr h="955735">
                <a:tc>
                  <a:txBody>
                    <a:bodyPr/>
                    <a:lstStyle/>
                    <a:p>
                      <a:pPr algn="ctr" fontAlgn="ctr"/>
                      <a:r>
                        <a:rPr lang="en-GB" sz="800" b="0" i="0" u="none" strike="noStrike" dirty="0">
                          <a:solidFill>
                            <a:schemeClr val="tx1"/>
                          </a:solidFill>
                          <a:effectLst/>
                          <a:latin typeface="Arial" panose="020B0604020202020204" pitchFamily="34" charset="0"/>
                        </a:rPr>
                        <a:t>62897</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Data Migration</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Xoserve may not be able to provide Landmark with data for UEPT on time leading to late delivery of data and potential delay to the start of UEPT</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Review plans, discuss with </a:t>
                      </a:r>
                      <a:r>
                        <a:rPr lang="en-US" sz="800" b="0" i="0" u="none" strike="noStrike" kern="1200" dirty="0" err="1">
                          <a:solidFill>
                            <a:schemeClr val="tx1"/>
                          </a:solidFill>
                          <a:effectLst/>
                          <a:latin typeface="+mn-lt"/>
                          <a:ea typeface="+mn-ea"/>
                          <a:cs typeface="+mn-cs"/>
                        </a:rPr>
                        <a:t>programme</a:t>
                      </a:r>
                      <a:endParaRPr lang="en-US" sz="800" b="0" i="0" u="none" strike="noStrike" kern="1200" dirty="0">
                        <a:solidFill>
                          <a:schemeClr val="tx1"/>
                        </a:solidFill>
                        <a:effectLst/>
                        <a:latin typeface="+mn-lt"/>
                        <a:ea typeface="+mn-ea"/>
                        <a:cs typeface="+mn-cs"/>
                      </a:endParaRP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Xoserve are hoping to understand from Stuart Chalmers at test review meeting when Landmark are going to provide REL and REG ID.</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31/07/20</a:t>
                      </a:r>
                    </a:p>
                  </a:txBody>
                  <a:tcPr marL="0" marR="0" marT="0" marB="0" anchor="ctr">
                    <a:solidFill>
                      <a:srgbClr val="CED1E2"/>
                    </a:solidFill>
                  </a:tcPr>
                </a:tc>
                <a:extLst>
                  <a:ext uri="{0D108BD9-81ED-4DB2-BD59-A6C34878D82A}">
                    <a16:rowId xmlns:a16="http://schemas.microsoft.com/office/drawing/2014/main" val="2532698408"/>
                  </a:ext>
                </a:extLst>
              </a:tr>
            </a:tbl>
          </a:graphicData>
        </a:graphic>
      </p:graphicFrame>
    </p:spTree>
    <p:extLst>
      <p:ext uri="{BB962C8B-B14F-4D97-AF65-F5344CB8AC3E}">
        <p14:creationId xmlns:p14="http://schemas.microsoft.com/office/powerpoint/2010/main" val="2731515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a:latin typeface="Arial"/>
                <a:cs typeface="Arial"/>
              </a:rPr>
              <a:t>Key Programme Risks (3/5)</a:t>
            </a:r>
          </a:p>
        </p:txBody>
      </p:sp>
      <p:graphicFrame>
        <p:nvGraphicFramePr>
          <p:cNvPr id="4" name="Table 3">
            <a:extLst>
              <a:ext uri="{FF2B5EF4-FFF2-40B4-BE49-F238E27FC236}">
                <a16:creationId xmlns:a16="http://schemas.microsoft.com/office/drawing/2014/main" id="{6B0920B0-018D-4D75-AF52-2290D617FF46}"/>
              </a:ext>
            </a:extLst>
          </p:cNvPr>
          <p:cNvGraphicFramePr>
            <a:graphicFrameLocks noGrp="1"/>
          </p:cNvGraphicFramePr>
          <p:nvPr>
            <p:extLst>
              <p:ext uri="{D42A27DB-BD31-4B8C-83A1-F6EECF244321}">
                <p14:modId xmlns:p14="http://schemas.microsoft.com/office/powerpoint/2010/main" val="3163574595"/>
              </p:ext>
            </p:extLst>
          </p:nvPr>
        </p:nvGraphicFramePr>
        <p:xfrm>
          <a:off x="85651" y="503608"/>
          <a:ext cx="8972695" cy="4541646"/>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546393">
                  <a:extLst>
                    <a:ext uri="{9D8B030D-6E8A-4147-A177-3AD203B41FA5}">
                      <a16:colId xmlns:a16="http://schemas.microsoft.com/office/drawing/2014/main" val="20002"/>
                    </a:ext>
                  </a:extLst>
                </a:gridCol>
                <a:gridCol w="1534332">
                  <a:extLst>
                    <a:ext uri="{9D8B030D-6E8A-4147-A177-3AD203B41FA5}">
                      <a16:colId xmlns:a16="http://schemas.microsoft.com/office/drawing/2014/main" val="20003"/>
                    </a:ext>
                  </a:extLst>
                </a:gridCol>
                <a:gridCol w="1255275">
                  <a:extLst>
                    <a:ext uri="{9D8B030D-6E8A-4147-A177-3AD203B41FA5}">
                      <a16:colId xmlns:a16="http://schemas.microsoft.com/office/drawing/2014/main" val="2992598958"/>
                    </a:ext>
                  </a:extLst>
                </a:gridCol>
                <a:gridCol w="952820">
                  <a:extLst>
                    <a:ext uri="{9D8B030D-6E8A-4147-A177-3AD203B41FA5}">
                      <a16:colId xmlns:a16="http://schemas.microsoft.com/office/drawing/2014/main" val="2261462523"/>
                    </a:ext>
                  </a:extLst>
                </a:gridCol>
              </a:tblGrid>
              <a:tr h="496206">
                <a:tc>
                  <a:txBody>
                    <a:bodyPr/>
                    <a:lstStyle/>
                    <a:p>
                      <a:pPr algn="ctr"/>
                      <a:r>
                        <a:rPr lang="en-GB" sz="90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1266793">
                <a:tc>
                  <a:txBody>
                    <a:bodyPr/>
                    <a:lstStyle/>
                    <a:p>
                      <a:pPr algn="ctr" fontAlgn="ctr"/>
                      <a:r>
                        <a:rPr lang="en-GB" sz="800" b="0" i="0" u="none" strike="noStrike" dirty="0">
                          <a:solidFill>
                            <a:schemeClr val="tx1"/>
                          </a:solidFill>
                          <a:effectLst/>
                          <a:latin typeface="Arial" panose="020B0604020202020204" pitchFamily="34" charset="0"/>
                        </a:rPr>
                        <a:t>62682</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26A412"/>
                    </a:solidFill>
                  </a:tcPr>
                </a:tc>
                <a:tc>
                  <a:txBody>
                    <a:bodyPr/>
                    <a:lstStyle/>
                    <a:p>
                      <a:pPr algn="ctr" fontAlgn="b"/>
                      <a:r>
                        <a:rPr lang="en-GB" sz="800" b="0" i="0" u="none" strike="noStrike" dirty="0">
                          <a:solidFill>
                            <a:schemeClr val="tx1"/>
                          </a:solidFill>
                          <a:effectLst/>
                          <a:latin typeface="+mn-lt"/>
                        </a:rPr>
                        <a:t>Data Migration</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DMT will not complete on time because of extremely tight schedule</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Risk raised with the SI prior to the start of DMT. The SI reported at SI-TDG that the schedule would be reviewed, but this has not happened, or the outcome has not been implemented. DMT is currently on day 2 and is significantly behind schedule</a:t>
                      </a:r>
                    </a:p>
                  </a:txBody>
                  <a:tcPr marL="0" marR="0" marT="0" marB="0" anchor="ctr">
                    <a:solidFill>
                      <a:srgbClr val="CED1E2"/>
                    </a:solidFill>
                  </a:tcPr>
                </a:tc>
                <a:tc>
                  <a:txBody>
                    <a:bodyPr/>
                    <a:lstStyle/>
                    <a:p>
                      <a:r>
                        <a:rPr lang="en-US" sz="800" dirty="0">
                          <a:solidFill>
                            <a:schemeClr val="tx1"/>
                          </a:solidFill>
                          <a:latin typeface="+mn-lt"/>
                        </a:rPr>
                        <a:t>Probability reduced in light of revised approach from SI. Exit documentation is being completed in parallel to the end of testing and cycle 2 and 3 approach has been moved to a more risk based approach.</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28/08/20</a:t>
                      </a:r>
                    </a:p>
                  </a:txBody>
                  <a:tcPr marL="0" marR="0" marT="0" marB="0" anchor="ctr">
                    <a:solidFill>
                      <a:srgbClr val="CED1E2"/>
                    </a:solidFill>
                  </a:tcPr>
                </a:tc>
                <a:extLst>
                  <a:ext uri="{0D108BD9-81ED-4DB2-BD59-A6C34878D82A}">
                    <a16:rowId xmlns:a16="http://schemas.microsoft.com/office/drawing/2014/main" val="2111364646"/>
                  </a:ext>
                </a:extLst>
              </a:tr>
              <a:tr h="598242">
                <a:tc>
                  <a:txBody>
                    <a:bodyPr/>
                    <a:lstStyle/>
                    <a:p>
                      <a:pPr algn="ctr" fontAlgn="ctr"/>
                      <a:r>
                        <a:rPr lang="en-GB" sz="800" b="0" i="0" u="none" strike="noStrike" dirty="0">
                          <a:solidFill>
                            <a:schemeClr val="tx1"/>
                          </a:solidFill>
                          <a:effectLst/>
                          <a:latin typeface="Arial" panose="020B0604020202020204" pitchFamily="34" charset="0"/>
                        </a:rPr>
                        <a:t>54378</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logical model contained in Abacus may not fully reflect the CSS processes and interactions with existing service providers because of limited engagement of all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stakeholders during the industry wide design phase. Leading to rework of the consequential design activities that have already been completed.</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Engage with SI to ensure that Abacus update to fully reflect CSS processes</a:t>
                      </a:r>
                    </a:p>
                  </a:txBody>
                  <a:tcPr marL="0" marR="0" marT="0" marB="0" anchor="ctr">
                    <a:solidFill>
                      <a:srgbClr val="CED1E2"/>
                    </a:solidFill>
                  </a:tcPr>
                </a:tc>
                <a:tc>
                  <a:txBody>
                    <a:bodyPr/>
                    <a:lstStyle/>
                    <a:p>
                      <a:r>
                        <a:rPr lang="en-US" sz="800" dirty="0">
                          <a:solidFill>
                            <a:schemeClr val="tx1"/>
                          </a:solidFill>
                          <a:latin typeface="+mn-lt"/>
                        </a:rPr>
                        <a:t>This RAID item will be kept open for monitoring during SIT.</a:t>
                      </a:r>
                      <a:endParaRPr lang="en-GB" sz="800" dirty="0">
                        <a:solidFill>
                          <a:schemeClr val="tx1"/>
                        </a:solidFill>
                        <a:latin typeface="+mn-lt"/>
                      </a:endParaRPr>
                    </a:p>
                  </a:txBody>
                  <a:tcPr marL="36000" marR="36000" marT="36000" marB="36000" anchor="ctr">
                    <a:solidFill>
                      <a:srgbClr val="CED1E2"/>
                    </a:solidFill>
                  </a:tcPr>
                </a:tc>
                <a:tc>
                  <a:txBody>
                    <a:bodyPr/>
                    <a:lstStyle/>
                    <a:p>
                      <a:pPr marL="0" marR="0" lvl="0" indent="0" algn="ctr" defTabSz="914378" rtl="0" eaLnBrk="1" fontAlgn="ctr"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31/08/20</a:t>
                      </a:r>
                    </a:p>
                  </a:txBody>
                  <a:tcPr marL="0" marR="0" marT="0" marB="0" anchor="ctr">
                    <a:solidFill>
                      <a:srgbClr val="CED1E2"/>
                    </a:solidFill>
                  </a:tcPr>
                </a:tc>
                <a:extLst>
                  <a:ext uri="{0D108BD9-81ED-4DB2-BD59-A6C34878D82A}">
                    <a16:rowId xmlns:a16="http://schemas.microsoft.com/office/drawing/2014/main" val="3074052866"/>
                  </a:ext>
                </a:extLst>
              </a:tr>
              <a:tr h="956923">
                <a:tc>
                  <a:txBody>
                    <a:bodyPr/>
                    <a:lstStyle/>
                    <a:p>
                      <a:pPr algn="ctr" fontAlgn="ctr"/>
                      <a:r>
                        <a:rPr lang="en-GB" sz="800" b="0" i="0" u="none" strike="noStrike">
                          <a:solidFill>
                            <a:schemeClr val="tx1"/>
                          </a:solidFill>
                          <a:effectLst/>
                          <a:latin typeface="Arial" panose="020B0604020202020204" pitchFamily="34" charset="0"/>
                        </a:rPr>
                        <a:t>55549</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a:solidFill>
                            <a:schemeClr val="tx1"/>
                          </a:solidFill>
                          <a:effectLst/>
                          <a:latin typeface="Arial" panose="020B0604020202020204" pitchFamily="34" charset="0"/>
                        </a:rPr>
                        <a:t>There is a risk that that the approval of the CSS Physical Design does not take into consideration the complete E2E impacts of the Switching Programme because the CSS design is solely focused on the core CSS and primary interactions with CSS. Leading to an inaccurate critical path being followed for the Programme and subsequent downstream delays to the delivery timeline.</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1. Raise with Ofgem to identify owner/RACI </a:t>
                      </a:r>
                    </a:p>
                    <a:p>
                      <a:pPr algn="l" fontAlgn="ctr"/>
                      <a:r>
                        <a:rPr lang="en-US" sz="800" b="0" i="0" u="none" strike="noStrike" kern="1200" dirty="0">
                          <a:solidFill>
                            <a:schemeClr val="tx1"/>
                          </a:solidFill>
                          <a:effectLst/>
                          <a:latin typeface="+mn-lt"/>
                          <a:ea typeface="+mn-ea"/>
                          <a:cs typeface="+mn-cs"/>
                        </a:rPr>
                        <a:t>2. E2E CSS design needs to be in place involving all components/systems/interactions which needs to be form the architectural baseline that the </a:t>
                      </a:r>
                      <a:r>
                        <a:rPr lang="en-US" sz="800" b="0" i="0" u="none" strike="noStrike" kern="1200" dirty="0" err="1">
                          <a:solidFill>
                            <a:schemeClr val="tx1"/>
                          </a:solidFill>
                          <a:effectLst/>
                          <a:latin typeface="+mn-lt"/>
                          <a:ea typeface="+mn-ea"/>
                          <a:cs typeface="+mn-cs"/>
                        </a:rPr>
                        <a:t>Programme</a:t>
                      </a:r>
                      <a:r>
                        <a:rPr lang="en-US" sz="800" b="0" i="0" u="none" strike="noStrike" kern="1200" dirty="0">
                          <a:solidFill>
                            <a:schemeClr val="tx1"/>
                          </a:solidFill>
                          <a:effectLst/>
                          <a:latin typeface="+mn-lt"/>
                          <a:ea typeface="+mn-ea"/>
                          <a:cs typeface="+mn-cs"/>
                        </a:rPr>
                        <a:t> is governed against.</a:t>
                      </a:r>
                    </a:p>
                  </a:txBody>
                  <a:tcPr marL="0" marR="0" marT="0" marB="0" anchor="ctr">
                    <a:solidFill>
                      <a:srgbClr val="CED1E2"/>
                    </a:solidFill>
                  </a:tcPr>
                </a:tc>
                <a:tc>
                  <a:txBody>
                    <a:bodyPr/>
                    <a:lstStyle/>
                    <a:p>
                      <a:pPr algn="l" rtl="0" fontAlgn="ctr"/>
                      <a:r>
                        <a:rPr lang="en-US" sz="800" b="0" i="0" u="none" strike="noStrike">
                          <a:solidFill>
                            <a:schemeClr val="tx1"/>
                          </a:solidFill>
                          <a:effectLst/>
                          <a:latin typeface="+mn-lt"/>
                        </a:rPr>
                        <a:t>This RAID item will be kept open for monitoring until the end of SIT phase 1.</a:t>
                      </a:r>
                      <a:endParaRPr lang="en-GB" sz="800" b="0" i="0" u="none" strike="noStrike">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31/08/20</a:t>
                      </a:r>
                    </a:p>
                  </a:txBody>
                  <a:tcPr marL="0" marR="0" marT="0" marB="0" anchor="ctr">
                    <a:solidFill>
                      <a:srgbClr val="CED1E2"/>
                    </a:solidFill>
                  </a:tcPr>
                </a:tc>
                <a:extLst>
                  <a:ext uri="{0D108BD9-81ED-4DB2-BD59-A6C34878D82A}">
                    <a16:rowId xmlns:a16="http://schemas.microsoft.com/office/drawing/2014/main" val="166824745"/>
                  </a:ext>
                </a:extLst>
              </a:tr>
              <a:tr h="1147178">
                <a:tc>
                  <a:txBody>
                    <a:bodyPr/>
                    <a:lstStyle/>
                    <a:p>
                      <a:pPr algn="ctr" fontAlgn="ctr"/>
                      <a:r>
                        <a:rPr lang="en-GB" sz="800" b="0" i="0" u="none" strike="noStrike" dirty="0">
                          <a:solidFill>
                            <a:schemeClr val="tx1"/>
                          </a:solidFill>
                          <a:effectLst/>
                          <a:latin typeface="Arial" panose="020B0604020202020204" pitchFamily="34" charset="0"/>
                        </a:rPr>
                        <a:t>62747</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SI working groups such SI Transition Group &amp; Technical Data working group are working in silo because of the way working groups are set up and </a:t>
                      </a:r>
                      <a:r>
                        <a:rPr lang="en-US" sz="800" b="0" i="0" u="none" strike="noStrike" dirty="0" err="1">
                          <a:solidFill>
                            <a:schemeClr val="tx1"/>
                          </a:solidFill>
                          <a:effectLst/>
                          <a:latin typeface="Arial" panose="020B0604020202020204" pitchFamily="34" charset="0"/>
                        </a:rPr>
                        <a:t>co-ordinated</a:t>
                      </a:r>
                      <a:r>
                        <a:rPr lang="en-US" sz="800" b="0" i="0" u="none" strike="noStrike" dirty="0">
                          <a:solidFill>
                            <a:schemeClr val="tx1"/>
                          </a:solidFill>
                          <a:effectLst/>
                          <a:latin typeface="Arial" panose="020B0604020202020204" pitchFamily="34" charset="0"/>
                        </a:rPr>
                        <a:t> leading to conflicting assumptions and decisions being made by different working groups.</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Escalate to the SI &amp; Ofgem via working group discussion to bring together related workgroups or ensure there are feed-ins between </a:t>
                      </a:r>
                      <a:r>
                        <a:rPr lang="en-US" sz="800" b="0" i="0" u="none" strike="noStrike" dirty="0" err="1">
                          <a:solidFill>
                            <a:schemeClr val="tx1"/>
                          </a:solidFill>
                          <a:effectLst/>
                          <a:latin typeface="Arial" panose="020B0604020202020204" pitchFamily="34" charset="0"/>
                        </a:rPr>
                        <a:t>workrgoups</a:t>
                      </a:r>
                      <a:r>
                        <a:rPr lang="en-US" sz="800" b="0" i="0" u="none" strike="noStrike" dirty="0">
                          <a:solidFill>
                            <a:schemeClr val="tx1"/>
                          </a:solidFill>
                          <a:effectLst/>
                          <a:latin typeface="Arial" panose="020B0604020202020204" pitchFamily="34" charset="0"/>
                        </a:rPr>
                        <a:t> </a:t>
                      </a:r>
                    </a:p>
                  </a:txBody>
                  <a:tcPr marL="0" marR="0" marT="0" marB="0" anchor="ctr">
                    <a:solidFill>
                      <a:srgbClr val="CED1E2"/>
                    </a:solidFill>
                  </a:tcPr>
                </a:tc>
                <a:tc>
                  <a:txBody>
                    <a:bodyPr/>
                    <a:lstStyle/>
                    <a:p>
                      <a:r>
                        <a:rPr lang="en-US" sz="800" dirty="0">
                          <a:solidFill>
                            <a:schemeClr val="tx1"/>
                          </a:solidFill>
                          <a:latin typeface="+mn-lt"/>
                        </a:rPr>
                        <a:t>This risk continues to be monitored. Awaiting confirmation via working group artefacts that considerations across working groups are being considered in planning (particularly within the Transition working group)</a:t>
                      </a:r>
                      <a:endParaRPr lang="en-GB" sz="800" dirty="0">
                        <a:solidFill>
                          <a:schemeClr val="tx1"/>
                        </a:solidFill>
                        <a:latin typeface="+mn-lt"/>
                      </a:endParaRPr>
                    </a:p>
                  </a:txBody>
                  <a:tcPr marL="36000" marR="36000" marT="36000" marB="36000" anchor="ctr">
                    <a:solidFill>
                      <a:srgbClr val="CED1E2"/>
                    </a:solidFill>
                  </a:tcPr>
                </a:tc>
                <a:tc>
                  <a:txBody>
                    <a:bodyPr/>
                    <a:lstStyle/>
                    <a:p>
                      <a:pPr marL="0" marR="0" lvl="0" indent="0" algn="ctr" defTabSz="914378" rtl="0" eaLnBrk="1" fontAlgn="ctr"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31/08/20</a:t>
                      </a:r>
                    </a:p>
                  </a:txBody>
                  <a:tcPr marL="0" marR="0" marT="0" marB="0" anchor="ctr">
                    <a:solidFill>
                      <a:srgbClr val="CED1E2"/>
                    </a:solidFill>
                  </a:tcPr>
                </a:tc>
                <a:extLst>
                  <a:ext uri="{0D108BD9-81ED-4DB2-BD59-A6C34878D82A}">
                    <a16:rowId xmlns:a16="http://schemas.microsoft.com/office/drawing/2014/main" val="1933710552"/>
                  </a:ext>
                </a:extLst>
              </a:tr>
            </a:tbl>
          </a:graphicData>
        </a:graphic>
      </p:graphicFrame>
    </p:spTree>
    <p:extLst>
      <p:ext uri="{BB962C8B-B14F-4D97-AF65-F5344CB8AC3E}">
        <p14:creationId xmlns:p14="http://schemas.microsoft.com/office/powerpoint/2010/main" val="1658133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a:latin typeface="Arial"/>
                <a:cs typeface="Arial"/>
              </a:rPr>
              <a:t>Key Programme Risks (4/5)</a:t>
            </a:r>
          </a:p>
        </p:txBody>
      </p:sp>
      <p:graphicFrame>
        <p:nvGraphicFramePr>
          <p:cNvPr id="6" name="Table 5">
            <a:extLst>
              <a:ext uri="{FF2B5EF4-FFF2-40B4-BE49-F238E27FC236}">
                <a16:creationId xmlns:a16="http://schemas.microsoft.com/office/drawing/2014/main" id="{6500F5EA-9F5F-4187-B4AD-7ACA78930A14}"/>
              </a:ext>
            </a:extLst>
          </p:cNvPr>
          <p:cNvGraphicFramePr>
            <a:graphicFrameLocks noGrp="1"/>
          </p:cNvGraphicFramePr>
          <p:nvPr>
            <p:extLst>
              <p:ext uri="{D42A27DB-BD31-4B8C-83A1-F6EECF244321}">
                <p14:modId xmlns:p14="http://schemas.microsoft.com/office/powerpoint/2010/main" val="919023120"/>
              </p:ext>
            </p:extLst>
          </p:nvPr>
        </p:nvGraphicFramePr>
        <p:xfrm>
          <a:off x="93810" y="523267"/>
          <a:ext cx="8972695" cy="4488209"/>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654108">
                  <a:extLst>
                    <a:ext uri="{9D8B030D-6E8A-4147-A177-3AD203B41FA5}">
                      <a16:colId xmlns:a16="http://schemas.microsoft.com/office/drawing/2014/main" val="3490358336"/>
                    </a:ext>
                  </a:extLst>
                </a:gridCol>
                <a:gridCol w="3119913">
                  <a:extLst>
                    <a:ext uri="{9D8B030D-6E8A-4147-A177-3AD203B41FA5}">
                      <a16:colId xmlns:a16="http://schemas.microsoft.com/office/drawing/2014/main" val="20002"/>
                    </a:ext>
                  </a:extLst>
                </a:gridCol>
                <a:gridCol w="1882393">
                  <a:extLst>
                    <a:ext uri="{9D8B030D-6E8A-4147-A177-3AD203B41FA5}">
                      <a16:colId xmlns:a16="http://schemas.microsoft.com/office/drawing/2014/main" val="20003"/>
                    </a:ext>
                  </a:extLst>
                </a:gridCol>
                <a:gridCol w="1627886">
                  <a:extLst>
                    <a:ext uri="{9D8B030D-6E8A-4147-A177-3AD203B41FA5}">
                      <a16:colId xmlns:a16="http://schemas.microsoft.com/office/drawing/2014/main" val="2992598958"/>
                    </a:ext>
                  </a:extLst>
                </a:gridCol>
                <a:gridCol w="952820">
                  <a:extLst>
                    <a:ext uri="{9D8B030D-6E8A-4147-A177-3AD203B41FA5}">
                      <a16:colId xmlns:a16="http://schemas.microsoft.com/office/drawing/2014/main" val="2261462523"/>
                    </a:ext>
                  </a:extLst>
                </a:gridCol>
              </a:tblGrid>
              <a:tr h="801148">
                <a:tc>
                  <a:txBody>
                    <a:bodyPr/>
                    <a:lstStyle/>
                    <a:p>
                      <a:pPr algn="ctr"/>
                      <a:r>
                        <a:rPr lang="en-GB" sz="90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870619">
                <a:tc>
                  <a:txBody>
                    <a:bodyPr/>
                    <a:lstStyle/>
                    <a:p>
                      <a:pPr algn="ctr" fontAlgn="ctr"/>
                      <a:r>
                        <a:rPr lang="en-GB" sz="800" b="0" i="0" u="none" strike="noStrike" dirty="0">
                          <a:solidFill>
                            <a:schemeClr val="tx1"/>
                          </a:solidFill>
                          <a:effectLst/>
                          <a:latin typeface="Arial" panose="020B0604020202020204" pitchFamily="34" charset="0"/>
                        </a:rPr>
                        <a:t>62830</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Data Migration</a:t>
                      </a:r>
                    </a:p>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we may not be able to access the </a:t>
                      </a:r>
                      <a:r>
                        <a:rPr lang="en-US" sz="800" b="0" i="0" u="none" strike="noStrike" dirty="0" err="1">
                          <a:solidFill>
                            <a:schemeClr val="tx1"/>
                          </a:solidFill>
                          <a:effectLst/>
                          <a:latin typeface="Arial" panose="020B0604020202020204" pitchFamily="34" charset="0"/>
                        </a:rPr>
                        <a:t>datacentre</a:t>
                      </a:r>
                      <a:r>
                        <a:rPr lang="en-US" sz="800" b="0" i="0" u="none" strike="noStrike" dirty="0">
                          <a:solidFill>
                            <a:schemeClr val="tx1"/>
                          </a:solidFill>
                          <a:effectLst/>
                          <a:latin typeface="Arial" panose="020B0604020202020204" pitchFamily="34" charset="0"/>
                        </a:rPr>
                        <a:t> in order to connect the databox,  to move the 31st prod cut to the azure environment </a:t>
                      </a:r>
                      <a:r>
                        <a:rPr lang="en-US" sz="800" b="0" i="0" u="none" strike="noStrike" dirty="0" err="1">
                          <a:solidFill>
                            <a:schemeClr val="tx1"/>
                          </a:solidFill>
                          <a:effectLst/>
                          <a:latin typeface="Arial" panose="020B0604020202020204" pitchFamily="34" charset="0"/>
                        </a:rPr>
                        <a:t>eading</a:t>
                      </a:r>
                      <a:r>
                        <a:rPr lang="en-US" sz="800" b="0" i="0" u="none" strike="noStrike" dirty="0">
                          <a:solidFill>
                            <a:schemeClr val="tx1"/>
                          </a:solidFill>
                          <a:effectLst/>
                          <a:latin typeface="Arial" panose="020B0604020202020204" pitchFamily="34" charset="0"/>
                        </a:rPr>
                        <a:t> to Xoserve being unable to load the data copy onto the environment to begin extract work, and test preparation</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Escalate with TechOps to explore options for gaining access to the data </a:t>
                      </a:r>
                      <a:r>
                        <a:rPr lang="en-US" sz="800" b="0" i="0" u="none" strike="noStrike" kern="1200" dirty="0" err="1">
                          <a:solidFill>
                            <a:schemeClr val="tx1"/>
                          </a:solidFill>
                          <a:effectLst/>
                          <a:latin typeface="+mn-lt"/>
                          <a:ea typeface="+mn-ea"/>
                          <a:cs typeface="+mn-cs"/>
                        </a:rPr>
                        <a:t>centre</a:t>
                      </a:r>
                      <a:r>
                        <a:rPr lang="en-US" sz="800" b="0" i="0" u="none" strike="noStrike" kern="1200" dirty="0">
                          <a:solidFill>
                            <a:schemeClr val="tx1"/>
                          </a:solidFill>
                          <a:effectLst/>
                          <a:latin typeface="+mn-lt"/>
                          <a:ea typeface="+mn-ea"/>
                          <a:cs typeface="+mn-cs"/>
                        </a:rPr>
                        <a:t>.</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Continues to be a risk until access is confirmed but as lockdown easing continues the probability of this risk is reducing.</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14/08/20</a:t>
                      </a:r>
                    </a:p>
                  </a:txBody>
                  <a:tcPr marL="0" marR="0" marT="0" marB="0" anchor="ctr">
                    <a:solidFill>
                      <a:srgbClr val="CED1E2"/>
                    </a:solidFill>
                  </a:tcPr>
                </a:tc>
                <a:extLst>
                  <a:ext uri="{0D108BD9-81ED-4DB2-BD59-A6C34878D82A}">
                    <a16:rowId xmlns:a16="http://schemas.microsoft.com/office/drawing/2014/main" val="2081225307"/>
                  </a:ext>
                </a:extLst>
              </a:tr>
              <a:tr h="870619">
                <a:tc>
                  <a:txBody>
                    <a:bodyPr/>
                    <a:lstStyle/>
                    <a:p>
                      <a:pPr algn="ctr" fontAlgn="ctr"/>
                      <a:r>
                        <a:rPr lang="en-GB" sz="800" b="0" i="0" u="none" strike="noStrike" dirty="0">
                          <a:solidFill>
                            <a:schemeClr val="tx1"/>
                          </a:solidFill>
                          <a:effectLst/>
                          <a:latin typeface="Arial" panose="020B0604020202020204" pitchFamily="34" charset="0"/>
                        </a:rPr>
                        <a:t>63061</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Data Migration</a:t>
                      </a:r>
                    </a:p>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of delays in transferring the production data copy from the databox to Azure by Microsoft leading to delays in provision of data extracts for Landmark for UEPT</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Discuss MS service levels and agreements with Steve Concannon</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Discussions underway with our Microsoft account team</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30/10/20</a:t>
                      </a:r>
                    </a:p>
                  </a:txBody>
                  <a:tcPr marL="0" marR="0" marT="0" marB="0" anchor="ctr">
                    <a:solidFill>
                      <a:srgbClr val="CED1E2"/>
                    </a:solidFill>
                  </a:tcPr>
                </a:tc>
                <a:extLst>
                  <a:ext uri="{0D108BD9-81ED-4DB2-BD59-A6C34878D82A}">
                    <a16:rowId xmlns:a16="http://schemas.microsoft.com/office/drawing/2014/main" val="993251825"/>
                  </a:ext>
                </a:extLst>
              </a:tr>
              <a:tr h="1075204">
                <a:tc>
                  <a:txBody>
                    <a:bodyPr/>
                    <a:lstStyle/>
                    <a:p>
                      <a:pPr algn="ctr" fontAlgn="ctr"/>
                      <a:r>
                        <a:rPr lang="en-GB" sz="800" b="0" i="0" u="none" strike="noStrike" dirty="0">
                          <a:solidFill>
                            <a:schemeClr val="tx1"/>
                          </a:solidFill>
                          <a:effectLst/>
                          <a:latin typeface="Arial" panose="020B0604020202020204" pitchFamily="34" charset="0"/>
                        </a:rPr>
                        <a:t>61894</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CSS proposed SLA's do not align to current service model/SLA's because DCC/Ofgem are proposing a new set of SLA's for all parties regardless of existing arrangements, leading to target operating model changes and potential contractual changes with 3rd party suppliers (considerable increase in operational cost)</a:t>
                      </a:r>
                    </a:p>
                  </a:txBody>
                  <a:tcPr marL="0" marR="0" marT="0" marB="0" anchor="ctr">
                    <a:solidFill>
                      <a:srgbClr val="CED1E2"/>
                    </a:solidFill>
                  </a:tcPr>
                </a:tc>
                <a:tc>
                  <a:txBody>
                    <a:bodyPr/>
                    <a:lstStyle/>
                    <a:p>
                      <a:pPr algn="l" fontAlgn="ctr"/>
                      <a:r>
                        <a:rPr lang="en-US" sz="800" b="0" i="0" u="none" strike="noStrike">
                          <a:solidFill>
                            <a:schemeClr val="tx1"/>
                          </a:solidFill>
                          <a:effectLst/>
                          <a:latin typeface="Arial" panose="020B0604020202020204" pitchFamily="34" charset="0"/>
                        </a:rPr>
                        <a:t>Our working assumption is that existing SLAs will prevail however, there are ongoing discussions taking place with DCC to understand their expectation.</a:t>
                      </a:r>
                    </a:p>
                    <a:p>
                      <a:pPr algn="l" fontAlgn="ctr"/>
                      <a:endParaRPr lang="en-US" sz="800" b="0" i="0" u="none" strike="noStrike">
                        <a:solidFill>
                          <a:schemeClr val="tx1"/>
                        </a:solidFill>
                        <a:effectLst/>
                        <a:latin typeface="Arial" panose="020B0604020202020204" pitchFamily="34" charset="0"/>
                      </a:endParaRPr>
                    </a:p>
                    <a:p>
                      <a:pPr algn="l" fontAlgn="ctr"/>
                      <a:endParaRPr lang="en-US" sz="800" b="0" i="0" u="none" strike="noStrike">
                        <a:solidFill>
                          <a:schemeClr val="tx1"/>
                        </a:solidFill>
                        <a:effectLst/>
                        <a:latin typeface="Arial" panose="020B0604020202020204" pitchFamily="34" charset="0"/>
                      </a:endParaRPr>
                    </a:p>
                    <a:p>
                      <a:pPr algn="l" fontAlgn="ctr"/>
                      <a:r>
                        <a:rPr lang="en-US" sz="800" b="0" i="0" u="none" strike="noStrike">
                          <a:solidFill>
                            <a:schemeClr val="tx1"/>
                          </a:solidFill>
                          <a:effectLst/>
                          <a:latin typeface="Arial" panose="020B0604020202020204" pitchFamily="34" charset="0"/>
                        </a:rPr>
                        <a:t>REC review - no such SLA's imposed on us currently.</a:t>
                      </a:r>
                    </a:p>
                  </a:txBody>
                  <a:tcPr marL="0" marR="0" marT="0" marB="0" anchor="ctr">
                    <a:solidFill>
                      <a:srgbClr val="CED1E2"/>
                    </a:solidFill>
                  </a:tcPr>
                </a:tc>
                <a:tc>
                  <a:txBody>
                    <a:bodyPr/>
                    <a:lstStyle/>
                    <a:p>
                      <a:br>
                        <a:rPr lang="en-US" sz="800" dirty="0"/>
                      </a:br>
                      <a:r>
                        <a:rPr lang="en-US" sz="800" b="0" i="0" u="none" strike="noStrike" dirty="0">
                          <a:solidFill>
                            <a:srgbClr val="000000"/>
                          </a:solidFill>
                          <a:effectLst/>
                          <a:latin typeface="arial" panose="020B0604020202020204" pitchFamily="34" charset="0"/>
                        </a:rPr>
                        <a:t>Update requested within the July forum.  Advise that meetings were arranged between DCC &amp; Ofgem to discuss and would provide an update as soon as possible.</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Arial" panose="020B0604020202020204" pitchFamily="34" charset="0"/>
                        </a:rPr>
                        <a:t>07/08/20</a:t>
                      </a:r>
                    </a:p>
                  </a:txBody>
                  <a:tcPr marL="0" marR="0" marT="0" marB="0" anchor="ctr">
                    <a:solidFill>
                      <a:srgbClr val="CED1E2"/>
                    </a:solidFill>
                  </a:tcPr>
                </a:tc>
                <a:extLst>
                  <a:ext uri="{0D108BD9-81ED-4DB2-BD59-A6C34878D82A}">
                    <a16:rowId xmlns:a16="http://schemas.microsoft.com/office/drawing/2014/main" val="936705968"/>
                  </a:ext>
                </a:extLst>
              </a:tr>
              <a:tr h="870619">
                <a:tc>
                  <a:txBody>
                    <a:bodyPr/>
                    <a:lstStyle/>
                    <a:p>
                      <a:pPr algn="ctr" fontAlgn="ctr"/>
                      <a:r>
                        <a:rPr lang="en-GB" sz="800" b="0" i="0" u="none" strike="noStrike">
                          <a:solidFill>
                            <a:schemeClr val="tx1"/>
                          </a:solidFill>
                          <a:effectLst/>
                          <a:latin typeface="Arial" panose="020B0604020202020204" pitchFamily="34" charset="0"/>
                        </a:rPr>
                        <a:t>50199</a:t>
                      </a:r>
                    </a:p>
                  </a:txBody>
                  <a:tcPr marL="0" marR="0" marT="0" marB="0" anchor="ctr">
                    <a:solidFill>
                      <a:srgbClr val="CED1E2"/>
                    </a:solidFill>
                  </a:tcPr>
                </a:tc>
                <a:tc>
                  <a:txBody>
                    <a:bodyPr/>
                    <a:lstStyle/>
                    <a:p>
                      <a:pPr algn="ctr" fontAlgn="b"/>
                      <a:endParaRPr lang="en-GB" sz="800" b="0" i="0" u="none" strike="noStrike" kern="120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CSS Consequential  may be unable to meet switching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timelines and end up delaying the overall Ofgem Switching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because of the fact that Xoserve consequential changes are complex and significant in scale, leading to potential delays to the Industry plan &amp; reputation impact to Xoserve</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Continued engagement with SI and other Switching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stakeholders to ensure that all inbound dependencies are met within expected timelines.</a:t>
                      </a:r>
                    </a:p>
                  </a:txBody>
                  <a:tcPr marL="0" marR="0" marT="0" marB="0" anchor="ctr">
                    <a:solidFill>
                      <a:srgbClr val="CED1E2"/>
                    </a:solidFill>
                  </a:tcPr>
                </a:tc>
                <a:tc>
                  <a:txBody>
                    <a:bodyPr/>
                    <a:lstStyle/>
                    <a:p>
                      <a:r>
                        <a:rPr lang="en-US" sz="800" dirty="0">
                          <a:solidFill>
                            <a:schemeClr val="tx1"/>
                          </a:solidFill>
                          <a:latin typeface="+mn-lt"/>
                        </a:rPr>
                        <a:t> </a:t>
                      </a:r>
                      <a:r>
                        <a:rPr lang="en-US" sz="800" dirty="0" err="1">
                          <a:solidFill>
                            <a:schemeClr val="tx1"/>
                          </a:solidFill>
                          <a:latin typeface="+mn-lt"/>
                        </a:rPr>
                        <a:t>Xoserve's</a:t>
                      </a:r>
                      <a:r>
                        <a:rPr lang="en-US" sz="800" dirty="0">
                          <a:solidFill>
                            <a:schemeClr val="tx1"/>
                          </a:solidFill>
                          <a:latin typeface="+mn-lt"/>
                        </a:rPr>
                        <a:t> activities all continue to be on track to the delivery plan and future dates are being aligned to the </a:t>
                      </a:r>
                      <a:r>
                        <a:rPr lang="en-US" sz="800" dirty="0" err="1">
                          <a:solidFill>
                            <a:schemeClr val="tx1"/>
                          </a:solidFill>
                          <a:latin typeface="+mn-lt"/>
                        </a:rPr>
                        <a:t>replan</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Arial" panose="020B0604020202020204" pitchFamily="34" charset="0"/>
                        </a:rPr>
                        <a:t>30/09/20</a:t>
                      </a:r>
                    </a:p>
                  </a:txBody>
                  <a:tcPr marL="0" marR="0" marT="0" marB="0" anchor="ctr">
                    <a:solidFill>
                      <a:srgbClr val="CED1E2"/>
                    </a:solidFill>
                  </a:tcPr>
                </a:tc>
                <a:extLst>
                  <a:ext uri="{0D108BD9-81ED-4DB2-BD59-A6C34878D82A}">
                    <a16:rowId xmlns:a16="http://schemas.microsoft.com/office/drawing/2014/main" val="919046127"/>
                  </a:ext>
                </a:extLst>
              </a:tr>
            </a:tbl>
          </a:graphicData>
        </a:graphic>
      </p:graphicFrame>
    </p:spTree>
    <p:extLst>
      <p:ext uri="{BB962C8B-B14F-4D97-AF65-F5344CB8AC3E}">
        <p14:creationId xmlns:p14="http://schemas.microsoft.com/office/powerpoint/2010/main" val="3840453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a:latin typeface="Arial"/>
                <a:cs typeface="Arial"/>
              </a:rPr>
              <a:t>Key Programme Risks (5/5)</a:t>
            </a:r>
          </a:p>
        </p:txBody>
      </p:sp>
      <p:graphicFrame>
        <p:nvGraphicFramePr>
          <p:cNvPr id="4" name="Table 3">
            <a:extLst>
              <a:ext uri="{FF2B5EF4-FFF2-40B4-BE49-F238E27FC236}">
                <a16:creationId xmlns:a16="http://schemas.microsoft.com/office/drawing/2014/main" id="{21C82824-B6F8-4235-A640-0218035C3387}"/>
              </a:ext>
            </a:extLst>
          </p:cNvPr>
          <p:cNvGraphicFramePr>
            <a:graphicFrameLocks noGrp="1"/>
          </p:cNvGraphicFramePr>
          <p:nvPr>
            <p:extLst>
              <p:ext uri="{D42A27DB-BD31-4B8C-83A1-F6EECF244321}">
                <p14:modId xmlns:p14="http://schemas.microsoft.com/office/powerpoint/2010/main" val="23598448"/>
              </p:ext>
            </p:extLst>
          </p:nvPr>
        </p:nvGraphicFramePr>
        <p:xfrm>
          <a:off x="85651" y="543931"/>
          <a:ext cx="8972695" cy="2682798"/>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2366986">
                  <a:extLst>
                    <a:ext uri="{9D8B030D-6E8A-4147-A177-3AD203B41FA5}">
                      <a16:colId xmlns:a16="http://schemas.microsoft.com/office/drawing/2014/main" val="20002"/>
                    </a:ext>
                  </a:extLst>
                </a:gridCol>
                <a:gridCol w="1917700">
                  <a:extLst>
                    <a:ext uri="{9D8B030D-6E8A-4147-A177-3AD203B41FA5}">
                      <a16:colId xmlns:a16="http://schemas.microsoft.com/office/drawing/2014/main" val="20003"/>
                    </a:ext>
                  </a:extLst>
                </a:gridCol>
                <a:gridCol w="2051314">
                  <a:extLst>
                    <a:ext uri="{9D8B030D-6E8A-4147-A177-3AD203B41FA5}">
                      <a16:colId xmlns:a16="http://schemas.microsoft.com/office/drawing/2014/main" val="2992598958"/>
                    </a:ext>
                  </a:extLst>
                </a:gridCol>
                <a:gridCol w="952820">
                  <a:extLst>
                    <a:ext uri="{9D8B030D-6E8A-4147-A177-3AD203B41FA5}">
                      <a16:colId xmlns:a16="http://schemas.microsoft.com/office/drawing/2014/main" val="2261462523"/>
                    </a:ext>
                  </a:extLst>
                </a:gridCol>
              </a:tblGrid>
              <a:tr h="473122">
                <a:tc>
                  <a:txBody>
                    <a:bodyPr/>
                    <a:lstStyle/>
                    <a:p>
                      <a:pPr algn="ctr"/>
                      <a:r>
                        <a:rPr lang="en-GB" sz="900"/>
                        <a:t>REF</a:t>
                      </a:r>
                    </a:p>
                  </a:txBody>
                  <a:tcPr marL="36000" marR="36000" marT="36000" marB="36000" anchor="ctr"/>
                </a:tc>
                <a:tc>
                  <a:txBody>
                    <a:bodyPr/>
                    <a:lstStyle/>
                    <a:p>
                      <a:pPr algn="ctr"/>
                      <a:r>
                        <a:rPr lang="en-GB" sz="900"/>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t>DESCRIPTION</a:t>
                      </a:r>
                      <a:endParaRPr lang="en-GB" sz="900"/>
                    </a:p>
                  </a:txBody>
                  <a:tcPr marL="36000" marR="36000" marT="36000" marB="36000" anchor="ctr"/>
                </a:tc>
                <a:tc>
                  <a:txBody>
                    <a:bodyPr/>
                    <a:lstStyle/>
                    <a:p>
                      <a:pPr algn="ctr"/>
                      <a:r>
                        <a:rPr lang="en-GB" sz="900"/>
                        <a:t>MITIGATING ACTIONS</a:t>
                      </a:r>
                    </a:p>
                  </a:txBody>
                  <a:tcPr marL="36000" marR="36000" marT="36000" marB="36000" anchor="ctr"/>
                </a:tc>
                <a:tc>
                  <a:txBody>
                    <a:bodyPr/>
                    <a:lstStyle/>
                    <a:p>
                      <a:pPr algn="ctr"/>
                      <a:r>
                        <a:rPr lang="en-GB" sz="900"/>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908118">
                <a:tc>
                  <a:txBody>
                    <a:bodyPr/>
                    <a:lstStyle/>
                    <a:p>
                      <a:pPr algn="ctr" fontAlgn="ctr"/>
                      <a:r>
                        <a:rPr lang="en-GB" sz="800" b="0" i="0" u="none" strike="noStrike">
                          <a:solidFill>
                            <a:schemeClr val="tx1"/>
                          </a:solidFill>
                          <a:effectLst/>
                          <a:latin typeface="Arial" panose="020B0604020202020204" pitchFamily="34" charset="0"/>
                        </a:rPr>
                        <a:t>62695</a:t>
                      </a:r>
                    </a:p>
                  </a:txBody>
                  <a:tcPr marL="0" marR="0" marT="0" marB="0" anchor="ctr">
                    <a:solidFill>
                      <a:srgbClr val="CED1E2"/>
                    </a:solidFill>
                  </a:tcPr>
                </a:tc>
                <a:tc>
                  <a:txBody>
                    <a:bodyPr/>
                    <a:lstStyle/>
                    <a:p>
                      <a:pPr algn="ctr" fontAlgn="b"/>
                      <a:endParaRPr lang="en-GB" sz="800" b="0" i="0" u="none" strike="noStrike" kern="120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a:solidFill>
                            <a:srgbClr val="000000"/>
                          </a:solidFill>
                          <a:effectLst/>
                          <a:latin typeface="Arial" panose="020B0604020202020204" pitchFamily="34" charset="0"/>
                        </a:rPr>
                        <a:t>There is a risk that </a:t>
                      </a:r>
                      <a:r>
                        <a:rPr lang="en-US" sz="800" b="0" i="0" u="none" strike="noStrike" err="1">
                          <a:solidFill>
                            <a:srgbClr val="000000"/>
                          </a:solidFill>
                          <a:effectLst/>
                          <a:latin typeface="Arial" panose="020B0604020202020204" pitchFamily="34" charset="0"/>
                        </a:rPr>
                        <a:t>Xoserve</a:t>
                      </a:r>
                      <a:r>
                        <a:rPr lang="en-US" sz="800" b="0" i="0" u="none" strike="noStrike">
                          <a:solidFill>
                            <a:srgbClr val="000000"/>
                          </a:solidFill>
                          <a:effectLst/>
                          <a:latin typeface="Arial" panose="020B0604020202020204" pitchFamily="34" charset="0"/>
                        </a:rPr>
                        <a:t> is not aware of changes made to the core Service Management processes because of DCC not providing updated process maps leading to re-work to review the revised DCC process maps and update ours accordingly.</a:t>
                      </a:r>
                      <a:endParaRPr lang="en-US" sz="800" b="0" i="0" u="none" strike="noStrike">
                        <a:solidFill>
                          <a:schemeClr val="tx1"/>
                        </a:solidFill>
                        <a:effectLst/>
                        <a:latin typeface="Arial" panose="020B0604020202020204" pitchFamily="34" charset="0"/>
                      </a:endParaRPr>
                    </a:p>
                  </a:txBody>
                  <a:tcPr marL="0" marR="0" marT="0" marB="0" anchor="ctr">
                    <a:solidFill>
                      <a:srgbClr val="CED1E2"/>
                    </a:solidFill>
                  </a:tcPr>
                </a:tc>
                <a:tc>
                  <a:txBody>
                    <a:bodyPr/>
                    <a:lstStyle/>
                    <a:p>
                      <a:pPr algn="l" fontAlgn="ctr"/>
                      <a:r>
                        <a:rPr lang="en-US" sz="800" b="0" i="0" u="none" strike="noStrike" kern="1200">
                          <a:solidFill>
                            <a:schemeClr val="tx1"/>
                          </a:solidFill>
                          <a:effectLst/>
                          <a:latin typeface="+mn-lt"/>
                          <a:ea typeface="+mn-ea"/>
                          <a:cs typeface="+mn-cs"/>
                        </a:rPr>
                        <a:t>Requested copies of the revised process maps to review</a:t>
                      </a:r>
                    </a:p>
                  </a:txBody>
                  <a:tcPr marL="0" marR="0" marT="0" marB="0" anchor="ctr">
                    <a:solidFill>
                      <a:srgbClr val="CED1E2"/>
                    </a:solidFill>
                  </a:tcPr>
                </a:tc>
                <a:tc>
                  <a:txBody>
                    <a:bodyPr/>
                    <a:lstStyle/>
                    <a:p>
                      <a:pPr algn="l" rtl="0" fontAlgn="ctr"/>
                      <a:r>
                        <a:rPr lang="en-US" sz="800" b="0" i="0" u="none" strike="noStrike" dirty="0">
                          <a:solidFill>
                            <a:srgbClr val="000000"/>
                          </a:solidFill>
                          <a:effectLst/>
                          <a:latin typeface="Arial" panose="020B0604020202020204" pitchFamily="34" charset="0"/>
                        </a:rPr>
                        <a:t>Within the July forum, it was advised that the latest process maps would be issued to all parties to review and provide feedback.  These were issued on 21st July and included non core processes.  Target review date set by DCC is 21/08/20 - this will be ambitious to review all the documents that they have sent (10 in total) by 21st however, we will focus on the core processes initially.</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31/08/20</a:t>
                      </a:r>
                    </a:p>
                  </a:txBody>
                  <a:tcPr marL="0" marR="0" marT="0" marB="0" anchor="ctr">
                    <a:solidFill>
                      <a:srgbClr val="CED1E2"/>
                    </a:solidFill>
                  </a:tcPr>
                </a:tc>
                <a:extLst>
                  <a:ext uri="{0D108BD9-81ED-4DB2-BD59-A6C34878D82A}">
                    <a16:rowId xmlns:a16="http://schemas.microsoft.com/office/drawing/2014/main" val="3219241531"/>
                  </a:ext>
                </a:extLst>
              </a:tr>
              <a:tr h="908118">
                <a:tc>
                  <a:txBody>
                    <a:bodyPr/>
                    <a:lstStyle/>
                    <a:p>
                      <a:pPr algn="ctr" fontAlgn="ctr"/>
                      <a:r>
                        <a:rPr lang="en-GB" sz="800" b="0" i="0" u="none" strike="noStrike" dirty="0">
                          <a:solidFill>
                            <a:schemeClr val="tx1"/>
                          </a:solidFill>
                          <a:effectLst/>
                          <a:latin typeface="Arial" panose="020B0604020202020204" pitchFamily="34" charset="0"/>
                        </a:rPr>
                        <a:t>63062</a:t>
                      </a:r>
                    </a:p>
                  </a:txBody>
                  <a:tcPr marL="0" marR="0" marT="0" marB="0" anchor="ctr">
                    <a:solidFill>
                      <a:srgbClr val="CED1E2"/>
                    </a:solidFill>
                  </a:tcPr>
                </a:tc>
                <a:tc>
                  <a:txBody>
                    <a:bodyPr/>
                    <a:lstStyle/>
                    <a:p>
                      <a:pPr algn="ctr" fontAlgn="t"/>
                      <a:endParaRPr lang="en-GB" sz="800" b="0" i="0" u="none" strike="noStrike">
                        <a:solidFill>
                          <a:schemeClr val="tx1"/>
                        </a:solidFill>
                        <a:effectLst/>
                        <a:latin typeface="+mn-lt"/>
                      </a:endParaRPr>
                    </a:p>
                  </a:txBody>
                  <a:tcPr marL="9525" marR="9525" marT="9525" marB="0" anchor="ctr">
                    <a:solidFill>
                      <a:srgbClr val="26A412"/>
                    </a:solidFill>
                  </a:tcPr>
                </a:tc>
                <a:tc>
                  <a:txBody>
                    <a:bodyPr/>
                    <a:lstStyle/>
                    <a:p>
                      <a:pPr algn="ctr" fontAlgn="b"/>
                      <a:r>
                        <a:rPr lang="en-GB" sz="800" b="0" i="0" u="none" strike="noStrike" dirty="0">
                          <a:solidFill>
                            <a:schemeClr val="tx1"/>
                          </a:solidFill>
                          <a:effectLst/>
                          <a:latin typeface="+mn-lt"/>
                        </a:rPr>
                        <a:t>Data Migration</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REL and </a:t>
                      </a:r>
                      <a:r>
                        <a:rPr lang="en-US" sz="800" b="0" i="0" u="none" strike="noStrike" dirty="0" err="1">
                          <a:solidFill>
                            <a:schemeClr val="tx1"/>
                          </a:solidFill>
                          <a:effectLst/>
                          <a:latin typeface="Arial" panose="020B0604020202020204" pitchFamily="34" charset="0"/>
                        </a:rPr>
                        <a:t>RegId</a:t>
                      </a:r>
                      <a:r>
                        <a:rPr lang="en-US" sz="800" b="0" i="0" u="none" strike="noStrike" dirty="0">
                          <a:solidFill>
                            <a:schemeClr val="tx1"/>
                          </a:solidFill>
                          <a:effectLst/>
                          <a:latin typeface="Arial" panose="020B0604020202020204" pitchFamily="34" charset="0"/>
                        </a:rPr>
                        <a:t> data may be provided late in February / March because of 2 weeks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shutdown at Landmark / SI over Christmas leading to shortened timeline for loading the data or a delayed load</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Review with SI</a:t>
                      </a:r>
                    </a:p>
                  </a:txBody>
                  <a:tcPr marL="0" marR="0" marT="0" marB="0" anchor="ctr">
                    <a:solidFill>
                      <a:srgbClr val="CED1E2"/>
                    </a:solidFill>
                  </a:tcPr>
                </a:tc>
                <a:tc>
                  <a:txBody>
                    <a:bodyPr/>
                    <a:lstStyle/>
                    <a:p>
                      <a:pPr algn="l" rtl="0" fontAlgn="ctr"/>
                      <a:r>
                        <a:rPr lang="en-US" sz="800" b="0" i="0" u="none" strike="noStrike" kern="1200" dirty="0">
                          <a:solidFill>
                            <a:schemeClr val="tx1"/>
                          </a:solidFill>
                          <a:effectLst/>
                          <a:latin typeface="+mn-lt"/>
                          <a:ea typeface="+mn-ea"/>
                          <a:cs typeface="+mn-cs"/>
                        </a:rPr>
                        <a:t> Awaiting confirmation of eta on REL and </a:t>
                      </a:r>
                      <a:r>
                        <a:rPr lang="en-US" sz="800" b="0" i="0" u="none" strike="noStrike" kern="1200" dirty="0" err="1">
                          <a:solidFill>
                            <a:schemeClr val="tx1"/>
                          </a:solidFill>
                          <a:effectLst/>
                          <a:latin typeface="+mn-lt"/>
                          <a:ea typeface="+mn-ea"/>
                          <a:cs typeface="+mn-cs"/>
                        </a:rPr>
                        <a:t>RegID</a:t>
                      </a:r>
                      <a:r>
                        <a:rPr lang="en-US" sz="800" b="0" i="0" u="none" strike="noStrike" kern="1200" dirty="0">
                          <a:solidFill>
                            <a:schemeClr val="tx1"/>
                          </a:solidFill>
                          <a:effectLst/>
                          <a:latin typeface="+mn-lt"/>
                          <a:ea typeface="+mn-ea"/>
                          <a:cs typeface="+mn-cs"/>
                        </a:rPr>
                        <a:t> data for UEPT from Stuart Chalmers</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11/12/20</a:t>
                      </a:r>
                    </a:p>
                  </a:txBody>
                  <a:tcPr marL="0" marR="0" marT="0" marB="0" anchor="ctr">
                    <a:solidFill>
                      <a:srgbClr val="CED1E2"/>
                    </a:solidFill>
                  </a:tcPr>
                </a:tc>
                <a:extLst>
                  <a:ext uri="{0D108BD9-81ED-4DB2-BD59-A6C34878D82A}">
                    <a16:rowId xmlns:a16="http://schemas.microsoft.com/office/drawing/2014/main" val="2941311108"/>
                  </a:ext>
                </a:extLst>
              </a:tr>
            </a:tbl>
          </a:graphicData>
        </a:graphic>
      </p:graphicFrame>
    </p:spTree>
    <p:extLst>
      <p:ext uri="{BB962C8B-B14F-4D97-AF65-F5344CB8AC3E}">
        <p14:creationId xmlns:p14="http://schemas.microsoft.com/office/powerpoint/2010/main" val="3506049084"/>
      </p:ext>
    </p:extLst>
  </p:cSld>
  <p:clrMapOvr>
    <a:masterClrMapping/>
  </p:clrMapOvr>
</p:sld>
</file>

<file path=ppt/theme/theme1.xml><?xml version="1.0" encoding="utf-8"?>
<a:theme xmlns:a="http://schemas.openxmlformats.org/drawingml/2006/main" name="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Xoserve PowerPoint Template Clean">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FE7A9BCA17974BB0E9253CE8D8CFED" ma:contentTypeVersion="13" ma:contentTypeDescription="Create a new document." ma:contentTypeScope="" ma:versionID="7152fc9fbfdabae8ab5ba1d78d95a1b4">
  <xsd:schema xmlns:xsd="http://www.w3.org/2001/XMLSchema" xmlns:xs="http://www.w3.org/2001/XMLSchema" xmlns:p="http://schemas.microsoft.com/office/2006/metadata/properties" xmlns:ns3="b5d8c402-b464-4f85-b954-cddb3da0df20" xmlns:ns4="afe9fadc-cf94-4dd1-a692-a3c9fbf85351" targetNamespace="http://schemas.microsoft.com/office/2006/metadata/properties" ma:root="true" ma:fieldsID="801063ace47f47c7c2cbfa1929c62709" ns3:_="" ns4:_="">
    <xsd:import namespace="b5d8c402-b464-4f85-b954-cddb3da0df20"/>
    <xsd:import namespace="afe9fadc-cf94-4dd1-a692-a3c9fbf8535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d8c402-b464-4f85-b954-cddb3da0df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fe9fadc-cf94-4dd1-a692-a3c9fbf8535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468068-86C3-4790-BE94-55BBCDEC09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d8c402-b464-4f85-b954-cddb3da0df20"/>
    <ds:schemaRef ds:uri="afe9fadc-cf94-4dd1-a692-a3c9fbf853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BF2A29-2C2F-44EF-BF41-193292EB7AF0}">
  <ds:schemaRefs>
    <ds:schemaRef ds:uri="http://schemas.microsoft.com/sharepoint/v3/contenttype/forms"/>
  </ds:schemaRefs>
</ds:datastoreItem>
</file>

<file path=customXml/itemProps3.xml><?xml version="1.0" encoding="utf-8"?>
<ds:datastoreItem xmlns:ds="http://schemas.openxmlformats.org/officeDocument/2006/customXml" ds:itemID="{F8545E1A-EA83-463B-B744-ADE3D05E8049}">
  <ds:schemaRefs>
    <ds:schemaRef ds:uri="http://purl.org/dc/terms/"/>
    <ds:schemaRef ds:uri="http://purl.org/dc/elements/1.1/"/>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afe9fadc-cf94-4dd1-a692-a3c9fbf85351"/>
    <ds:schemaRef ds:uri="b5d8c402-b464-4f85-b954-cddb3da0df20"/>
  </ds:schemaRefs>
</ds:datastoreItem>
</file>

<file path=docProps/app.xml><?xml version="1.0" encoding="utf-8"?>
<Properties xmlns="http://schemas.openxmlformats.org/officeDocument/2006/extended-properties" xmlns:vt="http://schemas.openxmlformats.org/officeDocument/2006/docPropsVTypes">
  <Template/>
  <TotalTime>166</TotalTime>
  <Words>3065</Words>
  <Application>Microsoft Office PowerPoint</Application>
  <PresentationFormat>On-screen Show (16:9)</PresentationFormat>
  <Paragraphs>279</Paragraphs>
  <Slides>11</Slides>
  <Notes>6</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11</vt:i4>
      </vt:variant>
    </vt:vector>
  </HeadingPairs>
  <TitlesOfParts>
    <vt:vector size="22" baseType="lpstr">
      <vt:lpstr>ＭＳ Ｐゴシック</vt:lpstr>
      <vt:lpstr>Arial</vt:lpstr>
      <vt:lpstr>Arial</vt:lpstr>
      <vt:lpstr>Calibri</vt:lpstr>
      <vt:lpstr>Times New Roman</vt:lpstr>
      <vt:lpstr>Wingdings</vt:lpstr>
      <vt:lpstr>xoserve templates</vt:lpstr>
      <vt:lpstr>Office Theme</vt:lpstr>
      <vt:lpstr>1_Office Theme</vt:lpstr>
      <vt:lpstr>1_xoserve templates</vt:lpstr>
      <vt:lpstr>Xoserve PowerPoint Template Clean</vt:lpstr>
      <vt:lpstr>CSSC Programme Dashboard</vt:lpstr>
      <vt:lpstr>PowerPoint Presentation</vt:lpstr>
      <vt:lpstr>Workstream Updates</vt:lpstr>
      <vt:lpstr>Workstream Updates</vt:lpstr>
      <vt:lpstr>Key Programme Risks (1/5)</vt:lpstr>
      <vt:lpstr>Key Programme Risks (2/5)</vt:lpstr>
      <vt:lpstr>Key Programme Risks (3/5)</vt:lpstr>
      <vt:lpstr>Key Programme Risks (4/5)</vt:lpstr>
      <vt:lpstr>Key Programme Risks (5/5)</vt:lpstr>
      <vt:lpstr>Key Programme Issues</vt:lpstr>
      <vt:lpstr>PowerPoint Presentation</vt:lpstr>
    </vt:vector>
  </TitlesOfParts>
  <Company>DC Freelance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has been achieved since last meeting?</dc:title>
  <dc:creator>Simon Clements</dc:creator>
  <cp:lastModifiedBy>Lyndon, Emma J</cp:lastModifiedBy>
  <cp:revision>8</cp:revision>
  <cp:lastPrinted>2019-12-17T14:02:10Z</cp:lastPrinted>
  <dcterms:created xsi:type="dcterms:W3CDTF">2011-09-20T14:58:41Z</dcterms:created>
  <dcterms:modified xsi:type="dcterms:W3CDTF">2020-07-31T08:24:30Z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NewReviewCycle">
    <vt:lpwstr/>
  </property>
  <property fmtid="{D5CDD505-2E9C-101B-9397-08002B2CF9AE}" pid="4" name="ContentTypeId">
    <vt:lpwstr>0x01010024FE7A9BCA17974BB0E9253CE8D8CFED</vt:lpwstr>
  </property>
</Properties>
</file>