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pptx" ContentType="application/vnd.openxmlformats-officedocument.presentationml.presentation"/>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88" r:id="rId5"/>
    <p:sldId id="327" r:id="rId6"/>
    <p:sldId id="328" r:id="rId7"/>
  </p:sldIdLst>
  <p:sldSz cx="9144000" cy="5143500" type="screen16x9"/>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BC55"/>
    <a:srgbClr val="3E5AA8"/>
    <a:srgbClr val="84B8DA"/>
    <a:srgbClr val="56CF9E"/>
    <a:srgbClr val="1D3E61"/>
    <a:srgbClr val="6440A3"/>
    <a:srgbClr val="40D1F5"/>
    <a:srgbClr val="D75733"/>
    <a:srgbClr val="2B80B1"/>
    <a:srgbClr val="B1D6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4245" autoAdjust="0"/>
  </p:normalViewPr>
  <p:slideViewPr>
    <p:cSldViewPr>
      <p:cViewPr varScale="1">
        <p:scale>
          <a:sx n="90" d="100"/>
          <a:sy n="90" d="100"/>
        </p:scale>
        <p:origin x="84" y="2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9371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09079" y="0"/>
            <a:ext cx="2914015" cy="493713"/>
          </a:xfrm>
          <a:prstGeom prst="rect">
            <a:avLst/>
          </a:prstGeom>
        </p:spPr>
        <p:txBody>
          <a:bodyPr vert="horz" lIns="91440" tIns="45720" rIns="91440" bIns="45720" rtlCol="0"/>
          <a:lstStyle>
            <a:lvl1pPr algn="r">
              <a:defRPr sz="1200"/>
            </a:lvl1pPr>
          </a:lstStyle>
          <a:p>
            <a:fld id="{30CC7C86-2D66-4C55-8F99-E153512351BA}" type="datetimeFigureOut">
              <a:rPr lang="en-GB" smtClean="0"/>
              <a:t>03/08/2020</a:t>
            </a:fld>
            <a:endParaRPr lang="en-GB" dirty="0"/>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2465" y="4690269"/>
            <a:ext cx="5379720" cy="44434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4"/>
            <a:ext cx="2914015" cy="49371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378824"/>
            <a:ext cx="2914015" cy="493713"/>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PowerPoint_Presentation.ppt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563638"/>
            <a:ext cx="7772400" cy="1656184"/>
          </a:xfrm>
        </p:spPr>
        <p:txBody>
          <a:bodyPr>
            <a:normAutofit/>
          </a:bodyPr>
          <a:lstStyle/>
          <a:p>
            <a:r>
              <a:rPr lang="en-GB" dirty="0"/>
              <a:t>XRN5093 - Update of AUG Table to reflect new EUC bands (Modification 0711)</a:t>
            </a:r>
            <a:br>
              <a:rPr lang="en-GB" dirty="0"/>
            </a:br>
            <a:endParaRPr lang="en-GB" sz="2000" dirty="0"/>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A90FD-8E1D-4D7B-8128-03515E2833A7}"/>
              </a:ext>
            </a:extLst>
          </p:cNvPr>
          <p:cNvSpPr>
            <a:spLocks noGrp="1"/>
          </p:cNvSpPr>
          <p:nvPr>
            <p:ph type="title"/>
          </p:nvPr>
        </p:nvSpPr>
        <p:spPr>
          <a:xfrm>
            <a:off x="457200" y="123478"/>
            <a:ext cx="8229600" cy="360040"/>
          </a:xfrm>
        </p:spPr>
        <p:txBody>
          <a:bodyPr>
            <a:normAutofit fontScale="90000"/>
          </a:bodyPr>
          <a:lstStyle/>
          <a:p>
            <a:r>
              <a:rPr lang="en-GB" sz="2400" dirty="0"/>
              <a:t>AUGE ‘Set-up’ Costs</a:t>
            </a:r>
          </a:p>
        </p:txBody>
      </p:sp>
      <p:sp>
        <p:nvSpPr>
          <p:cNvPr id="3" name="Content Placeholder 2">
            <a:extLst>
              <a:ext uri="{FF2B5EF4-FFF2-40B4-BE49-F238E27FC236}">
                <a16:creationId xmlns:a16="http://schemas.microsoft.com/office/drawing/2014/main" id="{39D32DF0-5499-4C51-A02D-77A64E3E39F4}"/>
              </a:ext>
            </a:extLst>
          </p:cNvPr>
          <p:cNvSpPr>
            <a:spLocks noGrp="1"/>
          </p:cNvSpPr>
          <p:nvPr>
            <p:ph idx="1"/>
          </p:nvPr>
        </p:nvSpPr>
        <p:spPr>
          <a:xfrm>
            <a:off x="457200" y="490910"/>
            <a:ext cx="8229600" cy="4241080"/>
          </a:xfrm>
        </p:spPr>
        <p:txBody>
          <a:bodyPr>
            <a:normAutofit fontScale="70000" lnSpcReduction="20000"/>
          </a:bodyPr>
          <a:lstStyle/>
          <a:p>
            <a:r>
              <a:rPr lang="en-GB" sz="1800" dirty="0"/>
              <a:t>The AUGE are contracted with the CDSP to provide the UIG share factors. </a:t>
            </a:r>
          </a:p>
          <a:p>
            <a:pPr marL="0" indent="0">
              <a:buNone/>
            </a:pPr>
            <a:endParaRPr lang="en-GB" sz="1800" dirty="0"/>
          </a:p>
          <a:p>
            <a:r>
              <a:rPr lang="en-GB" sz="1800" dirty="0"/>
              <a:t>Modification 0711 – Update of AUG Table to reflect new EUC bands requires the AUGE to split UIG across 60 categories rather than 36 (as per the current process). </a:t>
            </a:r>
          </a:p>
          <a:p>
            <a:pPr marL="0" indent="0">
              <a:buNone/>
            </a:pPr>
            <a:endParaRPr lang="en-GB" sz="1800" dirty="0"/>
          </a:p>
          <a:p>
            <a:r>
              <a:rPr lang="en-GB" sz="1800" dirty="0"/>
              <a:t>We have engaged with the AUGE to discuss the impact of this change and they have confirmed that the calculation to derive 60 UIG share factors rather than 36 is more complex. </a:t>
            </a:r>
          </a:p>
          <a:p>
            <a:endParaRPr lang="en-GB" sz="1800" dirty="0"/>
          </a:p>
          <a:p>
            <a:r>
              <a:rPr lang="en-GB" sz="1800" dirty="0"/>
              <a:t>Since the XRN5093 HLSO has been issued to the industry, the AUGE have provided an initial view on their associated costs in relation to this change. </a:t>
            </a:r>
          </a:p>
          <a:p>
            <a:pPr marL="0" indent="0">
              <a:buNone/>
            </a:pPr>
            <a:endParaRPr lang="en-GB" sz="1800" dirty="0"/>
          </a:p>
          <a:p>
            <a:r>
              <a:rPr lang="en-GB" sz="1800" dirty="0"/>
              <a:t>AUGE have advised of a £19,000 set-up cost in order to accommodate this change. </a:t>
            </a:r>
          </a:p>
          <a:p>
            <a:endParaRPr lang="en-GB" sz="1800" dirty="0"/>
          </a:p>
          <a:p>
            <a:r>
              <a:rPr lang="en-GB" sz="1800" dirty="0"/>
              <a:t>This set-up cost would be required to be funded under XRN5093. </a:t>
            </a:r>
          </a:p>
          <a:p>
            <a:endParaRPr lang="en-GB" sz="1900" dirty="0"/>
          </a:p>
          <a:p>
            <a:pPr marL="0" indent="0">
              <a:buNone/>
            </a:pPr>
            <a:r>
              <a:rPr lang="en-GB" sz="1800" i="1" dirty="0"/>
              <a:t>Please be aware that any increases in the AUGE ongoing costs as a result of this change should be included within the BP21 discussions. Only the set-up costs should be included within the XRN5093 costs. </a:t>
            </a:r>
          </a:p>
          <a:p>
            <a:pPr marL="0" indent="0">
              <a:buNone/>
            </a:pPr>
            <a:endParaRPr lang="en-GB" sz="1800" i="1" dirty="0"/>
          </a:p>
          <a:p>
            <a:pPr marL="0" indent="0">
              <a:buNone/>
            </a:pPr>
            <a:endParaRPr lang="en-GB" sz="1800" i="1" dirty="0"/>
          </a:p>
          <a:p>
            <a:pPr marL="0" indent="0">
              <a:buNone/>
            </a:pPr>
            <a:r>
              <a:rPr lang="en-GB" sz="1800" i="1" dirty="0"/>
              <a:t>HLSO for reference:</a:t>
            </a:r>
          </a:p>
        </p:txBody>
      </p:sp>
      <p:graphicFrame>
        <p:nvGraphicFramePr>
          <p:cNvPr id="4" name="Object 3">
            <a:hlinkClick r:id="" action="ppaction://ole?verb=0"/>
            <a:extLst>
              <a:ext uri="{FF2B5EF4-FFF2-40B4-BE49-F238E27FC236}">
                <a16:creationId xmlns:a16="http://schemas.microsoft.com/office/drawing/2014/main" id="{301FCCE7-96BC-43B5-B16B-491527AFB2B4}"/>
              </a:ext>
            </a:extLst>
          </p:cNvPr>
          <p:cNvGraphicFramePr>
            <a:graphicFrameLocks noChangeAspect="1"/>
          </p:cNvGraphicFramePr>
          <p:nvPr>
            <p:extLst>
              <p:ext uri="{D42A27DB-BD31-4B8C-83A1-F6EECF244321}">
                <p14:modId xmlns:p14="http://schemas.microsoft.com/office/powerpoint/2010/main" val="1871643129"/>
              </p:ext>
            </p:extLst>
          </p:nvPr>
        </p:nvGraphicFramePr>
        <p:xfrm>
          <a:off x="2267744" y="4011909"/>
          <a:ext cx="1080120" cy="822987"/>
        </p:xfrm>
        <a:graphic>
          <a:graphicData uri="http://schemas.openxmlformats.org/presentationml/2006/ole">
            <mc:AlternateContent xmlns:mc="http://schemas.openxmlformats.org/markup-compatibility/2006">
              <mc:Choice xmlns:v="urn:schemas-microsoft-com:vml" Requires="v">
                <p:oleObj spid="_x0000_s1027" name="Presentation" showAsIcon="1" r:id="rId3" imgW="914400" imgH="806400" progId="PowerPoint.Show.12">
                  <p:embed/>
                </p:oleObj>
              </mc:Choice>
              <mc:Fallback>
                <p:oleObj name="Presentation" showAsIcon="1" r:id="rId3" imgW="914400" imgH="806400" progId="PowerPoint.Show.12">
                  <p:embed/>
                  <p:pic>
                    <p:nvPicPr>
                      <p:cNvPr id="0" name=""/>
                      <p:cNvPicPr/>
                      <p:nvPr/>
                    </p:nvPicPr>
                    <p:blipFill>
                      <a:blip r:embed="rId4"/>
                      <a:stretch>
                        <a:fillRect/>
                      </a:stretch>
                    </p:blipFill>
                    <p:spPr>
                      <a:xfrm>
                        <a:off x="2267744" y="4011909"/>
                        <a:ext cx="1080120" cy="822987"/>
                      </a:xfrm>
                      <a:prstGeom prst="rect">
                        <a:avLst/>
                      </a:prstGeom>
                    </p:spPr>
                  </p:pic>
                </p:oleObj>
              </mc:Fallback>
            </mc:AlternateContent>
          </a:graphicData>
        </a:graphic>
      </p:graphicFrame>
    </p:spTree>
    <p:extLst>
      <p:ext uri="{BB962C8B-B14F-4D97-AF65-F5344CB8AC3E}">
        <p14:creationId xmlns:p14="http://schemas.microsoft.com/office/powerpoint/2010/main" val="1981431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A90FD-8E1D-4D7B-8128-03515E2833A7}"/>
              </a:ext>
            </a:extLst>
          </p:cNvPr>
          <p:cNvSpPr>
            <a:spLocks noGrp="1"/>
          </p:cNvSpPr>
          <p:nvPr>
            <p:ph type="title"/>
          </p:nvPr>
        </p:nvSpPr>
        <p:spPr/>
        <p:txBody>
          <a:bodyPr/>
          <a:lstStyle/>
          <a:p>
            <a:r>
              <a:rPr lang="en-GB" dirty="0"/>
              <a:t>What is required from ChMC</a:t>
            </a:r>
          </a:p>
        </p:txBody>
      </p:sp>
      <p:sp>
        <p:nvSpPr>
          <p:cNvPr id="3" name="Content Placeholder 2">
            <a:extLst>
              <a:ext uri="{FF2B5EF4-FFF2-40B4-BE49-F238E27FC236}">
                <a16:creationId xmlns:a16="http://schemas.microsoft.com/office/drawing/2014/main" id="{39D32DF0-5499-4C51-A02D-77A64E3E39F4}"/>
              </a:ext>
            </a:extLst>
          </p:cNvPr>
          <p:cNvSpPr>
            <a:spLocks noGrp="1"/>
          </p:cNvSpPr>
          <p:nvPr>
            <p:ph idx="1"/>
          </p:nvPr>
        </p:nvSpPr>
        <p:spPr>
          <a:xfrm>
            <a:off x="457200" y="915566"/>
            <a:ext cx="8229600" cy="3888432"/>
          </a:xfrm>
        </p:spPr>
        <p:txBody>
          <a:bodyPr>
            <a:normAutofit/>
          </a:bodyPr>
          <a:lstStyle/>
          <a:p>
            <a:r>
              <a:rPr lang="en-GB" sz="1800" dirty="0"/>
              <a:t>We have made ChMC aware of the AUGE cost which require funding via XRN5093 as soon as possible.</a:t>
            </a:r>
          </a:p>
          <a:p>
            <a:endParaRPr lang="en-GB" sz="1800" dirty="0"/>
          </a:p>
          <a:p>
            <a:r>
              <a:rPr lang="en-GB" sz="1800" dirty="0"/>
              <a:t>We are asking ChMC to note the AUGE set-up cost associated with this change.</a:t>
            </a:r>
          </a:p>
          <a:p>
            <a:endParaRPr lang="en-GB" sz="1800" dirty="0"/>
          </a:p>
          <a:p>
            <a:r>
              <a:rPr lang="en-GB" sz="1800" dirty="0"/>
              <a:t>ChMC should be aware that for both solution options, an additional £19,000 is expected to be funded to cover the AUGE set-up activities. </a:t>
            </a:r>
          </a:p>
        </p:txBody>
      </p:sp>
    </p:spTree>
    <p:extLst>
      <p:ext uri="{BB962C8B-B14F-4D97-AF65-F5344CB8AC3E}">
        <p14:creationId xmlns:p14="http://schemas.microsoft.com/office/powerpoint/2010/main" val="2185805594"/>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14" ma:contentTypeDescription="Create a new document." ma:contentTypeScope="" ma:versionID="33b8fecee8c4713a57430302bf85c5cc">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f5412dd98e0cafb03a0a30bd6733c8ea"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2:CAM" minOccurs="0"/>
                <xsd:element ref="ns2:Customer_x0020_Contracts_x0020_Lead" minOccurs="0"/>
                <xsd:element ref="ns2:Date_x0020_of_x0020_Meetings" minOccurs="0"/>
                <xsd:element ref="ns2:_x006a_hd3"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CAM" ma:index="12" nillable="true" ma:displayName="CAM" ma:format="Dropdown" ma:internalName="CAM">
      <xsd:simpleType>
        <xsd:restriction base="dms:Text">
          <xsd:maxLength value="255"/>
        </xsd:restriction>
      </xsd:simpleType>
    </xsd:element>
    <xsd:element name="Customer_x0020_Contracts_x0020_Lead" ma:index="13" nillable="true" ma:displayName="Customer Contracts Lead" ma:format="Dropdown" ma:internalName="Customer_x0020_Contracts_x0020_Lead">
      <xsd:simpleType>
        <xsd:restriction base="dms:Text">
          <xsd:maxLength value="255"/>
        </xsd:restriction>
      </xsd:simpleType>
    </xsd:element>
    <xsd:element name="Date_x0020_of_x0020_Meetings" ma:index="14" nillable="true" ma:displayName="Date of Meetings" ma:format="Dropdown" ma:internalName="Date_x0020_of_x0020_Meetings">
      <xsd:simpleType>
        <xsd:restriction base="dms:Text">
          <xsd:maxLength value="255"/>
        </xsd:restriction>
      </xsd:simpleType>
    </xsd:element>
    <xsd:element name="_x006a_hd3" ma:index="15" nillable="true" ma:displayName="Date of Meeting" ma:internalName="_x006a_hd3">
      <xsd:simpleType>
        <xsd:restriction base="dms:DateTime"/>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AutoTags" ma:index="20" nillable="true" ma:displayName="Tags" ma:internalName="MediaServiceAutoTag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AM xmlns="5844fa40-a696-4ac9-bd38-c0330d295109" xsi:nil="true"/>
    <Date_x0020_of_x0020_Meetings xmlns="5844fa40-a696-4ac9-bd38-c0330d295109" xsi:nil="true"/>
    <_x006a_hd3 xmlns="5844fa40-a696-4ac9-bd38-c0330d295109" xsi:nil="true"/>
    <Customer_x0020_Contracts_x0020_Lead xmlns="5844fa40-a696-4ac9-bd38-c0330d295109" xsi:nil="true"/>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FEAB857C-2F73-471B-8697-7CACCD6DF1AD}"/>
</file>

<file path=customXml/itemProps3.xml><?xml version="1.0" encoding="utf-8"?>
<ds:datastoreItem xmlns:ds="http://schemas.openxmlformats.org/officeDocument/2006/customXml" ds:itemID="{211B2E31-4703-4F4D-BB47-74A8364BAC36}">
  <ds:schemaRefs>
    <ds:schemaRef ds:uri="http://schemas.openxmlformats.org/package/2006/metadata/core-properties"/>
    <ds:schemaRef ds:uri="http://schemas.microsoft.com/office/2006/documentManagement/types"/>
    <ds:schemaRef ds:uri="http://purl.org/dc/elements/1.1/"/>
    <ds:schemaRef ds:uri="http://purl.org/dc/dcmitype/"/>
    <ds:schemaRef ds:uri="http://schemas.microsoft.com/office/2006/metadata/properties"/>
    <ds:schemaRef ds:uri="http://purl.org/dc/terms/"/>
    <ds:schemaRef ds:uri="http://schemas.microsoft.com/office/infopath/2007/PartnerControls"/>
    <ds:schemaRef ds:uri="be7838b9-f9df-4a11-9d61-bf4b27e2a56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17469</TotalTime>
  <Words>260</Words>
  <Application>Microsoft Office PowerPoint</Application>
  <PresentationFormat>On-screen Show (16:9)</PresentationFormat>
  <Paragraphs>24</Paragraphs>
  <Slides>3</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7" baseType="lpstr">
      <vt:lpstr>Arial</vt:lpstr>
      <vt:lpstr>Calibri</vt:lpstr>
      <vt:lpstr>Office Theme</vt:lpstr>
      <vt:lpstr>Microsoft PowerPoint Presentation</vt:lpstr>
      <vt:lpstr>XRN5093 - Update of AUG Table to reflect new EUC bands (Modification 0711) </vt:lpstr>
      <vt:lpstr>AUGE ‘Set-up’ Costs</vt:lpstr>
      <vt:lpstr>What is required from ChMC</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Taggart, Rachel</cp:lastModifiedBy>
  <cp:revision>199</cp:revision>
  <cp:lastPrinted>2019-05-14T14:30:14Z</cp:lastPrinted>
  <dcterms:created xsi:type="dcterms:W3CDTF">2018-09-02T17:12:15Z</dcterms:created>
  <dcterms:modified xsi:type="dcterms:W3CDTF">2020-08-03T16:31:54Z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0x0101002A9D4E94D94ABB48A35A572EF9A60258</vt:lpwstr>
  </property>
</Properties>
</file>