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669" r:id="rId5"/>
    <p:sldId id="723" r:id="rId6"/>
    <p:sldId id="718" r:id="rId7"/>
    <p:sldId id="525" r:id="rId8"/>
    <p:sldId id="526" r:id="rId9"/>
    <p:sldId id="724" r:id="rId10"/>
    <p:sldId id="527" r:id="rId11"/>
    <p:sldId id="528" r:id="rId12"/>
    <p:sldId id="529" r:id="rId13"/>
    <p:sldId id="719"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AB704D-EA29-4109-9F24-D4919ABAD0D2}" v="529" dt="2020-08-09T14:41:55.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Unworkable Exceptions Backlog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Sheet1!$A$6</c:f>
              <c:strCache>
                <c:ptCount val="1"/>
                <c:pt idx="0">
                  <c:v>MN09</c:v>
                </c:pt>
              </c:strCache>
            </c:strRef>
          </c:tx>
          <c:spPr>
            <a:ln w="19050" cap="rnd">
              <a:solidFill>
                <a:schemeClr val="accent1"/>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Sheet1!$B$6:$J$6</c:f>
              <c:numCache>
                <c:formatCode>#,##0</c:formatCode>
                <c:ptCount val="9"/>
                <c:pt idx="0">
                  <c:v>171141</c:v>
                </c:pt>
                <c:pt idx="1">
                  <c:v>103014</c:v>
                </c:pt>
                <c:pt idx="2">
                  <c:v>103014</c:v>
                </c:pt>
                <c:pt idx="3">
                  <c:v>105487</c:v>
                </c:pt>
                <c:pt idx="4">
                  <c:v>106647</c:v>
                </c:pt>
                <c:pt idx="5">
                  <c:v>43114</c:v>
                </c:pt>
                <c:pt idx="6">
                  <c:v>25743</c:v>
                </c:pt>
                <c:pt idx="7">
                  <c:v>23531</c:v>
                </c:pt>
                <c:pt idx="8">
                  <c:v>16640</c:v>
                </c:pt>
              </c:numCache>
            </c:numRef>
          </c:yVal>
          <c:smooth val="0"/>
          <c:extLst>
            <c:ext xmlns:c16="http://schemas.microsoft.com/office/drawing/2014/chart" uri="{C3380CC4-5D6E-409C-BE32-E72D297353CC}">
              <c16:uniqueId val="{00000000-00E3-44F2-865A-EC6E7AB2EA6C}"/>
            </c:ext>
          </c:extLst>
        </c:ser>
        <c:ser>
          <c:idx val="1"/>
          <c:order val="1"/>
          <c:tx>
            <c:strRef>
              <c:f>Sheet1!$A$7</c:f>
              <c:strCache>
                <c:ptCount val="1"/>
                <c:pt idx="0">
                  <c:v>BI40</c:v>
                </c:pt>
              </c:strCache>
            </c:strRef>
          </c:tx>
          <c:spPr>
            <a:ln w="19050" cap="rnd">
              <a:solidFill>
                <a:schemeClr val="accent2"/>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Sheet1!$B$7:$J$7</c:f>
              <c:numCache>
                <c:formatCode>#,##0</c:formatCode>
                <c:ptCount val="9"/>
                <c:pt idx="0">
                  <c:v>10394</c:v>
                </c:pt>
                <c:pt idx="1">
                  <c:v>10522</c:v>
                </c:pt>
                <c:pt idx="2">
                  <c:v>10522</c:v>
                </c:pt>
                <c:pt idx="3">
                  <c:v>10511</c:v>
                </c:pt>
                <c:pt idx="4">
                  <c:v>10585</c:v>
                </c:pt>
                <c:pt idx="5">
                  <c:v>10612</c:v>
                </c:pt>
                <c:pt idx="6">
                  <c:v>10543</c:v>
                </c:pt>
                <c:pt idx="7">
                  <c:v>10783</c:v>
                </c:pt>
                <c:pt idx="8">
                  <c:v>46</c:v>
                </c:pt>
              </c:numCache>
            </c:numRef>
          </c:yVal>
          <c:smooth val="0"/>
          <c:extLst>
            <c:ext xmlns:c16="http://schemas.microsoft.com/office/drawing/2014/chart" uri="{C3380CC4-5D6E-409C-BE32-E72D297353CC}">
              <c16:uniqueId val="{00000001-00E3-44F2-865A-EC6E7AB2EA6C}"/>
            </c:ext>
          </c:extLst>
        </c:ser>
        <c:ser>
          <c:idx val="2"/>
          <c:order val="2"/>
          <c:tx>
            <c:strRef>
              <c:f>Sheet1!$A$8</c:f>
              <c:strCache>
                <c:ptCount val="1"/>
                <c:pt idx="0">
                  <c:v>BI29</c:v>
                </c:pt>
              </c:strCache>
            </c:strRef>
          </c:tx>
          <c:spPr>
            <a:ln w="19050" cap="rnd">
              <a:solidFill>
                <a:schemeClr val="accent3"/>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Sheet1!$B$8:$J$8</c:f>
              <c:numCache>
                <c:formatCode>#,##0</c:formatCode>
                <c:ptCount val="9"/>
                <c:pt idx="0">
                  <c:v>190</c:v>
                </c:pt>
                <c:pt idx="1">
                  <c:v>181</c:v>
                </c:pt>
                <c:pt idx="2">
                  <c:v>181</c:v>
                </c:pt>
                <c:pt idx="3">
                  <c:v>203</c:v>
                </c:pt>
                <c:pt idx="4">
                  <c:v>248</c:v>
                </c:pt>
                <c:pt idx="5">
                  <c:v>113</c:v>
                </c:pt>
                <c:pt idx="6">
                  <c:v>108</c:v>
                </c:pt>
                <c:pt idx="7">
                  <c:v>101</c:v>
                </c:pt>
                <c:pt idx="8">
                  <c:v>99</c:v>
                </c:pt>
              </c:numCache>
            </c:numRef>
          </c:yVal>
          <c:smooth val="0"/>
          <c:extLst>
            <c:ext xmlns:c16="http://schemas.microsoft.com/office/drawing/2014/chart" uri="{C3380CC4-5D6E-409C-BE32-E72D297353CC}">
              <c16:uniqueId val="{00000002-00E3-44F2-865A-EC6E7AB2EA6C}"/>
            </c:ext>
          </c:extLst>
        </c:ser>
        <c:ser>
          <c:idx val="3"/>
          <c:order val="3"/>
          <c:tx>
            <c:strRef>
              <c:f>Sheet1!$A$9</c:f>
              <c:strCache>
                <c:ptCount val="1"/>
                <c:pt idx="0">
                  <c:v>Total</c:v>
                </c:pt>
              </c:strCache>
            </c:strRef>
          </c:tx>
          <c:spPr>
            <a:ln w="19050" cap="rnd">
              <a:solidFill>
                <a:schemeClr val="accent4"/>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Sheet1!$B$9:$J$9</c:f>
              <c:numCache>
                <c:formatCode>#,##0</c:formatCode>
                <c:ptCount val="9"/>
                <c:pt idx="0">
                  <c:v>181725</c:v>
                </c:pt>
                <c:pt idx="1">
                  <c:v>113717</c:v>
                </c:pt>
                <c:pt idx="2">
                  <c:v>113717</c:v>
                </c:pt>
                <c:pt idx="3">
                  <c:v>116201</c:v>
                </c:pt>
                <c:pt idx="4">
                  <c:v>117480</c:v>
                </c:pt>
                <c:pt idx="5">
                  <c:v>53839</c:v>
                </c:pt>
                <c:pt idx="6">
                  <c:v>36394</c:v>
                </c:pt>
                <c:pt idx="7">
                  <c:v>34415</c:v>
                </c:pt>
                <c:pt idx="8">
                  <c:v>16785</c:v>
                </c:pt>
              </c:numCache>
            </c:numRef>
          </c:yVal>
          <c:smooth val="0"/>
          <c:extLst>
            <c:ext xmlns:c16="http://schemas.microsoft.com/office/drawing/2014/chart" uri="{C3380CC4-5D6E-409C-BE32-E72D297353CC}">
              <c16:uniqueId val="{00000003-00E3-44F2-865A-EC6E7AB2EA6C}"/>
            </c:ext>
          </c:extLst>
        </c:ser>
        <c:dLbls>
          <c:showLegendKey val="0"/>
          <c:showVal val="0"/>
          <c:showCatName val="0"/>
          <c:showSerName val="0"/>
          <c:showPercent val="0"/>
          <c:showBubbleSize val="0"/>
        </c:dLbls>
        <c:axId val="856190992"/>
        <c:axId val="1013350800"/>
      </c:scatterChart>
      <c:valAx>
        <c:axId val="856190992"/>
        <c:scaling>
          <c:orientation val="minMax"/>
        </c:scaling>
        <c:delete val="0"/>
        <c:axPos val="b"/>
        <c:majorGridlines>
          <c:spPr>
            <a:ln w="9525" cap="flat" cmpd="sng" algn="ctr">
              <a:solidFill>
                <a:schemeClr val="tx1">
                  <a:lumMod val="15000"/>
                  <a:lumOff val="85000"/>
                </a:schemeClr>
              </a:solidFill>
              <a:round/>
            </a:ln>
            <a:effectLst/>
          </c:spPr>
        </c:majorGridlines>
        <c:numFmt formatCode="d\-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3350800"/>
        <c:crosses val="autoZero"/>
        <c:crossBetween val="midCat"/>
      </c:valAx>
      <c:valAx>
        <c:axId val="1013350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61909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10/08/2020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331653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014719" cy="369332"/>
          </a:xfrm>
          <a:prstGeom prst="rect">
            <a:avLst/>
          </a:prstGeom>
        </p:spPr>
        <p:txBody>
          <a:bodyPr wrap="none">
            <a:spAutoFit/>
          </a:bodyPr>
          <a:lstStyle/>
          <a:p>
            <a:r>
              <a:rPr lang="en-GB" b="1" dirty="0">
                <a:solidFill>
                  <a:schemeClr val="accent1">
                    <a:lumMod val="75000"/>
                  </a:schemeClr>
                </a:solidFill>
                <a:cs typeface="Arial"/>
              </a:rPr>
              <a:t>19</a:t>
            </a:r>
            <a:r>
              <a:rPr lang="en-GB" b="1" baseline="30000" dirty="0">
                <a:solidFill>
                  <a:schemeClr val="accent1">
                    <a:lumMod val="75000"/>
                  </a:schemeClr>
                </a:solidFill>
                <a:cs typeface="Arial"/>
              </a:rPr>
              <a:t>th</a:t>
            </a:r>
            <a:r>
              <a:rPr lang="en-GB" b="1" dirty="0">
                <a:solidFill>
                  <a:schemeClr val="accent1">
                    <a:lumMod val="75000"/>
                  </a:schemeClr>
                </a:solidFill>
                <a:cs typeface="Arial"/>
              </a:rPr>
              <a:t> August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63066"/>
            <a:ext cx="8507288" cy="504056"/>
          </a:xfrm>
        </p:spPr>
        <p:txBody>
          <a:bodyPr vert="horz" lIns="91440" tIns="45720" rIns="91440" bIns="45720" rtlCol="0" anchor="ctr">
            <a:normAutofit/>
          </a:bodyPr>
          <a:lstStyle/>
          <a:p>
            <a:pPr algn="l"/>
            <a:r>
              <a:rPr lang="en-GB" sz="16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2599316494"/>
              </p:ext>
            </p:extLst>
          </p:nvPr>
        </p:nvGraphicFramePr>
        <p:xfrm>
          <a:off x="107503" y="306321"/>
          <a:ext cx="8928993" cy="4735684"/>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36511">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25446">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92165">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92165">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192165">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92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95638">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028044">
                <a:tc>
                  <a:txBody>
                    <a:bodyPr/>
                    <a:lstStyle/>
                    <a:p>
                      <a:pPr marL="171450" lvl="0" indent="-171450">
                        <a:spcAft>
                          <a:spcPts val="400"/>
                        </a:spcAft>
                        <a:buFont typeface="Arial" panose="020B0604020202020204" pitchFamily="34" charset="0"/>
                        <a:buChar char="•"/>
                      </a:pPr>
                      <a:r>
                        <a:rPr lang="en-GB" sz="900" baseline="0" dirty="0">
                          <a:solidFill>
                            <a:schemeClr val="tx1"/>
                          </a:solidFill>
                          <a:latin typeface="+mj-lt"/>
                        </a:rPr>
                        <a:t>48 MPRNs with ASP mismatch</a:t>
                      </a:r>
                      <a:endParaRPr lang="en-GB" sz="900" kern="1200" baseline="0" dirty="0">
                        <a:solidFill>
                          <a:schemeClr val="tx1"/>
                        </a:solidFill>
                        <a:latin typeface="+mj-lt"/>
                        <a:ea typeface="+mn-ea"/>
                        <a:cs typeface="+mn-cs"/>
                      </a:endParaRPr>
                    </a:p>
                    <a:p>
                      <a:pPr marL="171450" lvl="0" indent="-171450">
                        <a:spcAft>
                          <a:spcPts val="400"/>
                        </a:spcAft>
                        <a:buFont typeface="Arial" panose="020B0604020202020204" pitchFamily="34" charset="0"/>
                        <a:buChar char="•"/>
                      </a:pPr>
                      <a:r>
                        <a:rPr lang="en-GB" sz="900" kern="1200" baseline="0" dirty="0">
                          <a:solidFill>
                            <a:schemeClr val="tx1"/>
                          </a:solidFill>
                          <a:latin typeface="+mj-lt"/>
                          <a:ea typeface="+mn-ea"/>
                          <a:cs typeface="+mn-cs"/>
                        </a:rPr>
                        <a:t>ASP file merge activities ensured the mismatch data for the affected MPRNs were included in the ASP online file.</a:t>
                      </a:r>
                    </a:p>
                    <a:p>
                      <a:pPr marL="171450" lvl="0" indent="-171450">
                        <a:spcAft>
                          <a:spcPts val="400"/>
                        </a:spcAft>
                        <a:buFont typeface="Arial" panose="020B0604020202020204" pitchFamily="34" charset="0"/>
                        <a:buChar char="•"/>
                      </a:pPr>
                      <a:endParaRPr lang="en-GB" sz="900" kern="1200" baseline="0" dirty="0">
                        <a:solidFill>
                          <a:schemeClr val="tx1"/>
                        </a:solidFill>
                        <a:latin typeface="+mj-lt"/>
                        <a:ea typeface="+mn-ea"/>
                        <a:cs typeface="+mn-cs"/>
                      </a:endParaRPr>
                    </a:p>
                    <a:p>
                      <a:pPr marL="171450" lvl="0" indent="-171450">
                        <a:spcAft>
                          <a:spcPts val="400"/>
                        </a:spcAft>
                        <a:buFont typeface="Arial" panose="020B0604020202020204" pitchFamily="34" charset="0"/>
                        <a:buChar char="•"/>
                      </a:pPr>
                      <a:r>
                        <a:rPr lang="en-GB" sz="900" baseline="0" dirty="0">
                          <a:solidFill>
                            <a:schemeClr val="tx1"/>
                          </a:solidFill>
                          <a:latin typeface="+mj-lt"/>
                        </a:rPr>
                        <a:t>191 MPRNs with AML mismatch, all AML mismatch files delivered within SLA</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900" dirty="0">
                          <a:solidFill>
                            <a:schemeClr val="tx1"/>
                          </a:solidFill>
                          <a:latin typeface="+mj-lt"/>
                        </a:rPr>
                        <a:t>A number of exceptions BAU (raised between 1</a:t>
                      </a:r>
                      <a:r>
                        <a:rPr lang="en-GB" sz="900" baseline="30000" dirty="0">
                          <a:solidFill>
                            <a:schemeClr val="tx1"/>
                          </a:solidFill>
                          <a:latin typeface="+mj-lt"/>
                        </a:rPr>
                        <a:t>st</a:t>
                      </a:r>
                      <a:r>
                        <a:rPr lang="en-GB" sz="900" dirty="0">
                          <a:solidFill>
                            <a:schemeClr val="tx1"/>
                          </a:solidFill>
                          <a:latin typeface="+mj-lt"/>
                        </a:rPr>
                        <a:t> August and current date) continue to miss the 2 month SLA.</a:t>
                      </a:r>
                    </a:p>
                    <a:p>
                      <a:pPr marL="72000" lvl="0" indent="-72000">
                        <a:spcAft>
                          <a:spcPts val="400"/>
                        </a:spcAft>
                        <a:buFont typeface="Arial" panose="020B0604020202020204" pitchFamily="34" charset="0"/>
                        <a:buChar char="•"/>
                      </a:pPr>
                      <a:r>
                        <a:rPr lang="en-GB" sz="900" dirty="0">
                          <a:solidFill>
                            <a:schemeClr val="tx1"/>
                          </a:solidFill>
                          <a:latin typeface="+mj-lt"/>
                          <a:cs typeface="Arial"/>
                        </a:rPr>
                        <a:t>Automation of Exception resolution underway and resolution steps for a number of exception codes have been implemented – reduction of backlog by 91%</a:t>
                      </a:r>
                    </a:p>
                    <a:p>
                      <a:pPr marL="72000" lvl="0" indent="-72000">
                        <a:spcAft>
                          <a:spcPts val="400"/>
                        </a:spcAft>
                        <a:buFont typeface="Arial" panose="020B0604020202020204" pitchFamily="34" charset="0"/>
                        <a:buChar char="•"/>
                      </a:pPr>
                      <a:endParaRPr lang="en-GB" sz="1000" baseline="0" dirty="0">
                        <a:solidFill>
                          <a:schemeClr val="tx1"/>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000" kern="1200" baseline="0" dirty="0">
                          <a:solidFill>
                            <a:schemeClr val="tx1"/>
                          </a:solidFill>
                          <a:latin typeface="+mj-lt"/>
                          <a:ea typeface="+mn-ea"/>
                          <a:cs typeface="+mn-cs"/>
                        </a:rPr>
                        <a:t>766 unique MPRNs excluded from May 2020 invoice cycle.</a:t>
                      </a:r>
                      <a:endParaRPr lang="en-GB" sz="1000" dirty="0">
                        <a:solidFill>
                          <a:schemeClr val="tx1"/>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171450" lvl="0" indent="-171450">
                        <a:buFont typeface="Arial" panose="020B0604020202020204" pitchFamily="34" charset="0"/>
                        <a:buChar char="•"/>
                      </a:pPr>
                      <a:r>
                        <a:rPr lang="en-US" sz="1000" kern="1200" dirty="0">
                          <a:solidFill>
                            <a:schemeClr val="tx1"/>
                          </a:solidFill>
                          <a:effectLst/>
                          <a:latin typeface="+mj-lt"/>
                          <a:ea typeface="+mn-ea"/>
                          <a:cs typeface="Calibri" panose="020F0502020204030204" pitchFamily="34" charset="0"/>
                        </a:rPr>
                        <a:t>5 Defects did not meet the June SLA</a:t>
                      </a:r>
                    </a:p>
                    <a:p>
                      <a:pPr marL="171450" lvl="0" indent="-171450">
                        <a:buFont typeface="Arial" panose="020B0604020202020204" pitchFamily="34" charset="0"/>
                        <a:buChar char="•"/>
                      </a:pPr>
                      <a:endParaRPr lang="en-US" sz="100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1000" kern="1200" dirty="0">
                          <a:solidFill>
                            <a:schemeClr val="tx1"/>
                          </a:solidFill>
                          <a:effectLst/>
                          <a:latin typeface="+mj-lt"/>
                          <a:ea typeface="+mn-ea"/>
                          <a:cs typeface="Calibri" panose="020F0502020204030204" pitchFamily="34" charset="0"/>
                        </a:rPr>
                        <a:t>Return to Green Plan for TBC?</a:t>
                      </a:r>
                    </a:p>
                    <a:p>
                      <a:pPr marL="0" lvl="0" indent="0">
                        <a:buFontTx/>
                        <a:buNone/>
                      </a:pPr>
                      <a:endParaRPr lang="en-US" sz="1000" kern="1200" dirty="0">
                        <a:solidFill>
                          <a:schemeClr val="tx1"/>
                        </a:solidFill>
                        <a:effectLst/>
                        <a:latin typeface="+mj-lt"/>
                        <a:ea typeface="+mn-ea"/>
                        <a:cs typeface="Calibri" panose="020F0502020204030204" pitchFamily="34" charset="0"/>
                      </a:endParaRPr>
                    </a:p>
                    <a:p>
                      <a:pPr lvl="0"/>
                      <a:endParaRPr lang="en-US" sz="1000" kern="1200" dirty="0">
                        <a:solidFill>
                          <a:schemeClr val="tx1"/>
                        </a:solidFill>
                        <a:effectLst/>
                        <a:latin typeface="+mj-lt"/>
                        <a:ea typeface="+mn-ea"/>
                        <a:cs typeface="Calibri" panose="020F0502020204030204" pitchFamily="34" charset="0"/>
                      </a:endParaRPr>
                    </a:p>
                    <a:p>
                      <a:pPr lvl="0"/>
                      <a:endParaRPr lang="en-GB" sz="1000" dirty="0">
                        <a:effectLst/>
                        <a:latin typeface="+mj-lt"/>
                        <a:ea typeface="Calibri" panose="020F0502020204030204" pitchFamily="34" charset="0"/>
                        <a:cs typeface="Calibri" panose="020F0502020204030204" pitchFamily="34" charset="0"/>
                      </a:endParaRPr>
                    </a:p>
                    <a:p>
                      <a:pPr lvl="0"/>
                      <a:endParaRPr lang="en-GB" sz="1000" baseline="0" dirty="0">
                        <a:solidFill>
                          <a:srgbClr val="FF0000"/>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baseline="0" dirty="0">
                          <a:solidFill>
                            <a:schemeClr val="tx1"/>
                          </a:solidFill>
                          <a:latin typeface="+mj-lt"/>
                        </a:rPr>
                        <a:t>Reports shared with all customers 2 business days after Amendment invoice issue date.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1000" baseline="0" dirty="0">
                        <a:solidFill>
                          <a:schemeClr val="tx1"/>
                        </a:solidFill>
                        <a:latin typeface="+mj-lt"/>
                      </a:endParaRP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1000" baseline="0" dirty="0">
                        <a:solidFill>
                          <a:schemeClr val="tx1"/>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669053"/>
            <a:ext cx="8229600" cy="4064388"/>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48 unique MPRNs with ASP mismatch (% of billed Large Supply Points with ASP mismatch = 0.03%).</a:t>
            </a:r>
          </a:p>
          <a:p>
            <a:endParaRPr lang="en-GB" sz="1800" dirty="0">
              <a:solidFill>
                <a:schemeClr val="accent1"/>
              </a:solidFill>
              <a:latin typeface="Arial"/>
              <a:cs typeface="Arial"/>
            </a:endParaRPr>
          </a:p>
          <a:p>
            <a:r>
              <a:rPr lang="en-GB" sz="1800" dirty="0">
                <a:solidFill>
                  <a:schemeClr val="accent1"/>
                </a:solidFill>
                <a:latin typeface="Arial"/>
                <a:cs typeface="Arial"/>
              </a:rPr>
              <a:t>191 MPRNs with AML mismatch (% of Small Supply Points with AML mismatch = 0.002%).</a:t>
            </a:r>
          </a:p>
          <a:p>
            <a:pPr marL="0" indent="0">
              <a:buNone/>
            </a:pPr>
            <a:endParaRPr lang="en-GB" sz="1800" dirty="0">
              <a:solidFill>
                <a:schemeClr val="accent1"/>
              </a:solidFill>
              <a:latin typeface="Arial"/>
              <a:cs typeface="Arial"/>
            </a:endParaRPr>
          </a:p>
          <a:p>
            <a:r>
              <a:rPr lang="en-GB" sz="1800" dirty="0">
                <a:solidFill>
                  <a:schemeClr val="accent1"/>
                </a:solidFill>
                <a:latin typeface="Arial"/>
                <a:cs typeface="Arial"/>
              </a:rPr>
              <a:t>91% reduction in backlog of unworkable exceptions – down to 17k from a high of 181k in Jun-20 </a:t>
            </a:r>
          </a:p>
          <a:p>
            <a:endParaRPr lang="en-GB" sz="1800" dirty="0">
              <a:solidFill>
                <a:schemeClr val="accent1"/>
              </a:solidFill>
              <a:latin typeface="Arial"/>
              <a:cs typeface="Arial"/>
            </a:endParaRPr>
          </a:p>
          <a:p>
            <a:r>
              <a:rPr lang="en-GB" sz="1800" dirty="0">
                <a:solidFill>
                  <a:schemeClr val="accent1"/>
                </a:solidFill>
              </a:rPr>
              <a:t>Defect resolution and deployment has been affected by re-prioritisation and focus on AQ issues and test environment availability issues causing bottle necks through-out the process. RTG forecast to be by TBC.</a:t>
            </a: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069589140"/>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48 MPRNs out of the 183,092 LSPs (0.03%) that were billed incurred an ASP mismatch.</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391802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388354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48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endParaRPr lang="en-GB" sz="1000" b="0" dirty="0">
              <a:solidFill>
                <a:schemeClr val="tx1"/>
              </a:solidFill>
            </a:endParaRPr>
          </a:p>
        </p:txBody>
      </p:sp>
      <p:graphicFrame>
        <p:nvGraphicFramePr>
          <p:cNvPr id="3" name="Table 2">
            <a:extLst>
              <a:ext uri="{FF2B5EF4-FFF2-40B4-BE49-F238E27FC236}">
                <a16:creationId xmlns:a16="http://schemas.microsoft.com/office/drawing/2014/main" id="{EC7F307C-9B8A-47C9-BAB1-480F873B7F51}"/>
              </a:ext>
            </a:extLst>
          </p:cNvPr>
          <p:cNvGraphicFramePr>
            <a:graphicFrameLocks noGrp="1"/>
          </p:cNvGraphicFramePr>
          <p:nvPr>
            <p:extLst>
              <p:ext uri="{D42A27DB-BD31-4B8C-83A1-F6EECF244321}">
                <p14:modId xmlns:p14="http://schemas.microsoft.com/office/powerpoint/2010/main" val="2274714109"/>
              </p:ext>
            </p:extLst>
          </p:nvPr>
        </p:nvGraphicFramePr>
        <p:xfrm>
          <a:off x="194792" y="617042"/>
          <a:ext cx="6574603" cy="3086272"/>
        </p:xfrm>
        <a:graphic>
          <a:graphicData uri="http://schemas.openxmlformats.org/drawingml/2006/table">
            <a:tbl>
              <a:tblPr/>
              <a:tblGrid>
                <a:gridCol w="571310">
                  <a:extLst>
                    <a:ext uri="{9D8B030D-6E8A-4147-A177-3AD203B41FA5}">
                      <a16:colId xmlns:a16="http://schemas.microsoft.com/office/drawing/2014/main" val="1070591040"/>
                    </a:ext>
                  </a:extLst>
                </a:gridCol>
                <a:gridCol w="652926">
                  <a:extLst>
                    <a:ext uri="{9D8B030D-6E8A-4147-A177-3AD203B41FA5}">
                      <a16:colId xmlns:a16="http://schemas.microsoft.com/office/drawing/2014/main" val="4264820000"/>
                    </a:ext>
                  </a:extLst>
                </a:gridCol>
                <a:gridCol w="752678">
                  <a:extLst>
                    <a:ext uri="{9D8B030D-6E8A-4147-A177-3AD203B41FA5}">
                      <a16:colId xmlns:a16="http://schemas.microsoft.com/office/drawing/2014/main" val="1704357994"/>
                    </a:ext>
                  </a:extLst>
                </a:gridCol>
                <a:gridCol w="988458">
                  <a:extLst>
                    <a:ext uri="{9D8B030D-6E8A-4147-A177-3AD203B41FA5}">
                      <a16:colId xmlns:a16="http://schemas.microsoft.com/office/drawing/2014/main" val="3527050682"/>
                    </a:ext>
                  </a:extLst>
                </a:gridCol>
                <a:gridCol w="879637">
                  <a:extLst>
                    <a:ext uri="{9D8B030D-6E8A-4147-A177-3AD203B41FA5}">
                      <a16:colId xmlns:a16="http://schemas.microsoft.com/office/drawing/2014/main" val="2244972529"/>
                    </a:ext>
                  </a:extLst>
                </a:gridCol>
                <a:gridCol w="798021">
                  <a:extLst>
                    <a:ext uri="{9D8B030D-6E8A-4147-A177-3AD203B41FA5}">
                      <a16:colId xmlns:a16="http://schemas.microsoft.com/office/drawing/2014/main" val="1888656933"/>
                    </a:ext>
                  </a:extLst>
                </a:gridCol>
                <a:gridCol w="988458">
                  <a:extLst>
                    <a:ext uri="{9D8B030D-6E8A-4147-A177-3AD203B41FA5}">
                      <a16:colId xmlns:a16="http://schemas.microsoft.com/office/drawing/2014/main" val="477524789"/>
                    </a:ext>
                  </a:extLst>
                </a:gridCol>
                <a:gridCol w="943115">
                  <a:extLst>
                    <a:ext uri="{9D8B030D-6E8A-4147-A177-3AD203B41FA5}">
                      <a16:colId xmlns:a16="http://schemas.microsoft.com/office/drawing/2014/main" val="3258033832"/>
                    </a:ext>
                  </a:extLst>
                </a:gridCol>
              </a:tblGrid>
              <a:tr h="606232">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2519941801"/>
                  </a:ext>
                </a:extLst>
              </a:tr>
              <a:tr h="206670">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848869"/>
                  </a:ext>
                </a:extLst>
              </a:tr>
              <a:tr h="206670">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393281"/>
                  </a:ext>
                </a:extLst>
              </a:tr>
              <a:tr h="206670">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77585"/>
                  </a:ext>
                </a:extLst>
              </a:tr>
              <a:tr h="206670">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228612"/>
                  </a:ext>
                </a:extLst>
              </a:tr>
              <a:tr h="206670">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587989"/>
                  </a:ext>
                </a:extLst>
              </a:tr>
              <a:tr h="206670">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269429"/>
                  </a:ext>
                </a:extLst>
              </a:tr>
              <a:tr h="206670">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6636553"/>
                  </a:ext>
                </a:extLst>
              </a:tr>
              <a:tr h="206670">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3408663"/>
                  </a:ext>
                </a:extLst>
              </a:tr>
              <a:tr h="206670">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6076763"/>
                  </a:ext>
                </a:extLst>
              </a:tr>
              <a:tr h="206670">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671975"/>
                  </a:ext>
                </a:extLst>
              </a:tr>
              <a:tr h="206670">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2184795"/>
                  </a:ext>
                </a:extLst>
              </a:tr>
              <a:tr h="206670">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755017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358719446"/>
              </p:ext>
            </p:extLst>
          </p:nvPr>
        </p:nvGraphicFramePr>
        <p:xfrm>
          <a:off x="6861016" y="483518"/>
          <a:ext cx="2088232" cy="40329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74,660 distinct MPRNs currently have unresolved exceptions within our systems (as of 4</a:t>
            </a:r>
            <a:r>
              <a:rPr lang="en-GB" sz="1200" b="0" baseline="30000" dirty="0">
                <a:solidFill>
                  <a:schemeClr val="tx1"/>
                </a:solidFill>
              </a:rPr>
              <a:t>th</a:t>
            </a:r>
            <a:r>
              <a:rPr lang="en-GB" sz="1200" b="0" dirty="0">
                <a:solidFill>
                  <a:schemeClr val="tx1"/>
                </a:solidFill>
              </a:rPr>
              <a:t> Aug 2020).</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(Mar-20 = 320,023; Apr-20 = 130,441, May-20 186)</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833215E-B335-46BD-8976-001D1F3AD865}"/>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Unworkable Exceptions</a:t>
            </a:r>
          </a:p>
        </p:txBody>
      </p:sp>
      <p:sp>
        <p:nvSpPr>
          <p:cNvPr id="6" name="Title 1">
            <a:extLst>
              <a:ext uri="{FF2B5EF4-FFF2-40B4-BE49-F238E27FC236}">
                <a16:creationId xmlns:a16="http://schemas.microsoft.com/office/drawing/2014/main" id="{FFC947CF-12B4-4C57-8461-1A66B9FCE290}"/>
              </a:ext>
            </a:extLst>
          </p:cNvPr>
          <p:cNvSpPr txBox="1">
            <a:spLocks/>
          </p:cNvSpPr>
          <p:nvPr/>
        </p:nvSpPr>
        <p:spPr>
          <a:xfrm>
            <a:off x="45720" y="701367"/>
            <a:ext cx="8949208" cy="723573"/>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t>The majority of exceptions are resolved via a technical or business solution and have no impact to customers as they are resolved before they are needed in the next step of the process. Good progress has been made on the unworkable exceptions backlog. The backlog has been reduced to 16,785 from 181,725 (reduction of 91%).</a:t>
            </a:r>
            <a:endParaRPr lang="en-GB" sz="1200" b="0" dirty="0">
              <a:solidFill>
                <a:schemeClr val="tx2"/>
              </a:solidFill>
            </a:endParaRPr>
          </a:p>
        </p:txBody>
      </p:sp>
      <p:graphicFrame>
        <p:nvGraphicFramePr>
          <p:cNvPr id="7" name="Chart 6">
            <a:extLst>
              <a:ext uri="{FF2B5EF4-FFF2-40B4-BE49-F238E27FC236}">
                <a16:creationId xmlns:a16="http://schemas.microsoft.com/office/drawing/2014/main" id="{612492C0-8EA3-415D-8311-3DBCE7B21E99}"/>
              </a:ext>
            </a:extLst>
          </p:cNvPr>
          <p:cNvGraphicFramePr>
            <a:graphicFrameLocks/>
          </p:cNvGraphicFramePr>
          <p:nvPr>
            <p:extLst>
              <p:ext uri="{D42A27DB-BD31-4B8C-83A1-F6EECF244321}">
                <p14:modId xmlns:p14="http://schemas.microsoft.com/office/powerpoint/2010/main" val="3698760851"/>
              </p:ext>
            </p:extLst>
          </p:nvPr>
        </p:nvGraphicFramePr>
        <p:xfrm>
          <a:off x="769620" y="1478280"/>
          <a:ext cx="7665720" cy="2872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564229681"/>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41084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766 </a:t>
            </a:r>
            <a:r>
              <a:rPr lang="en-GB" sz="1200" b="0" dirty="0">
                <a:solidFill>
                  <a:schemeClr val="tx1"/>
                </a:solidFill>
              </a:rPr>
              <a:t>distinct MPRNs for the June 2020 billing period currently have bill blocks placed upon them (as at 4</a:t>
            </a:r>
            <a:r>
              <a:rPr lang="en-GB" sz="1200" b="0" baseline="30000" dirty="0">
                <a:solidFill>
                  <a:schemeClr val="tx1"/>
                </a:solidFill>
              </a:rPr>
              <a:t>th</a:t>
            </a:r>
            <a:r>
              <a:rPr lang="en-GB" sz="1200" b="0" dirty="0">
                <a:solidFill>
                  <a:schemeClr val="tx1"/>
                </a:solidFill>
              </a:rPr>
              <a:t> August 2020).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(Mar-20 = 4,567; Apr-20 = 1,158, May-20 = 419)</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3480905863"/>
              </p:ext>
            </p:extLst>
          </p:nvPr>
        </p:nvGraphicFramePr>
        <p:xfrm>
          <a:off x="6692979" y="18407"/>
          <a:ext cx="2327546" cy="5002378"/>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00371">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60668">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0371">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0371">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0371">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03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0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219298">
                <a:tc>
                  <a:txBody>
                    <a:bodyPr/>
                    <a:lstStyle/>
                    <a:p>
                      <a:pPr lvl="0"/>
                      <a:r>
                        <a:rPr lang="en-US" sz="750" kern="1200" dirty="0">
                          <a:solidFill>
                            <a:schemeClr val="tx1"/>
                          </a:solidFill>
                          <a:effectLst/>
                          <a:latin typeface="+mj-lt"/>
                          <a:ea typeface="+mn-ea"/>
                          <a:cs typeface="Calibri" panose="020F0502020204030204" pitchFamily="34" charset="0"/>
                        </a:rPr>
                        <a:t>5 defects did not meet the August SLA:</a:t>
                      </a:r>
                    </a:p>
                    <a:p>
                      <a:pPr lvl="0"/>
                      <a:endParaRPr lang="en-US" sz="750" kern="1200" dirty="0">
                        <a:solidFill>
                          <a:schemeClr val="tx1"/>
                        </a:solidFill>
                        <a:effectLst/>
                        <a:latin typeface="+mj-lt"/>
                        <a:ea typeface="+mn-ea"/>
                        <a:cs typeface="Calibri" panose="020F0502020204030204" pitchFamily="34" charset="0"/>
                      </a:endParaRPr>
                    </a:p>
                    <a:p>
                      <a:pPr lvl="0"/>
                      <a:r>
                        <a:rPr lang="en-US" sz="750" kern="1200" dirty="0">
                          <a:solidFill>
                            <a:schemeClr val="tx1"/>
                          </a:solidFill>
                          <a:effectLst/>
                          <a:latin typeface="+mj-lt"/>
                          <a:ea typeface="+mn-ea"/>
                          <a:cs typeface="Calibri" panose="020F0502020204030204" pitchFamily="34" charset="0"/>
                        </a:rPr>
                        <a:t>62634 – Defect was placed on hold on 12/06 due to code conflict with June 20.  On hold status was removed from this defect on 17/07 and is currently in DRS. </a:t>
                      </a:r>
                    </a:p>
                    <a:p>
                      <a:pPr lvl="0"/>
                      <a:endParaRPr lang="en-US" sz="750" kern="1200" dirty="0">
                        <a:solidFill>
                          <a:schemeClr val="tx1"/>
                        </a:solidFill>
                        <a:effectLst/>
                        <a:latin typeface="+mj-lt"/>
                        <a:ea typeface="+mn-ea"/>
                        <a:cs typeface="Calibri" panose="020F0502020204030204" pitchFamily="34" charset="0"/>
                      </a:endParaRPr>
                    </a:p>
                    <a:p>
                      <a:pPr lvl="0"/>
                      <a:r>
                        <a:rPr lang="en-US" sz="750" kern="1200" dirty="0">
                          <a:solidFill>
                            <a:schemeClr val="tx1"/>
                          </a:solidFill>
                          <a:effectLst/>
                          <a:latin typeface="+mj-lt"/>
                          <a:ea typeface="+mn-ea"/>
                          <a:cs typeface="Calibri" panose="020F0502020204030204" pitchFamily="34" charset="0"/>
                        </a:rPr>
                        <a:t>- 62513 – Defect has been placed on hold 01/06 due to a code conflict with 2 other defects.  Unable to progress this defect until 62060 and 61926 has been deployed.</a:t>
                      </a:r>
                    </a:p>
                    <a:p>
                      <a:pPr lvl="0"/>
                      <a:r>
                        <a:rPr lang="en-US" sz="750" kern="1200" dirty="0">
                          <a:solidFill>
                            <a:schemeClr val="tx1"/>
                          </a:solidFill>
                          <a:effectLst/>
                          <a:latin typeface="+mj-lt"/>
                          <a:ea typeface="+mn-ea"/>
                          <a:cs typeface="Calibri" panose="020F0502020204030204" pitchFamily="34" charset="0"/>
                        </a:rPr>
                        <a:t>- </a:t>
                      </a:r>
                    </a:p>
                    <a:p>
                      <a:pPr lvl="0"/>
                      <a:r>
                        <a:rPr lang="en-US" sz="750" kern="1200" dirty="0">
                          <a:solidFill>
                            <a:schemeClr val="tx1"/>
                          </a:solidFill>
                          <a:effectLst/>
                          <a:latin typeface="+mj-lt"/>
                          <a:ea typeface="+mn-ea"/>
                          <a:cs typeface="Calibri" panose="020F0502020204030204" pitchFamily="34" charset="0"/>
                        </a:rPr>
                        <a:t>62434 – Defect was placed on hold on 01/06 due to a code conflict with another defect.  On Hold status was removed from this defect on 10/06.  Defect has been progressed and is in UAT Assurance.</a:t>
                      </a:r>
                    </a:p>
                    <a:p>
                      <a:pPr lvl="0"/>
                      <a:endParaRPr lang="en-US" sz="750" kern="1200" dirty="0">
                        <a:solidFill>
                          <a:schemeClr val="tx1"/>
                        </a:solidFill>
                        <a:effectLst/>
                        <a:latin typeface="+mj-lt"/>
                        <a:ea typeface="+mn-ea"/>
                        <a:cs typeface="Calibri" panose="020F0502020204030204" pitchFamily="34" charset="0"/>
                      </a:endParaRPr>
                    </a:p>
                    <a:p>
                      <a:pPr lvl="0"/>
                      <a:r>
                        <a:rPr lang="en-US" sz="750" kern="1200" dirty="0">
                          <a:solidFill>
                            <a:schemeClr val="tx1"/>
                          </a:solidFill>
                          <a:effectLst/>
                          <a:latin typeface="+mj-lt"/>
                          <a:ea typeface="+mn-ea"/>
                          <a:cs typeface="Calibri" panose="020F0502020204030204" pitchFamily="34" charset="0"/>
                        </a:rPr>
                        <a:t>- 62432 – Defect is currently in UAT Execution – delays in progressing due to other defects being prioritised above this one.  Completion date is to be confirmed.</a:t>
                      </a:r>
                    </a:p>
                    <a:p>
                      <a:pPr lvl="0"/>
                      <a:endParaRPr lang="en-US" sz="750" kern="1200" dirty="0">
                        <a:solidFill>
                          <a:schemeClr val="tx1"/>
                        </a:solidFill>
                        <a:effectLst/>
                        <a:latin typeface="+mj-lt"/>
                        <a:ea typeface="+mn-ea"/>
                        <a:cs typeface="Calibri" panose="020F0502020204030204" pitchFamily="34" charset="0"/>
                      </a:endParaRPr>
                    </a:p>
                    <a:p>
                      <a:pPr lvl="0"/>
                      <a:r>
                        <a:rPr lang="en-US" sz="750" kern="1200" dirty="0">
                          <a:solidFill>
                            <a:schemeClr val="tx1"/>
                          </a:solidFill>
                          <a:effectLst/>
                          <a:latin typeface="+mj-lt"/>
                          <a:ea typeface="+mn-ea"/>
                          <a:cs typeface="Calibri" panose="020F0502020204030204" pitchFamily="34" charset="0"/>
                        </a:rPr>
                        <a:t>- 62397 – Defect is currently in UAT Execution – delays in progressing due to a test scenario needing to wait for billing cycle on the 2nd August.  Testing is ongoing.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17329" y="221332"/>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16 open ASP/AML related defects as of 7</a:t>
            </a:r>
            <a:r>
              <a:rPr lang="en-GB" sz="1200" baseline="30000" dirty="0">
                <a:solidFill>
                  <a:schemeClr val="tx1"/>
                </a:solidFill>
              </a:rPr>
              <a:t>th</a:t>
            </a:r>
            <a:r>
              <a:rPr lang="en-GB" sz="1200" dirty="0">
                <a:solidFill>
                  <a:schemeClr val="tx1"/>
                </a:solidFill>
              </a:rPr>
              <a:t> August2020</a:t>
            </a:r>
          </a:p>
          <a:p>
            <a:r>
              <a:rPr lang="en-GB" sz="1000" dirty="0">
                <a:solidFill>
                  <a:schemeClr val="tx1"/>
                </a:solidFill>
              </a:rPr>
              <a:t>(16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CCAF6F6F-2E1C-4949-95DA-A97983E6D964}"/>
              </a:ext>
            </a:extLst>
          </p:cNvPr>
          <p:cNvGraphicFramePr>
            <a:graphicFrameLocks noGrp="1"/>
          </p:cNvGraphicFramePr>
          <p:nvPr>
            <p:extLst>
              <p:ext uri="{D42A27DB-BD31-4B8C-83A1-F6EECF244321}">
                <p14:modId xmlns:p14="http://schemas.microsoft.com/office/powerpoint/2010/main" val="2277896908"/>
              </p:ext>
            </p:extLst>
          </p:nvPr>
        </p:nvGraphicFramePr>
        <p:xfrm>
          <a:off x="683016" y="802291"/>
          <a:ext cx="5654721" cy="3673472"/>
        </p:xfrm>
        <a:graphic>
          <a:graphicData uri="http://schemas.openxmlformats.org/drawingml/2006/table">
            <a:tbl>
              <a:tblPr firstRow="1" firstCol="1" bandRow="1"/>
              <a:tblGrid>
                <a:gridCol w="497099">
                  <a:extLst>
                    <a:ext uri="{9D8B030D-6E8A-4147-A177-3AD203B41FA5}">
                      <a16:colId xmlns:a16="http://schemas.microsoft.com/office/drawing/2014/main" val="1251661649"/>
                    </a:ext>
                  </a:extLst>
                </a:gridCol>
                <a:gridCol w="3183585">
                  <a:extLst>
                    <a:ext uri="{9D8B030D-6E8A-4147-A177-3AD203B41FA5}">
                      <a16:colId xmlns:a16="http://schemas.microsoft.com/office/drawing/2014/main" val="3828198822"/>
                    </a:ext>
                  </a:extLst>
                </a:gridCol>
                <a:gridCol w="575163">
                  <a:extLst>
                    <a:ext uri="{9D8B030D-6E8A-4147-A177-3AD203B41FA5}">
                      <a16:colId xmlns:a16="http://schemas.microsoft.com/office/drawing/2014/main" val="1370163058"/>
                    </a:ext>
                  </a:extLst>
                </a:gridCol>
                <a:gridCol w="699437">
                  <a:extLst>
                    <a:ext uri="{9D8B030D-6E8A-4147-A177-3AD203B41FA5}">
                      <a16:colId xmlns:a16="http://schemas.microsoft.com/office/drawing/2014/main" val="2279258828"/>
                    </a:ext>
                  </a:extLst>
                </a:gridCol>
                <a:gridCol w="699437">
                  <a:extLst>
                    <a:ext uri="{9D8B030D-6E8A-4147-A177-3AD203B41FA5}">
                      <a16:colId xmlns:a16="http://schemas.microsoft.com/office/drawing/2014/main" val="1156675659"/>
                    </a:ext>
                  </a:extLst>
                </a:gridCol>
              </a:tblGrid>
              <a:tr h="166976">
                <a:tc>
                  <a:txBody>
                    <a:bodyPr/>
                    <a:lstStyle/>
                    <a:p>
                      <a:pPr algn="ctr">
                        <a:spcAft>
                          <a:spcPts val="0"/>
                        </a:spcAft>
                      </a:pPr>
                      <a:r>
                        <a:rPr lang="en-GB" sz="500">
                          <a:solidFill>
                            <a:srgbClr val="FFFFFF"/>
                          </a:solidFill>
                          <a:effectLst/>
                          <a:latin typeface="Calibri" panose="020F0502020204030204" pitchFamily="34" charset="0"/>
                          <a:ea typeface="Calibri" panose="020F0502020204030204" pitchFamily="34" charset="0"/>
                        </a:rPr>
                        <a:t>Defect ID</a:t>
                      </a:r>
                      <a:endParaRPr lang="en-GB" sz="500">
                        <a:effectLst/>
                        <a:latin typeface="Calibri" panose="020F0502020204030204" pitchFamily="34" charset="0"/>
                        <a:ea typeface="Calibri" panose="020F0502020204030204" pitchFamily="34" charset="0"/>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500">
                          <a:solidFill>
                            <a:srgbClr val="FFFFFF"/>
                          </a:solidFill>
                          <a:effectLst/>
                          <a:latin typeface="Calibri" panose="020F0502020204030204" pitchFamily="34" charset="0"/>
                          <a:ea typeface="Calibri" panose="020F0502020204030204" pitchFamily="34" charset="0"/>
                        </a:rPr>
                        <a:t>Defect Title</a:t>
                      </a:r>
                      <a:endParaRPr lang="en-GB" sz="500">
                        <a:effectLst/>
                        <a:latin typeface="Calibri" panose="020F0502020204030204" pitchFamily="34" charset="0"/>
                        <a:ea typeface="Calibri" panose="020F0502020204030204" pitchFamily="34" charset="0"/>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500">
                          <a:solidFill>
                            <a:srgbClr val="FFFFFF"/>
                          </a:solidFill>
                          <a:effectLst/>
                          <a:latin typeface="Calibri" panose="020F0502020204030204" pitchFamily="34" charset="0"/>
                          <a:ea typeface="Calibri" panose="020F0502020204030204" pitchFamily="34" charset="0"/>
                        </a:rPr>
                        <a:t>Date Detected</a:t>
                      </a:r>
                      <a:endParaRPr lang="en-GB" sz="500">
                        <a:effectLst/>
                        <a:latin typeface="Calibri" panose="020F0502020204030204" pitchFamily="34" charset="0"/>
                        <a:ea typeface="Calibri" panose="020F0502020204030204" pitchFamily="34" charset="0"/>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500">
                          <a:solidFill>
                            <a:srgbClr val="FFFFFF"/>
                          </a:solidFill>
                          <a:effectLst/>
                          <a:latin typeface="Calibri" panose="020F0502020204030204" pitchFamily="34" charset="0"/>
                          <a:ea typeface="Calibri" panose="020F0502020204030204" pitchFamily="34" charset="0"/>
                        </a:rPr>
                        <a:t>Target Fix Date</a:t>
                      </a:r>
                      <a:endParaRPr lang="en-GB" sz="500">
                        <a:effectLst/>
                        <a:latin typeface="Calibri" panose="020F0502020204030204" pitchFamily="34" charset="0"/>
                        <a:ea typeface="Calibri" panose="020F0502020204030204" pitchFamily="34" charset="0"/>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500">
                          <a:solidFill>
                            <a:srgbClr val="FFFFFF"/>
                          </a:solidFill>
                          <a:effectLst/>
                          <a:latin typeface="Calibri" panose="020F0502020204030204" pitchFamily="34" charset="0"/>
                          <a:ea typeface="Calibri" panose="020F0502020204030204" pitchFamily="34" charset="0"/>
                        </a:rPr>
                        <a:t>SLA Resolution Date</a:t>
                      </a:r>
                      <a:endParaRPr lang="en-GB" sz="500">
                        <a:effectLst/>
                        <a:latin typeface="Calibri" panose="020F0502020204030204" pitchFamily="34" charset="0"/>
                        <a:ea typeface="Calibri" panose="020F0502020204030204" pitchFamily="34" charset="0"/>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012531079"/>
                  </a:ext>
                </a:extLst>
              </a:tr>
              <a:tr h="250464">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61159</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(ON HOLD as this is locked under an urgent CSI based on Problem Record 2505 )Class change from 4 to 1 not updating total check to check volume and energy against MRD</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24/01/2020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03/04/2020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9044079"/>
                  </a:ext>
                </a:extLst>
              </a:tr>
              <a:tr h="250464">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61453</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Issue in Reconciliation for Prime Sub sites : Total deemed volume and total deemed energy is populated incorrectly in case of Read replacement and read insertion scenario</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19/02/2020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08/05/2020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641193"/>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61452</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Rec is not happening for Prime and sub site when there is RGMA or class change or shipper transfer estimated read</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19/02/2020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08/05/2020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281737"/>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62134</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High priority - NDM Replacement read – Class 4 , system has created 0 volume between OPNT and FINC reads</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08/04/2020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05/06/2020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5688973"/>
                  </a:ext>
                </a:extLst>
              </a:tr>
              <a:tr h="250464">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62060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(On HOLD objects are currently locked under defect#61926 and defect#1458. and defect#60996) The cyclical read received with read on class change end date should be made inactive to avoid issues with rec</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03/04/2020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05/06/2020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5335954"/>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62178</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Exception needs to be created in cases where profiles upload results in errors</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15/04/2020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03/07/2020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3818487"/>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62634</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Medium priority - Inconsistent C2C behaviour of RGMA activity with partial reads through UPD file(Identified during defect 61714 testing)</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05/06/2020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07/08/2020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267390"/>
                  </a:ext>
                </a:extLst>
              </a:tr>
              <a:tr h="250464">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62513</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ON HOLD object locked with Defect #61926 and Defect#62060. (Introduced by Defect 1464) - When the Cyclic read is received in the Class 3 period before RGMA activity date(D-1), the Profile values are being loaded.</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29/05/2020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dirty="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07/08/2020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020913"/>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62434</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High priority - There are incorrect Records In the ASP Simulation File</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20/05/2020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07/08/2020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082509"/>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62432</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ASP Simulation Job Failure for the Bill Month 03.2020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20/05/2020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07/08/2020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232365"/>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62397</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Amendment billing issue; When a bill adjustment trigger is spanning across two contracts, it is not getting properly billed.</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15/05/2020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effectLst/>
                          <a:latin typeface="Calibri" panose="020F0502020204030204" pitchFamily="34" charset="0"/>
                          <a:ea typeface="Calibri" panose="020F0502020204030204" pitchFamily="34" charset="0"/>
                        </a:rPr>
                        <a:t>TBC</a:t>
                      </a: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07/08/2020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390350"/>
                  </a:ext>
                </a:extLst>
              </a:tr>
              <a:tr h="333952">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62784</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(Issue on TC6 of defect 62185 will be fixed under defect 62784 )( On Hold object locked with defect# 60999.)Read is inserted between OPNN and OPNT after a REC is performed, OPNT read should not be ignored during the Re-REC (June 20 Potential BAU defect || 62337 ||)</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19/06/2020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04/09/2020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04/09/2020</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15322256"/>
                  </a:ext>
                </a:extLst>
              </a:tr>
              <a:tr h="22959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62687</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The read inserted or replaced for class 3, after a class change from 3 to another, is considering class 3 FICC date as the next read date</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10/06/2020</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04/09/2020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04/09/2020</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8664994"/>
                  </a:ext>
                </a:extLst>
              </a:tr>
              <a:tr h="333952">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63243</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a:solidFill>
                            <a:srgbClr val="000000"/>
                          </a:solidFill>
                          <a:effectLst/>
                          <a:latin typeface="Calibri" panose="020F0502020204030204" pitchFamily="34" charset="0"/>
                          <a:ea typeface="Calibri" panose="020F0502020204030204" pitchFamily="34" charset="0"/>
                        </a:rPr>
                        <a:t>High priority - Incorrect Reconciliation For DM Sites; where the energy charges for billing document do not appear to have taken into account previous billing, so that the prevailing energy is based on the original commodity billing and not on the reconciliation values</a:t>
                      </a:r>
                      <a:endParaRPr lang="en-GB" sz="50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30/07/2020</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09/10/2020</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500" dirty="0">
                          <a:solidFill>
                            <a:srgbClr val="000000"/>
                          </a:solidFill>
                          <a:effectLst/>
                          <a:latin typeface="Calibri" panose="020F0502020204030204" pitchFamily="34" charset="0"/>
                          <a:ea typeface="Calibri" panose="020F0502020204030204" pitchFamily="34" charset="0"/>
                        </a:rPr>
                        <a:t>09/10/2020</a:t>
                      </a:r>
                      <a:endParaRPr lang="en-GB" sz="500" dirty="0">
                        <a:effectLst/>
                        <a:latin typeface="Calibri" panose="020F0502020204030204" pitchFamily="34" charset="0"/>
                        <a:ea typeface="Calibri" panose="020F0502020204030204" pitchFamily="34" charset="0"/>
                      </a:endParaRPr>
                    </a:p>
                  </a:txBody>
                  <a:tcPr marL="34154" marR="34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7786638"/>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3092569d-7549-4f1f-b838-122d264c6bd8"/>
    <ds:schemaRef ds:uri="http://schemas.microsoft.com/office/infopath/2007/PartnerControls"/>
    <ds:schemaRef ds:uri="http://purl.org/dc/dcmitype/"/>
    <ds:schemaRef ds:uri="http://schemas.microsoft.com/office/2006/metadata/properties"/>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01f7a547-d57a-44ce-a211-81869c79743b"/>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7BB402AF-E8DF-4FCB-927E-E2C96D0A4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2361</TotalTime>
  <Words>2253</Words>
  <Application>Microsoft Office PowerPoint</Application>
  <PresentationFormat>On-screen Show (16:9)</PresentationFormat>
  <Paragraphs>382</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Amendment Invoice Update  </vt:lpstr>
      <vt:lpstr>Summary</vt:lpstr>
      <vt:lpstr>Summary Resolution Plan</vt:lpstr>
      <vt:lpstr>Supporting Information Mismatches</vt:lpstr>
      <vt:lpstr>Exceptions</vt:lpstr>
      <vt:lpstr>Unworkable 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32</cp:revision>
  <cp:lastPrinted>2019-12-10T08:29:51Z</cp:lastPrinted>
  <dcterms:created xsi:type="dcterms:W3CDTF">2018-09-02T17:12:15Z</dcterms:created>
  <dcterms:modified xsi:type="dcterms:W3CDTF">2020-08-10T08:39:41Z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