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29" r:id="rId6"/>
    <p:sldMasterId id="2147484139" r:id="rId7"/>
    <p:sldMasterId id="2147484143" r:id="rId8"/>
  </p:sldMasterIdLst>
  <p:notesMasterIdLst>
    <p:notesMasterId r:id="rId21"/>
  </p:notesMasterIdLst>
  <p:handoutMasterIdLst>
    <p:handoutMasterId r:id="rId22"/>
  </p:handoutMasterIdLst>
  <p:sldIdLst>
    <p:sldId id="352" r:id="rId9"/>
    <p:sldId id="782" r:id="rId10"/>
    <p:sldId id="388" r:id="rId11"/>
    <p:sldId id="787" r:id="rId12"/>
    <p:sldId id="775" r:id="rId13"/>
    <p:sldId id="794" r:id="rId14"/>
    <p:sldId id="783" r:id="rId15"/>
    <p:sldId id="790" r:id="rId16"/>
    <p:sldId id="791" r:id="rId17"/>
    <p:sldId id="776" r:id="rId18"/>
    <p:sldId id="785" r:id="rId19"/>
    <p:sldId id="795" r:id="rId20"/>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09F0E"/>
    <a:srgbClr val="26A412"/>
    <a:srgbClr val="CED1E1"/>
    <a:srgbClr val="CED1E2"/>
    <a:srgbClr val="E8EAF1"/>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DB99C-D14A-424D-9970-12ADBF3A62D0}" v="4681" dt="2020-07-06T08:22:52.429"/>
    <p1510:client id="{3649DF88-7961-4574-832F-CC2084E40E73}" v="28" dt="2020-07-06T09:21:41.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3817" autoAdjust="0"/>
  </p:normalViewPr>
  <p:slideViewPr>
    <p:cSldViewPr snapToGrid="0">
      <p:cViewPr varScale="1">
        <p:scale>
          <a:sx n="89" d="100"/>
          <a:sy n="89" d="100"/>
        </p:scale>
        <p:origin x="648" y="4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61"/>
        <p:guide pos="2095"/>
        <p:guide orient="horz" pos="3325"/>
        <p:guide pos="20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06/07/2020</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06/07/2020</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240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9816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201076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64547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886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1863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666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976099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6627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8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8096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2469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976000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9016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279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4498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6829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02870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587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9283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668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pn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1385680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544547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a:normAutofit fontScale="92500" lnSpcReduction="10000"/>
          </a:bodyPr>
          <a:lstStyle/>
          <a:p>
            <a:endParaRPr lang="en-GB" dirty="0"/>
          </a:p>
          <a:p>
            <a:endParaRPr lang="en-GB" dirty="0"/>
          </a:p>
          <a:p>
            <a:r>
              <a:rPr lang="en-GB" dirty="0"/>
              <a:t>July 2020</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0"/>
            <a:ext cx="8229600" cy="637580"/>
          </a:xfrm>
        </p:spPr>
        <p:txBody>
          <a:bodyPr>
            <a:noAutofit/>
          </a:bodyPr>
          <a:lstStyle/>
          <a:p>
            <a:r>
              <a:rPr lang="en-GB" sz="2400">
                <a:latin typeface="Arial"/>
                <a:cs typeface="Arial"/>
              </a:rPr>
              <a:t>Key Programme Issues</a:t>
            </a:r>
          </a:p>
        </p:txBody>
      </p:sp>
      <p:graphicFrame>
        <p:nvGraphicFramePr>
          <p:cNvPr id="4" name="Table 3">
            <a:extLst>
              <a:ext uri="{FF2B5EF4-FFF2-40B4-BE49-F238E27FC236}">
                <a16:creationId xmlns:a16="http://schemas.microsoft.com/office/drawing/2014/main" id="{DB6BB02B-7143-479F-BE87-A9CBDA1B8356}"/>
              </a:ext>
            </a:extLst>
          </p:cNvPr>
          <p:cNvGraphicFramePr>
            <a:graphicFrameLocks noGrp="1"/>
          </p:cNvGraphicFramePr>
          <p:nvPr>
            <p:extLst>
              <p:ext uri="{D42A27DB-BD31-4B8C-83A1-F6EECF244321}">
                <p14:modId xmlns:p14="http://schemas.microsoft.com/office/powerpoint/2010/main" val="3647245615"/>
              </p:ext>
            </p:extLst>
          </p:nvPr>
        </p:nvGraphicFramePr>
        <p:xfrm>
          <a:off x="58085" y="652753"/>
          <a:ext cx="9027826" cy="1728960"/>
        </p:xfrm>
        <a:graphic>
          <a:graphicData uri="http://schemas.openxmlformats.org/drawingml/2006/table">
            <a:tbl>
              <a:tblPr firstRow="1" bandRow="1">
                <a:tableStyleId>{5C22544A-7EE6-4342-B048-85BDC9FD1C3A}</a:tableStyleId>
              </a:tblPr>
              <a:tblGrid>
                <a:gridCol w="386325">
                  <a:extLst>
                    <a:ext uri="{9D8B030D-6E8A-4147-A177-3AD203B41FA5}">
                      <a16:colId xmlns:a16="http://schemas.microsoft.com/office/drawing/2014/main" val="20000"/>
                    </a:ext>
                  </a:extLst>
                </a:gridCol>
                <a:gridCol w="572063">
                  <a:extLst>
                    <a:ext uri="{9D8B030D-6E8A-4147-A177-3AD203B41FA5}">
                      <a16:colId xmlns:a16="http://schemas.microsoft.com/office/drawing/2014/main" val="20001"/>
                    </a:ext>
                  </a:extLst>
                </a:gridCol>
                <a:gridCol w="905438">
                  <a:extLst>
                    <a:ext uri="{9D8B030D-6E8A-4147-A177-3AD203B41FA5}">
                      <a16:colId xmlns:a16="http://schemas.microsoft.com/office/drawing/2014/main" val="3490358336"/>
                    </a:ext>
                  </a:extLst>
                </a:gridCol>
                <a:gridCol w="2496408">
                  <a:extLst>
                    <a:ext uri="{9D8B030D-6E8A-4147-A177-3AD203B41FA5}">
                      <a16:colId xmlns:a16="http://schemas.microsoft.com/office/drawing/2014/main" val="20002"/>
                    </a:ext>
                  </a:extLst>
                </a:gridCol>
                <a:gridCol w="1928693">
                  <a:extLst>
                    <a:ext uri="{9D8B030D-6E8A-4147-A177-3AD203B41FA5}">
                      <a16:colId xmlns:a16="http://schemas.microsoft.com/office/drawing/2014/main" val="20003"/>
                    </a:ext>
                  </a:extLst>
                </a:gridCol>
                <a:gridCol w="1982899">
                  <a:extLst>
                    <a:ext uri="{9D8B030D-6E8A-4147-A177-3AD203B41FA5}">
                      <a16:colId xmlns:a16="http://schemas.microsoft.com/office/drawing/2014/main" val="2992598958"/>
                    </a:ext>
                  </a:extLst>
                </a:gridCol>
                <a:gridCol w="756000">
                  <a:extLst>
                    <a:ext uri="{9D8B030D-6E8A-4147-A177-3AD203B41FA5}">
                      <a16:colId xmlns:a16="http://schemas.microsoft.com/office/drawing/2014/main" val="2261462523"/>
                    </a:ext>
                  </a:extLst>
                </a:gridCol>
              </a:tblGrid>
              <a:tr h="412905">
                <a:tc>
                  <a:txBody>
                    <a:bodyPr/>
                    <a:lstStyle/>
                    <a:p>
                      <a:pPr algn="ctr"/>
                      <a:r>
                        <a:rPr lang="en-GB" sz="800"/>
                        <a:t>REF</a:t>
                      </a:r>
                    </a:p>
                  </a:txBody>
                  <a:tcPr marL="36000" marR="36000" marT="36000" marB="36000" anchor="ctr"/>
                </a:tc>
                <a:tc>
                  <a:txBody>
                    <a:bodyPr/>
                    <a:lstStyle/>
                    <a:p>
                      <a:pPr algn="ctr"/>
                      <a:r>
                        <a:rPr lang="en-GB" sz="8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u="sng"/>
                        <a:t>DESCRIPTION</a:t>
                      </a:r>
                      <a:endParaRPr lang="en-GB" sz="800"/>
                    </a:p>
                  </a:txBody>
                  <a:tcPr marL="36000" marR="36000" marT="36000" marB="36000" anchor="ctr"/>
                </a:tc>
                <a:tc>
                  <a:txBody>
                    <a:bodyPr/>
                    <a:lstStyle/>
                    <a:p>
                      <a:pPr algn="ctr"/>
                      <a:r>
                        <a:rPr lang="en-GB" sz="800"/>
                        <a:t>MITIGATING ACTIONS</a:t>
                      </a:r>
                    </a:p>
                  </a:txBody>
                  <a:tcPr marL="36000" marR="36000" marT="36000" marB="36000" anchor="ctr"/>
                </a:tc>
                <a:tc>
                  <a:txBody>
                    <a:bodyPr/>
                    <a:lstStyle/>
                    <a:p>
                      <a:pPr algn="ctr"/>
                      <a:r>
                        <a:rPr lang="en-GB" sz="800"/>
                        <a:t>LATEST UPDATE</a:t>
                      </a:r>
                    </a:p>
                  </a:txBody>
                  <a:tcPr marL="36000" marR="36000" marT="36000" marB="36000" anchor="ctr"/>
                </a:tc>
                <a:tc>
                  <a:txBody>
                    <a:bodyPr/>
                    <a:lstStyle/>
                    <a:p>
                      <a:pPr algn="ctr"/>
                      <a:r>
                        <a:rPr lang="en-GB" sz="800" dirty="0"/>
                        <a:t>TARGET</a:t>
                      </a:r>
                    </a:p>
                    <a:p>
                      <a:pPr algn="ctr"/>
                      <a:r>
                        <a:rPr lang="en-GB" sz="800" dirty="0"/>
                        <a:t>RESOLUTION</a:t>
                      </a:r>
                    </a:p>
                    <a:p>
                      <a:pPr algn="ctr"/>
                      <a:r>
                        <a:rPr lang="en-GB" sz="800" dirty="0"/>
                        <a:t>DATE</a:t>
                      </a:r>
                    </a:p>
                  </a:txBody>
                  <a:tcPr marL="36000" marR="36000" marT="36000" marB="36000" anchor="ctr"/>
                </a:tc>
                <a:extLst>
                  <a:ext uri="{0D108BD9-81ED-4DB2-BD59-A6C34878D82A}">
                    <a16:rowId xmlns:a16="http://schemas.microsoft.com/office/drawing/2014/main" val="10000"/>
                  </a:ext>
                </a:extLst>
              </a:tr>
              <a:tr h="817872">
                <a:tc>
                  <a:txBody>
                    <a:bodyPr/>
                    <a:lstStyle/>
                    <a:p>
                      <a:pPr algn="ctr" fontAlgn="b"/>
                      <a:r>
                        <a:rPr lang="en-GB" sz="800" b="0" i="0" u="none" strike="noStrike" dirty="0">
                          <a:solidFill>
                            <a:schemeClr val="tx1"/>
                          </a:solidFill>
                          <a:effectLst/>
                          <a:latin typeface="+mn-lt"/>
                        </a:rPr>
                        <a:t>62485</a:t>
                      </a:r>
                    </a:p>
                  </a:txBody>
                  <a:tcPr marL="36000" marR="36000" marT="36000" marB="36000" anchor="ctr">
                    <a:solidFill>
                      <a:srgbClr val="CED1E1"/>
                    </a:solidFill>
                  </a:tcPr>
                </a:tc>
                <a:tc>
                  <a:txBody>
                    <a:bodyPr/>
                    <a:lstStyle/>
                    <a:p>
                      <a:pPr algn="ctr" fontAlgn="b"/>
                      <a:endParaRPr lang="en-GB" sz="800" b="0" i="0" u="none" strike="noStrike" dirty="0">
                        <a:solidFill>
                          <a:schemeClr val="tx1"/>
                        </a:solidFill>
                        <a:effectLst/>
                        <a:latin typeface="+mn-lt"/>
                      </a:endParaRPr>
                    </a:p>
                  </a:txBody>
                  <a:tcPr marL="36000" marR="36000" marT="36000" marB="36000" anchor="ctr">
                    <a:solidFill>
                      <a:srgbClr val="00B050"/>
                    </a:solidFill>
                  </a:tcPr>
                </a:tc>
                <a:tc>
                  <a:txBody>
                    <a:bodyPr/>
                    <a:lstStyle/>
                    <a:p>
                      <a:pPr algn="l" fontAlgn="b"/>
                      <a:r>
                        <a:rPr lang="en-GB" sz="800" b="0" i="0" u="none" strike="noStrike" dirty="0">
                          <a:solidFill>
                            <a:schemeClr val="tx1"/>
                          </a:solidFill>
                          <a:effectLst/>
                          <a:latin typeface="+mn-lt"/>
                        </a:rPr>
                        <a:t>Data Migration</a:t>
                      </a:r>
                    </a:p>
                  </a:txBody>
                  <a:tcPr marL="36000" marR="36000" marT="36000" marB="36000" anchor="ctr">
                    <a:solidFill>
                      <a:srgbClr val="CED1E2"/>
                    </a:solidFill>
                  </a:tcPr>
                </a:tc>
                <a:tc>
                  <a:txBody>
                    <a:bodyPr/>
                    <a:lstStyle/>
                    <a:p>
                      <a:pPr algn="l"/>
                      <a:r>
                        <a:rPr lang="en-US" sz="800" b="0" i="0" u="none" strike="noStrike" dirty="0">
                          <a:solidFill>
                            <a:srgbClr val="000000"/>
                          </a:solidFill>
                          <a:effectLst/>
                          <a:latin typeface="Arial" panose="020B0604020202020204" pitchFamily="34" charset="0"/>
                        </a:rPr>
                        <a:t>The PHID defines REL  logical status and language as optional data items, however the DM validation catalogue shows them as mandatory. </a:t>
                      </a:r>
                      <a:r>
                        <a:rPr lang="en-US" sz="800" b="0" i="0" u="none" strike="noStrike" dirty="0" err="1">
                          <a:solidFill>
                            <a:srgbClr val="000000"/>
                          </a:solidFill>
                          <a:effectLst/>
                          <a:latin typeface="Arial" panose="020B0604020202020204" pitchFamily="34" charset="0"/>
                        </a:rPr>
                        <a:t>Xoserve</a:t>
                      </a:r>
                      <a:r>
                        <a:rPr lang="en-US" sz="800" b="0" i="0" u="none" strike="noStrike" dirty="0">
                          <a:solidFill>
                            <a:srgbClr val="000000"/>
                          </a:solidFill>
                          <a:effectLst/>
                          <a:latin typeface="Arial" panose="020B0604020202020204" pitchFamily="34" charset="0"/>
                        </a:rPr>
                        <a:t> have coded these as mandatory, and they are part of a composite key and so raised a Sev1 defect in smoke testing on receipt of a data file which did not contain the data expected. There is disagreement between parties over the correct definition of the data items which needs to be resolved in order for DMT to proceed.</a:t>
                      </a:r>
                      <a:endParaRPr lang="en-US" sz="800" b="0" i="0" u="none" strike="noStrike" kern="1200" dirty="0">
                        <a:solidFill>
                          <a:srgbClr val="000000"/>
                        </a:solidFill>
                        <a:effectLst/>
                        <a:latin typeface="Arial" panose="020B0604020202020204" pitchFamily="34" charset="0"/>
                        <a:ea typeface="+mn-ea"/>
                        <a:cs typeface="+mn-cs"/>
                      </a:endParaRP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TCS to develop and deploy a defect fix</a:t>
                      </a:r>
                    </a:p>
                  </a:txBody>
                  <a:tcPr marL="36000" marR="36000" marT="36000" marB="36000" anchor="ctr">
                    <a:solidFill>
                      <a:srgbClr val="CED1E2"/>
                    </a:solidFill>
                  </a:tcPr>
                </a:tc>
                <a:tc>
                  <a:txBody>
                    <a:bodyPr/>
                    <a:lstStyle/>
                    <a:p>
                      <a:pPr marL="0" indent="0" algn="l" rtl="0" fontAlgn="ctr">
                        <a:buFontTx/>
                        <a:buNone/>
                      </a:pPr>
                      <a:r>
                        <a:rPr lang="en-US" sz="800" b="0" i="0" u="none" strike="noStrike" dirty="0">
                          <a:solidFill>
                            <a:srgbClr val="000000"/>
                          </a:solidFill>
                          <a:effectLst/>
                          <a:latin typeface="arial" panose="020B0604020202020204" pitchFamily="34" charset="0"/>
                        </a:rPr>
                        <a:t>17/6 - Defect fix underway and on track</a:t>
                      </a:r>
                      <a:endParaRPr lang="en-US"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29/06/2020</a:t>
                      </a:r>
                    </a:p>
                  </a:txBody>
                  <a:tcPr marL="36000" marR="36000" marT="36000" marB="36000" anchor="ctr">
                    <a:solidFill>
                      <a:srgbClr val="CED1E2"/>
                    </a:solidFill>
                  </a:tcPr>
                </a:tc>
                <a:extLst>
                  <a:ext uri="{0D108BD9-81ED-4DB2-BD59-A6C34878D82A}">
                    <a16:rowId xmlns:a16="http://schemas.microsoft.com/office/drawing/2014/main" val="2721742913"/>
                  </a:ext>
                </a:extLst>
              </a:tr>
            </a:tbl>
          </a:graphicData>
        </a:graphic>
      </p:graphicFrame>
    </p:spTree>
    <p:extLst>
      <p:ext uri="{BB962C8B-B14F-4D97-AF65-F5344CB8AC3E}">
        <p14:creationId xmlns:p14="http://schemas.microsoft.com/office/powerpoint/2010/main" val="102984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2745C0-C3F1-4E14-AB1C-A0A3DEBF42EA}"/>
              </a:ext>
            </a:extLst>
          </p:cNvPr>
          <p:cNvSpPr txBox="1">
            <a:spLocks/>
          </p:cNvSpPr>
          <p:nvPr/>
        </p:nvSpPr>
        <p:spPr>
          <a:xfrm>
            <a:off x="832005" y="138313"/>
            <a:ext cx="7479990" cy="387007"/>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6" name="Picture 5">
            <a:extLst>
              <a:ext uri="{FF2B5EF4-FFF2-40B4-BE49-F238E27FC236}">
                <a16:creationId xmlns:a16="http://schemas.microsoft.com/office/drawing/2014/main" id="{47BF372A-D9E1-4DB4-A16B-3C2D38F55622}"/>
              </a:ext>
            </a:extLst>
          </p:cNvPr>
          <p:cNvPicPr>
            <a:picLocks noChangeAspect="1"/>
          </p:cNvPicPr>
          <p:nvPr/>
        </p:nvPicPr>
        <p:blipFill rotWithShape="1">
          <a:blip r:embed="rId2"/>
          <a:srcRect b="12917"/>
          <a:stretch/>
        </p:blipFill>
        <p:spPr>
          <a:xfrm>
            <a:off x="870426" y="492696"/>
            <a:ext cx="7553419" cy="4534697"/>
          </a:xfrm>
          <a:prstGeom prst="rect">
            <a:avLst/>
          </a:prstGeom>
        </p:spPr>
      </p:pic>
    </p:spTree>
    <p:extLst>
      <p:ext uri="{BB962C8B-B14F-4D97-AF65-F5344CB8AC3E}">
        <p14:creationId xmlns:p14="http://schemas.microsoft.com/office/powerpoint/2010/main" val="397303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a:extLst>
              <a:ext uri="{FF2B5EF4-FFF2-40B4-BE49-F238E27FC236}">
                <a16:creationId xmlns:a16="http://schemas.microsoft.com/office/drawing/2014/main" id="{35080AA0-50C0-4F82-B700-7219AAF52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04" y="127591"/>
            <a:ext cx="8922969" cy="479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41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01844007"/>
              </p:ext>
            </p:extLst>
          </p:nvPr>
        </p:nvGraphicFramePr>
        <p:xfrm>
          <a:off x="0" y="502504"/>
          <a:ext cx="5671038" cy="4528809"/>
        </p:xfrm>
        <a:graphic>
          <a:graphicData uri="http://schemas.openxmlformats.org/drawingml/2006/table">
            <a:tbl>
              <a:tblPr firstRow="1" bandRow="1">
                <a:tableStyleId>{5C22544A-7EE6-4342-B048-85BDC9FD1C3A}</a:tableStyleId>
              </a:tblPr>
              <a:tblGrid>
                <a:gridCol w="5671038">
                  <a:extLst>
                    <a:ext uri="{9D8B030D-6E8A-4147-A177-3AD203B41FA5}">
                      <a16:colId xmlns:a16="http://schemas.microsoft.com/office/drawing/2014/main" val="20000"/>
                    </a:ext>
                  </a:extLst>
                </a:gridCol>
              </a:tblGrid>
              <a:tr h="206832">
                <a:tc>
                  <a:txBody>
                    <a:bodyPr/>
                    <a:lstStyle/>
                    <a:p>
                      <a:pPr algn="ctr"/>
                      <a:r>
                        <a:rPr lang="en-GB" sz="900"/>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319649">
                <a:tc>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 (as of 23</a:t>
                      </a:r>
                      <a:r>
                        <a:rPr lang="en-GB" sz="900" b="1" kern="1200" baseline="30000" dirty="0">
                          <a:solidFill>
                            <a:schemeClr val="tx1"/>
                          </a:solidFill>
                          <a:latin typeface="+mn-lt"/>
                          <a:ea typeface="+mn-ea"/>
                          <a:cs typeface="Arial"/>
                        </a:rPr>
                        <a:t>rd</a:t>
                      </a:r>
                      <a:r>
                        <a:rPr lang="en-GB" sz="900" b="1" kern="1200" baseline="0" dirty="0">
                          <a:solidFill>
                            <a:schemeClr val="tx1"/>
                          </a:solidFill>
                          <a:latin typeface="+mn-lt"/>
                          <a:ea typeface="+mn-ea"/>
                          <a:cs typeface="Arial"/>
                        </a:rPr>
                        <a:t> June 20)</a:t>
                      </a:r>
                      <a:endParaRPr lang="en-US" sz="90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All key external milestones to date have been met for this reporting period.  The programme continues to trend to Amber.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1" kern="1200" baseline="0" dirty="0">
                        <a:solidFill>
                          <a:schemeClr val="tx1"/>
                        </a:solidFill>
                        <a:latin typeface="+mn-lt"/>
                        <a:ea typeface="+mn-ea"/>
                        <a:cs typeface="Arial"/>
                      </a:endParaRPr>
                    </a:p>
                    <a:p>
                      <a:pPr marL="177800" marR="0" lvl="1" indent="184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latin typeface="+mn-lt"/>
                          <a:ea typeface="+mn-ea"/>
                          <a:cs typeface="Arial"/>
                        </a:rPr>
                        <a:t>Costs</a:t>
                      </a:r>
                      <a:r>
                        <a:rPr lang="en-GB" sz="900" kern="1200" baseline="0" dirty="0">
                          <a:solidFill>
                            <a:schemeClr val="tx1"/>
                          </a:solidFill>
                          <a:latin typeface="+mn-lt"/>
                          <a:ea typeface="+mn-ea"/>
                          <a:cs typeface="Arial"/>
                        </a:rPr>
                        <a:t>: </a:t>
                      </a:r>
                      <a:r>
                        <a:rPr lang="en-GB" sz="900" b="0" kern="1200" dirty="0">
                          <a:solidFill>
                            <a:schemeClr val="dk1"/>
                          </a:solidFill>
                          <a:effectLst/>
                          <a:latin typeface="+mn-lt"/>
                          <a:ea typeface="+mn-ea"/>
                          <a:cs typeface="+mn-cs"/>
                        </a:rPr>
                        <a:t>Cost analysis review continues following the announcement of the Programme delay, Programme re-planning, new requirements and a back log of CR’s that currently sit within Programme governance.  At this point as confirmed to </a:t>
                      </a:r>
                      <a:r>
                        <a:rPr lang="en-GB" sz="900" b="0" kern="1200" dirty="0" err="1">
                          <a:solidFill>
                            <a:schemeClr val="dk1"/>
                          </a:solidFill>
                          <a:effectLst/>
                          <a:latin typeface="+mn-lt"/>
                          <a:ea typeface="+mn-ea"/>
                          <a:cs typeface="+mn-cs"/>
                        </a:rPr>
                        <a:t>CoMC</a:t>
                      </a:r>
                      <a:r>
                        <a:rPr lang="en-GB" sz="900" b="0" kern="1200" dirty="0">
                          <a:solidFill>
                            <a:schemeClr val="dk1"/>
                          </a:solidFill>
                          <a:effectLst/>
                          <a:latin typeface="+mn-lt"/>
                          <a:ea typeface="+mn-ea"/>
                          <a:cs typeface="+mn-cs"/>
                        </a:rPr>
                        <a:t> we are still within our estimates for </a:t>
                      </a:r>
                      <a:r>
                        <a:rPr lang="en-GB" sz="900" b="0" kern="1200" dirty="0">
                          <a:solidFill>
                            <a:schemeClr val="tx1"/>
                          </a:solidFill>
                          <a:effectLst/>
                          <a:latin typeface="+mn-lt"/>
                          <a:ea typeface="+mn-ea"/>
                          <a:cs typeface="+mn-cs"/>
                        </a:rPr>
                        <a:t>FY20/21 and FY 21/22</a:t>
                      </a:r>
                      <a:r>
                        <a:rPr lang="en-GB" sz="900" b="0" kern="1200" dirty="0">
                          <a:solidFill>
                            <a:schemeClr val="dk1"/>
                          </a:solidFill>
                          <a:effectLst/>
                          <a:latin typeface="+mn-lt"/>
                          <a:ea typeface="+mn-ea"/>
                          <a:cs typeface="+mn-cs"/>
                        </a:rPr>
                        <a:t> which will include the 5 million contingency which will be required due to the Programme delay.  As the Programme is now extending in 2022 we are estimating our budget requirements in line with the 22/23 budget governance. </a:t>
                      </a:r>
                    </a:p>
                    <a:p>
                      <a:pPr marL="177800" marR="0" lvl="1" indent="184150" algn="l" rtl="0" eaLnBrk="1" fontAlgn="auto" latinLnBrk="0" hangingPunct="1">
                        <a:lnSpc>
                          <a:spcPct val="100000"/>
                        </a:lnSpc>
                        <a:spcBef>
                          <a:spcPts val="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Data: </a:t>
                      </a:r>
                      <a:r>
                        <a:rPr lang="en-GB" sz="900" kern="1200" dirty="0">
                          <a:solidFill>
                            <a:schemeClr val="dk1"/>
                          </a:solidFill>
                          <a:effectLst/>
                          <a:latin typeface="+mn-lt"/>
                          <a:ea typeface="+mn-ea"/>
                          <a:cs typeface="+mn-cs"/>
                        </a:rPr>
                        <a:t>DM Smoke testing is progressing following previous delays caused by CSSP, however this is behind schedule as testing is taking longer than the Programme planned for.  A </a:t>
                      </a:r>
                      <a:r>
                        <a:rPr lang="en-GB" sz="900" b="0" kern="1200" dirty="0">
                          <a:solidFill>
                            <a:schemeClr val="dk1"/>
                          </a:solidFill>
                          <a:effectLst/>
                          <a:latin typeface="+mn-lt"/>
                          <a:ea typeface="+mn-ea"/>
                          <a:cs typeface="+mn-cs"/>
                        </a:rPr>
                        <a:t>document inconsistency (PHID v8.4 and DM Solution Design</a:t>
                      </a:r>
                      <a:r>
                        <a:rPr lang="en-GB" sz="900" b="1" kern="1200" dirty="0">
                          <a:solidFill>
                            <a:schemeClr val="dk1"/>
                          </a:solidFill>
                          <a:effectLst/>
                          <a:latin typeface="+mn-lt"/>
                          <a:ea typeface="+mn-ea"/>
                          <a:cs typeface="+mn-cs"/>
                        </a:rPr>
                        <a:t>)</a:t>
                      </a:r>
                      <a:r>
                        <a:rPr lang="en-GB" sz="900" kern="1200" dirty="0">
                          <a:solidFill>
                            <a:schemeClr val="dk1"/>
                          </a:solidFill>
                          <a:effectLst/>
                          <a:latin typeface="+mn-lt"/>
                          <a:ea typeface="+mn-ea"/>
                          <a:cs typeface="+mn-cs"/>
                        </a:rPr>
                        <a:t> review by the  SI has identified approx. 22 out of 125 data item definitions that require addressing. Approximately 5 data items will impact the programme and the fix time will be approximately 2 weeks. A review of the DMT schedule is now required, in light of smoke test performance, as there are doubts over whether the overall DMT schedule is now achievable. This has been escalated to the SI.</a:t>
                      </a:r>
                      <a:endParaRPr lang="en-GB" sz="900" b="0" kern="1200" dirty="0">
                        <a:solidFill>
                          <a:schemeClr val="tx1"/>
                        </a:solidFill>
                        <a:effectLst/>
                        <a:latin typeface="+mn-lt"/>
                        <a:ea typeface="+mn-ea"/>
                        <a:cs typeface="+mn-cs"/>
                      </a:endParaRPr>
                    </a:p>
                    <a:p>
                      <a:pPr marL="177800" marR="0" lvl="1" indent="184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SIT: </a:t>
                      </a:r>
                      <a:r>
                        <a:rPr lang="en-GB" sz="900" b="0" kern="1200" dirty="0">
                          <a:solidFill>
                            <a:schemeClr val="tx1"/>
                          </a:solidFill>
                          <a:effectLst/>
                          <a:latin typeface="+mn-lt"/>
                          <a:ea typeface="+mn-ea"/>
                          <a:cs typeface="+mn-cs"/>
                        </a:rPr>
                        <a:t>SIT Integration Sequencing had been extended back in May due to a number of CSSC Defects Since then, there have been</a:t>
                      </a:r>
                      <a:r>
                        <a:rPr lang="en-GB" sz="900" kern="1200" dirty="0">
                          <a:solidFill>
                            <a:schemeClr val="tx1"/>
                          </a:solidFill>
                          <a:effectLst/>
                          <a:latin typeface="+mn-lt"/>
                          <a:ea typeface="+mn-ea"/>
                          <a:cs typeface="+mn-cs"/>
                        </a:rPr>
                        <a:t> further delays to External SIT. SIT Functional Cycle 1 is yet to commence  The SI continue to review this plan, and updated plan is expected w/c 06/07</a:t>
                      </a:r>
                      <a:endParaRPr lang="en-GB" sz="900" b="1" kern="1200" baseline="0" dirty="0">
                        <a:solidFill>
                          <a:schemeClr val="tx1"/>
                        </a:solidFill>
                        <a:effectLst/>
                        <a:latin typeface="+mn-lt"/>
                        <a:ea typeface="+mn-ea"/>
                        <a:cs typeface="+mn-cs"/>
                      </a:endParaRPr>
                    </a:p>
                    <a:p>
                      <a:pPr marL="177800" lvl="1" indent="184150">
                        <a:buFont typeface="Arial" panose="020B0604020202020204" pitchFamily="34" charset="0"/>
                        <a:buChar char="•"/>
                      </a:pPr>
                      <a:r>
                        <a:rPr lang="en-GB" sz="900" b="1" i="0" kern="1200" baseline="0" dirty="0">
                          <a:solidFill>
                            <a:schemeClr val="tx1"/>
                          </a:solidFill>
                          <a:effectLst/>
                          <a:latin typeface="+mn-lt"/>
                          <a:ea typeface="+mn-ea"/>
                          <a:cs typeface="Arial"/>
                        </a:rPr>
                        <a:t>Environments: </a:t>
                      </a:r>
                      <a:r>
                        <a:rPr lang="en-GB" sz="900" b="0" i="0" kern="1200" baseline="0" dirty="0">
                          <a:solidFill>
                            <a:schemeClr val="tx1"/>
                          </a:solidFill>
                          <a:effectLst/>
                          <a:latin typeface="+mn-lt"/>
                          <a:ea typeface="+mn-ea"/>
                          <a:cs typeface="Arial"/>
                        </a:rPr>
                        <a:t>We continue to</a:t>
                      </a:r>
                      <a:r>
                        <a:rPr lang="en-GB" sz="900" kern="1200" baseline="0" dirty="0">
                          <a:solidFill>
                            <a:schemeClr val="tx1"/>
                          </a:solidFill>
                          <a:latin typeface="+mn-lt"/>
                          <a:ea typeface="+mn-ea"/>
                          <a:cs typeface="Arial"/>
                        </a:rPr>
                        <a:t> raise concerns and challenge the number of environments required by the Switching Programme, a new CR has been raised by the Programme data workstream to for new environments for upcoming test phases.  We have asked for an exercise to rationalise environment usage by re-planning to allow reuse where possible.  This is an effort to reduce the environment costs that will be incurred by both Xoserve and other Industry parties based on the current plan.</a:t>
                      </a:r>
                    </a:p>
                    <a:p>
                      <a:pPr marL="177800" lvl="1" indent="184150">
                        <a:buFont typeface="Arial" panose="020B0604020202020204" pitchFamily="34" charset="0"/>
                        <a:buChar char="•"/>
                      </a:pPr>
                      <a:r>
                        <a:rPr lang="en-GB" sz="900" b="1" kern="1200" baseline="0" dirty="0">
                          <a:solidFill>
                            <a:schemeClr val="tx1"/>
                          </a:solidFill>
                          <a:latin typeface="+mn-lt"/>
                          <a:ea typeface="+mn-ea"/>
                          <a:cs typeface="Arial"/>
                        </a:rPr>
                        <a:t>DES/API </a:t>
                      </a:r>
                      <a:r>
                        <a:rPr lang="en-GB" sz="900" b="0" kern="1200" baseline="0" dirty="0">
                          <a:solidFill>
                            <a:schemeClr val="tx1"/>
                          </a:solidFill>
                          <a:latin typeface="+mn-lt"/>
                          <a:ea typeface="+mn-ea"/>
                          <a:cs typeface="Arial"/>
                        </a:rPr>
                        <a:t>Agile delivery continues to plan in order to feed into SIT phase 4.</a:t>
                      </a:r>
                      <a:endParaRPr lang="en-GB" sz="900" b="1" i="0"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30210440"/>
              </p:ext>
            </p:extLst>
          </p:nvPr>
        </p:nvGraphicFramePr>
        <p:xfrm>
          <a:off x="5671038" y="500660"/>
          <a:ext cx="3471787" cy="4528808"/>
        </p:xfrm>
        <a:graphic>
          <a:graphicData uri="http://schemas.openxmlformats.org/drawingml/2006/table">
            <a:tbl>
              <a:tblPr firstRow="1" bandRow="1">
                <a:tableStyleId>{5C22544A-7EE6-4342-B048-85BDC9FD1C3A}</a:tableStyleId>
              </a:tblPr>
              <a:tblGrid>
                <a:gridCol w="2206033">
                  <a:extLst>
                    <a:ext uri="{9D8B030D-6E8A-4147-A177-3AD203B41FA5}">
                      <a16:colId xmlns:a16="http://schemas.microsoft.com/office/drawing/2014/main" val="20000"/>
                    </a:ext>
                  </a:extLst>
                </a:gridCol>
                <a:gridCol w="654279">
                  <a:extLst>
                    <a:ext uri="{9D8B030D-6E8A-4147-A177-3AD203B41FA5}">
                      <a16:colId xmlns:a16="http://schemas.microsoft.com/office/drawing/2014/main" val="341303587"/>
                    </a:ext>
                  </a:extLst>
                </a:gridCol>
                <a:gridCol w="611475">
                  <a:extLst>
                    <a:ext uri="{9D8B030D-6E8A-4147-A177-3AD203B41FA5}">
                      <a16:colId xmlns:a16="http://schemas.microsoft.com/office/drawing/2014/main" val="3112880537"/>
                    </a:ext>
                  </a:extLst>
                </a:gridCol>
              </a:tblGrid>
              <a:tr h="23518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220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100399763"/>
                  </a:ext>
                </a:extLst>
              </a:tr>
              <a:tr h="220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 – On Track</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394750769"/>
                  </a:ext>
                </a:extLst>
              </a:tr>
              <a:tr h="22026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195151634"/>
                  </a:ext>
                </a:extLst>
              </a:tr>
              <a:tr h="22026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627309390"/>
                  </a:ext>
                </a:extLst>
              </a:tr>
              <a:tr h="22026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111408">
                <a:tc gridSpan="3">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baseline="0" dirty="0">
                          <a:solidFill>
                            <a:schemeClr val="tx1"/>
                          </a:solidFill>
                          <a:latin typeface="+mn-lt"/>
                          <a:ea typeface="+mn-ea"/>
                          <a:cs typeface="Arial" panose="020B0604020202020204" pitchFamily="34" charset="0"/>
                        </a:rPr>
                        <a:t>Resources (supplier resources), Risk and Plan are showing Amber due to uncertainties with the lack of an Ofgem plan. RTG will take place when a plan materialises.</a:t>
                      </a:r>
                      <a:r>
                        <a:rPr lang="en-GB" sz="800" kern="1200" baseline="0" dirty="0">
                          <a:solidFill>
                            <a:schemeClr val="tx1"/>
                          </a:solidFill>
                          <a:latin typeface="+mn-lt"/>
                          <a:ea typeface="+mn-ea"/>
                          <a:cs typeface="Arial" panose="020B0604020202020204" pitchFamily="34" charset="0"/>
                        </a:rPr>
                        <a:t> Based on this, the programme continues to trend at an amber status</a:t>
                      </a:r>
                      <a:endParaRPr lang="en-GB" sz="800" b="0" i="0" u="none" strike="noStrike" kern="1200" baseline="0" noProof="0" dirty="0">
                        <a:solidFill>
                          <a:schemeClr val="dk1"/>
                        </a:solidFill>
                        <a:latin typeface="Aria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u="none" strike="noStrike" kern="1200" baseline="0" noProof="0" dirty="0">
                          <a:solidFill>
                            <a:schemeClr val="dk1"/>
                          </a:solidFill>
                          <a:latin typeface="Arial"/>
                        </a:rPr>
                        <a:t>Cost and budget review completed with efficiencies agreed to ensure costs remain within approved budget</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79120867"/>
                  </a:ext>
                </a:extLst>
              </a:tr>
              <a:tr h="220262">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chemeClr val="bg1"/>
                          </a:solidFill>
                          <a:latin typeface="+mn-lt"/>
                          <a:ea typeface="+mn-ea"/>
                          <a:cs typeface="+mn-cs"/>
                        </a:rPr>
                        <a:t>KEY Progress (Last Month)</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99314848"/>
                  </a:ext>
                </a:extLst>
              </a:tr>
              <a:tr h="1860640">
                <a:tc gridSpan="3">
                  <a:txBody>
                    <a:bodyPr/>
                    <a:lstStyle/>
                    <a:p>
                      <a:pPr marL="171450" marR="0" lvl="0" indent="-171450" algn="l">
                        <a:lnSpc>
                          <a:spcPct val="100000"/>
                        </a:lnSpc>
                        <a:spcBef>
                          <a:spcPts val="0"/>
                        </a:spcBef>
                        <a:spcAft>
                          <a:spcPts val="0"/>
                        </a:spcAft>
                        <a:buFont typeface="Arial" panose="020B0604020202020204" pitchFamily="34" charset="0"/>
                        <a:buChar char="•"/>
                      </a:pPr>
                      <a:r>
                        <a:rPr lang="en-GB" sz="800" b="0" i="0" u="none" strike="noStrike" kern="1200" noProof="0" dirty="0">
                          <a:solidFill>
                            <a:schemeClr val="dk1"/>
                          </a:solidFill>
                          <a:effectLst/>
                          <a:latin typeface="+mn-lt"/>
                          <a:ea typeface="+mn-ea"/>
                          <a:cs typeface="+mn-cs"/>
                        </a:rPr>
                        <a:t>DMT Smoke testing started</a:t>
                      </a:r>
                    </a:p>
                    <a:p>
                      <a:pPr marL="171450" marR="0" lvl="0" indent="-171450" algn="l">
                        <a:lnSpc>
                          <a:spcPct val="100000"/>
                        </a:lnSpc>
                        <a:spcBef>
                          <a:spcPts val="0"/>
                        </a:spcBef>
                        <a:spcAft>
                          <a:spcPts val="0"/>
                        </a:spcAft>
                        <a:buFont typeface="Arial" panose="020B0604020202020204" pitchFamily="34" charset="0"/>
                        <a:buChar char="•"/>
                      </a:pPr>
                      <a:r>
                        <a:rPr lang="en-GB" sz="800" b="0" i="0" u="none" strike="noStrike" kern="1200" noProof="0" dirty="0">
                          <a:solidFill>
                            <a:schemeClr val="dk1"/>
                          </a:solidFill>
                          <a:effectLst/>
                          <a:latin typeface="+mn-lt"/>
                          <a:ea typeface="+mn-ea"/>
                          <a:cs typeface="+mn-cs"/>
                        </a:rPr>
                        <a:t>NFR Smoke testing started</a:t>
                      </a:r>
                    </a:p>
                    <a:p>
                      <a:pPr marL="171450" marR="0" lvl="0" indent="-171450" algn="l">
                        <a:lnSpc>
                          <a:spcPct val="100000"/>
                        </a:lnSpc>
                        <a:spcBef>
                          <a:spcPts val="0"/>
                        </a:spcBef>
                        <a:spcAft>
                          <a:spcPts val="0"/>
                        </a:spcAft>
                        <a:buFont typeface="Arial" panose="020B0604020202020204" pitchFamily="34" charset="0"/>
                        <a:buChar char="•"/>
                      </a:pPr>
                      <a:r>
                        <a:rPr lang="en-GB" sz="800" b="0" i="0" u="none" strike="noStrike" kern="1200" noProof="0" dirty="0">
                          <a:solidFill>
                            <a:schemeClr val="dk1"/>
                          </a:solidFill>
                          <a:effectLst/>
                          <a:latin typeface="+mn-lt"/>
                          <a:ea typeface="+mn-ea"/>
                          <a:cs typeface="+mn-cs"/>
                        </a:rPr>
                        <a:t>External SIT continues </a:t>
                      </a:r>
                    </a:p>
                    <a:p>
                      <a:pPr marL="171450" marR="0" lvl="0" indent="-171450" algn="l">
                        <a:lnSpc>
                          <a:spcPct val="100000"/>
                        </a:lnSpc>
                        <a:spcBef>
                          <a:spcPts val="0"/>
                        </a:spcBef>
                        <a:spcAft>
                          <a:spcPts val="0"/>
                        </a:spcAft>
                        <a:buFont typeface="Arial" panose="020B0604020202020204" pitchFamily="34" charset="0"/>
                        <a:buChar char="•"/>
                      </a:pPr>
                      <a:r>
                        <a:rPr lang="en-GB" sz="800" b="0" i="0" u="none" strike="noStrike" kern="1200" noProof="0" dirty="0">
                          <a:solidFill>
                            <a:schemeClr val="dk1"/>
                          </a:solidFill>
                          <a:effectLst/>
                          <a:latin typeface="+mn-lt"/>
                          <a:ea typeface="+mn-ea"/>
                          <a:cs typeface="+mn-cs"/>
                        </a:rPr>
                        <a:t>Migration of UK Link on Prem (Project track 1) migration to cloud completed</a:t>
                      </a:r>
                    </a:p>
                    <a:p>
                      <a:pPr marL="171450" marR="0" lvl="0" indent="-171450" algn="l">
                        <a:lnSpc>
                          <a:spcPct val="100000"/>
                        </a:lnSpc>
                        <a:spcBef>
                          <a:spcPts val="0"/>
                        </a:spcBef>
                        <a:spcAft>
                          <a:spcPts val="0"/>
                        </a:spcAft>
                        <a:buFont typeface="Arial" panose="020B0604020202020204" pitchFamily="34" charset="0"/>
                        <a:buChar char="•"/>
                      </a:pPr>
                      <a:r>
                        <a:rPr lang="en-GB" sz="800" b="0" i="0" u="none" strike="noStrike" kern="1200" noProof="0" dirty="0">
                          <a:solidFill>
                            <a:schemeClr val="dk1"/>
                          </a:solidFill>
                          <a:effectLst/>
                          <a:latin typeface="+mn-lt"/>
                          <a:ea typeface="+mn-ea"/>
                          <a:cs typeface="+mn-cs"/>
                        </a:rPr>
                        <a:t>Internal SIT Phase 2 completed, Phase 3 commenced</a:t>
                      </a:r>
                    </a:p>
                    <a:p>
                      <a:pPr marL="171450" marR="0" lvl="0" indent="-171450" algn="l">
                        <a:lnSpc>
                          <a:spcPct val="100000"/>
                        </a:lnSpc>
                        <a:spcBef>
                          <a:spcPts val="0"/>
                        </a:spcBef>
                        <a:spcAft>
                          <a:spcPts val="0"/>
                        </a:spcAft>
                        <a:buFont typeface="Arial" panose="020B0604020202020204" pitchFamily="34" charset="0"/>
                        <a:buChar char="•"/>
                      </a:pPr>
                      <a:r>
                        <a:rPr lang="en-GB" sz="800" b="0" i="0" u="none" strike="noStrike" kern="1200" noProof="0" dirty="0">
                          <a:solidFill>
                            <a:schemeClr val="dk1"/>
                          </a:solidFill>
                          <a:effectLst/>
                          <a:latin typeface="+mn-lt"/>
                          <a:ea typeface="+mn-ea"/>
                          <a:cs typeface="+mn-cs"/>
                        </a:rPr>
                        <a:t>Programme Re-plan (including finances) continues to align to Switching Programme near term plan.</a:t>
                      </a:r>
                    </a:p>
                    <a:p>
                      <a:pPr marL="171450" marR="0" lvl="0" indent="-171450" algn="l">
                        <a:lnSpc>
                          <a:spcPct val="100000"/>
                        </a:lnSpc>
                        <a:spcBef>
                          <a:spcPts val="0"/>
                        </a:spcBef>
                        <a:spcAft>
                          <a:spcPts val="0"/>
                        </a:spcAft>
                        <a:buFont typeface="Arial" panose="020B0604020202020204" pitchFamily="34" charset="0"/>
                        <a:buChar char="•"/>
                      </a:pPr>
                      <a:r>
                        <a:rPr lang="en-GB" sz="800" b="0" i="0" u="none" strike="noStrike" kern="1200" noProof="0" dirty="0" err="1">
                          <a:solidFill>
                            <a:schemeClr val="dk1"/>
                          </a:solidFill>
                          <a:effectLst/>
                          <a:latin typeface="+mn-lt"/>
                          <a:ea typeface="+mn-ea"/>
                          <a:cs typeface="+mn-cs"/>
                        </a:rPr>
                        <a:t>Expleo</a:t>
                      </a:r>
                      <a:r>
                        <a:rPr lang="en-GB" sz="800" b="0" i="0" u="none" strike="noStrike" kern="1200" noProof="0" dirty="0">
                          <a:solidFill>
                            <a:schemeClr val="dk1"/>
                          </a:solidFill>
                          <a:effectLst/>
                          <a:latin typeface="+mn-lt"/>
                          <a:ea typeface="+mn-ea"/>
                          <a:cs typeface="+mn-cs"/>
                        </a:rPr>
                        <a:t> audit review completed. Awaiting final report. No issues identified.</a:t>
                      </a:r>
                    </a:p>
                    <a:p>
                      <a:pPr marL="171450" marR="0" lvl="0" indent="-171450" algn="l">
                        <a:lnSpc>
                          <a:spcPct val="100000"/>
                        </a:lnSpc>
                        <a:spcBef>
                          <a:spcPts val="0"/>
                        </a:spcBef>
                        <a:spcAft>
                          <a:spcPts val="0"/>
                        </a:spcAft>
                        <a:buFont typeface="Arial" panose="020B0604020202020204" pitchFamily="34" charset="0"/>
                        <a:buChar char="•"/>
                      </a:pPr>
                      <a:r>
                        <a:rPr lang="en-GB" sz="800" b="0" i="0" u="none" strike="noStrike" kern="1200" noProof="0" dirty="0">
                          <a:solidFill>
                            <a:schemeClr val="dk1"/>
                          </a:solidFill>
                          <a:effectLst/>
                          <a:latin typeface="+mn-lt"/>
                          <a:ea typeface="+mn-ea"/>
                          <a:cs typeface="+mn-cs"/>
                        </a:rPr>
                        <a:t>Finance and budget review continues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8458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143187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59203"/>
          </a:xfrm>
        </p:spPr>
        <p:txBody>
          <a:bodyPr>
            <a:normAutofit/>
          </a:bodyPr>
          <a:lstStyle/>
          <a:p>
            <a:r>
              <a:rPr lang="en-GB" sz="2400"/>
              <a:t>Workstream Updates</a:t>
            </a:r>
          </a:p>
        </p:txBody>
      </p:sp>
      <p:graphicFrame>
        <p:nvGraphicFramePr>
          <p:cNvPr id="34" name="Table 33"/>
          <p:cNvGraphicFramePr>
            <a:graphicFrameLocks noGrp="1"/>
          </p:cNvGraphicFramePr>
          <p:nvPr>
            <p:extLst>
              <p:ext uri="{D42A27DB-BD31-4B8C-83A1-F6EECF244321}">
                <p14:modId xmlns:p14="http://schemas.microsoft.com/office/powerpoint/2010/main" val="2031246151"/>
              </p:ext>
            </p:extLst>
          </p:nvPr>
        </p:nvGraphicFramePr>
        <p:xfrm>
          <a:off x="5301" y="441614"/>
          <a:ext cx="9125999" cy="413747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63993">
                  <a:extLst>
                    <a:ext uri="{9D8B030D-6E8A-4147-A177-3AD203B41FA5}">
                      <a16:colId xmlns:a16="http://schemas.microsoft.com/office/drawing/2014/main" val="20001"/>
                    </a:ext>
                  </a:extLst>
                </a:gridCol>
                <a:gridCol w="7052806">
                  <a:extLst>
                    <a:ext uri="{9D8B030D-6E8A-4147-A177-3AD203B41FA5}">
                      <a16:colId xmlns:a16="http://schemas.microsoft.com/office/drawing/2014/main" val="20002"/>
                    </a:ext>
                  </a:extLst>
                </a:gridCol>
              </a:tblGrid>
              <a:tr h="507939">
                <a:tc>
                  <a:txBody>
                    <a:bodyPr/>
                    <a:lstStyle/>
                    <a:p>
                      <a:pPr algn="ctr"/>
                      <a:r>
                        <a:rPr lang="en-GB" sz="8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tc>
                <a:tc>
                  <a:txBody>
                    <a:bodyPr/>
                    <a:lstStyle/>
                    <a:p>
                      <a:pPr algn="ctr"/>
                      <a:r>
                        <a:rPr lang="en-GB" sz="800"/>
                        <a:t>WORK</a:t>
                      </a:r>
                    </a:p>
                    <a:p>
                      <a:pPr algn="ctr"/>
                      <a:r>
                        <a:rPr lang="en-GB" sz="800"/>
                        <a:t>STREAM</a:t>
                      </a:r>
                    </a:p>
                  </a:txBody>
                  <a:tcPr anchor="ctr"/>
                </a:tc>
                <a:tc>
                  <a:txBody>
                    <a:bodyPr/>
                    <a:lstStyle/>
                    <a:p>
                      <a:pPr algn="ctr"/>
                      <a:r>
                        <a:rPr lang="en-GB" sz="800"/>
                        <a:t>SUMMARY</a:t>
                      </a:r>
                    </a:p>
                  </a:txBody>
                  <a:tcPr anchor="ctr"/>
                </a:tc>
                <a:extLst>
                  <a:ext uri="{0D108BD9-81ED-4DB2-BD59-A6C34878D82A}">
                    <a16:rowId xmlns:a16="http://schemas.microsoft.com/office/drawing/2014/main" val="10000"/>
                  </a:ext>
                </a:extLst>
              </a:tr>
              <a:tr h="650337">
                <a:tc>
                  <a:txBody>
                    <a:bodyPr/>
                    <a:lstStyle/>
                    <a:p>
                      <a:endParaRPr lang="en-GB" sz="800">
                        <a:latin typeface="+mn-lt"/>
                      </a:endParaRPr>
                    </a:p>
                  </a:txBody>
                  <a:tcPr>
                    <a:solidFill>
                      <a:srgbClr val="FFC000"/>
                    </a:solidFill>
                  </a:tcPr>
                </a:tc>
                <a:tc>
                  <a:txBody>
                    <a:bodyPr/>
                    <a:lstStyle/>
                    <a:p>
                      <a:endParaRPr lang="en-GB" sz="800" dirty="0">
                        <a:latin typeface="+mn-lt"/>
                      </a:endParaRPr>
                    </a:p>
                  </a:txBody>
                  <a:tcPr>
                    <a:solidFill>
                      <a:srgbClr val="FFCC00"/>
                    </a:solidFill>
                  </a:tcPr>
                </a:tc>
                <a:tc>
                  <a:txBody>
                    <a:bodyPr/>
                    <a:lstStyle/>
                    <a:p>
                      <a:r>
                        <a:rPr lang="en-US" altLang="en-US" sz="800" b="0" kern="1200" baseline="0">
                          <a:solidFill>
                            <a:schemeClr val="tx1"/>
                          </a:solidFill>
                          <a:latin typeface="+mn-lt"/>
                          <a:ea typeface="+mn-ea"/>
                          <a:cs typeface="+mn-cs"/>
                        </a:rPr>
                        <a:t>Networks</a:t>
                      </a:r>
                    </a:p>
                  </a:txBody>
                  <a:tcPr/>
                </a:tc>
                <a:tc>
                  <a:txBody>
                    <a:bodyPr/>
                    <a:lstStyle/>
                    <a:p>
                      <a:pPr algn="l" rtl="0" fontAlgn="base"/>
                      <a:r>
                        <a:rPr lang="en-US" sz="800" b="0" i="0" u="none" strike="noStrike">
                          <a:solidFill>
                            <a:srgbClr val="000000"/>
                          </a:solidFill>
                          <a:effectLst/>
                          <a:latin typeface="Arial" panose="020B0604020202020204" pitchFamily="34" charset="0"/>
                        </a:rPr>
                        <a:t>Overall RAG is Amber. Status remains unchanged pending submission of the Ofgem CR as captured at the Switching Programme Implementation Group on 14/4/20 detailed as follows – “</a:t>
                      </a:r>
                      <a:r>
                        <a:rPr lang="en-US" sz="800" b="0" i="1" u="none" strike="noStrike">
                          <a:solidFill>
                            <a:srgbClr val="000000"/>
                          </a:solidFill>
                          <a:effectLst/>
                          <a:latin typeface="Arial" panose="020B0604020202020204" pitchFamily="34" charset="0"/>
                        </a:rPr>
                        <a:t>IG10-A03: Adaptor Services Recommendation 17 - It was confirmed that no party intends to use the IX network to connect to the CSS and that Ofgem, Xoserve and DCC were collaborating to identify the appropriate mechanism to descope IX delivery from the Switching Programme which will be implemented via a CR. </a:t>
                      </a:r>
                      <a:r>
                        <a:rPr lang="en-US" sz="800" b="0" i="0" u="none" strike="noStrike">
                          <a:solidFill>
                            <a:srgbClr val="000000"/>
                          </a:solidFill>
                          <a:effectLst/>
                          <a:latin typeface="Arial" panose="020B0604020202020204" pitchFamily="34" charset="0"/>
                        </a:rPr>
                        <a:t>​”. Awaiting Ofgem/DCC confirmation of removal.</a:t>
                      </a:r>
                      <a:endParaRPr lang="en-US" sz="800" b="0" i="0" u="none" strike="noStrike">
                        <a:solidFill>
                          <a:srgbClr val="000000"/>
                        </a:solidFill>
                        <a:effectLst/>
                        <a:latin typeface="&amp;quot"/>
                      </a:endParaRPr>
                    </a:p>
                  </a:txBody>
                  <a:tcPr/>
                </a:tc>
                <a:extLst>
                  <a:ext uri="{0D108BD9-81ED-4DB2-BD59-A6C34878D82A}">
                    <a16:rowId xmlns:a16="http://schemas.microsoft.com/office/drawing/2014/main" val="4090073496"/>
                  </a:ext>
                </a:extLst>
              </a:tr>
              <a:tr h="755962">
                <a:tc>
                  <a:txBody>
                    <a:bodyPr/>
                    <a:lstStyle/>
                    <a:p>
                      <a:endParaRPr lang="en-GB" sz="800">
                        <a:latin typeface="+mn-lt"/>
                      </a:endParaRPr>
                    </a:p>
                  </a:txBody>
                  <a:tcPr>
                    <a:solidFill>
                      <a:srgbClr val="26A412"/>
                    </a:solidFill>
                  </a:tcPr>
                </a:tc>
                <a:tc>
                  <a:txBody>
                    <a:bodyPr/>
                    <a:lstStyle/>
                    <a:p>
                      <a:endParaRPr lang="en-GB" sz="800" dirty="0">
                        <a:latin typeface="+mn-lt"/>
                      </a:endParaRPr>
                    </a:p>
                  </a:txBody>
                  <a:tcPr>
                    <a:solidFill>
                      <a:srgbClr val="FFC000"/>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800" b="0" kern="1200" baseline="0">
                          <a:solidFill>
                            <a:schemeClr val="tx1"/>
                          </a:solidFill>
                          <a:latin typeface="+mn-lt"/>
                          <a:ea typeface="+mn-ea"/>
                          <a:cs typeface="+mn-cs"/>
                        </a:rPr>
                        <a:t>Data Migration</a:t>
                      </a:r>
                      <a:endParaRPr lang="en-US" sz="800" b="0" kern="1200" baseline="0">
                        <a:solidFill>
                          <a:schemeClr val="tx1"/>
                        </a:solidFill>
                        <a:latin typeface="+mn-lt"/>
                        <a:ea typeface="+mn-ea"/>
                        <a:cs typeface="+mn-cs"/>
                      </a:endParaRPr>
                    </a:p>
                  </a:txBody>
                  <a:tcPr/>
                </a:tc>
                <a:tc>
                  <a:txBody>
                    <a:bodyPr/>
                    <a:lstStyle/>
                    <a:p>
                      <a:pPr marL="0" marR="0" lvl="0" indent="0" algn="l" defTabSz="914378"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dirty="0">
                          <a:solidFill>
                            <a:schemeClr val="tx1"/>
                          </a:solidFill>
                          <a:effectLst/>
                          <a:latin typeface="Arial" panose="020B0604020202020204" pitchFamily="34" charset="0"/>
                        </a:rPr>
                        <a:t>O</a:t>
                      </a:r>
                      <a:r>
                        <a:rPr lang="en-GB" sz="800" kern="1200" dirty="0">
                          <a:solidFill>
                            <a:schemeClr val="tx1"/>
                          </a:solidFill>
                          <a:effectLst/>
                          <a:latin typeface="+mn-lt"/>
                          <a:ea typeface="+mn-ea"/>
                          <a:cs typeface="+mn-cs"/>
                        </a:rPr>
                        <a:t>v</a:t>
                      </a:r>
                      <a:r>
                        <a:rPr lang="en-GB" sz="800" kern="1200" dirty="0">
                          <a:solidFill>
                            <a:schemeClr val="dk1"/>
                          </a:solidFill>
                          <a:effectLst/>
                          <a:latin typeface="+mn-lt"/>
                          <a:ea typeface="+mn-ea"/>
                          <a:cs typeface="+mn-cs"/>
                        </a:rPr>
                        <a:t>erall RAG is Amber: DM Smoke testing is progressing following previous delays caused by CSSP, although overall, behind schedule as testing is taking longer than originally expected. </a:t>
                      </a:r>
                      <a:r>
                        <a:rPr lang="en-GB" sz="800" b="0" kern="1200" dirty="0">
                          <a:solidFill>
                            <a:schemeClr val="dk1"/>
                          </a:solidFill>
                          <a:effectLst/>
                          <a:latin typeface="+mn-lt"/>
                          <a:ea typeface="+mn-ea"/>
                          <a:cs typeface="+mn-cs"/>
                        </a:rPr>
                        <a:t>Document inconsistencies (PHID v8.4 and DM Solution Design</a:t>
                      </a:r>
                      <a:r>
                        <a:rPr lang="en-GB" sz="800" b="1" kern="1200" dirty="0">
                          <a:solidFill>
                            <a:schemeClr val="dk1"/>
                          </a:solidFill>
                          <a:effectLst/>
                          <a:latin typeface="+mn-lt"/>
                          <a:ea typeface="+mn-ea"/>
                          <a:cs typeface="+mn-cs"/>
                        </a:rPr>
                        <a:t>)</a:t>
                      </a:r>
                      <a:r>
                        <a:rPr lang="en-GB" sz="800" kern="1200" dirty="0">
                          <a:solidFill>
                            <a:schemeClr val="dk1"/>
                          </a:solidFill>
                          <a:effectLst/>
                          <a:latin typeface="+mn-lt"/>
                          <a:ea typeface="+mn-ea"/>
                          <a:cs typeface="+mn-cs"/>
                        </a:rPr>
                        <a:t> review by the  SI has identified approx. 22 out of 125 data item definitions that require addressing. Approximately 5 data items will impact the programme and the fix time will be approximately 2 weeks. The programme  believe that a review of the DMT schedule is now required, in light of smoke test performance, as there are doubts over whether the overall DMT schedule is now achievable. This has been escalated to the SI</a:t>
                      </a:r>
                    </a:p>
                  </a:txBody>
                  <a:tcPr/>
                </a:tc>
                <a:extLst>
                  <a:ext uri="{0D108BD9-81ED-4DB2-BD59-A6C34878D82A}">
                    <a16:rowId xmlns:a16="http://schemas.microsoft.com/office/drawing/2014/main" val="3496445140"/>
                  </a:ext>
                </a:extLst>
              </a:tr>
              <a:tr h="480985">
                <a:tc>
                  <a:txBody>
                    <a:bodyPr/>
                    <a:lstStyle/>
                    <a:p>
                      <a:pPr lvl="0">
                        <a:buNone/>
                      </a:pPr>
                      <a:endParaRPr lang="en-GB" sz="800">
                        <a:latin typeface="+mn-lt"/>
                      </a:endParaRPr>
                    </a:p>
                  </a:txBody>
                  <a:tcPr>
                    <a:solidFill>
                      <a:srgbClr val="26A412"/>
                    </a:solidFill>
                  </a:tcPr>
                </a:tc>
                <a:tc>
                  <a:txBody>
                    <a:bodyPr/>
                    <a:lstStyle/>
                    <a:p>
                      <a:pPr lvl="0">
                        <a:buNone/>
                      </a:pPr>
                      <a:endParaRPr lang="en-GB" sz="800">
                        <a:latin typeface="+mn-lt"/>
                      </a:endParaRPr>
                    </a:p>
                  </a:txBody>
                  <a:tcPr>
                    <a:solidFill>
                      <a:srgbClr val="FFC000"/>
                    </a:solidFill>
                  </a:tcPr>
                </a:tc>
                <a:tc>
                  <a:txBody>
                    <a:bodyPr/>
                    <a:lstStyle/>
                    <a:p>
                      <a:pPr marL="0" marR="0" lvl="0" indent="0" algn="l" rtl="0">
                        <a:lnSpc>
                          <a:spcPct val="100000"/>
                        </a:lnSpc>
                        <a:spcBef>
                          <a:spcPts val="85"/>
                        </a:spcBef>
                        <a:spcAft>
                          <a:spcPts val="85"/>
                        </a:spcAft>
                        <a:buFont typeface="Wingdings" panose="05000000000000000000" pitchFamily="2" charset="2"/>
                        <a:buNone/>
                      </a:pPr>
                      <a:r>
                        <a:rPr lang="en-GB" sz="800" b="0" i="0" u="none" strike="noStrike" kern="1200" dirty="0">
                          <a:solidFill>
                            <a:schemeClr val="tx1"/>
                          </a:solidFill>
                          <a:effectLst/>
                          <a:latin typeface="+mn-lt"/>
                          <a:ea typeface="+mn-ea"/>
                          <a:cs typeface="+mn-cs"/>
                        </a:rPr>
                        <a:t>UK Link</a:t>
                      </a:r>
                      <a:endParaRPr lang="en-US" sz="800" b="0" i="0" u="none" strike="noStrike" kern="1200" dirty="0">
                        <a:solidFill>
                          <a:schemeClr val="tx1"/>
                        </a:solidFill>
                        <a:effectLst/>
                        <a:latin typeface="+mn-lt"/>
                        <a:ea typeface="+mn-ea"/>
                        <a:cs typeface="+mn-cs"/>
                      </a:endParaRPr>
                    </a:p>
                  </a:txBody>
                  <a:tcPr/>
                </a:tc>
                <a:tc>
                  <a:txBody>
                    <a:bodyPr/>
                    <a:lstStyle/>
                    <a:p>
                      <a:pPr algn="l" rtl="0" fontAlgn="base"/>
                      <a:r>
                        <a:rPr lang="en-GB" sz="800" b="0" i="0" u="none" strike="noStrike" dirty="0">
                          <a:solidFill>
                            <a:srgbClr val="000000"/>
                          </a:solidFill>
                          <a:effectLst/>
                          <a:latin typeface="Arial" panose="020B0604020202020204" pitchFamily="34" charset="0"/>
                        </a:rPr>
                        <a:t>Overall RAG is Amber. Following approval of internal and external CR’s a review of Technical Specs is in progress, all this will require additional time from SMEs and IS Ops. SME time may be available after 1st June</a:t>
                      </a:r>
                      <a:r>
                        <a:rPr lang="en-US" sz="800" b="0" i="0" u="none" strike="noStrike" dirty="0">
                          <a:solidFill>
                            <a:srgbClr val="000000"/>
                          </a:solidFill>
                          <a:effectLst/>
                          <a:latin typeface="Arial" panose="020B0604020202020204" pitchFamily="34" charset="0"/>
                        </a:rPr>
                        <a:t>. </a:t>
                      </a:r>
                      <a:r>
                        <a:rPr lang="en-GB" sz="800" b="0" i="0" u="none" strike="noStrike" dirty="0">
                          <a:solidFill>
                            <a:srgbClr val="000000"/>
                          </a:solidFill>
                          <a:effectLst/>
                          <a:latin typeface="Arial" panose="020B0604020202020204" pitchFamily="34" charset="0"/>
                        </a:rPr>
                        <a:t>Additional Requirements and work has been identified to support Secondary APIs as a result of the above</a:t>
                      </a:r>
                      <a:r>
                        <a:rPr lang="en-US" sz="800" b="0" i="0" u="none" strike="noStrike" dirty="0">
                          <a:solidFill>
                            <a:srgbClr val="000000"/>
                          </a:solidFill>
                          <a:effectLst/>
                          <a:latin typeface="Arial" panose="020B0604020202020204" pitchFamily="34" charset="0"/>
                        </a:rPr>
                        <a:t> we are currently actively managing priorities.</a:t>
                      </a:r>
                    </a:p>
                  </a:txBody>
                  <a:tcPr/>
                </a:tc>
                <a:extLst>
                  <a:ext uri="{0D108BD9-81ED-4DB2-BD59-A6C34878D82A}">
                    <a16:rowId xmlns:a16="http://schemas.microsoft.com/office/drawing/2014/main" val="2300792012"/>
                  </a:ext>
                </a:extLst>
              </a:tr>
              <a:tr h="865774">
                <a:tc>
                  <a:txBody>
                    <a:bodyPr/>
                    <a:lstStyle/>
                    <a:p>
                      <a:endParaRPr lang="en-GB" sz="800" dirty="0">
                        <a:latin typeface="+mn-lt"/>
                      </a:endParaRPr>
                    </a:p>
                  </a:txBody>
                  <a:tcPr>
                    <a:solidFill>
                      <a:srgbClr val="FFC000"/>
                    </a:solidFill>
                  </a:tcPr>
                </a:tc>
                <a:tc>
                  <a:txBody>
                    <a:bodyPr/>
                    <a:lstStyle/>
                    <a:p>
                      <a:endParaRPr lang="en-GB" sz="800" dirty="0">
                        <a:latin typeface="+mn-lt"/>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baseline="0" noProof="0" dirty="0">
                          <a:solidFill>
                            <a:schemeClr val="tx1"/>
                          </a:solidFill>
                          <a:latin typeface="+mn-lt"/>
                          <a:ea typeface="+mn-ea"/>
                          <a:cs typeface="+mn-cs"/>
                        </a:rPr>
                        <a:t>Testing</a:t>
                      </a:r>
                    </a:p>
                  </a:txBody>
                  <a:tcPr/>
                </a:tc>
                <a:tc>
                  <a:txBody>
                    <a:bodyPr/>
                    <a:lstStyle/>
                    <a:p>
                      <a:pPr algn="l" rtl="0" fontAlgn="base"/>
                      <a:r>
                        <a:rPr lang="en-US" sz="800" b="0" i="0" u="none" strike="noStrike" dirty="0">
                          <a:solidFill>
                            <a:srgbClr val="000000"/>
                          </a:solidFill>
                          <a:effectLst/>
                          <a:latin typeface="+mn-lt"/>
                        </a:rPr>
                        <a:t>Overall RAG is Amber: A high volume of defects sitting with the CSSP are impacting testing window phases and the ability to meet the phase timescales. Xoserve </a:t>
                      </a:r>
                      <a:r>
                        <a:rPr lang="en-US" sz="800" b="0" i="0" u="none" strike="noStrike" dirty="0">
                          <a:solidFill>
                            <a:schemeClr val="tx1"/>
                          </a:solidFill>
                          <a:effectLst/>
                          <a:latin typeface="+mn-lt"/>
                        </a:rPr>
                        <a:t>continue to make good progress for our internal UAT phase and have completed Phase 2 test execution and are currently undertaking test evidence assurance activities with internal SME’s. End to End Gemini Trigger Testing schedule has been agreed with National Grid. External SIT “Initial Integration Sequence” test execution phase is delayed due to CSS Landmark identifying a defect on their system. Planned testing of inbound UK-Link API re-commenced on 12/5 but we still have not received any inbound API’s from Landmark.​  This is an external SI milestone and it is marked as red in the CSSIP. </a:t>
                      </a:r>
                      <a:endParaRPr lang="en-US" sz="800" b="0" i="0" u="none" strike="noStrike" dirty="0">
                        <a:solidFill>
                          <a:srgbClr val="000000"/>
                        </a:solidFill>
                        <a:effectLst/>
                        <a:latin typeface="+mn-lt"/>
                      </a:endParaRPr>
                    </a:p>
                  </a:txBody>
                  <a:tcPr/>
                </a:tc>
                <a:extLst>
                  <a:ext uri="{0D108BD9-81ED-4DB2-BD59-A6C34878D82A}">
                    <a16:rowId xmlns:a16="http://schemas.microsoft.com/office/drawing/2014/main" val="2585042990"/>
                  </a:ext>
                </a:extLst>
              </a:tr>
              <a:tr h="876476">
                <a:tc>
                  <a:txBody>
                    <a:bodyPr/>
                    <a:lstStyle/>
                    <a:p>
                      <a:endParaRPr lang="en-GB" sz="800" dirty="0">
                        <a:latin typeface="+mn-lt"/>
                      </a:endParaRPr>
                    </a:p>
                  </a:txBody>
                  <a:tcPr>
                    <a:solidFill>
                      <a:srgbClr val="FFCC00"/>
                    </a:solidFill>
                  </a:tcPr>
                </a:tc>
                <a:tc>
                  <a:txBody>
                    <a:bodyPr/>
                    <a:lstStyle/>
                    <a:p>
                      <a:endParaRPr lang="en-GB" sz="80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baseline="0" noProof="0" dirty="0">
                          <a:solidFill>
                            <a:schemeClr val="tx1"/>
                          </a:solidFill>
                          <a:latin typeface="+mn-lt"/>
                          <a:ea typeface="+mn-ea"/>
                          <a:cs typeface="+mn-cs"/>
                        </a:rPr>
                        <a:t>Testing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baseline="0" noProof="0" dirty="0">
                          <a:solidFill>
                            <a:schemeClr val="tx1"/>
                          </a:solidFill>
                          <a:latin typeface="+mn-lt"/>
                          <a:ea typeface="+mn-ea"/>
                          <a:cs typeface="+mn-cs"/>
                        </a:rPr>
                        <a:t>Market Trials</a:t>
                      </a:r>
                    </a:p>
                  </a:txBody>
                  <a:tcPr/>
                </a:tc>
                <a:tc>
                  <a:txBody>
                    <a:bodyPr/>
                    <a:lstStyle/>
                    <a:p>
                      <a:pPr marL="0" marR="0" lvl="0" indent="0" algn="l" defTabSz="914378"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800" b="0" i="0" u="none" strike="noStrike" dirty="0">
                          <a:solidFill>
                            <a:srgbClr val="000000"/>
                          </a:solidFill>
                          <a:effectLst/>
                          <a:latin typeface="Arial" panose="020B0604020202020204" pitchFamily="34" charset="0"/>
                        </a:rPr>
                        <a:t>Overall RAG is green.  Re-plan for Consequential Change Market Trials is now complete. This status is subject to any significant changes made to the overall Ofgem plan. Engagement continues following the Ofgem guidelines and is currently in the voluntary stage, however, it should be noted that industry engagement remains positive. Due to the engagement guidelines, a considerable amount of milestones will not be complete until October &amp; November due to industry involvement.  ​</a:t>
                      </a:r>
                      <a:endParaRPr lang="en-US" sz="800" b="0" i="0" u="none" strike="noStrike" dirty="0">
                        <a:solidFill>
                          <a:srgbClr val="000000"/>
                        </a:solidFill>
                        <a:effectLst/>
                        <a:latin typeface="&amp;quot"/>
                      </a:endParaRPr>
                    </a:p>
                    <a:p>
                      <a:pPr algn="l" rtl="0" fontAlgn="base">
                        <a:buFont typeface="Arial" panose="020B0604020202020204" pitchFamily="34" charset="0"/>
                        <a:buNone/>
                      </a:pPr>
                      <a:endParaRPr lang="en-US" sz="800" b="0" i="0" u="none" strike="noStrike" dirty="0">
                        <a:solidFill>
                          <a:schemeClr val="tx1"/>
                        </a:solidFill>
                        <a:effectLst/>
                        <a:latin typeface="Arial" panose="020B0604020202020204" pitchFamily="34" charset="0"/>
                      </a:endParaRPr>
                    </a:p>
                  </a:txBody>
                  <a:tcPr/>
                </a:tc>
                <a:extLst>
                  <a:ext uri="{0D108BD9-81ED-4DB2-BD59-A6C34878D82A}">
                    <a16:rowId xmlns:a16="http://schemas.microsoft.com/office/drawing/2014/main" val="3310694995"/>
                  </a:ext>
                </a:extLst>
              </a:tr>
            </a:tbl>
          </a:graphicData>
        </a:graphic>
      </p:graphicFrame>
    </p:spTree>
    <p:extLst>
      <p:ext uri="{BB962C8B-B14F-4D97-AF65-F5344CB8AC3E}">
        <p14:creationId xmlns:p14="http://schemas.microsoft.com/office/powerpoint/2010/main" val="232911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39"/>
            <a:ext cx="8229600" cy="559203"/>
          </a:xfrm>
        </p:spPr>
        <p:txBody>
          <a:bodyPr>
            <a:normAutofit/>
          </a:bodyPr>
          <a:lstStyle/>
          <a:p>
            <a:r>
              <a:rPr lang="en-GB" sz="2400"/>
              <a:t>Workstream Updates</a:t>
            </a:r>
          </a:p>
        </p:txBody>
      </p:sp>
      <p:graphicFrame>
        <p:nvGraphicFramePr>
          <p:cNvPr id="34" name="Table 33"/>
          <p:cNvGraphicFramePr>
            <a:graphicFrameLocks noGrp="1"/>
          </p:cNvGraphicFramePr>
          <p:nvPr>
            <p:extLst>
              <p:ext uri="{D42A27DB-BD31-4B8C-83A1-F6EECF244321}">
                <p14:modId xmlns:p14="http://schemas.microsoft.com/office/powerpoint/2010/main" val="2441132443"/>
              </p:ext>
            </p:extLst>
          </p:nvPr>
        </p:nvGraphicFramePr>
        <p:xfrm>
          <a:off x="18001" y="395911"/>
          <a:ext cx="9064528" cy="4289503"/>
        </p:xfrm>
        <a:graphic>
          <a:graphicData uri="http://schemas.openxmlformats.org/drawingml/2006/table">
            <a:tbl>
              <a:tblPr firstRow="1" bandRow="1">
                <a:tableStyleId>{5C22544A-7EE6-4342-B048-85BDC9FD1C3A}</a:tableStyleId>
              </a:tblPr>
              <a:tblGrid>
                <a:gridCol w="630072">
                  <a:extLst>
                    <a:ext uri="{9D8B030D-6E8A-4147-A177-3AD203B41FA5}">
                      <a16:colId xmlns:a16="http://schemas.microsoft.com/office/drawing/2014/main" val="20000"/>
                    </a:ext>
                  </a:extLst>
                </a:gridCol>
                <a:gridCol w="570983">
                  <a:extLst>
                    <a:ext uri="{9D8B030D-6E8A-4147-A177-3AD203B41FA5}">
                      <a16:colId xmlns:a16="http://schemas.microsoft.com/office/drawing/2014/main" val="2467489139"/>
                    </a:ext>
                  </a:extLst>
                </a:gridCol>
                <a:gridCol w="888749">
                  <a:extLst>
                    <a:ext uri="{9D8B030D-6E8A-4147-A177-3AD203B41FA5}">
                      <a16:colId xmlns:a16="http://schemas.microsoft.com/office/drawing/2014/main" val="20001"/>
                    </a:ext>
                  </a:extLst>
                </a:gridCol>
                <a:gridCol w="6974724">
                  <a:extLst>
                    <a:ext uri="{9D8B030D-6E8A-4147-A177-3AD203B41FA5}">
                      <a16:colId xmlns:a16="http://schemas.microsoft.com/office/drawing/2014/main" val="20002"/>
                    </a:ext>
                  </a:extLst>
                </a:gridCol>
              </a:tblGrid>
              <a:tr h="488311">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tc>
                <a:tc>
                  <a:txBody>
                    <a:bodyPr/>
                    <a:lstStyle/>
                    <a:p>
                      <a:pPr algn="ctr"/>
                      <a:r>
                        <a:rPr lang="en-GB" sz="800"/>
                        <a:t>WORK</a:t>
                      </a:r>
                    </a:p>
                    <a:p>
                      <a:pPr algn="ctr"/>
                      <a:r>
                        <a:rPr lang="en-GB" sz="800"/>
                        <a:t>STREAM</a:t>
                      </a:r>
                    </a:p>
                  </a:txBody>
                  <a:tcPr anchor="ctr"/>
                </a:tc>
                <a:tc>
                  <a:txBody>
                    <a:bodyPr/>
                    <a:lstStyle/>
                    <a:p>
                      <a:pPr algn="ctr"/>
                      <a:r>
                        <a:rPr lang="en-GB" sz="800"/>
                        <a:t>SUMMARY</a:t>
                      </a:r>
                    </a:p>
                  </a:txBody>
                  <a:tcPr anchor="ctr"/>
                </a:tc>
                <a:extLst>
                  <a:ext uri="{0D108BD9-81ED-4DB2-BD59-A6C34878D82A}">
                    <a16:rowId xmlns:a16="http://schemas.microsoft.com/office/drawing/2014/main" val="10000"/>
                  </a:ext>
                </a:extLst>
              </a:tr>
              <a:tr h="610892">
                <a:tc>
                  <a:txBody>
                    <a:bodyPr/>
                    <a:lstStyle/>
                    <a:p>
                      <a:endParaRPr lang="en-GB" sz="800">
                        <a:latin typeface="+mn-lt"/>
                      </a:endParaRPr>
                    </a:p>
                  </a:txBody>
                  <a:tcPr>
                    <a:solidFill>
                      <a:srgbClr val="26A412"/>
                    </a:solidFill>
                  </a:tcPr>
                </a:tc>
                <a:tc>
                  <a:txBody>
                    <a:bodyPr/>
                    <a:lstStyle/>
                    <a:p>
                      <a:endParaRPr lang="en-GB" sz="80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GB" sz="800" b="0" kern="1200" baseline="0">
                          <a:solidFill>
                            <a:schemeClr val="tx1"/>
                          </a:solidFill>
                          <a:latin typeface="+mn-lt"/>
                          <a:ea typeface="+mn-ea"/>
                          <a:cs typeface="Arial"/>
                        </a:rPr>
                        <a:t>Environments &amp; Release Mgt.</a:t>
                      </a:r>
                    </a:p>
                  </a:txBody>
                  <a:tcPr/>
                </a:tc>
                <a:tc>
                  <a:txBody>
                    <a:bodyPr/>
                    <a:lstStyle/>
                    <a:p>
                      <a:pPr algn="l" rtl="0" fontAlgn="base">
                        <a:buFont typeface="Arial" panose="020B0604020202020204" pitchFamily="34" charset="0"/>
                        <a:buNone/>
                      </a:pPr>
                      <a:r>
                        <a:rPr lang="en-GB" sz="800" b="0" i="0" u="none" strike="noStrike" dirty="0">
                          <a:solidFill>
                            <a:srgbClr val="000000"/>
                          </a:solidFill>
                          <a:effectLst/>
                          <a:latin typeface="Arial"/>
                        </a:rPr>
                        <a:t>Overall RAG Green. </a:t>
                      </a:r>
                      <a:r>
                        <a:rPr lang="en-US" sz="800" b="0" i="0" u="none" strike="noStrike" dirty="0">
                          <a:solidFill>
                            <a:srgbClr val="000000"/>
                          </a:solidFill>
                          <a:effectLst/>
                          <a:latin typeface="Arial"/>
                        </a:rPr>
                        <a:t> Environments plan being updated in line with latest test plan, however we are mindful that further Switching Programme external CR’s are being delivered and will need to understand these impacts. SIT non functional environment has been delivered.</a:t>
                      </a:r>
                    </a:p>
                  </a:txBody>
                  <a:tcPr/>
                </a:tc>
                <a:extLst>
                  <a:ext uri="{0D108BD9-81ED-4DB2-BD59-A6C34878D82A}">
                    <a16:rowId xmlns:a16="http://schemas.microsoft.com/office/drawing/2014/main" val="4027603649"/>
                  </a:ext>
                </a:extLst>
              </a:tr>
              <a:tr h="748744">
                <a:tc>
                  <a:txBody>
                    <a:bodyPr/>
                    <a:lstStyle/>
                    <a:p>
                      <a:endParaRPr lang="en-GB" sz="800">
                        <a:latin typeface="+mn-lt"/>
                      </a:endParaRPr>
                    </a:p>
                  </a:txBody>
                  <a:tcPr>
                    <a:solidFill>
                      <a:srgbClr val="26A412"/>
                    </a:solidFill>
                  </a:tcPr>
                </a:tc>
                <a:tc>
                  <a:txBody>
                    <a:bodyPr/>
                    <a:lstStyle/>
                    <a:p>
                      <a:endParaRPr lang="en-GB" sz="80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800" b="0">
                          <a:solidFill>
                            <a:schemeClr val="tx1"/>
                          </a:solidFill>
                          <a:latin typeface="+mn-lt"/>
                        </a:rPr>
                        <a:t>Service Management</a:t>
                      </a:r>
                      <a:endParaRPr kumimoji="0" lang="en-GB" sz="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tc>
                <a:tc>
                  <a:txBody>
                    <a:bodyPr/>
                    <a:lstStyle/>
                    <a:p>
                      <a:pPr algn="l" rtl="0" fontAlgn="base">
                        <a:buFont typeface="Arial" panose="020B0604020202020204" pitchFamily="34" charset="0"/>
                        <a:buNone/>
                      </a:pPr>
                      <a:r>
                        <a:rPr lang="en-GB" sz="800" b="0" i="0" u="none" strike="noStrike" dirty="0">
                          <a:solidFill>
                            <a:srgbClr val="000000"/>
                          </a:solidFill>
                          <a:effectLst/>
                          <a:latin typeface="Arial"/>
                        </a:rPr>
                        <a:t>Overall RAG is Green. Internal workshops have been arranged to cover the outstanding questions for the core processes outlined by the Switching Programme. We are working through the CSS traceability matrix to align to the SPTL matrix which will provide a view of a) which system is impacted b) Is it a new service or a change to an existing service c) which document will be impacted and d) which stage gate the document will need to be completed by.  Once analysis completed, transition lead will work with each workstream to ensure plans are updated accordingly.</a:t>
                      </a:r>
                      <a:endParaRPr lang="en-US" sz="800" b="0" i="0" u="none" strike="noStrike" dirty="0">
                        <a:solidFill>
                          <a:srgbClr val="000000"/>
                        </a:solidFill>
                        <a:effectLst/>
                        <a:latin typeface="Arial"/>
                      </a:endParaRPr>
                    </a:p>
                  </a:txBody>
                  <a:tcPr/>
                </a:tc>
                <a:extLst>
                  <a:ext uri="{0D108BD9-81ED-4DB2-BD59-A6C34878D82A}">
                    <a16:rowId xmlns:a16="http://schemas.microsoft.com/office/drawing/2014/main" val="2160085338"/>
                  </a:ext>
                </a:extLst>
              </a:tr>
              <a:tr h="488311">
                <a:tc>
                  <a:txBody>
                    <a:bodyPr/>
                    <a:lstStyle/>
                    <a:p>
                      <a:endParaRPr lang="en-GB" sz="800">
                        <a:latin typeface="+mn-lt"/>
                      </a:endParaRPr>
                    </a:p>
                  </a:txBody>
                  <a:tcPr>
                    <a:solidFill>
                      <a:srgbClr val="26A412"/>
                    </a:solidFill>
                  </a:tcPr>
                </a:tc>
                <a:tc>
                  <a:txBody>
                    <a:bodyPr/>
                    <a:lstStyle/>
                    <a:p>
                      <a:endParaRPr lang="en-GB" sz="80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800" b="0">
                          <a:solidFill>
                            <a:schemeClr val="tx1"/>
                          </a:solidFill>
                          <a:latin typeface="+mn-lt"/>
                        </a:rPr>
                        <a:t>Gemini</a:t>
                      </a:r>
                      <a:endParaRPr lang="en-US" sz="800" b="0">
                        <a:solidFill>
                          <a:schemeClr val="tx1"/>
                        </a:solidFill>
                        <a:latin typeface="+mn-lt"/>
                      </a:endParaRPr>
                    </a:p>
                  </a:txBody>
                  <a:tcPr/>
                </a:tc>
                <a:tc>
                  <a:txBody>
                    <a:bodyPr/>
                    <a:lstStyle/>
                    <a:p>
                      <a:pPr rtl="0" fontAlgn="base"/>
                      <a:r>
                        <a:rPr lang="en-US" sz="800" b="0" i="0" u="none" strike="noStrike" kern="1200">
                          <a:solidFill>
                            <a:schemeClr val="dk1"/>
                          </a:solidFill>
                          <a:effectLst/>
                          <a:latin typeface="+mn-lt"/>
                          <a:ea typeface="+mn-ea"/>
                          <a:cs typeface="+mn-cs"/>
                        </a:rPr>
                        <a:t>Overall RAG is Green. Continuing to work closely with the test stream to ensure that all Gemini triggers are tested successfully before testing with NGIT commences. ​ A three phased approach has been agreed for NGIT commencing on 15/06 and completing following the validation of the monthly files on 03/08. ​There are ongoing conversations around when Gemini UAT will take place, along with the transition to the Gemini ECP environments. </a:t>
                      </a:r>
                    </a:p>
                  </a:txBody>
                  <a:tcPr/>
                </a:tc>
                <a:extLst>
                  <a:ext uri="{0D108BD9-81ED-4DB2-BD59-A6C34878D82A}">
                    <a16:rowId xmlns:a16="http://schemas.microsoft.com/office/drawing/2014/main" val="10010"/>
                  </a:ext>
                </a:extLst>
              </a:tr>
              <a:tr h="358095">
                <a:tc>
                  <a:txBody>
                    <a:bodyPr/>
                    <a:lstStyle/>
                    <a:p>
                      <a:endParaRPr lang="en-GB" sz="800">
                        <a:latin typeface="+mn-lt"/>
                      </a:endParaRPr>
                    </a:p>
                  </a:txBody>
                  <a:tcPr>
                    <a:solidFill>
                      <a:srgbClr val="26A412"/>
                    </a:solidFill>
                  </a:tcPr>
                </a:tc>
                <a:tc>
                  <a:txBody>
                    <a:bodyPr/>
                    <a:lstStyle/>
                    <a:p>
                      <a:endParaRPr lang="en-GB" sz="80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800" b="0" kern="1200" baseline="0">
                          <a:solidFill>
                            <a:schemeClr val="tx1"/>
                          </a:solidFill>
                          <a:latin typeface="+mn-lt"/>
                          <a:ea typeface="+mn-ea"/>
                          <a:cs typeface="Arial"/>
                        </a:rPr>
                        <a:t>Batch</a:t>
                      </a:r>
                      <a:endParaRPr kumimoji="0" lang="en-GB" sz="800" b="0" i="0" u="none" strike="noStrike" kern="1200" cap="none" spc="0" normalizeH="0" baseline="0" noProof="0">
                        <a:ln>
                          <a:noFill/>
                        </a:ln>
                        <a:solidFill>
                          <a:prstClr val="black"/>
                        </a:solidFill>
                        <a:effectLst/>
                        <a:uLnTx/>
                        <a:uFillTx/>
                        <a:latin typeface="+mn-lt"/>
                        <a:ea typeface="+mn-ea"/>
                        <a:cs typeface="Arial"/>
                      </a:endParaRPr>
                    </a:p>
                  </a:txBody>
                  <a:tcPr/>
                </a:tc>
                <a:tc>
                  <a:txBody>
                    <a:bodyPr/>
                    <a:lstStyle/>
                    <a:p>
                      <a:pPr algn="l" rtl="0" fontAlgn="base">
                        <a:buFont typeface="Arial" panose="020B0604020202020204" pitchFamily="34" charset="0"/>
                        <a:buNone/>
                      </a:pPr>
                      <a:r>
                        <a:rPr lang="en-US" sz="800" b="0" i="0" u="none" strike="noStrike">
                          <a:solidFill>
                            <a:srgbClr val="000000"/>
                          </a:solidFill>
                          <a:effectLst/>
                          <a:latin typeface="Arial"/>
                        </a:rPr>
                        <a:t>Overall RAG is Green.​ Good progress made on testing the Gemini triggers. A 3 phased approach has been agreed for NGIT commencing on 15/06 and completing following the validation of the monthly files on 03/08. ​Some updates to the Control-M baseline document have been identified.</a:t>
                      </a:r>
                    </a:p>
                  </a:txBody>
                  <a:tcPr/>
                </a:tc>
                <a:extLst>
                  <a:ext uri="{0D108BD9-81ED-4DB2-BD59-A6C34878D82A}">
                    <a16:rowId xmlns:a16="http://schemas.microsoft.com/office/drawing/2014/main" val="10012"/>
                  </a:ext>
                </a:extLst>
              </a:tr>
              <a:tr h="488311">
                <a:tc>
                  <a:txBody>
                    <a:bodyPr/>
                    <a:lstStyle/>
                    <a:p>
                      <a:endParaRPr lang="en-GB" sz="800">
                        <a:latin typeface="+mn-lt"/>
                      </a:endParaRPr>
                    </a:p>
                  </a:txBody>
                  <a:tcPr>
                    <a:solidFill>
                      <a:srgbClr val="26A412"/>
                    </a:solidFill>
                  </a:tcPr>
                </a:tc>
                <a:tc>
                  <a:txBody>
                    <a:bodyPr/>
                    <a:lstStyle/>
                    <a:p>
                      <a:endParaRPr lang="en-GB" sz="800">
                        <a:latin typeface="+mn-lt"/>
                      </a:endParaRPr>
                    </a:p>
                  </a:txBody>
                  <a:tcPr>
                    <a:solidFill>
                      <a:srgbClr val="26A412"/>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GB" sz="800" b="0" kern="1200" baseline="0">
                          <a:solidFill>
                            <a:schemeClr val="tx1"/>
                          </a:solidFill>
                          <a:latin typeface="+mn-lt"/>
                          <a:ea typeface="+mn-ea"/>
                          <a:cs typeface="Arial"/>
                        </a:rPr>
                        <a:t>Secondary APIs </a:t>
                      </a:r>
                    </a:p>
                  </a:txBody>
                  <a:tcPr/>
                </a:tc>
                <a:tc>
                  <a:txBody>
                    <a:bodyPr/>
                    <a:lstStyle/>
                    <a:p>
                      <a:pPr algn="l" rtl="0" fontAlgn="base"/>
                      <a:r>
                        <a:rPr lang="en-GB" sz="800" b="0" i="0" u="none" strike="noStrike" dirty="0">
                          <a:solidFill>
                            <a:srgbClr val="000000"/>
                          </a:solidFill>
                          <a:effectLst/>
                          <a:latin typeface="Arial"/>
                        </a:rPr>
                        <a:t>Overall RAG is green following re-baselining. </a:t>
                      </a:r>
                      <a:r>
                        <a:rPr lang="en-US" sz="800" b="0" i="0" u="none" strike="noStrike" dirty="0">
                          <a:solidFill>
                            <a:srgbClr val="000000"/>
                          </a:solidFill>
                          <a:effectLst/>
                          <a:latin typeface="Arial"/>
                        </a:rPr>
                        <a:t>​</a:t>
                      </a:r>
                      <a:r>
                        <a:rPr lang="en-GB" sz="800" b="0" i="0" u="none" strike="noStrike" dirty="0">
                          <a:solidFill>
                            <a:srgbClr val="000000"/>
                          </a:solidFill>
                          <a:effectLst/>
                          <a:latin typeface="Arial"/>
                        </a:rPr>
                        <a:t>Inbound PO testing complete. Inbound and Outbound Azure testing complete and handed over to TCS Outbound PO build.</a:t>
                      </a:r>
                      <a:r>
                        <a:rPr lang="en-US" sz="800" b="0" i="0" u="none" strike="noStrike" dirty="0">
                          <a:solidFill>
                            <a:srgbClr val="000000"/>
                          </a:solidFill>
                          <a:effectLst/>
                          <a:latin typeface="Arial"/>
                        </a:rPr>
                        <a:t> </a:t>
                      </a:r>
                      <a:r>
                        <a:rPr lang="en-GB" sz="800" b="0" i="0" u="none" strike="noStrike" dirty="0">
                          <a:solidFill>
                            <a:srgbClr val="000000"/>
                          </a:solidFill>
                          <a:effectLst/>
                          <a:latin typeface="Arial"/>
                        </a:rPr>
                        <a:t>Outbound BRR interface build on track to complete by 29/05​. </a:t>
                      </a:r>
                      <a:endParaRPr lang="en-US" sz="800" b="0" i="0" u="none" strike="noStrike" dirty="0">
                        <a:solidFill>
                          <a:srgbClr val="000000"/>
                        </a:solidFill>
                        <a:effectLst/>
                        <a:latin typeface="Arial"/>
                      </a:endParaRPr>
                    </a:p>
                  </a:txBody>
                  <a:tcPr/>
                </a:tc>
                <a:extLst>
                  <a:ext uri="{0D108BD9-81ED-4DB2-BD59-A6C34878D82A}">
                    <a16:rowId xmlns:a16="http://schemas.microsoft.com/office/drawing/2014/main" val="2052208634"/>
                  </a:ext>
                </a:extLst>
              </a:tr>
              <a:tr h="618528">
                <a:tc>
                  <a:txBody>
                    <a:bodyPr/>
                    <a:lstStyle/>
                    <a:p>
                      <a:endParaRPr lang="en-GB" sz="800">
                        <a:latin typeface="+mn-lt"/>
                      </a:endParaRPr>
                    </a:p>
                  </a:txBody>
                  <a:tcPr>
                    <a:solidFill>
                      <a:srgbClr val="26A412"/>
                    </a:solidFill>
                  </a:tcPr>
                </a:tc>
                <a:tc>
                  <a:txBody>
                    <a:bodyPr/>
                    <a:lstStyle/>
                    <a:p>
                      <a:endParaRPr lang="en-GB" sz="80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baseline="0" noProof="0">
                          <a:solidFill>
                            <a:schemeClr val="tx1"/>
                          </a:solidFill>
                          <a:latin typeface="+mn-lt"/>
                          <a:ea typeface="+mn-ea"/>
                          <a:cs typeface="+mn-cs"/>
                        </a:rPr>
                        <a:t>Reporting</a:t>
                      </a:r>
                    </a:p>
                  </a:txBody>
                  <a:tcPr/>
                </a:tc>
                <a:tc>
                  <a:txBody>
                    <a:bodyPr/>
                    <a:lstStyle/>
                    <a:p>
                      <a:pPr algn="l" rtl="0" fontAlgn="base">
                        <a:buFont typeface="Arial" panose="020B0604020202020204" pitchFamily="34" charset="0"/>
                        <a:buNone/>
                      </a:pPr>
                      <a:r>
                        <a:rPr lang="en-GB" sz="800" b="0" i="0" u="none" strike="noStrike">
                          <a:solidFill>
                            <a:srgbClr val="000000"/>
                          </a:solidFill>
                          <a:effectLst/>
                          <a:latin typeface="Arial"/>
                        </a:rPr>
                        <a:t>Overall RAG is Green. Reporting activities are have been re-planned as the team is focused on completing outstanding report investigation work.</a:t>
                      </a:r>
                      <a:r>
                        <a:rPr lang="en-US" sz="800" b="0" i="0" u="none" strike="noStrike">
                          <a:solidFill>
                            <a:srgbClr val="000000"/>
                          </a:solidFill>
                          <a:effectLst/>
                          <a:latin typeface="Arial"/>
                        </a:rPr>
                        <a:t>​. </a:t>
                      </a:r>
                      <a:r>
                        <a:rPr lang="en-GB" sz="800" b="0" i="0" u="none" strike="noStrike">
                          <a:solidFill>
                            <a:srgbClr val="000000"/>
                          </a:solidFill>
                          <a:effectLst/>
                          <a:latin typeface="Arial"/>
                        </a:rPr>
                        <a:t>The Data Team have investigated the remainder 3 reports </a:t>
                      </a:r>
                      <a:r>
                        <a:rPr lang="en-US" sz="800" b="0" i="0" u="none" strike="noStrike">
                          <a:solidFill>
                            <a:srgbClr val="000000"/>
                          </a:solidFill>
                          <a:effectLst/>
                          <a:latin typeface="Arial"/>
                        </a:rPr>
                        <a:t>which may be impacted under switch type/switch view/switch status. The findings on the Elected Shipper report shows it has no potential impact as per CSSC changes. Project Team to ascertain this position with the Business.​</a:t>
                      </a:r>
                      <a:r>
                        <a:rPr lang="en-GB" sz="800" b="0" i="0" u="none" strike="noStrike">
                          <a:solidFill>
                            <a:srgbClr val="000000"/>
                          </a:solidFill>
                          <a:effectLst/>
                          <a:latin typeface="Arial"/>
                        </a:rPr>
                        <a:t>The Workstream may be closed down based on the output of the report findings currently being carried out.</a:t>
                      </a:r>
                      <a:r>
                        <a:rPr lang="en-US" sz="800" b="0" i="0" u="none" strike="noStrike">
                          <a:solidFill>
                            <a:srgbClr val="000000"/>
                          </a:solidFill>
                          <a:effectLst/>
                          <a:latin typeface="Arial"/>
                        </a:rPr>
                        <a:t>​</a:t>
                      </a:r>
                    </a:p>
                  </a:txBody>
                  <a:tcPr/>
                </a:tc>
                <a:extLst>
                  <a:ext uri="{0D108BD9-81ED-4DB2-BD59-A6C34878D82A}">
                    <a16:rowId xmlns:a16="http://schemas.microsoft.com/office/drawing/2014/main" val="397381829"/>
                  </a:ext>
                </a:extLst>
              </a:tr>
              <a:tr h="488311">
                <a:tc>
                  <a:txBody>
                    <a:bodyPr/>
                    <a:lstStyle/>
                    <a:p>
                      <a:endParaRPr lang="en-GB" sz="800">
                        <a:latin typeface="+mn-lt"/>
                      </a:endParaRPr>
                    </a:p>
                  </a:txBody>
                  <a:tcPr>
                    <a:solidFill>
                      <a:srgbClr val="26A412"/>
                    </a:solidFill>
                  </a:tcPr>
                </a:tc>
                <a:tc>
                  <a:txBody>
                    <a:bodyPr/>
                    <a:lstStyle/>
                    <a:p>
                      <a:endParaRPr lang="en-GB" sz="800">
                        <a:latin typeface="+mn-lt"/>
                      </a:endParaRPr>
                    </a:p>
                  </a:txBody>
                  <a:tcPr>
                    <a:solidFill>
                      <a:srgbClr val="26A412"/>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GB" sz="800" b="0" i="0" u="none" strike="noStrike" kern="1200">
                          <a:solidFill>
                            <a:schemeClr val="dk1"/>
                          </a:solidFill>
                          <a:effectLst/>
                          <a:latin typeface="+mn-lt"/>
                          <a:ea typeface="+mn-ea"/>
                          <a:cs typeface="+mn-cs"/>
                        </a:rPr>
                        <a:t>DES &amp; API</a:t>
                      </a:r>
                      <a:endParaRPr lang="en-US" sz="800" b="0" i="0" u="none" strike="noStrike" kern="1200">
                        <a:solidFill>
                          <a:schemeClr val="dk1"/>
                        </a:solidFill>
                        <a:effectLst/>
                        <a:latin typeface="+mn-lt"/>
                        <a:ea typeface="+mn-ea"/>
                        <a:cs typeface="+mn-cs"/>
                      </a:endParaRPr>
                    </a:p>
                  </a:txBody>
                  <a:tcPr/>
                </a:tc>
                <a:tc>
                  <a:txBody>
                    <a:bodyPr/>
                    <a:lstStyle/>
                    <a:p>
                      <a:pPr rtl="0" fontAlgn="base"/>
                      <a:r>
                        <a:rPr lang="en-US" sz="800" b="0" i="0" u="none" strike="noStrike" dirty="0">
                          <a:solidFill>
                            <a:srgbClr val="000000"/>
                          </a:solidFill>
                          <a:effectLst/>
                          <a:latin typeface="Arial"/>
                        </a:rPr>
                        <a:t>Overall RAG is Green. DES NFR (DES3) solution has been completed on plan and passed over for SIT readiness and NFR testing. Architectural session completed and draft high-level plan and resource profile in progress​.</a:t>
                      </a:r>
                    </a:p>
                  </a:txBody>
                  <a:tcPr/>
                </a:tc>
                <a:extLst>
                  <a:ext uri="{0D108BD9-81ED-4DB2-BD59-A6C34878D82A}">
                    <a16:rowId xmlns:a16="http://schemas.microsoft.com/office/drawing/2014/main" val="3631796285"/>
                  </a:ext>
                </a:extLst>
              </a:tr>
            </a:tbl>
          </a:graphicData>
        </a:graphic>
      </p:graphicFrame>
      <p:sp>
        <p:nvSpPr>
          <p:cNvPr id="3" name="Rectangle 2">
            <a:extLst>
              <a:ext uri="{FF2B5EF4-FFF2-40B4-BE49-F238E27FC236}">
                <a16:creationId xmlns:a16="http://schemas.microsoft.com/office/drawing/2014/main" id="{B6688BED-AD06-46A9-9526-4933DA447E51}"/>
              </a:ext>
            </a:extLst>
          </p:cNvPr>
          <p:cNvSpPr/>
          <p:nvPr/>
        </p:nvSpPr>
        <p:spPr>
          <a:xfrm>
            <a:off x="4450813" y="238708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365193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(1/5)</a:t>
            </a:r>
          </a:p>
        </p:txBody>
      </p:sp>
      <p:graphicFrame>
        <p:nvGraphicFramePr>
          <p:cNvPr id="5" name="Table 4"/>
          <p:cNvGraphicFramePr>
            <a:graphicFrameLocks noGrp="1"/>
          </p:cNvGraphicFramePr>
          <p:nvPr>
            <p:extLst>
              <p:ext uri="{D42A27DB-BD31-4B8C-83A1-F6EECF244321}">
                <p14:modId xmlns:p14="http://schemas.microsoft.com/office/powerpoint/2010/main" val="354914882"/>
              </p:ext>
            </p:extLst>
          </p:nvPr>
        </p:nvGraphicFramePr>
        <p:xfrm>
          <a:off x="85651" y="503606"/>
          <a:ext cx="8972695" cy="454547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189932">
                  <a:extLst>
                    <a:ext uri="{9D8B030D-6E8A-4147-A177-3AD203B41FA5}">
                      <a16:colId xmlns:a16="http://schemas.microsoft.com/office/drawing/2014/main" val="20002"/>
                    </a:ext>
                  </a:extLst>
                </a:gridCol>
                <a:gridCol w="1216617">
                  <a:extLst>
                    <a:ext uri="{9D8B030D-6E8A-4147-A177-3AD203B41FA5}">
                      <a16:colId xmlns:a16="http://schemas.microsoft.com/office/drawing/2014/main" val="20003"/>
                    </a:ext>
                  </a:extLst>
                </a:gridCol>
                <a:gridCol w="1929451">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543967">
                <a:tc>
                  <a:txBody>
                    <a:bodyPr/>
                    <a:lstStyle/>
                    <a:p>
                      <a:pPr algn="ctr"/>
                      <a:r>
                        <a:rPr lang="en-GB" sz="900" dirty="0">
                          <a:solidFill>
                            <a:schemeClr val="bg1"/>
                          </a:solidFill>
                        </a:rPr>
                        <a:t>REF</a:t>
                      </a:r>
                    </a:p>
                  </a:txBody>
                  <a:tcPr marL="36000" marR="36000" marT="36000" marB="36000" anchor="ctr"/>
                </a:tc>
                <a:tc>
                  <a:txBody>
                    <a:bodyPr/>
                    <a:lstStyle/>
                    <a:p>
                      <a:pPr algn="ctr"/>
                      <a:r>
                        <a:rPr lang="en-GB" sz="9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solidFill>
                            <a:schemeClr val="bg1"/>
                          </a:solidFill>
                        </a:rPr>
                        <a:t>DESCRIPTION</a:t>
                      </a:r>
                      <a:endParaRPr lang="en-GB" sz="900" dirty="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dirty="0">
                          <a:solidFill>
                            <a:schemeClr val="bg1"/>
                          </a:solidFill>
                        </a:rPr>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705754">
                <a:tc>
                  <a:txBody>
                    <a:bodyPr/>
                    <a:lstStyle/>
                    <a:p>
                      <a:pPr algn="ctr" fontAlgn="ctr"/>
                      <a:r>
                        <a:rPr lang="en-GB" sz="800" b="0" i="0" u="none" strike="noStrike" dirty="0">
                          <a:solidFill>
                            <a:schemeClr val="tx1"/>
                          </a:solidFill>
                          <a:effectLst/>
                          <a:latin typeface="Arial" panose="020B0604020202020204" pitchFamily="34" charset="0"/>
                        </a:rPr>
                        <a:t>62377</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0000"/>
                    </a:solidFill>
                  </a:tcPr>
                </a:tc>
                <a:tc>
                  <a:txBody>
                    <a:bodyPr/>
                    <a:lstStyle/>
                    <a:p>
                      <a:pPr algn="ctr" fontAlgn="b"/>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may not be ready for DM non functional testing on time because of lack of clarity of Overall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plans for environments, testing and data leading to insufficient time allowed for preparation</a:t>
                      </a:r>
                    </a:p>
                  </a:txBody>
                  <a:tcPr marL="0" marR="0" marT="0" marB="0" anchor="ctr">
                    <a:solidFill>
                      <a:srgbClr val="CED1E2"/>
                    </a:solidFill>
                  </a:tcPr>
                </a:tc>
                <a:tc>
                  <a:txBody>
                    <a:bodyPr/>
                    <a:lstStyle/>
                    <a:p>
                      <a:pPr algn="l" fontAlgn="ctr"/>
                      <a:r>
                        <a:rPr lang="en-US" sz="800" b="0" i="0" u="none" strike="noStrike" dirty="0" err="1">
                          <a:solidFill>
                            <a:schemeClr val="tx1"/>
                          </a:solidFill>
                          <a:effectLst/>
                          <a:latin typeface="+mn-lt"/>
                        </a:rPr>
                        <a:t>Xoserve</a:t>
                      </a:r>
                      <a:r>
                        <a:rPr lang="en-US" sz="800" b="0" i="0" u="none" strike="noStrike" dirty="0">
                          <a:solidFill>
                            <a:schemeClr val="tx1"/>
                          </a:solidFill>
                          <a:effectLst/>
                          <a:latin typeface="+mn-lt"/>
                        </a:rPr>
                        <a:t> to engage with the SI on this risk</a:t>
                      </a:r>
                    </a:p>
                  </a:txBody>
                  <a:tcPr marL="0" marR="0" marT="0" marB="0" anchor="ctr">
                    <a:solidFill>
                      <a:srgbClr val="CED1E2"/>
                    </a:solidFill>
                  </a:tcPr>
                </a:tc>
                <a:tc>
                  <a:txBody>
                    <a:bodyPr/>
                    <a:lstStyle/>
                    <a:p>
                      <a:pPr algn="l" fontAlgn="ctr"/>
                      <a:r>
                        <a:rPr lang="en-US" sz="800" kern="1200" dirty="0">
                          <a:solidFill>
                            <a:schemeClr val="tx1"/>
                          </a:solidFill>
                          <a:latin typeface="+mn-lt"/>
                          <a:ea typeface="+mn-ea"/>
                          <a:cs typeface="+mn-cs"/>
                        </a:rPr>
                        <a:t>New proposed dates for non functional test start look quite tight against completion dates for SIT NF. This is to be investigated by the SI</a:t>
                      </a:r>
                    </a:p>
                  </a:txBody>
                  <a:tcPr marL="0" marR="0" marT="0" marB="0" anchor="ctr">
                    <a:solidFill>
                      <a:srgbClr val="CED1E2"/>
                    </a:solidFill>
                  </a:tcPr>
                </a:tc>
                <a:tc>
                  <a:txBody>
                    <a:bodyPr/>
                    <a:lstStyle/>
                    <a:p>
                      <a:pPr algn="ctr" fontAlgn="ctr"/>
                      <a:r>
                        <a:rPr lang="en-GB" sz="800" b="0" i="0" u="none" strike="noStrike" dirty="0">
                          <a:solidFill>
                            <a:schemeClr val="tx1"/>
                          </a:solidFill>
                          <a:effectLst/>
                          <a:latin typeface="+mn-lt"/>
                        </a:rPr>
                        <a:t>07/08/20</a:t>
                      </a:r>
                    </a:p>
                  </a:txBody>
                  <a:tcPr marL="0" marR="0" marT="0" marB="0" anchor="ctr">
                    <a:solidFill>
                      <a:srgbClr val="CED1E2"/>
                    </a:solidFill>
                  </a:tcPr>
                </a:tc>
                <a:extLst>
                  <a:ext uri="{0D108BD9-81ED-4DB2-BD59-A6C34878D82A}">
                    <a16:rowId xmlns:a16="http://schemas.microsoft.com/office/drawing/2014/main" val="642727315"/>
                  </a:ext>
                </a:extLst>
              </a:tr>
              <a:tr h="1039544">
                <a:tc>
                  <a:txBody>
                    <a:bodyPr/>
                    <a:lstStyle/>
                    <a:p>
                      <a:pPr algn="ctr" fontAlgn="ctr"/>
                      <a:r>
                        <a:rPr lang="en-GB" sz="800" b="0" i="0" u="none" strike="noStrike" dirty="0">
                          <a:solidFill>
                            <a:schemeClr val="tx1"/>
                          </a:solidFill>
                          <a:effectLst/>
                          <a:latin typeface="Arial" panose="020B0604020202020204" pitchFamily="34" charset="0"/>
                        </a:rPr>
                        <a:t>62444</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0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there are inconsistencies between and within certain design documentation from CSSP and SI, for example the CSS </a:t>
                      </a:r>
                      <a:r>
                        <a:rPr lang="en-US" sz="800" b="0" i="0" u="none" strike="noStrike" dirty="0" err="1">
                          <a:solidFill>
                            <a:schemeClr val="tx1"/>
                          </a:solidFill>
                          <a:effectLst/>
                          <a:latin typeface="Arial" panose="020B0604020202020204" pitchFamily="34" charset="0"/>
                        </a:rPr>
                        <a:t>Inteface</a:t>
                      </a:r>
                      <a:r>
                        <a:rPr lang="en-US" sz="800" b="0" i="0" u="none" strike="noStrike" dirty="0">
                          <a:solidFill>
                            <a:schemeClr val="tx1"/>
                          </a:solidFill>
                          <a:effectLst/>
                          <a:latin typeface="Arial" panose="020B0604020202020204" pitchFamily="34" charset="0"/>
                        </a:rPr>
                        <a:t> Specification and the Data Migration Solution design, because of failings in design solution, document creation, quality control, review and consistency checks leading to rework in one or multiple workstreams, most likely Data migration or API delivery in order to correct any mis-alignments once a consistent and coherent design has been properly defined.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SI to identify discrepancies and then agreement to be reached on which area will change to align to common data types.</a:t>
                      </a:r>
                    </a:p>
                  </a:txBody>
                  <a:tcPr marL="0" marR="0" marT="0" marB="0" anchor="ctr">
                    <a:solidFill>
                      <a:srgbClr val="CED1E2"/>
                    </a:solidFill>
                  </a:tcPr>
                </a:tc>
                <a:tc>
                  <a:txBody>
                    <a:bodyPr/>
                    <a:lstStyle/>
                    <a:p>
                      <a:r>
                        <a:rPr lang="en-US" sz="800" dirty="0">
                          <a:solidFill>
                            <a:schemeClr val="tx1"/>
                          </a:solidFill>
                          <a:latin typeface="+mn-lt"/>
                        </a:rPr>
                        <a:t>Weekly meeting held with SI on 10/6, and this was discussed. </a:t>
                      </a:r>
                      <a:r>
                        <a:rPr lang="en-US" sz="800" dirty="0" err="1">
                          <a:solidFill>
                            <a:schemeClr val="tx1"/>
                          </a:solidFill>
                          <a:latin typeface="+mn-lt"/>
                        </a:rPr>
                        <a:t>Programme</a:t>
                      </a:r>
                      <a:r>
                        <a:rPr lang="en-US" sz="800" dirty="0">
                          <a:solidFill>
                            <a:schemeClr val="tx1"/>
                          </a:solidFill>
                          <a:latin typeface="+mn-lt"/>
                        </a:rPr>
                        <a:t> advised that a separate meeting held with SI Data PM  where </a:t>
                      </a:r>
                      <a:r>
                        <a:rPr lang="en-US" sz="800" dirty="0" err="1">
                          <a:solidFill>
                            <a:schemeClr val="tx1"/>
                          </a:solidFill>
                          <a:latin typeface="+mn-lt"/>
                        </a:rPr>
                        <a:t>Xoserve</a:t>
                      </a:r>
                      <a:r>
                        <a:rPr lang="en-US" sz="800" dirty="0">
                          <a:solidFill>
                            <a:schemeClr val="tx1"/>
                          </a:solidFill>
                          <a:latin typeface="+mn-lt"/>
                        </a:rPr>
                        <a:t> advised that it still has concerns. </a:t>
                      </a:r>
                      <a:r>
                        <a:rPr lang="en-US" sz="800" dirty="0" err="1">
                          <a:solidFill>
                            <a:schemeClr val="tx1"/>
                          </a:solidFill>
                          <a:latin typeface="+mn-lt"/>
                        </a:rPr>
                        <a:t>Xoserve</a:t>
                      </a:r>
                      <a:r>
                        <a:rPr lang="en-US" sz="800" dirty="0">
                          <a:solidFill>
                            <a:schemeClr val="tx1"/>
                          </a:solidFill>
                          <a:latin typeface="+mn-lt"/>
                        </a:rPr>
                        <a:t> SPOCs looking to hold internal discussions and provide an update.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30/06/20</a:t>
                      </a:r>
                    </a:p>
                  </a:txBody>
                  <a:tcPr marL="0" marR="0" marT="0" marB="0" anchor="ctr">
                    <a:solidFill>
                      <a:srgbClr val="CED1E2"/>
                    </a:solidFill>
                  </a:tcPr>
                </a:tc>
                <a:extLst>
                  <a:ext uri="{0D108BD9-81ED-4DB2-BD59-A6C34878D82A}">
                    <a16:rowId xmlns:a16="http://schemas.microsoft.com/office/drawing/2014/main" val="166824745"/>
                  </a:ext>
                </a:extLst>
              </a:tr>
              <a:tr h="896021">
                <a:tc>
                  <a:txBody>
                    <a:bodyPr/>
                    <a:lstStyle/>
                    <a:p>
                      <a:pPr algn="ctr" fontAlgn="ctr"/>
                      <a:r>
                        <a:rPr lang="en-GB" sz="800" b="0" i="0" u="none" strike="noStrike" dirty="0">
                          <a:solidFill>
                            <a:schemeClr val="tx1"/>
                          </a:solidFill>
                          <a:effectLst/>
                          <a:latin typeface="Arial" panose="020B0604020202020204" pitchFamily="34" charset="0"/>
                        </a:rPr>
                        <a:t>62684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0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testing timelines will slip further (currently running with a 4 week slip) because of the significant number of defects that are currently open with Landmark leading to further slippages to subsequent phases and incurring additional costs for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(resources, supplier costs &amp; environment run costs) along with the potential of invalidating environment re-use planned currently.</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Escalate to the SI to ensure re-plan activities take into consideration delays to SIT so that upcoming phases are planned appropriately</a:t>
                      </a:r>
                    </a:p>
                  </a:txBody>
                  <a:tcPr marL="0" marR="0" marT="0" marB="0" anchor="ctr">
                    <a:solidFill>
                      <a:srgbClr val="CED1E2"/>
                    </a:solidFill>
                  </a:tcPr>
                </a:tc>
                <a:tc>
                  <a:txBody>
                    <a:bodyPr/>
                    <a:lstStyle/>
                    <a:p>
                      <a:r>
                        <a:rPr lang="en-US" sz="800" dirty="0">
                          <a:solidFill>
                            <a:schemeClr val="tx1"/>
                          </a:solidFill>
                          <a:latin typeface="+mn-lt"/>
                        </a:rPr>
                        <a:t>Awaiting confirmation from SI on SIT and SIT NFR revised timelines</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31/07/20</a:t>
                      </a:r>
                    </a:p>
                  </a:txBody>
                  <a:tcPr marL="0" marR="0" marT="0" marB="0" anchor="ctr">
                    <a:solidFill>
                      <a:srgbClr val="CED1E2"/>
                    </a:solidFill>
                  </a:tcPr>
                </a:tc>
                <a:extLst>
                  <a:ext uri="{0D108BD9-81ED-4DB2-BD59-A6C34878D82A}">
                    <a16:rowId xmlns:a16="http://schemas.microsoft.com/office/drawing/2014/main" val="3678507989"/>
                  </a:ext>
                </a:extLst>
              </a:tr>
              <a:tr h="1360185">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0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This has been raised at the testing workgroups as well as discussions with the SI. Awaiting a response from the SI</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31/07/20</a:t>
                      </a:r>
                    </a:p>
                  </a:txBody>
                  <a:tcPr marL="0" marR="0" marT="0" marB="0" anchor="ctr">
                    <a:solidFill>
                      <a:srgbClr val="CED1E2"/>
                    </a:solidFill>
                  </a:tcPr>
                </a:tc>
                <a:extLst>
                  <a:ext uri="{0D108BD9-81ED-4DB2-BD59-A6C34878D82A}">
                    <a16:rowId xmlns:a16="http://schemas.microsoft.com/office/drawing/2014/main" val="2240870502"/>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(2/5)</a:t>
            </a:r>
          </a:p>
        </p:txBody>
      </p:sp>
      <p:graphicFrame>
        <p:nvGraphicFramePr>
          <p:cNvPr id="5" name="Table 4"/>
          <p:cNvGraphicFramePr>
            <a:graphicFrameLocks noGrp="1"/>
          </p:cNvGraphicFramePr>
          <p:nvPr>
            <p:extLst>
              <p:ext uri="{D42A27DB-BD31-4B8C-83A1-F6EECF244321}">
                <p14:modId xmlns:p14="http://schemas.microsoft.com/office/powerpoint/2010/main" val="1732602713"/>
              </p:ext>
            </p:extLst>
          </p:nvPr>
        </p:nvGraphicFramePr>
        <p:xfrm>
          <a:off x="85651" y="503606"/>
          <a:ext cx="8972695" cy="445800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224366">
                  <a:extLst>
                    <a:ext uri="{9D8B030D-6E8A-4147-A177-3AD203B41FA5}">
                      <a16:colId xmlns:a16="http://schemas.microsoft.com/office/drawing/2014/main" val="20003"/>
                    </a:ext>
                  </a:extLst>
                </a:gridCol>
                <a:gridCol w="1906292">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40761">
                <a:tc>
                  <a:txBody>
                    <a:bodyPr/>
                    <a:lstStyle/>
                    <a:p>
                      <a:pPr algn="ctr"/>
                      <a:r>
                        <a:rPr lang="en-GB" sz="900" dirty="0">
                          <a:solidFill>
                            <a:schemeClr val="bg1"/>
                          </a:solidFill>
                        </a:rPr>
                        <a:t>REF</a:t>
                      </a:r>
                    </a:p>
                  </a:txBody>
                  <a:tcPr marL="36000" marR="36000" marT="36000" marB="36000" anchor="ctr"/>
                </a:tc>
                <a:tc>
                  <a:txBody>
                    <a:bodyPr/>
                    <a:lstStyle/>
                    <a:p>
                      <a:pPr algn="ctr"/>
                      <a:r>
                        <a:rPr lang="en-GB" sz="9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solidFill>
                            <a:schemeClr val="bg1"/>
                          </a:solidFill>
                        </a:rPr>
                        <a:t>DESCRIPTION</a:t>
                      </a:r>
                      <a:endParaRPr lang="en-GB" sz="900" dirty="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dirty="0">
                          <a:solidFill>
                            <a:schemeClr val="bg1"/>
                          </a:solidFill>
                        </a:rPr>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1061204">
                <a:tc>
                  <a:txBody>
                    <a:bodyPr/>
                    <a:lstStyle/>
                    <a:p>
                      <a:pPr algn="ctr" fontAlgn="ctr"/>
                      <a:r>
                        <a:rPr lang="en-GB" sz="800" b="0" i="0" u="none" strike="noStrike" dirty="0">
                          <a:solidFill>
                            <a:schemeClr val="tx1"/>
                          </a:solidFill>
                          <a:effectLst/>
                          <a:latin typeface="Arial" panose="020B0604020202020204" pitchFamily="34" charset="0"/>
                        </a:rPr>
                        <a:t>62326</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Service Design and Service Management processes are being tested before the E2E testing of CSS is complete (or even started) because Operational Testing is not being re-planned alongside the re-plan of the UEPT and E2E test phases leading to the possibility of additional test cycles being required at later stages of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to cover potential gaps that will be uncovered via market participant testing and as a result additional costs to be borne by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(and other existing service providers)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Raise with DCC &amp; SI to understand mitigation strategy</a:t>
                      </a:r>
                    </a:p>
                  </a:txBody>
                  <a:tcPr marL="0" marR="0" marT="0" marB="0" anchor="ctr">
                    <a:solidFill>
                      <a:srgbClr val="CED1E2"/>
                    </a:solidFill>
                  </a:tcPr>
                </a:tc>
                <a:tc>
                  <a:txBody>
                    <a:bodyPr/>
                    <a:lstStyle/>
                    <a:p>
                      <a:r>
                        <a:rPr lang="en-US" sz="800" dirty="0">
                          <a:solidFill>
                            <a:schemeClr val="tx1"/>
                          </a:solidFill>
                          <a:latin typeface="+mn-lt"/>
                        </a:rPr>
                        <a:t>DCC have taken away an action to look at the risk. Awaiting update from DCC.</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31/07/20</a:t>
                      </a:r>
                    </a:p>
                  </a:txBody>
                  <a:tcPr marL="0" marR="0" marT="0" marB="0" anchor="ctr">
                    <a:solidFill>
                      <a:srgbClr val="CED1E2"/>
                    </a:solidFill>
                  </a:tcPr>
                </a:tc>
                <a:extLst>
                  <a:ext uri="{0D108BD9-81ED-4DB2-BD59-A6C34878D82A}">
                    <a16:rowId xmlns:a16="http://schemas.microsoft.com/office/drawing/2014/main" val="3074052866"/>
                  </a:ext>
                </a:extLst>
              </a:tr>
              <a:tr h="1006891">
                <a:tc>
                  <a:txBody>
                    <a:bodyPr/>
                    <a:lstStyle/>
                    <a:p>
                      <a:pPr algn="ctr" fontAlgn="ctr"/>
                      <a:r>
                        <a:rPr lang="en-GB" sz="800" b="0" i="0" u="none" strike="noStrike" dirty="0">
                          <a:solidFill>
                            <a:schemeClr val="tx1"/>
                          </a:solidFill>
                          <a:effectLst/>
                          <a:latin typeface="Arial" panose="020B0604020202020204" pitchFamily="34" charset="0"/>
                        </a:rPr>
                        <a:t>62448</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DMT cycle 1 will not expose potential differences in PUIs interpretation of the solution design because these differences will only be found  through full low level industry testing, and  DMT Cycle 1 is likely to be </a:t>
                      </a:r>
                      <a:r>
                        <a:rPr lang="en-US" sz="800" b="0" i="0" u="none" strike="noStrike" dirty="0" err="1">
                          <a:solidFill>
                            <a:schemeClr val="tx1"/>
                          </a:solidFill>
                          <a:effectLst/>
                          <a:latin typeface="Arial" panose="020B0604020202020204" pitchFamily="34" charset="0"/>
                        </a:rPr>
                        <a:t>replanned</a:t>
                      </a:r>
                      <a:r>
                        <a:rPr lang="en-US" sz="800" b="0" i="0" u="none" strike="noStrike" dirty="0">
                          <a:solidFill>
                            <a:schemeClr val="tx1"/>
                          </a:solidFill>
                          <a:effectLst/>
                          <a:latin typeface="Arial" panose="020B0604020202020204" pitchFamily="34" charset="0"/>
                        </a:rPr>
                        <a:t> to include only high risk elements of the solution, due to time constraints. leading to avoidable defects arising in SIT and the subsequent rework required by one or both parties.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Confirm with SI the correct version of this document and support them in improving the version control in future</a:t>
                      </a:r>
                    </a:p>
                  </a:txBody>
                  <a:tcPr marL="0" marR="0" marT="0" marB="0" anchor="ctr">
                    <a:solidFill>
                      <a:srgbClr val="CED1E2"/>
                    </a:solidFill>
                  </a:tcPr>
                </a:tc>
                <a:tc>
                  <a:txBody>
                    <a:bodyPr/>
                    <a:lstStyle/>
                    <a:p>
                      <a:r>
                        <a:rPr lang="en-US" sz="800" dirty="0" err="1">
                          <a:solidFill>
                            <a:schemeClr val="tx1"/>
                          </a:solidFill>
                          <a:latin typeface="+mn-lt"/>
                        </a:rPr>
                        <a:t>Xoserve</a:t>
                      </a:r>
                      <a:r>
                        <a:rPr lang="en-US" sz="800" dirty="0">
                          <a:solidFill>
                            <a:schemeClr val="tx1"/>
                          </a:solidFill>
                          <a:latin typeface="+mn-lt"/>
                        </a:rPr>
                        <a:t> have been advised by the SI that the CSSP is standing up a “BLOG” to allow PUIs  the ability to review any changes/updates that are made in the ‘Developer Portal’. </a:t>
                      </a:r>
                      <a:r>
                        <a:rPr lang="en-US" sz="800" dirty="0" err="1">
                          <a:solidFill>
                            <a:schemeClr val="tx1"/>
                          </a:solidFill>
                          <a:latin typeface="+mn-lt"/>
                        </a:rPr>
                        <a:t>Xoserve</a:t>
                      </a:r>
                      <a:r>
                        <a:rPr lang="en-US" sz="800" dirty="0">
                          <a:solidFill>
                            <a:schemeClr val="tx1"/>
                          </a:solidFill>
                          <a:latin typeface="+mn-lt"/>
                        </a:rPr>
                        <a:t> are still awaiting an update/communication when this will be “live”.</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26/06/20</a:t>
                      </a:r>
                    </a:p>
                  </a:txBody>
                  <a:tcPr marL="0" marR="0" marT="0" marB="0" anchor="ctr">
                    <a:solidFill>
                      <a:srgbClr val="CED1E2"/>
                    </a:solidFill>
                  </a:tcPr>
                </a:tc>
                <a:extLst>
                  <a:ext uri="{0D108BD9-81ED-4DB2-BD59-A6C34878D82A}">
                    <a16:rowId xmlns:a16="http://schemas.microsoft.com/office/drawing/2014/main" val="166824745"/>
                  </a:ext>
                </a:extLst>
              </a:tr>
              <a:tr h="920596">
                <a:tc>
                  <a:txBody>
                    <a:bodyPr/>
                    <a:lstStyle/>
                    <a:p>
                      <a:pPr algn="ctr" fontAlgn="ctr"/>
                      <a:r>
                        <a:rPr lang="en-GB" sz="800" b="0" i="0" u="none" strike="noStrike" dirty="0">
                          <a:solidFill>
                            <a:schemeClr val="tx1"/>
                          </a:solidFill>
                          <a:effectLst/>
                          <a:latin typeface="Arial" panose="020B0604020202020204" pitchFamily="34" charset="0"/>
                        </a:rPr>
                        <a:t>62483</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DMT cycle 1 will not expose potential differences in PUIs interpretation of the solution design because these differences will only be found  through full low level industry testing, and  DMT Cycle 1 is likely to be </a:t>
                      </a:r>
                      <a:r>
                        <a:rPr lang="en-US" sz="800" b="0" i="0" u="none" strike="noStrike" dirty="0" err="1">
                          <a:solidFill>
                            <a:schemeClr val="tx1"/>
                          </a:solidFill>
                          <a:effectLst/>
                          <a:latin typeface="Arial" panose="020B0604020202020204" pitchFamily="34" charset="0"/>
                        </a:rPr>
                        <a:t>replanned</a:t>
                      </a:r>
                      <a:r>
                        <a:rPr lang="en-US" sz="800" b="0" i="0" u="none" strike="noStrike" dirty="0">
                          <a:solidFill>
                            <a:schemeClr val="tx1"/>
                          </a:solidFill>
                          <a:effectLst/>
                          <a:latin typeface="Arial" panose="020B0604020202020204" pitchFamily="34" charset="0"/>
                        </a:rPr>
                        <a:t> to include only high risk elements of the solution, due to time constraints. leading to late discovery of defects in cycle 2 and 3, with limited time to resolve and </a:t>
                      </a:r>
                      <a:r>
                        <a:rPr lang="en-US" sz="800" b="0" i="0" u="none" strike="noStrike" dirty="0" err="1">
                          <a:solidFill>
                            <a:schemeClr val="tx1"/>
                          </a:solidFill>
                          <a:effectLst/>
                          <a:latin typeface="Arial" panose="020B0604020202020204" pitchFamily="34" charset="0"/>
                        </a:rPr>
                        <a:t>restest</a:t>
                      </a:r>
                      <a:r>
                        <a:rPr lang="en-US" sz="800" b="0" i="0" u="none" strike="noStrike" dirty="0">
                          <a:solidFill>
                            <a:schemeClr val="tx1"/>
                          </a:solidFill>
                          <a:effectLst/>
                          <a:latin typeface="Arial" panose="020B0604020202020204" pitchFamily="34" charset="0"/>
                        </a:rPr>
                        <a:t> </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Raise risk with SI for consideration</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To be monitored through DMT</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26/06/20</a:t>
                      </a:r>
                    </a:p>
                  </a:txBody>
                  <a:tcPr marL="0" marR="0" marT="0" marB="0" anchor="ctr">
                    <a:solidFill>
                      <a:srgbClr val="CED1E2"/>
                    </a:solidFill>
                  </a:tcPr>
                </a:tc>
                <a:extLst>
                  <a:ext uri="{0D108BD9-81ED-4DB2-BD59-A6C34878D82A}">
                    <a16:rowId xmlns:a16="http://schemas.microsoft.com/office/drawing/2014/main" val="3678507989"/>
                  </a:ext>
                </a:extLst>
              </a:tr>
              <a:tr h="928554">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Programme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dirty="0">
                          <a:solidFill>
                            <a:schemeClr val="tx1"/>
                          </a:solidFill>
                          <a:latin typeface="+mn-lt"/>
                        </a:rPr>
                        <a:t>This RAID item will be kept open for monitoring during SIT </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30/06/20</a:t>
                      </a:r>
                    </a:p>
                  </a:txBody>
                  <a:tcPr marL="0" marR="0" marT="0" marB="0" anchor="ctr">
                    <a:solidFill>
                      <a:srgbClr val="CED1E2"/>
                    </a:solidFill>
                  </a:tcPr>
                </a:tc>
                <a:extLst>
                  <a:ext uri="{0D108BD9-81ED-4DB2-BD59-A6C34878D82A}">
                    <a16:rowId xmlns:a16="http://schemas.microsoft.com/office/drawing/2014/main" val="92111130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(3/5)</a:t>
            </a:r>
          </a:p>
        </p:txBody>
      </p:sp>
      <p:graphicFrame>
        <p:nvGraphicFramePr>
          <p:cNvPr id="4" name="Table 3">
            <a:extLst>
              <a:ext uri="{FF2B5EF4-FFF2-40B4-BE49-F238E27FC236}">
                <a16:creationId xmlns:a16="http://schemas.microsoft.com/office/drawing/2014/main" id="{6B0920B0-018D-4D75-AF52-2290D617FF46}"/>
              </a:ext>
            </a:extLst>
          </p:cNvPr>
          <p:cNvGraphicFramePr>
            <a:graphicFrameLocks noGrp="1"/>
          </p:cNvGraphicFramePr>
          <p:nvPr>
            <p:extLst>
              <p:ext uri="{D42A27DB-BD31-4B8C-83A1-F6EECF244321}">
                <p14:modId xmlns:p14="http://schemas.microsoft.com/office/powerpoint/2010/main" val="1531038351"/>
              </p:ext>
            </p:extLst>
          </p:nvPr>
        </p:nvGraphicFramePr>
        <p:xfrm>
          <a:off x="85651" y="503606"/>
          <a:ext cx="8972695" cy="4508345"/>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546393">
                  <a:extLst>
                    <a:ext uri="{9D8B030D-6E8A-4147-A177-3AD203B41FA5}">
                      <a16:colId xmlns:a16="http://schemas.microsoft.com/office/drawing/2014/main" val="20002"/>
                    </a:ext>
                  </a:extLst>
                </a:gridCol>
                <a:gridCol w="1534332">
                  <a:extLst>
                    <a:ext uri="{9D8B030D-6E8A-4147-A177-3AD203B41FA5}">
                      <a16:colId xmlns:a16="http://schemas.microsoft.com/office/drawing/2014/main" val="20003"/>
                    </a:ext>
                  </a:extLst>
                </a:gridCol>
                <a:gridCol w="1255275">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574178">
                <a:tc>
                  <a:txBody>
                    <a:bodyPr/>
                    <a:lstStyle/>
                    <a:p>
                      <a:pPr algn="ctr"/>
                      <a:r>
                        <a:rPr lang="en-GB" sz="900" dirty="0">
                          <a:solidFill>
                            <a:schemeClr val="bg1"/>
                          </a:solidFill>
                        </a:rPr>
                        <a:t>REF</a:t>
                      </a:r>
                    </a:p>
                  </a:txBody>
                  <a:tcPr marL="36000" marR="36000" marT="36000" marB="36000" anchor="ctr"/>
                </a:tc>
                <a:tc>
                  <a:txBody>
                    <a:bodyPr/>
                    <a:lstStyle/>
                    <a:p>
                      <a:pPr algn="ctr"/>
                      <a:r>
                        <a:rPr lang="en-GB" sz="9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solidFill>
                            <a:schemeClr val="bg1"/>
                          </a:solidFill>
                        </a:rPr>
                        <a:t>DESCRIPTION</a:t>
                      </a:r>
                      <a:endParaRPr lang="en-GB" sz="900" dirty="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dirty="0">
                          <a:solidFill>
                            <a:schemeClr val="bg1"/>
                          </a:solidFill>
                        </a:rPr>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692247">
                <a:tc>
                  <a:txBody>
                    <a:bodyPr/>
                    <a:lstStyle/>
                    <a:p>
                      <a:pPr algn="ctr" fontAlgn="ctr"/>
                      <a:r>
                        <a:rPr lang="en-GB" sz="800" b="0" i="0" u="none" strike="noStrike" dirty="0">
                          <a:solidFill>
                            <a:schemeClr val="tx1"/>
                          </a:solidFill>
                          <a:effectLst/>
                          <a:latin typeface="Arial" panose="020B0604020202020204" pitchFamily="34" charset="0"/>
                        </a:rPr>
                        <a:t>54378</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logical model contained in Abacus may not fully reflect the CSS processes and interactions with existing service providers because of limited engagement of all Programme stakeholders during the industry wide design phase. Leading to rework of the consequential design activities that have already been completed.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Engage with SI to ensure that Abacus update to fully reflect CSS processes</a:t>
                      </a:r>
                    </a:p>
                  </a:txBody>
                  <a:tcPr marL="0" marR="0" marT="0" marB="0" anchor="ctr">
                    <a:solidFill>
                      <a:srgbClr val="CED1E2"/>
                    </a:solidFill>
                  </a:tcPr>
                </a:tc>
                <a:tc>
                  <a:txBody>
                    <a:bodyPr/>
                    <a:lstStyle/>
                    <a:p>
                      <a:r>
                        <a:rPr lang="en-US" sz="800" dirty="0">
                          <a:solidFill>
                            <a:schemeClr val="tx1"/>
                          </a:solidFill>
                          <a:latin typeface="+mn-lt"/>
                        </a:rPr>
                        <a:t>This RAID item will be kept open for monitoring during SIT.</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30/06/20</a:t>
                      </a:r>
                    </a:p>
                  </a:txBody>
                  <a:tcPr marL="0" marR="0" marT="0" marB="0" anchor="ctr">
                    <a:solidFill>
                      <a:srgbClr val="CED1E2"/>
                    </a:solidFill>
                  </a:tcPr>
                </a:tc>
                <a:extLst>
                  <a:ext uri="{0D108BD9-81ED-4DB2-BD59-A6C34878D82A}">
                    <a16:rowId xmlns:a16="http://schemas.microsoft.com/office/drawing/2014/main" val="3074052866"/>
                  </a:ext>
                </a:extLst>
              </a:tr>
              <a:tr h="931922">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Programme because the CSS design is solely focused on the core CSS and primary interactions with CSS. Leading to an inaccurate critical path being followed for the Programme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Programme is governed against.</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RAID item will be kept open for monitoring until the end of SIT phase 1.</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30/06/20</a:t>
                      </a:r>
                    </a:p>
                  </a:txBody>
                  <a:tcPr marL="0" marR="0" marT="0" marB="0" anchor="ctr">
                    <a:solidFill>
                      <a:srgbClr val="CED1E2"/>
                    </a:solidFill>
                  </a:tcPr>
                </a:tc>
                <a:extLst>
                  <a:ext uri="{0D108BD9-81ED-4DB2-BD59-A6C34878D82A}">
                    <a16:rowId xmlns:a16="http://schemas.microsoft.com/office/drawing/2014/main" val="166824745"/>
                  </a:ext>
                </a:extLst>
              </a:tr>
              <a:tr h="1281393">
                <a:tc>
                  <a:txBody>
                    <a:bodyPr/>
                    <a:lstStyle/>
                    <a:p>
                      <a:pPr algn="ctr" fontAlgn="ctr"/>
                      <a:r>
                        <a:rPr lang="en-GB" sz="800" b="0" i="0" u="none" strike="noStrike" dirty="0">
                          <a:solidFill>
                            <a:schemeClr val="tx1"/>
                          </a:solidFill>
                          <a:effectLst/>
                          <a:latin typeface="Arial" panose="020B0604020202020204" pitchFamily="34" charset="0"/>
                        </a:rPr>
                        <a:t>62764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Testing</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Ofgem Switching </a:t>
                      </a:r>
                      <a:r>
                        <a:rPr lang="en-US" sz="800" b="0" i="0" u="none" strike="noStrike" dirty="0" err="1">
                          <a:solidFill>
                            <a:schemeClr val="tx1"/>
                          </a:solidFill>
                          <a:effectLst/>
                          <a:latin typeface="Arial" panose="020B0604020202020204" pitchFamily="34" charset="0"/>
                        </a:rPr>
                        <a:t>Volumetrics</a:t>
                      </a:r>
                      <a:r>
                        <a:rPr lang="en-US" sz="800" b="0" i="0" u="none" strike="noStrike" dirty="0">
                          <a:solidFill>
                            <a:schemeClr val="tx1"/>
                          </a:solidFill>
                          <a:effectLst/>
                          <a:latin typeface="Arial" panose="020B0604020202020204" pitchFamily="34" charset="0"/>
                        </a:rPr>
                        <a:t> specified in the CSS NFRs may be outdated/inaccurate, because Ofgem has made a volumetric assumption based on historic numbers and this assumption may be incorrect. PERF060 specifies that the average number of daily switching requests (gas and </a:t>
                      </a:r>
                      <a:r>
                        <a:rPr lang="en-US" sz="800" b="0" i="0" u="none" strike="noStrike" dirty="0" err="1">
                          <a:solidFill>
                            <a:schemeClr val="tx1"/>
                          </a:solidFill>
                          <a:effectLst/>
                          <a:latin typeface="Arial" panose="020B0604020202020204" pitchFamily="34" charset="0"/>
                        </a:rPr>
                        <a:t>elec</a:t>
                      </a:r>
                      <a:r>
                        <a:rPr lang="en-US" sz="800" b="0" i="0" u="none" strike="noStrike" dirty="0">
                          <a:solidFill>
                            <a:schemeClr val="tx1"/>
                          </a:solidFill>
                          <a:effectLst/>
                          <a:latin typeface="Arial" panose="020B0604020202020204" pitchFamily="34" charset="0"/>
                        </a:rPr>
                        <a:t>) is 42300, and peak number of daily switches (gas and </a:t>
                      </a:r>
                      <a:r>
                        <a:rPr lang="en-US" sz="800" b="0" i="0" u="none" strike="noStrike" dirty="0" err="1">
                          <a:solidFill>
                            <a:schemeClr val="tx1"/>
                          </a:solidFill>
                          <a:effectLst/>
                          <a:latin typeface="Arial" panose="020B0604020202020204" pitchFamily="34" charset="0"/>
                        </a:rPr>
                        <a:t>elec</a:t>
                      </a:r>
                      <a:r>
                        <a:rPr lang="en-US" sz="800" b="0" i="0" u="none" strike="noStrike" dirty="0">
                          <a:solidFill>
                            <a:schemeClr val="tx1"/>
                          </a:solidFill>
                          <a:effectLst/>
                          <a:latin typeface="Arial" panose="020B0604020202020204" pitchFamily="34" charset="0"/>
                        </a:rPr>
                        <a:t>) is 281,600. From metrics collected in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average daily gas switching requests are around 90,000 during the week, and this shows an increasing trend, leading to a situation where the solution being developed for CSS, is being built and tested for a lower set of volumes than will actually be encountered when the system goes live. Failure upon going live due to excessive switching loads will incur additional financial and time costs.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A design issue should be raised in JIRA, and reviewed by the Ofgem Design Review Board</a:t>
                      </a:r>
                    </a:p>
                  </a:txBody>
                  <a:tcPr marL="0" marR="0" marT="0" marB="0" anchor="ctr">
                    <a:solidFill>
                      <a:srgbClr val="CED1E2"/>
                    </a:solidFill>
                  </a:tcPr>
                </a:tc>
                <a:tc>
                  <a:txBody>
                    <a:bodyPr/>
                    <a:lstStyle/>
                    <a:p>
                      <a:r>
                        <a:rPr lang="en-US" sz="800" dirty="0">
                          <a:solidFill>
                            <a:schemeClr val="tx1"/>
                          </a:solidFill>
                          <a:latin typeface="+mn-lt"/>
                        </a:rPr>
                        <a:t>Risk raised with SI, when reviewing the NCT-0017 SIT NF test document. SI suggested that a Design Issue be raised in Jira, </a:t>
                      </a:r>
                      <a:r>
                        <a:rPr lang="en-US" sz="800" dirty="0" err="1">
                          <a:solidFill>
                            <a:schemeClr val="tx1"/>
                          </a:solidFill>
                          <a:latin typeface="+mn-lt"/>
                        </a:rPr>
                        <a:t>Xoserve</a:t>
                      </a:r>
                      <a:r>
                        <a:rPr lang="en-US" sz="800" dirty="0">
                          <a:solidFill>
                            <a:schemeClr val="tx1"/>
                          </a:solidFill>
                          <a:latin typeface="+mn-lt"/>
                        </a:rPr>
                        <a:t> are progressing this.</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31/07/20</a:t>
                      </a:r>
                    </a:p>
                  </a:txBody>
                  <a:tcPr marL="0" marR="0" marT="0" marB="0" anchor="ctr">
                    <a:solidFill>
                      <a:srgbClr val="CED1E2"/>
                    </a:solidFill>
                  </a:tcPr>
                </a:tc>
                <a:extLst>
                  <a:ext uri="{0D108BD9-81ED-4DB2-BD59-A6C34878D82A}">
                    <a16:rowId xmlns:a16="http://schemas.microsoft.com/office/drawing/2014/main" val="3678507989"/>
                  </a:ext>
                </a:extLst>
              </a:tr>
              <a:tr h="891006">
                <a:tc>
                  <a:txBody>
                    <a:bodyPr/>
                    <a:lstStyle/>
                    <a:p>
                      <a:pPr algn="ctr" fontAlgn="ctr"/>
                      <a:r>
                        <a:rPr lang="en-GB" sz="800" b="0" i="0" u="none" strike="noStrike" dirty="0">
                          <a:solidFill>
                            <a:schemeClr val="tx1"/>
                          </a:solidFill>
                          <a:effectLst/>
                          <a:latin typeface="Arial" panose="020B0604020202020204" pitchFamily="34" charset="0"/>
                        </a:rPr>
                        <a:t>62747</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 working groups such SI Transition Group &amp; Technical Data working group are working in silo because of the way working groups are set up and </a:t>
                      </a:r>
                      <a:r>
                        <a:rPr lang="en-US" sz="800" b="0" i="0" u="none" strike="noStrike" dirty="0" err="1">
                          <a:solidFill>
                            <a:schemeClr val="tx1"/>
                          </a:solidFill>
                          <a:effectLst/>
                          <a:latin typeface="Arial" panose="020B0604020202020204" pitchFamily="34" charset="0"/>
                        </a:rPr>
                        <a:t>co-ordinated</a:t>
                      </a:r>
                      <a:r>
                        <a:rPr lang="en-US" sz="800" b="0" i="0" u="none" strike="noStrike" dirty="0">
                          <a:solidFill>
                            <a:schemeClr val="tx1"/>
                          </a:solidFill>
                          <a:effectLst/>
                          <a:latin typeface="Arial" panose="020B0604020202020204" pitchFamily="34" charset="0"/>
                        </a:rPr>
                        <a:t> leading to conflicting assumptions and decisions being made by different working groups.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Escalate to the SI &amp; Ofgem via working group discussion to bring together related workgroups or ensure there are feed-ins between </a:t>
                      </a:r>
                      <a:r>
                        <a:rPr lang="en-US" sz="800" b="0" i="0" u="none" strike="noStrike" dirty="0" err="1">
                          <a:solidFill>
                            <a:schemeClr val="tx1"/>
                          </a:solidFill>
                          <a:effectLst/>
                          <a:latin typeface="Arial" panose="020B0604020202020204" pitchFamily="34" charset="0"/>
                        </a:rPr>
                        <a:t>workrgoups</a:t>
                      </a:r>
                      <a:r>
                        <a:rPr lang="en-US" sz="800" b="0" i="0" u="none" strike="noStrike" dirty="0">
                          <a:solidFill>
                            <a:schemeClr val="tx1"/>
                          </a:solidFill>
                          <a:effectLst/>
                          <a:latin typeface="Arial" panose="020B0604020202020204" pitchFamily="34" charset="0"/>
                        </a:rPr>
                        <a:t> </a:t>
                      </a:r>
                    </a:p>
                  </a:txBody>
                  <a:tcPr marL="0" marR="0" marT="0" marB="0" anchor="ctr">
                    <a:solidFill>
                      <a:srgbClr val="CED1E2"/>
                    </a:solidFill>
                  </a:tcPr>
                </a:tc>
                <a:tc>
                  <a:txBody>
                    <a:bodyPr/>
                    <a:lstStyle/>
                    <a:p>
                      <a:r>
                        <a:rPr lang="en-US" sz="800" dirty="0">
                          <a:solidFill>
                            <a:schemeClr val="tx1"/>
                          </a:solidFill>
                          <a:latin typeface="+mn-lt"/>
                        </a:rPr>
                        <a:t>This was raised at the SI Transition Group on 10/06. Ofgem also acknowledged this concern. The SI have taken an action away to work this through</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31/07/20</a:t>
                      </a:r>
                    </a:p>
                  </a:txBody>
                  <a:tcPr marL="0" marR="0" marT="0" marB="0" anchor="ctr">
                    <a:solidFill>
                      <a:srgbClr val="CED1E2"/>
                    </a:solidFill>
                  </a:tcPr>
                </a:tc>
                <a:extLst>
                  <a:ext uri="{0D108BD9-81ED-4DB2-BD59-A6C34878D82A}">
                    <a16:rowId xmlns:a16="http://schemas.microsoft.com/office/drawing/2014/main" val="1933710552"/>
                  </a:ext>
                </a:extLst>
              </a:tr>
            </a:tbl>
          </a:graphicData>
        </a:graphic>
      </p:graphicFrame>
    </p:spTree>
    <p:extLst>
      <p:ext uri="{BB962C8B-B14F-4D97-AF65-F5344CB8AC3E}">
        <p14:creationId xmlns:p14="http://schemas.microsoft.com/office/powerpoint/2010/main" val="165813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(4/5)</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ext uri="{D42A27DB-BD31-4B8C-83A1-F6EECF244321}">
                <p14:modId xmlns:p14="http://schemas.microsoft.com/office/powerpoint/2010/main" val="114762435"/>
              </p:ext>
            </p:extLst>
          </p:nvPr>
        </p:nvGraphicFramePr>
        <p:xfrm>
          <a:off x="93810" y="523268"/>
          <a:ext cx="8972695" cy="446220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654108">
                  <a:extLst>
                    <a:ext uri="{9D8B030D-6E8A-4147-A177-3AD203B41FA5}">
                      <a16:colId xmlns:a16="http://schemas.microsoft.com/office/drawing/2014/main" val="3490358336"/>
                    </a:ext>
                  </a:extLst>
                </a:gridCol>
                <a:gridCol w="3119913">
                  <a:extLst>
                    <a:ext uri="{9D8B030D-6E8A-4147-A177-3AD203B41FA5}">
                      <a16:colId xmlns:a16="http://schemas.microsoft.com/office/drawing/2014/main" val="20002"/>
                    </a:ext>
                  </a:extLst>
                </a:gridCol>
                <a:gridCol w="1882393">
                  <a:extLst>
                    <a:ext uri="{9D8B030D-6E8A-4147-A177-3AD203B41FA5}">
                      <a16:colId xmlns:a16="http://schemas.microsoft.com/office/drawing/2014/main" val="20003"/>
                    </a:ext>
                  </a:extLst>
                </a:gridCol>
                <a:gridCol w="1627886">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726753">
                <a:tc>
                  <a:txBody>
                    <a:bodyPr/>
                    <a:lstStyle/>
                    <a:p>
                      <a:pPr algn="ctr"/>
                      <a:r>
                        <a:rPr lang="en-GB" sz="900" dirty="0">
                          <a:solidFill>
                            <a:schemeClr val="bg1"/>
                          </a:solidFill>
                        </a:rPr>
                        <a:t>REF</a:t>
                      </a:r>
                    </a:p>
                  </a:txBody>
                  <a:tcPr marL="36000" marR="36000" marT="36000" marB="36000" anchor="ctr"/>
                </a:tc>
                <a:tc>
                  <a:txBody>
                    <a:bodyPr/>
                    <a:lstStyle/>
                    <a:p>
                      <a:pPr algn="ctr"/>
                      <a:r>
                        <a:rPr lang="en-GB" sz="9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solidFill>
                            <a:schemeClr val="bg1"/>
                          </a:solidFill>
                        </a:rPr>
                        <a:t>DESCRIPTION</a:t>
                      </a:r>
                      <a:endParaRPr lang="en-GB" sz="900" dirty="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dirty="0">
                          <a:solidFill>
                            <a:schemeClr val="bg1"/>
                          </a:solidFill>
                        </a:rPr>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1077951">
                <a:tc>
                  <a:txBody>
                    <a:bodyPr/>
                    <a:lstStyle/>
                    <a:p>
                      <a:pPr algn="ctr" fontAlgn="ctr"/>
                      <a:r>
                        <a:rPr lang="en-GB" sz="800" b="0" i="0" u="none" strike="noStrike" dirty="0">
                          <a:solidFill>
                            <a:schemeClr val="tx1"/>
                          </a:solidFill>
                          <a:effectLst/>
                          <a:latin typeface="Arial" panose="020B0604020202020204" pitchFamily="34" charset="0"/>
                        </a:rPr>
                        <a:t>62748</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kern="1200" dirty="0">
                          <a:solidFill>
                            <a:schemeClr val="tx1"/>
                          </a:solidFill>
                          <a:effectLst/>
                          <a:latin typeface="Arial" panose="020B0604020202020204" pitchFamily="34" charset="0"/>
                          <a:ea typeface="+mn-ea"/>
                          <a:cs typeface="+mn-cs"/>
                        </a:rPr>
                        <a:t>There is a risk that the later test phases such as DMT Live Rehearsals, Transition Testing and Operational Testing are not sufficiently defined or planned with clear understanding of the scope or the associated roles &amp; responsibilities of participating industry parties because the SI have been working predominantly on the near term plan without taking into consideration the scope and objectives or the later phases</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Escalate to the SI for addressing as part of the re-planning exercise</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This was raised at the SI Transition Group on 10/06. Ofgem also acknowledged this concern. The SI have taken an action away to work this through</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30/06/20</a:t>
                      </a:r>
                    </a:p>
                  </a:txBody>
                  <a:tcPr marL="0" marR="0" marT="0" marB="0" anchor="ctr">
                    <a:solidFill>
                      <a:srgbClr val="CED1E2"/>
                    </a:solidFill>
                  </a:tcPr>
                </a:tc>
                <a:extLst>
                  <a:ext uri="{0D108BD9-81ED-4DB2-BD59-A6C34878D82A}">
                    <a16:rowId xmlns:a16="http://schemas.microsoft.com/office/drawing/2014/main" val="166824745"/>
                  </a:ext>
                </a:extLst>
              </a:tr>
              <a:tr h="789773">
                <a:tc>
                  <a:txBody>
                    <a:bodyPr/>
                    <a:lstStyle/>
                    <a:p>
                      <a:pPr algn="ctr" fontAlgn="ctr"/>
                      <a:r>
                        <a:rPr lang="en-GB" sz="800" b="0" i="0" u="none" strike="noStrike" dirty="0">
                          <a:solidFill>
                            <a:schemeClr val="tx1"/>
                          </a:solidFill>
                          <a:effectLst/>
                          <a:latin typeface="Arial" panose="020B0604020202020204" pitchFamily="34" charset="0"/>
                        </a:rPr>
                        <a:t>62758</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DM Non-functional scenario and script population may not be completed in the allocated time because the timing clashes with DMT functional and the same resources are required for both leading to delayed completion of scripts for DM NF</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Discuss with SI</a:t>
                      </a:r>
                    </a:p>
                  </a:txBody>
                  <a:tcPr marL="0" marR="0" marT="0" marB="0" anchor="ctr">
                    <a:solidFill>
                      <a:srgbClr val="CED1E2"/>
                    </a:solidFill>
                  </a:tcPr>
                </a:tc>
                <a:tc>
                  <a:txBody>
                    <a:bodyPr/>
                    <a:lstStyle/>
                    <a:p>
                      <a:r>
                        <a:rPr lang="en-US" sz="800" b="0" i="0" u="none" strike="noStrike" dirty="0">
                          <a:solidFill>
                            <a:srgbClr val="000000"/>
                          </a:solidFill>
                          <a:effectLst/>
                          <a:latin typeface="Arial" panose="020B0604020202020204" pitchFamily="34" charset="0"/>
                        </a:rPr>
                        <a:t>To be escalated for consideration</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08/07/20</a:t>
                      </a:r>
                    </a:p>
                  </a:txBody>
                  <a:tcPr marL="0" marR="0" marT="0" marB="0" anchor="ctr">
                    <a:solidFill>
                      <a:srgbClr val="CED1E2"/>
                    </a:solidFill>
                  </a:tcPr>
                </a:tc>
                <a:extLst>
                  <a:ext uri="{0D108BD9-81ED-4DB2-BD59-A6C34878D82A}">
                    <a16:rowId xmlns:a16="http://schemas.microsoft.com/office/drawing/2014/main" val="3458187092"/>
                  </a:ext>
                </a:extLst>
              </a:tr>
              <a:tr h="1077951">
                <a:tc>
                  <a:txBody>
                    <a:bodyPr/>
                    <a:lstStyle/>
                    <a:p>
                      <a:pPr algn="ctr" fontAlgn="ctr"/>
                      <a:r>
                        <a:rPr lang="en-GB" sz="800" b="0" i="0" u="none" strike="noStrike" dirty="0">
                          <a:solidFill>
                            <a:schemeClr val="tx1"/>
                          </a:solidFill>
                          <a:effectLst/>
                          <a:latin typeface="Arial" panose="020B0604020202020204" pitchFamily="34" charset="0"/>
                        </a:rPr>
                        <a:t>62682</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DMT will not complete on time because of extremely tight schedule</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Risk raised with the SI prior to the start of DMT. The SI reported at SI-TDG that the schedule would be reviewed, but this has not happened, or the outcome has not been implemented. DMT is currently on day 2 and is significantly behind schedule</a:t>
                      </a:r>
                    </a:p>
                  </a:txBody>
                  <a:tcPr marL="0" marR="0" marT="0" marB="0" anchor="ctr">
                    <a:solidFill>
                      <a:srgbClr val="CED1E2"/>
                    </a:solidFill>
                  </a:tcPr>
                </a:tc>
                <a:tc>
                  <a:txBody>
                    <a:bodyPr/>
                    <a:lstStyle/>
                    <a:p>
                      <a:r>
                        <a:rPr lang="en-US" sz="800" dirty="0">
                          <a:solidFill>
                            <a:schemeClr val="tx1"/>
                          </a:solidFill>
                          <a:latin typeface="+mn-lt"/>
                        </a:rPr>
                        <a:t>Cycle 1 to be extended by 1 week, reducing the reset window to 1 week. Confidence that cycle 2 will complete in the time allowed is low</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26/06/20</a:t>
                      </a:r>
                    </a:p>
                  </a:txBody>
                  <a:tcPr marL="0" marR="0" marT="0" marB="0" anchor="ctr">
                    <a:solidFill>
                      <a:srgbClr val="CED1E2"/>
                    </a:solidFill>
                  </a:tcPr>
                </a:tc>
                <a:extLst>
                  <a:ext uri="{0D108BD9-81ED-4DB2-BD59-A6C34878D82A}">
                    <a16:rowId xmlns:a16="http://schemas.microsoft.com/office/drawing/2014/main" val="2553281019"/>
                  </a:ext>
                </a:extLst>
              </a:tr>
              <a:tr h="789773">
                <a:tc>
                  <a:txBody>
                    <a:bodyPr/>
                    <a:lstStyle/>
                    <a:p>
                      <a:pPr algn="ctr" fontAlgn="ctr"/>
                      <a:r>
                        <a:rPr lang="en-GB" sz="800" b="0" i="0" u="none" strike="noStrike" dirty="0">
                          <a:solidFill>
                            <a:schemeClr val="tx1"/>
                          </a:solidFill>
                          <a:effectLst/>
                          <a:latin typeface="Arial" panose="020B0604020202020204" pitchFamily="34" charset="0"/>
                        </a:rPr>
                        <a:t>62685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REL Cycle 3 data may not be provided in time, if the deadline date of the 16/09 is re-affirmed as part of the overall </a:t>
                      </a:r>
                      <a:r>
                        <a:rPr lang="en-US" sz="800" b="0" i="0" u="none" strike="noStrike" dirty="0" err="1">
                          <a:solidFill>
                            <a:schemeClr val="tx1"/>
                          </a:solidFill>
                          <a:effectLst/>
                          <a:latin typeface="Arial" panose="020B0604020202020204" pitchFamily="34" charset="0"/>
                        </a:rPr>
                        <a:t>replan</a:t>
                      </a:r>
                      <a:r>
                        <a:rPr lang="en-US" sz="800" b="0" i="0" u="none" strike="noStrike" dirty="0">
                          <a:solidFill>
                            <a:schemeClr val="tx1"/>
                          </a:solidFill>
                          <a:effectLst/>
                          <a:latin typeface="Arial" panose="020B0604020202020204" pitchFamily="34" charset="0"/>
                        </a:rPr>
                        <a:t>, because of the lead time required to extract data, and limited access to </a:t>
                      </a:r>
                      <a:r>
                        <a:rPr lang="en-US" sz="800" b="0" i="0" u="none" strike="noStrike" dirty="0" err="1">
                          <a:solidFill>
                            <a:schemeClr val="tx1"/>
                          </a:solidFill>
                          <a:effectLst/>
                          <a:latin typeface="Arial" panose="020B0604020202020204" pitchFamily="34" charset="0"/>
                        </a:rPr>
                        <a:t>datacentre</a:t>
                      </a:r>
                      <a:r>
                        <a:rPr lang="en-US" sz="800" b="0" i="0" u="none" strike="noStrike" dirty="0">
                          <a:solidFill>
                            <a:schemeClr val="tx1"/>
                          </a:solidFill>
                          <a:effectLst/>
                          <a:latin typeface="Arial" panose="020B0604020202020204" pitchFamily="34" charset="0"/>
                        </a:rPr>
                        <a:t> during lockdown leading to inability to extract data copy from production</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Discuss with SI, review revised plan</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Awaiting revised plan or confirmation from the SI that this milestone is to be removed</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16/09/20</a:t>
                      </a:r>
                    </a:p>
                  </a:txBody>
                  <a:tcPr marL="0" marR="0" marT="0" marB="0" anchor="ctr">
                    <a:solidFill>
                      <a:srgbClr val="CED1E2"/>
                    </a:solidFill>
                  </a:tcPr>
                </a:tc>
                <a:extLst>
                  <a:ext uri="{0D108BD9-81ED-4DB2-BD59-A6C34878D82A}">
                    <a16:rowId xmlns:a16="http://schemas.microsoft.com/office/drawing/2014/main" val="2081225307"/>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(5/5)</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2888743937"/>
              </p:ext>
            </p:extLst>
          </p:nvPr>
        </p:nvGraphicFramePr>
        <p:xfrm>
          <a:off x="85651" y="543931"/>
          <a:ext cx="8972695" cy="444435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366986">
                  <a:extLst>
                    <a:ext uri="{9D8B030D-6E8A-4147-A177-3AD203B41FA5}">
                      <a16:colId xmlns:a16="http://schemas.microsoft.com/office/drawing/2014/main" val="20002"/>
                    </a:ext>
                  </a:extLst>
                </a:gridCol>
                <a:gridCol w="1917700">
                  <a:extLst>
                    <a:ext uri="{9D8B030D-6E8A-4147-A177-3AD203B41FA5}">
                      <a16:colId xmlns:a16="http://schemas.microsoft.com/office/drawing/2014/main" val="20003"/>
                    </a:ext>
                  </a:extLst>
                </a:gridCol>
                <a:gridCol w="205131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473122">
                <a:tc>
                  <a:txBody>
                    <a:bodyPr/>
                    <a:lstStyle/>
                    <a:p>
                      <a:pPr algn="ctr"/>
                      <a:r>
                        <a:rPr lang="en-GB" sz="900" dirty="0"/>
                        <a:t>REF</a:t>
                      </a:r>
                    </a:p>
                  </a:txBody>
                  <a:tcPr marL="36000" marR="36000" marT="36000" marB="36000" anchor="ctr"/>
                </a:tc>
                <a:tc>
                  <a:txBody>
                    <a:bodyPr/>
                    <a:lstStyle/>
                    <a:p>
                      <a:pPr algn="ctr"/>
                      <a:r>
                        <a:rPr lang="en-GB" sz="900" dirty="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t>DESCRIPTION</a:t>
                      </a:r>
                      <a:endParaRPr lang="en-GB" sz="900" dirty="0"/>
                    </a:p>
                  </a:txBody>
                  <a:tcPr marL="36000" marR="36000" marT="36000" marB="36000" anchor="ctr"/>
                </a:tc>
                <a:tc>
                  <a:txBody>
                    <a:bodyPr/>
                    <a:lstStyle/>
                    <a:p>
                      <a:pPr algn="ctr"/>
                      <a:r>
                        <a:rPr lang="en-GB" sz="900"/>
                        <a:t>MITIGATING ACTIONS</a:t>
                      </a:r>
                    </a:p>
                  </a:txBody>
                  <a:tcPr marL="36000" marR="36000" marT="36000" marB="36000" anchor="ctr"/>
                </a:tc>
                <a:tc>
                  <a:txBody>
                    <a:bodyPr/>
                    <a:lstStyle/>
                    <a:p>
                      <a:pPr algn="ctr"/>
                      <a:r>
                        <a:rPr lang="en-GB" sz="900"/>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932203">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br>
                        <a:rPr lang="en-US" sz="800" dirty="0"/>
                      </a:br>
                      <a:r>
                        <a:rPr lang="en-US" sz="800" b="0" i="0" u="none" strike="noStrike" dirty="0">
                          <a:solidFill>
                            <a:srgbClr val="000000"/>
                          </a:solidFill>
                          <a:effectLst/>
                          <a:latin typeface="arial" panose="020B0604020202020204" pitchFamily="34" charset="0"/>
                        </a:rPr>
                        <a:t>Discussions are ongoing with DCC as part of the monthly Stakeholder sessions as well as detailed sessions (dates to be agreed with DCC). Current assumption is that </a:t>
                      </a:r>
                      <a:r>
                        <a:rPr lang="en-US" sz="800" b="0" i="0" u="none" strike="noStrike" dirty="0" err="1">
                          <a:solidFill>
                            <a:srgbClr val="000000"/>
                          </a:solidFill>
                          <a:effectLst/>
                          <a:latin typeface="arial" panose="020B0604020202020204" pitchFamily="34" charset="0"/>
                        </a:rPr>
                        <a:t>Xoserve's</a:t>
                      </a:r>
                      <a:r>
                        <a:rPr lang="en-US" sz="800" b="0" i="0" u="none" strike="noStrike" dirty="0">
                          <a:solidFill>
                            <a:srgbClr val="000000"/>
                          </a:solidFill>
                          <a:effectLst/>
                          <a:latin typeface="arial" panose="020B0604020202020204" pitchFamily="34" charset="0"/>
                        </a:rPr>
                        <a:t> existing SLAs will continue to hold until notified otherwise by Ofgem (potentially via REC consultations)</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31/07/20</a:t>
                      </a:r>
                    </a:p>
                  </a:txBody>
                  <a:tcPr marL="0" marR="0" marT="0" marB="0" anchor="ctr">
                    <a:solidFill>
                      <a:srgbClr val="CED1E2"/>
                    </a:solidFill>
                  </a:tcPr>
                </a:tc>
                <a:extLst>
                  <a:ext uri="{0D108BD9-81ED-4DB2-BD59-A6C34878D82A}">
                    <a16:rowId xmlns:a16="http://schemas.microsoft.com/office/drawing/2014/main" val="3191142808"/>
                  </a:ext>
                </a:extLst>
              </a:tr>
              <a:tr h="908118">
                <a:tc>
                  <a:txBody>
                    <a:bodyPr/>
                    <a:lstStyle/>
                    <a:p>
                      <a:pPr algn="ctr" fontAlgn="ctr"/>
                      <a:r>
                        <a:rPr lang="en-GB" sz="800" b="0" i="0" u="none" strike="noStrike" dirty="0">
                          <a:solidFill>
                            <a:schemeClr val="tx1"/>
                          </a:solidFill>
                          <a:effectLst/>
                          <a:latin typeface="Arial" panose="020B0604020202020204" pitchFamily="34" charset="0"/>
                        </a:rPr>
                        <a:t>50199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CSS Consequential  may be unable to meet switching Programme timelines and end up delaying the overall Ofgem Switching Programme because of the fact that Xoserve consequential changes are complex and significant in scale, leading to potential delays to the Industry plan &amp; reputation impact to Xoserve</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Continued engagement with SI and other Switching Programme stakeholders to ensure that all inbound dependencies are met within expected timelines.</a:t>
                      </a:r>
                    </a:p>
                  </a:txBody>
                  <a:tcPr marL="0" marR="0" marT="0" marB="0" anchor="ctr">
                    <a:solidFill>
                      <a:srgbClr val="CED1E2"/>
                    </a:solidFill>
                  </a:tcPr>
                </a:tc>
                <a:tc>
                  <a:txBody>
                    <a:bodyPr/>
                    <a:lstStyle/>
                    <a:p>
                      <a:r>
                        <a:rPr lang="en-US" sz="800" dirty="0">
                          <a:solidFill>
                            <a:schemeClr val="tx1"/>
                          </a:solidFill>
                          <a:latin typeface="+mn-lt"/>
                        </a:rPr>
                        <a:t>This continues to be actively monitored and managed - no changes to the status has been identified that could alter the probability or impact. </a:t>
                      </a:r>
                      <a:r>
                        <a:rPr lang="en-US" sz="800" b="0" i="0" u="none" strike="noStrike" dirty="0" err="1">
                          <a:solidFill>
                            <a:srgbClr val="000000"/>
                          </a:solidFill>
                          <a:effectLst/>
                          <a:latin typeface="arial" panose="020B0604020202020204" pitchFamily="34" charset="0"/>
                        </a:rPr>
                        <a:t>Xoserve's</a:t>
                      </a:r>
                      <a:r>
                        <a:rPr lang="en-US" sz="800" b="0" i="0" u="none" strike="noStrike" dirty="0">
                          <a:solidFill>
                            <a:srgbClr val="000000"/>
                          </a:solidFill>
                          <a:effectLst/>
                          <a:latin typeface="arial" panose="020B0604020202020204" pitchFamily="34" charset="0"/>
                        </a:rPr>
                        <a:t> activities continue to be on track to deliver to plan</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30/09/20</a:t>
                      </a:r>
                    </a:p>
                  </a:txBody>
                  <a:tcPr marL="0" marR="0" marT="0" marB="0" anchor="ctr">
                    <a:solidFill>
                      <a:srgbClr val="CED1E2"/>
                    </a:solidFill>
                  </a:tcPr>
                </a:tc>
                <a:extLst>
                  <a:ext uri="{0D108BD9-81ED-4DB2-BD59-A6C34878D82A}">
                    <a16:rowId xmlns:a16="http://schemas.microsoft.com/office/drawing/2014/main" val="311383929"/>
                  </a:ext>
                </a:extLst>
              </a:tr>
              <a:tr h="908118">
                <a:tc>
                  <a:txBody>
                    <a:bodyPr/>
                    <a:lstStyle/>
                    <a:p>
                      <a:pPr algn="ctr" fontAlgn="ctr"/>
                      <a:r>
                        <a:rPr lang="en-GB" sz="800" b="0" i="0" u="none" strike="noStrike" dirty="0">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a:t>
                      </a:r>
                      <a:r>
                        <a:rPr lang="en-US" sz="800" b="0" i="0" u="none" strike="noStrike" dirty="0" err="1">
                          <a:solidFill>
                            <a:srgbClr val="000000"/>
                          </a:solidFill>
                          <a:effectLst/>
                          <a:latin typeface="Arial" panose="020B0604020202020204" pitchFamily="34" charset="0"/>
                        </a:rPr>
                        <a:t>Xoserve</a:t>
                      </a:r>
                      <a:r>
                        <a:rPr lang="en-US" sz="800" b="0" i="0" u="none" strike="noStrike" dirty="0">
                          <a:solidFill>
                            <a:srgbClr val="000000"/>
                          </a:solidFill>
                          <a:effectLst/>
                          <a:latin typeface="Arial" panose="020B0604020202020204" pitchFamily="34" charset="0"/>
                        </a:rPr>
                        <a:t> is not aware of changes made to the core Service Management processes because of DCC not providing updated process maps leading to re-work to review the revised DCC process maps and update ours accordingly.</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We have now received copies of the revised processes which we will review internally.  Have requested overview/summary of changes from DCC.</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17/06/20</a:t>
                      </a:r>
                    </a:p>
                  </a:txBody>
                  <a:tcPr marL="0" marR="0" marT="0" marB="0" anchor="ctr">
                    <a:solidFill>
                      <a:srgbClr val="CED1E2"/>
                    </a:solidFill>
                  </a:tcPr>
                </a:tc>
                <a:extLst>
                  <a:ext uri="{0D108BD9-81ED-4DB2-BD59-A6C34878D82A}">
                    <a16:rowId xmlns:a16="http://schemas.microsoft.com/office/drawing/2014/main" val="3219241531"/>
                  </a:ext>
                </a:extLst>
              </a:tr>
              <a:tr h="908118">
                <a:tc>
                  <a:txBody>
                    <a:bodyPr/>
                    <a:lstStyle/>
                    <a:p>
                      <a:pPr algn="ctr" fontAlgn="ctr"/>
                      <a:r>
                        <a:rPr lang="en-GB" sz="800" b="0" i="0" u="none" strike="noStrike" dirty="0">
                          <a:solidFill>
                            <a:schemeClr val="tx1"/>
                          </a:solidFill>
                          <a:effectLst/>
                          <a:latin typeface="Arial" panose="020B0604020202020204" pitchFamily="34" charset="0"/>
                        </a:rPr>
                        <a:t>55572</a:t>
                      </a:r>
                    </a:p>
                  </a:txBody>
                  <a:tcPr marL="0" marR="0" marT="0" marB="0" anchor="ctr">
                    <a:solidFill>
                      <a:srgbClr val="CED1E2"/>
                    </a:solidFill>
                  </a:tcPr>
                </a:tc>
                <a:tc>
                  <a:txBody>
                    <a:bodyPr/>
                    <a:lstStyle/>
                    <a:p>
                      <a:pPr algn="ctr" fontAlgn="t"/>
                      <a:endParaRPr lang="en-GB" sz="800" b="0" i="0" u="none" strike="noStrike" dirty="0">
                        <a:solidFill>
                          <a:schemeClr val="tx1"/>
                        </a:solidFill>
                        <a:effectLst/>
                        <a:latin typeface="+mn-lt"/>
                      </a:endParaRPr>
                    </a:p>
                  </a:txBody>
                  <a:tcPr marL="9525" marR="9525" marT="9525" marB="0" anchor="ctr">
                    <a:solidFill>
                      <a:srgbClr val="26A412"/>
                    </a:solidFill>
                  </a:tcPr>
                </a:tc>
                <a:tc>
                  <a:txBody>
                    <a:bodyPr/>
                    <a:lstStyle/>
                    <a:p>
                      <a:pPr algn="ctr" fontAlgn="b"/>
                      <a:r>
                        <a:rPr lang="en-GB" sz="800" b="0" i="0" u="none" strike="noStrike" dirty="0">
                          <a:solidFill>
                            <a:schemeClr val="tx1"/>
                          </a:solidFill>
                          <a:effectLst/>
                          <a:latin typeface="+mn-lt"/>
                        </a:rPr>
                        <a:t>Network</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Market Participants may not have sufficient time to procure and provision IX , if they choose the IX option for comms network connectivity, because of lead times for hardware, software and installation into data centres. Leading to lack of readiness on the part of Market Participants for UEPT in April 2020. Xoserve request that SI / DCC engage with Market participants as early as possible.</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Raise with SI / DCC, to request early engagement with Market Participants and review additional MAD milestones as they become available.</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Awaiting update on progress of Ofgem CR </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30/06/20</a:t>
                      </a:r>
                    </a:p>
                  </a:txBody>
                  <a:tcPr marL="0" marR="0" marT="0" marB="0" anchor="ctr">
                    <a:solidFill>
                      <a:srgbClr val="CED1E2"/>
                    </a:solidFill>
                  </a:tcPr>
                </a:tc>
                <a:extLst>
                  <a:ext uri="{0D108BD9-81ED-4DB2-BD59-A6C34878D82A}">
                    <a16:rowId xmlns:a16="http://schemas.microsoft.com/office/drawing/2014/main" val="2941311108"/>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A7FD4F90B5DA4788FF0464472C409F" ma:contentTypeVersion="11" ma:contentTypeDescription="Create a new document." ma:contentTypeScope="" ma:versionID="da65dba817ad8906a4a744e36306c50e">
  <xsd:schema xmlns:xsd="http://www.w3.org/2001/XMLSchema" xmlns:xs="http://www.w3.org/2001/XMLSchema" xmlns:p="http://schemas.microsoft.com/office/2006/metadata/properties" xmlns:ns3="01f7a547-d57a-44ce-a211-81869c79743b" xmlns:ns4="3092569d-7549-4f1f-b838-122d264c6bd8" targetNamespace="http://schemas.microsoft.com/office/2006/metadata/properties" ma:root="true" ma:fieldsID="d3a42e83de8c3bf3350fe2c8c5def860" ns3:_="" ns4:_="">
    <xsd:import namespace="01f7a547-d57a-44ce-a211-81869c79743b"/>
    <xsd:import namespace="3092569d-7549-4f1f-b838-122d264c6bd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f7a547-d57a-44ce-a211-81869c797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92569d-7549-4f1f-b838-122d264c6b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2.xml><?xml version="1.0" encoding="utf-8"?>
<ds:datastoreItem xmlns:ds="http://schemas.openxmlformats.org/officeDocument/2006/customXml" ds:itemID="{F8545E1A-EA83-463B-B744-ADE3D05E8049}">
  <ds:schemaRefs>
    <ds:schemaRef ds:uri="http://purl.org/dc/dcmitype/"/>
    <ds:schemaRef ds:uri="http://purl.org/dc/elements/1.1/"/>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092569d-7549-4f1f-b838-122d264c6bd8"/>
    <ds:schemaRef ds:uri="01f7a547-d57a-44ce-a211-81869c79743b"/>
  </ds:schemaRefs>
</ds:datastoreItem>
</file>

<file path=customXml/itemProps3.xml><?xml version="1.0" encoding="utf-8"?>
<ds:datastoreItem xmlns:ds="http://schemas.openxmlformats.org/officeDocument/2006/customXml" ds:itemID="{FD1C0C79-5351-4DD3-ACAB-769A14AB0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f7a547-d57a-44ce-a211-81869c79743b"/>
    <ds:schemaRef ds:uri="3092569d-7549-4f1f-b838-122d264c6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6506</TotalTime>
  <Words>3568</Words>
  <Application>Microsoft Office PowerPoint</Application>
  <PresentationFormat>On-screen Show (16:9)</PresentationFormat>
  <Paragraphs>282</Paragraphs>
  <Slides>12</Slides>
  <Notes>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vt:i4>
      </vt:variant>
    </vt:vector>
  </HeadingPairs>
  <TitlesOfParts>
    <vt:vector size="23" baseType="lpstr">
      <vt:lpstr>&amp;quot</vt:lpstr>
      <vt:lpstr>Arial</vt:lpstr>
      <vt:lpstr>Arial</vt:lpstr>
      <vt:lpstr>Calibri</vt:lpstr>
      <vt:lpstr>Times New Roman</vt:lpstr>
      <vt:lpstr>Wingdings</vt:lpstr>
      <vt:lpstr>xoserve templates</vt:lpstr>
      <vt:lpstr>Office Theme</vt:lpstr>
      <vt:lpstr>1_Office Theme</vt:lpstr>
      <vt:lpstr>1_xoserve templates</vt:lpstr>
      <vt:lpstr>Xoserve PowerPoint Template Clean</vt:lpstr>
      <vt:lpstr>CSSC Programme Dashboard</vt:lpstr>
      <vt:lpstr>PowerPoint Presentation</vt:lpstr>
      <vt:lpstr>Workstream Updates</vt:lpstr>
      <vt:lpstr>Workstream Updates</vt:lpstr>
      <vt:lpstr>Key Programme Risks (1/5)</vt:lpstr>
      <vt:lpstr>Key Programme Risks (2/5)</vt:lpstr>
      <vt:lpstr>Key Programme Risks (3/5)</vt:lpstr>
      <vt:lpstr>Key Programme Risks (4/5)</vt:lpstr>
      <vt:lpstr>Key Programme Risks (5/5)</vt:lpstr>
      <vt:lpstr>Key Programme Issues</vt:lpstr>
      <vt:lpstr>PowerPoint Presentation</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Clarke, Angela</cp:lastModifiedBy>
  <cp:revision>65</cp:revision>
  <cp:lastPrinted>2019-12-17T14:02:10Z</cp:lastPrinted>
  <dcterms:created xsi:type="dcterms:W3CDTF">2011-09-20T14:58:41Z</dcterms:created>
  <dcterms:modified xsi:type="dcterms:W3CDTF">2020-07-06T12:28:10Z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0x01010041A7FD4F90B5DA4788FF0464472C409F</vt:lpwstr>
  </property>
</Properties>
</file>