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368" r:id="rId5"/>
    <p:sldId id="374" r:id="rId6"/>
    <p:sldId id="353" r:id="rId7"/>
    <p:sldId id="354" r:id="rId8"/>
    <p:sldId id="371" r:id="rId9"/>
    <p:sldId id="377" r:id="rId10"/>
    <p:sldId id="378" r:id="rId11"/>
    <p:sldId id="376" r:id="rId12"/>
    <p:sldId id="370" r:id="rId13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4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94C54-FD7D-444B-8781-B418E308D289}" v="57" dt="2020-06-29T12:04:11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58" autoAdjust="0"/>
    <p:restoredTop sz="83814" autoAdjust="0"/>
  </p:normalViewPr>
  <p:slideViewPr>
    <p:cSldViewPr snapToGrid="0">
      <p:cViewPr varScale="1">
        <p:scale>
          <a:sx n="63" d="100"/>
          <a:sy n="63" d="100"/>
        </p:scale>
        <p:origin x="6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60478EE9-887C-435C-99B1-79D56E87B980}" type="datetimeFigureOut">
              <a:rPr lang="en-GB" smtClean="0"/>
              <a:t>29/06/2020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B5DF76F-2569-4657-A107-046DAC4CC7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88">
              <a:defRPr/>
            </a:pPr>
            <a:fld id="{2A2357B9-A31F-4FC7-A38A-70DF36F645F3}" type="slidenum">
              <a:rPr lang="en-GB">
                <a:solidFill>
                  <a:prstClr val="black"/>
                </a:solidFill>
                <a:latin typeface="Calibri"/>
              </a:rPr>
              <a:pPr defTabSz="914288">
                <a:defRPr/>
              </a:pPr>
              <a:t>3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53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DF76F-2569-4657-A107-046DAC4CC71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12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05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90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3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2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49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32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10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8451-9F37-4D97-9D3C-C942FE70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UK Link Future Releases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B9BC5-3AE7-4BBA-ACBA-948CC599E8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July 2020 CHMC</a:t>
            </a:r>
          </a:p>
        </p:txBody>
      </p:sp>
    </p:spTree>
    <p:extLst>
      <p:ext uri="{BB962C8B-B14F-4D97-AF65-F5344CB8AC3E}">
        <p14:creationId xmlns:p14="http://schemas.microsoft.com/office/powerpoint/2010/main" val="312910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4F732-B275-4CF5-A157-35CC5F54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UKLink</a:t>
            </a:r>
            <a:r>
              <a:rPr lang="en-GB" dirty="0"/>
              <a:t> Future Releases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8989DF-2974-4F57-BEAA-7A0841963C13}"/>
              </a:ext>
            </a:extLst>
          </p:cNvPr>
          <p:cNvSpPr txBox="1"/>
          <p:nvPr/>
        </p:nvSpPr>
        <p:spPr>
          <a:xfrm>
            <a:off x="1073888" y="1435395"/>
            <a:ext cx="1007966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Agenda: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Future Releases update – For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Future Releases Governance Timeline 2020 – 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Changes in delivery</a:t>
            </a:r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2021 Major Releases – For Information: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June 2021 – proposed scope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November 2021 – proposed scope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August </a:t>
            </a:r>
            <a:r>
              <a:rPr lang="en-GB" dirty="0" err="1"/>
              <a:t>ChMC</a:t>
            </a:r>
            <a:r>
              <a:rPr lang="en-GB" dirty="0"/>
              <a:t> content.</a:t>
            </a:r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Glossary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04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978695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477344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27648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403020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91744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285591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751851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231904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666060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096000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576053" y="17672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67259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536160" y="1732653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16213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496267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880309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9360363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888421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320469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800523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280576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682281" y="1796819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1487922" y="1795549"/>
            <a:ext cx="61385" cy="464162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066356" y="178579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3392" y="1773776"/>
            <a:ext cx="0" cy="470452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2020/2021 UK Link Governance Timeline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23392" y="1551709"/>
          <a:ext cx="1200131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6158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03784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Jan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Feb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Apr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May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Jun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Jul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Aug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Sep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Oct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Nov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Dec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527380" y="909680"/>
          <a:ext cx="11233245" cy="40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0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08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2020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2021</a:t>
                      </a:r>
                    </a:p>
                  </a:txBody>
                  <a:tcPr marL="121920" marR="12192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22398" y="6058555"/>
            <a:ext cx="11521280" cy="74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endParaRPr lang="en-GB" sz="1067" b="1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Please note that this slide includes potential activity within UK Link over the next 24 months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Assumes 3x Minor Releases required prior to May 2021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49307" y="1847822"/>
            <a:ext cx="1506455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933" dirty="0">
                <a:solidFill>
                  <a:prstClr val="white">
                    <a:lumMod val="95000"/>
                  </a:prstClr>
                </a:solidFill>
                <a:latin typeface="Arial"/>
              </a:rPr>
              <a:t>BER Approval</a:t>
            </a:r>
          </a:p>
          <a:p>
            <a:pPr algn="ctr" defTabSz="1219170"/>
            <a:r>
              <a:rPr lang="en-GB" sz="933" dirty="0">
                <a:solidFill>
                  <a:prstClr val="white">
                    <a:lumMod val="95000"/>
                  </a:prstClr>
                </a:solidFill>
                <a:latin typeface="Arial"/>
              </a:rPr>
              <a:t>10/04/18 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700894" y="3557423"/>
            <a:ext cx="10963207" cy="3039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10059387" y="2200143"/>
            <a:ext cx="384043" cy="26875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10056430" y="3062615"/>
            <a:ext cx="384043" cy="26875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10059387" y="2680624"/>
            <a:ext cx="384043" cy="268751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612112" y="2277645"/>
            <a:ext cx="86409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On track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0660653" y="3096021"/>
            <a:ext cx="74442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At risk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9744406" y="1948578"/>
            <a:ext cx="105611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333" b="1" dirty="0">
                <a:solidFill>
                  <a:prstClr val="black"/>
                </a:solidFill>
                <a:latin typeface="Arial"/>
              </a:rPr>
              <a:t>Key: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0591521" y="2694535"/>
            <a:ext cx="144016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GB" sz="1067" dirty="0">
                <a:solidFill>
                  <a:prstClr val="black"/>
                </a:solidFill>
                <a:latin typeface="Arial"/>
              </a:rPr>
              <a:t>Complete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19120" y="2282152"/>
            <a:ext cx="3150090" cy="29509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96315" y="3074244"/>
            <a:ext cx="5514183" cy="31586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067" b="1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3" name="5-Point Star 112"/>
          <p:cNvSpPr/>
          <p:nvPr/>
        </p:nvSpPr>
        <p:spPr>
          <a:xfrm>
            <a:off x="3007378" y="3164568"/>
            <a:ext cx="252688" cy="188861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241016" y="3132214"/>
            <a:ext cx="1322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800" dirty="0">
                <a:solidFill>
                  <a:prstClr val="white"/>
                </a:solidFill>
                <a:latin typeface="Arial"/>
              </a:rPr>
              <a:t>BER Approved Jun-20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575E5C2-E349-46EB-8DF7-EACD4F0CF971}"/>
              </a:ext>
            </a:extLst>
          </p:cNvPr>
          <p:cNvSpPr/>
          <p:nvPr/>
        </p:nvSpPr>
        <p:spPr>
          <a:xfrm>
            <a:off x="717257" y="5747637"/>
            <a:ext cx="11018857" cy="30809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CSSC activity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53335F-133D-400A-BAF7-720FFE1C4BCB}"/>
              </a:ext>
            </a:extLst>
          </p:cNvPr>
          <p:cNvSpPr/>
          <p:nvPr/>
        </p:nvSpPr>
        <p:spPr>
          <a:xfrm>
            <a:off x="127918" y="5715008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CSSC</a:t>
            </a:r>
          </a:p>
        </p:txBody>
      </p:sp>
      <p:sp>
        <p:nvSpPr>
          <p:cNvPr id="135" name="5-Point Star 120">
            <a:extLst>
              <a:ext uri="{FF2B5EF4-FFF2-40B4-BE49-F238E27FC236}">
                <a16:creationId xmlns:a16="http://schemas.microsoft.com/office/drawing/2014/main" id="{A2184E67-6614-4C1F-A78C-AC0EF4A0AE42}"/>
              </a:ext>
            </a:extLst>
          </p:cNvPr>
          <p:cNvSpPr/>
          <p:nvPr/>
        </p:nvSpPr>
        <p:spPr>
          <a:xfrm>
            <a:off x="1637555" y="3123688"/>
            <a:ext cx="271609" cy="23859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1187071" y="3137664"/>
            <a:ext cx="281732" cy="21490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4F9FB-80E7-48EA-9EAD-B168C08E09F2}"/>
              </a:ext>
            </a:extLst>
          </p:cNvPr>
          <p:cNvSpPr txBox="1"/>
          <p:nvPr/>
        </p:nvSpPr>
        <p:spPr>
          <a:xfrm>
            <a:off x="631077" y="2717152"/>
            <a:ext cx="1097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approved – Feb ChMC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75F3A1-C71B-40AA-AF49-A649BE790EC2}"/>
              </a:ext>
            </a:extLst>
          </p:cNvPr>
          <p:cNvSpPr txBox="1"/>
          <p:nvPr/>
        </p:nvSpPr>
        <p:spPr>
          <a:xfrm>
            <a:off x="1438288" y="2707711"/>
            <a:ext cx="1046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EQR Approved – March ChMC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179799D-47D4-4760-9E7A-6E1168AA4BA8}"/>
              </a:ext>
            </a:extLst>
          </p:cNvPr>
          <p:cNvSpPr/>
          <p:nvPr/>
        </p:nvSpPr>
        <p:spPr>
          <a:xfrm>
            <a:off x="1996132" y="1871641"/>
            <a:ext cx="1832169" cy="30576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8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4" name="5-Point Star 144">
            <a:extLst>
              <a:ext uri="{FF2B5EF4-FFF2-40B4-BE49-F238E27FC236}">
                <a16:creationId xmlns:a16="http://schemas.microsoft.com/office/drawing/2014/main" id="{32F2A9EC-7C84-4596-9006-861421FF2E8F}"/>
              </a:ext>
            </a:extLst>
          </p:cNvPr>
          <p:cNvSpPr/>
          <p:nvPr/>
        </p:nvSpPr>
        <p:spPr>
          <a:xfrm>
            <a:off x="2054582" y="1878534"/>
            <a:ext cx="330987" cy="218084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F5C136-2A4E-46FB-A3C0-1C226FC94229}"/>
              </a:ext>
            </a:extLst>
          </p:cNvPr>
          <p:cNvSpPr txBox="1"/>
          <p:nvPr/>
        </p:nvSpPr>
        <p:spPr>
          <a:xfrm>
            <a:off x="1008951" y="1831222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Approved – April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6E20086-2021-4E69-B426-13486483D0EB}"/>
              </a:ext>
            </a:extLst>
          </p:cNvPr>
          <p:cNvSpPr/>
          <p:nvPr/>
        </p:nvSpPr>
        <p:spPr>
          <a:xfrm>
            <a:off x="6227557" y="3075974"/>
            <a:ext cx="1365408" cy="3158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10EF058-D3EE-4C9A-85B1-279C1E83FB75}"/>
              </a:ext>
            </a:extLst>
          </p:cNvPr>
          <p:cNvSpPr/>
          <p:nvPr/>
        </p:nvSpPr>
        <p:spPr>
          <a:xfrm>
            <a:off x="94065" y="3991772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9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213C6D-FE15-49C6-A1FF-4C196F6F2D94}"/>
              </a:ext>
            </a:extLst>
          </p:cNvPr>
          <p:cNvSpPr/>
          <p:nvPr/>
        </p:nvSpPr>
        <p:spPr>
          <a:xfrm>
            <a:off x="94065" y="2641137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8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036008-7240-4DF0-A180-EB719DA95119}"/>
              </a:ext>
            </a:extLst>
          </p:cNvPr>
          <p:cNvSpPr/>
          <p:nvPr/>
        </p:nvSpPr>
        <p:spPr>
          <a:xfrm>
            <a:off x="87231" y="3535523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Retro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61AE02-CF94-4240-9532-DF2517AC2C25}"/>
              </a:ext>
            </a:extLst>
          </p:cNvPr>
          <p:cNvSpPr/>
          <p:nvPr/>
        </p:nvSpPr>
        <p:spPr>
          <a:xfrm>
            <a:off x="83818" y="307927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18E39B-4806-4984-9524-FE0B6411BAE9}"/>
              </a:ext>
            </a:extLst>
          </p:cNvPr>
          <p:cNvSpPr/>
          <p:nvPr/>
        </p:nvSpPr>
        <p:spPr>
          <a:xfrm>
            <a:off x="89097" y="2246275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June 20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DBF7188-1A9C-4B3D-99AA-471C474655C8}"/>
              </a:ext>
            </a:extLst>
          </p:cNvPr>
          <p:cNvSpPr/>
          <p:nvPr/>
        </p:nvSpPr>
        <p:spPr>
          <a:xfrm>
            <a:off x="97200" y="182882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7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A8F99C4-0D74-42F8-814D-A54371CC5D0A}"/>
              </a:ext>
            </a:extLst>
          </p:cNvPr>
          <p:cNvSpPr/>
          <p:nvPr/>
        </p:nvSpPr>
        <p:spPr>
          <a:xfrm>
            <a:off x="3410597" y="2613272"/>
            <a:ext cx="2009309" cy="26918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98" name="5-Point Star 144">
            <a:extLst>
              <a:ext uri="{FF2B5EF4-FFF2-40B4-BE49-F238E27FC236}">
                <a16:creationId xmlns:a16="http://schemas.microsoft.com/office/drawing/2014/main" id="{B3068EBA-DA56-42C1-B663-D9F58CC70471}"/>
              </a:ext>
            </a:extLst>
          </p:cNvPr>
          <p:cNvSpPr/>
          <p:nvPr/>
        </p:nvSpPr>
        <p:spPr>
          <a:xfrm>
            <a:off x="3437589" y="2626138"/>
            <a:ext cx="330987" cy="21808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05E9BDC-7E90-4DEC-AF3B-26A723CFE333}"/>
              </a:ext>
            </a:extLst>
          </p:cNvPr>
          <p:cNvSpPr/>
          <p:nvPr/>
        </p:nvSpPr>
        <p:spPr>
          <a:xfrm>
            <a:off x="4762879" y="3941926"/>
            <a:ext cx="2199879" cy="27664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02" name="5-Point Star 144">
            <a:extLst>
              <a:ext uri="{FF2B5EF4-FFF2-40B4-BE49-F238E27FC236}">
                <a16:creationId xmlns:a16="http://schemas.microsoft.com/office/drawing/2014/main" id="{5DF432ED-36C4-4C85-BE13-0A60EF937760}"/>
              </a:ext>
            </a:extLst>
          </p:cNvPr>
          <p:cNvSpPr/>
          <p:nvPr/>
        </p:nvSpPr>
        <p:spPr>
          <a:xfrm>
            <a:off x="4820450" y="3963605"/>
            <a:ext cx="330987" cy="21808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BCE5C24-4DA5-4F05-A9E5-5B2309EEEE40}"/>
              </a:ext>
            </a:extLst>
          </p:cNvPr>
          <p:cNvSpPr txBox="1"/>
          <p:nvPr/>
        </p:nvSpPr>
        <p:spPr>
          <a:xfrm>
            <a:off x="3831829" y="3920244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October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A8B3DCC-DE3B-425F-94C9-A0990694F89A}"/>
              </a:ext>
            </a:extLst>
          </p:cNvPr>
          <p:cNvSpPr txBox="1"/>
          <p:nvPr/>
        </p:nvSpPr>
        <p:spPr>
          <a:xfrm>
            <a:off x="5210716" y="4298429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Jan 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60D1A8-8894-44B1-9784-60EBE88A7CD5}"/>
              </a:ext>
            </a:extLst>
          </p:cNvPr>
          <p:cNvSpPr/>
          <p:nvPr/>
        </p:nvSpPr>
        <p:spPr>
          <a:xfrm>
            <a:off x="102123" y="4394958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MiR 10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30592-5B76-4FC2-832D-FDABC09EE49E}"/>
              </a:ext>
            </a:extLst>
          </p:cNvPr>
          <p:cNvCxnSpPr>
            <a:cxnSpLocks/>
          </p:cNvCxnSpPr>
          <p:nvPr/>
        </p:nvCxnSpPr>
        <p:spPr>
          <a:xfrm>
            <a:off x="3516569" y="1795549"/>
            <a:ext cx="15444" cy="3902626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A0FD115A-AF43-4A86-A8B4-6DD308C36F41}"/>
              </a:ext>
            </a:extLst>
          </p:cNvPr>
          <p:cNvSpPr/>
          <p:nvPr/>
        </p:nvSpPr>
        <p:spPr>
          <a:xfrm>
            <a:off x="6178217" y="4308139"/>
            <a:ext cx="2290737" cy="3039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00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89" name="5-Point Star 144">
            <a:extLst>
              <a:ext uri="{FF2B5EF4-FFF2-40B4-BE49-F238E27FC236}">
                <a16:creationId xmlns:a16="http://schemas.microsoft.com/office/drawing/2014/main" id="{3D0527E2-97C1-4A4D-9C4F-78FC10A6DD8C}"/>
              </a:ext>
            </a:extLst>
          </p:cNvPr>
          <p:cNvSpPr/>
          <p:nvPr/>
        </p:nvSpPr>
        <p:spPr>
          <a:xfrm>
            <a:off x="6225153" y="4331242"/>
            <a:ext cx="330987" cy="21808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1" name="5-Point Star 120">
            <a:extLst>
              <a:ext uri="{FF2B5EF4-FFF2-40B4-BE49-F238E27FC236}">
                <a16:creationId xmlns:a16="http://schemas.microsoft.com/office/drawing/2014/main" id="{81BD28F0-5A96-430B-A302-0EF272ED524A}"/>
              </a:ext>
            </a:extLst>
          </p:cNvPr>
          <p:cNvSpPr/>
          <p:nvPr/>
        </p:nvSpPr>
        <p:spPr>
          <a:xfrm>
            <a:off x="2562288" y="1875832"/>
            <a:ext cx="301335" cy="24341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14028C-0C66-481A-AC85-DE001A75F7AD}"/>
              </a:ext>
            </a:extLst>
          </p:cNvPr>
          <p:cNvSpPr txBox="1"/>
          <p:nvPr/>
        </p:nvSpPr>
        <p:spPr>
          <a:xfrm>
            <a:off x="2847863" y="1864172"/>
            <a:ext cx="1112529" cy="349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BER Approval – May </a:t>
            </a:r>
            <a:r>
              <a:rPr lang="en-GB" sz="800" dirty="0" err="1">
                <a:solidFill>
                  <a:schemeClr val="bg1"/>
                </a:solidFill>
              </a:rPr>
              <a:t>ChMC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0BFD6BE-3A02-4C87-AB2E-72BA44B045D1}"/>
              </a:ext>
            </a:extLst>
          </p:cNvPr>
          <p:cNvSpPr txBox="1"/>
          <p:nvPr/>
        </p:nvSpPr>
        <p:spPr>
          <a:xfrm>
            <a:off x="2512133" y="2610821"/>
            <a:ext cx="1046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July ChMC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F29ECE-0D28-4DE1-9D8A-458CDD77DAD8}"/>
              </a:ext>
            </a:extLst>
          </p:cNvPr>
          <p:cNvSpPr/>
          <p:nvPr/>
        </p:nvSpPr>
        <p:spPr>
          <a:xfrm>
            <a:off x="102123" y="4839685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June 21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0332613-32D9-4C10-9A1F-2CE535D296BF}"/>
              </a:ext>
            </a:extLst>
          </p:cNvPr>
          <p:cNvSpPr/>
          <p:nvPr/>
        </p:nvSpPr>
        <p:spPr>
          <a:xfrm>
            <a:off x="110497" y="5293834"/>
            <a:ext cx="534294" cy="351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1219170"/>
            <a:r>
              <a:rPr lang="en-GB" sz="800" b="1" dirty="0">
                <a:solidFill>
                  <a:prstClr val="white"/>
                </a:solidFill>
                <a:latin typeface="Arial"/>
              </a:rPr>
              <a:t>Nov 21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4C37786-E963-4324-B6BD-1DDDC8A48D9D}"/>
              </a:ext>
            </a:extLst>
          </p:cNvPr>
          <p:cNvSpPr/>
          <p:nvPr/>
        </p:nvSpPr>
        <p:spPr>
          <a:xfrm>
            <a:off x="2974435" y="4834922"/>
            <a:ext cx="6385927" cy="3158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63DD1F2-761D-481A-9CDD-2D33AAC44968}"/>
              </a:ext>
            </a:extLst>
          </p:cNvPr>
          <p:cNvSpPr/>
          <p:nvPr/>
        </p:nvSpPr>
        <p:spPr>
          <a:xfrm>
            <a:off x="5253093" y="5276384"/>
            <a:ext cx="6472391" cy="3158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1067" b="1" dirty="0">
                <a:solidFill>
                  <a:prstClr val="white"/>
                </a:solidFill>
                <a:latin typeface="Arial"/>
              </a:rPr>
              <a:t>Potential Activity</a:t>
            </a:r>
          </a:p>
        </p:txBody>
      </p:sp>
      <p:sp>
        <p:nvSpPr>
          <p:cNvPr id="110" name="5-Point Star 120">
            <a:extLst>
              <a:ext uri="{FF2B5EF4-FFF2-40B4-BE49-F238E27FC236}">
                <a16:creationId xmlns:a16="http://schemas.microsoft.com/office/drawing/2014/main" id="{3B750766-E5B5-434B-9AE9-C4C55099CAD3}"/>
              </a:ext>
            </a:extLst>
          </p:cNvPr>
          <p:cNvSpPr/>
          <p:nvPr/>
        </p:nvSpPr>
        <p:spPr>
          <a:xfrm>
            <a:off x="3725482" y="4855647"/>
            <a:ext cx="384043" cy="26875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2" name="5-Point Star 120">
            <a:extLst>
              <a:ext uri="{FF2B5EF4-FFF2-40B4-BE49-F238E27FC236}">
                <a16:creationId xmlns:a16="http://schemas.microsoft.com/office/drawing/2014/main" id="{2AA2FA74-5E5E-427F-A91A-70332612F181}"/>
              </a:ext>
            </a:extLst>
          </p:cNvPr>
          <p:cNvSpPr/>
          <p:nvPr/>
        </p:nvSpPr>
        <p:spPr>
          <a:xfrm>
            <a:off x="5652568" y="5277511"/>
            <a:ext cx="384043" cy="26875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074D70B-FC33-40C1-9826-180B8EA0CD3D}"/>
              </a:ext>
            </a:extLst>
          </p:cNvPr>
          <p:cNvSpPr txBox="1"/>
          <p:nvPr/>
        </p:nvSpPr>
        <p:spPr>
          <a:xfrm>
            <a:off x="1969155" y="4803113"/>
            <a:ext cx="1031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Aug 20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27EBD0E-8ACC-480F-992E-449866547179}"/>
              </a:ext>
            </a:extLst>
          </p:cNvPr>
          <p:cNvSpPr txBox="1"/>
          <p:nvPr/>
        </p:nvSpPr>
        <p:spPr>
          <a:xfrm>
            <a:off x="4221684" y="5260287"/>
            <a:ext cx="103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Scope Approval – December 20 </a:t>
            </a:r>
            <a:r>
              <a:rPr lang="en-GB" sz="800" dirty="0" err="1"/>
              <a:t>ChMC</a:t>
            </a:r>
            <a:endParaRPr lang="en-GB" sz="800" dirty="0"/>
          </a:p>
        </p:txBody>
      </p:sp>
      <p:sp>
        <p:nvSpPr>
          <p:cNvPr id="116" name="5-Point Star 120">
            <a:extLst>
              <a:ext uri="{FF2B5EF4-FFF2-40B4-BE49-F238E27FC236}">
                <a16:creationId xmlns:a16="http://schemas.microsoft.com/office/drawing/2014/main" id="{070877AB-CD5B-4C95-83D5-4BAD2BB53E80}"/>
              </a:ext>
            </a:extLst>
          </p:cNvPr>
          <p:cNvSpPr/>
          <p:nvPr/>
        </p:nvSpPr>
        <p:spPr>
          <a:xfrm>
            <a:off x="4027089" y="4856576"/>
            <a:ext cx="384043" cy="268751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2A6DCC-C07B-4CE6-B29E-2852CC653D9D}"/>
              </a:ext>
            </a:extLst>
          </p:cNvPr>
          <p:cNvSpPr txBox="1"/>
          <p:nvPr/>
        </p:nvSpPr>
        <p:spPr>
          <a:xfrm>
            <a:off x="3931928" y="4584011"/>
            <a:ext cx="15957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EQR Approval – Aug </a:t>
            </a:r>
            <a:r>
              <a:rPr lang="en-GB" sz="800" dirty="0" err="1"/>
              <a:t>ChMC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940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135832"/>
              </p:ext>
            </p:extLst>
          </p:nvPr>
        </p:nvGraphicFramePr>
        <p:xfrm>
          <a:off x="143338" y="673791"/>
          <a:ext cx="11905323" cy="5736850"/>
        </p:xfrm>
        <a:graphic>
          <a:graphicData uri="http://schemas.openxmlformats.org/drawingml/2006/table">
            <a:tbl>
              <a:tblPr/>
              <a:tblGrid>
                <a:gridCol w="771062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5332892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1472101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32539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Confirmed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UK Link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20419"/>
                  </a:ext>
                </a:extLst>
              </a:tr>
              <a:tr h="230502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Jun-20</a:t>
                      </a:r>
                    </a:p>
                    <a:p>
                      <a:pPr marL="0" algn="ctr" defTabSz="914400" rtl="0" eaLnBrk="1" fontAlgn="ctr" latinLnBrk="0" hangingPunct="1"/>
                      <a:endParaRPr lang="en-GB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Delivery</a:t>
                      </a:r>
                      <a:r>
                        <a:rPr lang="en-US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50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44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to Inform Shipper of Meter Link Code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92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the quality of the Conversion Factor values held on the Supply Point Register (MOD0681S)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87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 / 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92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IGTs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15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8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 ID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2020</a:t>
                      </a:r>
                      <a:endParaRPr lang="en-GB" sz="900" b="1" i="0" u="sng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5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9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Retro Proof of Concept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Standalone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0726">
                <a:tc rowSpan="9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Hydeploy</a:t>
                      </a:r>
                      <a:r>
                        <a:rPr lang="en-GB" sz="900" dirty="0"/>
                        <a:t> Live Trial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Northern/DNO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683201"/>
                  </a:ext>
                </a:extLst>
              </a:tr>
              <a:tr h="18489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5036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Updates to must read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In Delivery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Nov 2020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Small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71009"/>
                  </a:ext>
                </a:extLst>
              </a:tr>
              <a:tr h="3884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4897/ 4899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Contact details – resolution of deleted contact details and PSR data at change of shipper event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In Delivery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Nov 2020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Large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Shippers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508332"/>
                  </a:ext>
                </a:extLst>
              </a:tr>
              <a:tr h="21904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4992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Supplier of last resort charge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In Delivery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97083"/>
                  </a:ext>
                </a:extLst>
              </a:tr>
              <a:tr h="20408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4931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Submission of space in mandatory data on multiple SPA files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Medium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577778"/>
                  </a:ext>
                </a:extLst>
              </a:tr>
              <a:tr h="19369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4801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Additional info into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Nov 2020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Medium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Shippers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85088"/>
                  </a:ext>
                </a:extLst>
              </a:tr>
              <a:tr h="21552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4780c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MAP ID part C (CSSC)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In Delivery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/>
                        <a:t>Nov 2020</a:t>
                      </a:r>
                      <a:endParaRPr lang="en-GB" sz="900" strike="sng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CSS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23106"/>
                  </a:ext>
                </a:extLst>
              </a:tr>
              <a:tr h="18489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4941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sngStrike" dirty="0"/>
                        <a:t>Auto updates to meter read 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sngStrike" dirty="0"/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63924"/>
                  </a:ext>
                </a:extLst>
              </a:tr>
              <a:tr h="30787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/>
                        <a:t>4871b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Ratchet regime changes part 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Nov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788186"/>
                  </a:ext>
                </a:extLst>
              </a:tr>
              <a:tr h="388467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 D7 Jul-20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Updates to Must Read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MiR Drop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606376"/>
                  </a:ext>
                </a:extLst>
              </a:tr>
              <a:tr h="3884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Online Solution for Credit Interest Process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MiR Drop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Small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303154"/>
                  </a:ext>
                </a:extLst>
              </a:tr>
              <a:tr h="38846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Addition of E-mail Address to DES Last Accessed Report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MiR Drop 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94315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2" y="244549"/>
            <a:ext cx="11584517" cy="308344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Change Index – UK Link Allocated Change</a:t>
            </a:r>
          </a:p>
        </p:txBody>
      </p:sp>
    </p:spTree>
    <p:extLst>
      <p:ext uri="{BB962C8B-B14F-4D97-AF65-F5344CB8AC3E}">
        <p14:creationId xmlns:p14="http://schemas.microsoft.com/office/powerpoint/2010/main" val="346815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FED1-1B1E-4ACC-AD3D-E600CEB2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305"/>
            <a:ext cx="10972800" cy="850107"/>
          </a:xfrm>
        </p:spPr>
        <p:txBody>
          <a:bodyPr>
            <a:normAutofit/>
          </a:bodyPr>
          <a:lstStyle/>
          <a:p>
            <a:r>
              <a:rPr lang="en-GB" sz="2900" dirty="0"/>
              <a:t>2021 UK Link Future Releases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BF281B-3C82-4C9E-BA58-EAE348D7F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751881"/>
              </p:ext>
            </p:extLst>
          </p:nvPr>
        </p:nvGraphicFramePr>
        <p:xfrm>
          <a:off x="143337" y="872412"/>
          <a:ext cx="11905322" cy="4743328"/>
        </p:xfrm>
        <a:graphic>
          <a:graphicData uri="http://schemas.openxmlformats.org/drawingml/2006/table">
            <a:tbl>
              <a:tblPr/>
              <a:tblGrid>
                <a:gridCol w="533233">
                  <a:extLst>
                    <a:ext uri="{9D8B030D-6E8A-4147-A177-3AD203B41FA5}">
                      <a16:colId xmlns:a16="http://schemas.microsoft.com/office/drawing/2014/main" val="594677324"/>
                    </a:ext>
                  </a:extLst>
                </a:gridCol>
                <a:gridCol w="302073">
                  <a:extLst>
                    <a:ext uri="{9D8B030D-6E8A-4147-A177-3AD203B41FA5}">
                      <a16:colId xmlns:a16="http://schemas.microsoft.com/office/drawing/2014/main" val="1212485833"/>
                    </a:ext>
                  </a:extLst>
                </a:gridCol>
                <a:gridCol w="4922427">
                  <a:extLst>
                    <a:ext uri="{9D8B030D-6E8A-4147-A177-3AD203B41FA5}">
                      <a16:colId xmlns:a16="http://schemas.microsoft.com/office/drawing/2014/main" val="2588561940"/>
                    </a:ext>
                  </a:extLst>
                </a:gridCol>
                <a:gridCol w="2834257">
                  <a:extLst>
                    <a:ext uri="{9D8B030D-6E8A-4147-A177-3AD203B41FA5}">
                      <a16:colId xmlns:a16="http://schemas.microsoft.com/office/drawing/2014/main" val="1800805844"/>
                    </a:ext>
                  </a:extLst>
                </a:gridCol>
                <a:gridCol w="699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358">
                  <a:extLst>
                    <a:ext uri="{9D8B030D-6E8A-4147-A177-3AD203B41FA5}">
                      <a16:colId xmlns:a16="http://schemas.microsoft.com/office/drawing/2014/main" val="198435945"/>
                    </a:ext>
                  </a:extLst>
                </a:gridCol>
                <a:gridCol w="702576">
                  <a:extLst>
                    <a:ext uri="{9D8B030D-6E8A-4147-A177-3AD203B41FA5}">
                      <a16:colId xmlns:a16="http://schemas.microsoft.com/office/drawing/2014/main" val="2619778090"/>
                    </a:ext>
                  </a:extLst>
                </a:gridCol>
                <a:gridCol w="992541">
                  <a:extLst>
                    <a:ext uri="{9D8B030D-6E8A-4147-A177-3AD203B41FA5}">
                      <a16:colId xmlns:a16="http://schemas.microsoft.com/office/drawing/2014/main" val="1022559495"/>
                    </a:ext>
                  </a:extLst>
                </a:gridCol>
              </a:tblGrid>
              <a:tr h="4139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Candidate 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Points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720419"/>
                  </a:ext>
                </a:extLst>
              </a:tr>
              <a:tr h="40420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Jun-21</a:t>
                      </a:r>
                    </a:p>
                    <a:p>
                      <a:pPr marL="0" algn="ctr" defTabSz="914400" rtl="0" eaLnBrk="1" fontAlgn="ctr" latinLnBrk="0" hangingPunct="1"/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from Nov 20. Dependent on Ofgem decision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Design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30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MOD0687 – Creation of new charge to recover last resort supply payments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from Nov 20. Under appeal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171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MOD0711 – Update of AUG Table to reflect new EUC bands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HLSOs in review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168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MOD0691 – Class 2,3 or 4 meter points to Class 1 when G1.6.15 criteria are met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Depending on solution option chosen this change could  be delivered via a Minor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1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a SEC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692106"/>
                  </a:ext>
                </a:extLst>
              </a:tr>
              <a:tr h="348989"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4990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MOD0664 – Transfer of sites with low read submission performance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Tbd</a:t>
                      </a:r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683201"/>
                  </a:ext>
                </a:extLst>
              </a:tr>
              <a:tr h="559458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5063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strike="noStrike" dirty="0"/>
                        <a:t>MOD0719R – Flow Weighted Average CV (FWACV)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XXXL</a:t>
                      </a:r>
                    </a:p>
                    <a:p>
                      <a:pPr algn="ctr"/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/>
                        <a:t>Tbd</a:t>
                      </a:r>
                      <a:endParaRPr lang="en-GB" sz="900" dirty="0"/>
                    </a:p>
                    <a:p>
                      <a:pPr algn="ctr"/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371009"/>
                  </a:ext>
                </a:extLst>
              </a:tr>
              <a:tr h="49420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5186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Aligning Capacity booking under the UNC and arrangements set out in relevant NEXAs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/>
                        <a:t>Tbd</a:t>
                      </a:r>
                      <a:endParaRPr lang="en-GB" sz="900" dirty="0"/>
                    </a:p>
                    <a:p>
                      <a:pPr algn="ctr"/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0508332"/>
                  </a:ext>
                </a:extLst>
              </a:tr>
              <a:tr h="541503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5072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strike="noStrike" dirty="0"/>
                        <a:t>Application and derivation of TTZ indicator and calculation of volume and energy – all classes</a:t>
                      </a:r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/>
                        <a:t>Tbd</a:t>
                      </a:r>
                      <a:endParaRPr lang="en-GB" sz="900" dirty="0"/>
                    </a:p>
                    <a:p>
                      <a:pPr algn="ctr"/>
                      <a:endParaRPr lang="en-GB" sz="900" strike="noStrike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strike="noStrike" dirty="0"/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397083"/>
                  </a:ext>
                </a:extLst>
              </a:tr>
              <a:tr h="45765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10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5091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Deferral of creation of Class change reads at transfer of ownership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In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/>
                        <a:t>Tbd</a:t>
                      </a:r>
                      <a:endParaRPr lang="en-GB" sz="900" dirty="0"/>
                    </a:p>
                    <a:p>
                      <a:pPr algn="ctr"/>
                      <a:endParaRPr lang="en-GB" sz="9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Shipper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57777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F851B4-F684-43C0-8E51-1929C8A6805D}"/>
              </a:ext>
            </a:extLst>
          </p:cNvPr>
          <p:cNvSpPr txBox="1"/>
          <p:nvPr/>
        </p:nvSpPr>
        <p:spPr>
          <a:xfrm>
            <a:off x="143337" y="5784112"/>
            <a:ext cx="11905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XRN5063 – Flow Weighted Average CV change is likely to be very complex and may not be delivered by a UK Link Major </a:t>
            </a:r>
            <a:r>
              <a:rPr lang="en-GB" sz="1000"/>
              <a:t>Release.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Service sustaining activity may be considered for inclusion in future releases.</a:t>
            </a:r>
          </a:p>
        </p:txBody>
      </p:sp>
    </p:spTree>
    <p:extLst>
      <p:ext uri="{BB962C8B-B14F-4D97-AF65-F5344CB8AC3E}">
        <p14:creationId xmlns:p14="http://schemas.microsoft.com/office/powerpoint/2010/main" val="380929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DD02-85B9-4613-835A-A550CF9C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Available Points 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A5DE2E-5730-4938-A426-3B170FB91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850007"/>
              </p:ext>
            </p:extLst>
          </p:nvPr>
        </p:nvGraphicFramePr>
        <p:xfrm>
          <a:off x="695324" y="1453091"/>
          <a:ext cx="1097280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772">
                  <a:extLst>
                    <a:ext uri="{9D8B030D-6E8A-4147-A177-3AD203B41FA5}">
                      <a16:colId xmlns:a16="http://schemas.microsoft.com/office/drawing/2014/main" val="1230548839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3478140728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740431854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038347982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387919805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236035085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830986546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208772449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103430963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89091702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038873915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65798384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1970153650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926181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Year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20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Month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June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July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Aug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Sept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Oct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Nov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Dec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Jan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Feb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Apr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68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Phase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Start-Up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Init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Design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Build / Test / Implement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71622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Points Available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199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740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4725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738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49934"/>
                  </a:ext>
                </a:extLst>
              </a:tr>
              <a:tr h="35602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186391"/>
                  </a:ext>
                </a:extLst>
              </a:tr>
            </a:tbl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id="{F522E4D4-A052-4890-8536-37D22185A419}"/>
              </a:ext>
            </a:extLst>
          </p:cNvPr>
          <p:cNvSpPr/>
          <p:nvPr/>
        </p:nvSpPr>
        <p:spPr>
          <a:xfrm rot="16200000">
            <a:off x="1471606" y="5401399"/>
            <a:ext cx="647700" cy="56197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25600F2-0126-447E-83EF-25A6F91DD7C0}"/>
              </a:ext>
            </a:extLst>
          </p:cNvPr>
          <p:cNvSpPr/>
          <p:nvPr/>
        </p:nvSpPr>
        <p:spPr>
          <a:xfrm rot="16200000">
            <a:off x="6267450" y="5401400"/>
            <a:ext cx="647700" cy="561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02F761F-8563-4F64-AD19-1F7DF4F245CD}"/>
              </a:ext>
            </a:extLst>
          </p:cNvPr>
          <p:cNvSpPr/>
          <p:nvPr/>
        </p:nvSpPr>
        <p:spPr>
          <a:xfrm rot="16200000">
            <a:off x="5491163" y="5401400"/>
            <a:ext cx="647700" cy="5619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E6E7771-737F-4A48-9162-A4AA3FC60EBF}"/>
              </a:ext>
            </a:extLst>
          </p:cNvPr>
          <p:cNvSpPr/>
          <p:nvPr/>
        </p:nvSpPr>
        <p:spPr>
          <a:xfrm rot="16200000">
            <a:off x="10891840" y="5406889"/>
            <a:ext cx="647700" cy="56197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399688-1BCC-44CA-B659-A1DF155C3B59}"/>
              </a:ext>
            </a:extLst>
          </p:cNvPr>
          <p:cNvSpPr txBox="1"/>
          <p:nvPr/>
        </p:nvSpPr>
        <p:spPr>
          <a:xfrm>
            <a:off x="4742023" y="6058758"/>
            <a:ext cx="144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Change Packs issued for review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89B01E-AF21-4E4B-8658-353FB58F000E}"/>
              </a:ext>
            </a:extLst>
          </p:cNvPr>
          <p:cNvSpPr txBox="1"/>
          <p:nvPr/>
        </p:nvSpPr>
        <p:spPr>
          <a:xfrm>
            <a:off x="6181728" y="6082076"/>
            <a:ext cx="116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Change Packs issued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6595B-E561-4CE0-B3C9-8EAC281DAD23}"/>
              </a:ext>
            </a:extLst>
          </p:cNvPr>
          <p:cNvSpPr txBox="1"/>
          <p:nvPr/>
        </p:nvSpPr>
        <p:spPr>
          <a:xfrm>
            <a:off x="10548224" y="6002973"/>
            <a:ext cx="1334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Implementation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CC0DA0-FA12-4002-841D-B2D31DC58FE5}"/>
              </a:ext>
            </a:extLst>
          </p:cNvPr>
          <p:cNvSpPr txBox="1"/>
          <p:nvPr/>
        </p:nvSpPr>
        <p:spPr>
          <a:xfrm>
            <a:off x="1211580" y="6006237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Scope Approval</a:t>
            </a:r>
          </a:p>
        </p:txBody>
      </p:sp>
    </p:spTree>
    <p:extLst>
      <p:ext uri="{BB962C8B-B14F-4D97-AF65-F5344CB8AC3E}">
        <p14:creationId xmlns:p14="http://schemas.microsoft.com/office/powerpoint/2010/main" val="202480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FB6F-8332-4A0E-B530-7031EEE1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Available Points B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4B5DB63-72A4-44A7-BBE2-468C69445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834250"/>
              </p:ext>
            </p:extLst>
          </p:nvPr>
        </p:nvGraphicFramePr>
        <p:xfrm>
          <a:off x="695324" y="1453091"/>
          <a:ext cx="1097280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772">
                  <a:extLst>
                    <a:ext uri="{9D8B030D-6E8A-4147-A177-3AD203B41FA5}">
                      <a16:colId xmlns:a16="http://schemas.microsoft.com/office/drawing/2014/main" val="1230548839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3478140728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740431854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038347982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387919805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236035085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830986546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208772449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103430963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89091702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4038873915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657983843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1970153650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926181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Year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20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Month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June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July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Aug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Sept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Oct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Nov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Dec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Jan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Feb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Apr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Jun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068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Phase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Start-Up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Init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Design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Build / Test / Implement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71622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Points Available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199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740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4725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738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49934"/>
                  </a:ext>
                </a:extLst>
              </a:tr>
              <a:tr h="35602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186391"/>
                  </a:ext>
                </a:extLst>
              </a:tr>
            </a:tbl>
          </a:graphicData>
        </a:graphic>
      </p:graphicFrame>
      <p:sp>
        <p:nvSpPr>
          <p:cNvPr id="4" name="Arrow: Right 3">
            <a:extLst>
              <a:ext uri="{FF2B5EF4-FFF2-40B4-BE49-F238E27FC236}">
                <a16:creationId xmlns:a16="http://schemas.microsoft.com/office/drawing/2014/main" id="{57326423-7AB5-431F-9559-DB9E811E48A2}"/>
              </a:ext>
            </a:extLst>
          </p:cNvPr>
          <p:cNvSpPr/>
          <p:nvPr/>
        </p:nvSpPr>
        <p:spPr>
          <a:xfrm rot="16200000">
            <a:off x="3115628" y="5398137"/>
            <a:ext cx="647700" cy="56197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EAE0107-9F8F-46BD-BC36-B24E2BAC53C1}"/>
              </a:ext>
            </a:extLst>
          </p:cNvPr>
          <p:cNvSpPr/>
          <p:nvPr/>
        </p:nvSpPr>
        <p:spPr>
          <a:xfrm rot="16200000">
            <a:off x="6267450" y="5401400"/>
            <a:ext cx="647700" cy="5619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3AD4945-0A58-422C-A6F4-1566CBC6256B}"/>
              </a:ext>
            </a:extLst>
          </p:cNvPr>
          <p:cNvSpPr/>
          <p:nvPr/>
        </p:nvSpPr>
        <p:spPr>
          <a:xfrm rot="16200000">
            <a:off x="5491163" y="5401400"/>
            <a:ext cx="647700" cy="5619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2F21399-E26A-4D14-BA34-E94C81D6E45A}"/>
              </a:ext>
            </a:extLst>
          </p:cNvPr>
          <p:cNvSpPr/>
          <p:nvPr/>
        </p:nvSpPr>
        <p:spPr>
          <a:xfrm rot="16200000">
            <a:off x="10891840" y="5406889"/>
            <a:ext cx="647700" cy="56197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4582FB-C629-472D-8E51-6CDD599DC381}"/>
              </a:ext>
            </a:extLst>
          </p:cNvPr>
          <p:cNvSpPr txBox="1"/>
          <p:nvPr/>
        </p:nvSpPr>
        <p:spPr>
          <a:xfrm>
            <a:off x="4742023" y="6058758"/>
            <a:ext cx="144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Change Packs issued for review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99BE92-738A-4D88-ABD0-8A5666C8D442}"/>
              </a:ext>
            </a:extLst>
          </p:cNvPr>
          <p:cNvSpPr txBox="1"/>
          <p:nvPr/>
        </p:nvSpPr>
        <p:spPr>
          <a:xfrm>
            <a:off x="6181728" y="6082076"/>
            <a:ext cx="116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Change Packs issued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D01FC5-1726-48CF-9FAC-393DFDDD7EE7}"/>
              </a:ext>
            </a:extLst>
          </p:cNvPr>
          <p:cNvSpPr txBox="1"/>
          <p:nvPr/>
        </p:nvSpPr>
        <p:spPr>
          <a:xfrm>
            <a:off x="10548224" y="6002973"/>
            <a:ext cx="1334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Implementation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3C713-2951-45B5-9032-5B638033ED32}"/>
              </a:ext>
            </a:extLst>
          </p:cNvPr>
          <p:cNvSpPr txBox="1"/>
          <p:nvPr/>
        </p:nvSpPr>
        <p:spPr>
          <a:xfrm>
            <a:off x="2810828" y="6042081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Scope Approval</a:t>
            </a:r>
          </a:p>
        </p:txBody>
      </p:sp>
    </p:spTree>
    <p:extLst>
      <p:ext uri="{BB962C8B-B14F-4D97-AF65-F5344CB8AC3E}">
        <p14:creationId xmlns:p14="http://schemas.microsoft.com/office/powerpoint/2010/main" val="376600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10D3E-87BE-401F-BACF-FC15CD59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August </a:t>
            </a:r>
            <a:r>
              <a:rPr lang="en-GB" dirty="0" err="1"/>
              <a:t>ChMC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7C4D0F-5A03-4BB6-8F6D-D2A029498F69}"/>
              </a:ext>
            </a:extLst>
          </p:cNvPr>
          <p:cNvSpPr txBox="1"/>
          <p:nvPr/>
        </p:nvSpPr>
        <p:spPr>
          <a:xfrm>
            <a:off x="848439" y="1014744"/>
            <a:ext cx="103348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June 21 Major Release</a:t>
            </a:r>
            <a:r>
              <a:rPr lang="en-GB" dirty="0"/>
              <a:t>:</a:t>
            </a:r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Seek scope 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Present High Level Plan (up to the end of Design)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Seek EQR approval for project costs up to end of Design Phase.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/>
              <a:t>Minor Release Drop 8</a:t>
            </a:r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Present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Confirm implementation date and PIS.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/>
              <a:t>November 21 Major Release:</a:t>
            </a:r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Update on progress through Capture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If applicable, discuss risks.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/>
              <a:t>Service Sustaining Schedule: </a:t>
            </a:r>
          </a:p>
          <a:p>
            <a:endParaRPr lang="en-GB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Activities to sustain UK Link service – overview.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416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D3003-397A-4218-9BAD-D587E38E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>
                <a:solidFill>
                  <a:schemeClr val="accent1"/>
                </a:solidFill>
              </a:rPr>
              <a:t>Glossary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CD1F9C-0A2F-434B-B1B5-E441EE9B20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1437640"/>
          <a:ext cx="10742429" cy="435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145">
                  <a:extLst>
                    <a:ext uri="{9D8B030D-6E8A-4147-A177-3AD203B41FA5}">
                      <a16:colId xmlns:a16="http://schemas.microsoft.com/office/drawing/2014/main" val="2188884990"/>
                    </a:ext>
                  </a:extLst>
                </a:gridCol>
                <a:gridCol w="8605284">
                  <a:extLst>
                    <a:ext uri="{9D8B030D-6E8A-4147-A177-3AD203B41FA5}">
                      <a16:colId xmlns:a16="http://schemas.microsoft.com/office/drawing/2014/main" val="91415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Project Phase Abbrev.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Project Phase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310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Factory Unit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97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Impact 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56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IDR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Implementation Dress Rehearsal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24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Post Implementation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10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Performance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66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Regression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832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System Integration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2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System Testing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98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Capture Artefact Abbrev.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Capture Artefact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Proposal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9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HLSO(s)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High Level Solution Option(s)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798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0E0DDAB964F640A8BF0BDEAE18EA45" ma:contentTypeVersion="9" ma:contentTypeDescription="Create a new document." ma:contentTypeScope="" ma:versionID="2d7f455a6aecd142216c52ae225fba20">
  <xsd:schema xmlns:xsd="http://www.w3.org/2001/XMLSchema" xmlns:xs="http://www.w3.org/2001/XMLSchema" xmlns:p="http://schemas.microsoft.com/office/2006/metadata/properties" xmlns:ns3="3cf0134e-5384-4db7-9855-78f8c7cf50e3" targetNamespace="http://schemas.microsoft.com/office/2006/metadata/properties" ma:root="true" ma:fieldsID="e9dae680b9b527d2e08bcbbf8e7b39e9" ns3:_="">
    <xsd:import namespace="3cf0134e-5384-4db7-9855-78f8c7cf5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0134e-5384-4db7-9855-78f8c7cf50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A7730C-F1BA-4F2F-B942-B684D324D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7CF354-D4F2-40BB-BABB-D1F6CF9EA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0134e-5384-4db7-9855-78f8c7cf5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438D4F-FD40-4B63-BFC9-471FF778230D}">
  <ds:schemaRefs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cf0134e-5384-4db7-9855-78f8c7cf50e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1067</Words>
  <Application>Microsoft Office PowerPoint</Application>
  <PresentationFormat>Widescreen</PresentationFormat>
  <Paragraphs>415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UK Link Future Releases Update</vt:lpstr>
      <vt:lpstr>UKLink Future Releases Update</vt:lpstr>
      <vt:lpstr>2020/2021 UK Link Governance Timeline</vt:lpstr>
      <vt:lpstr>Change Index – UK Link Allocated Change</vt:lpstr>
      <vt:lpstr>2021 UK Link Future Releases</vt:lpstr>
      <vt:lpstr>Available Points A</vt:lpstr>
      <vt:lpstr>Available Points B</vt:lpstr>
      <vt:lpstr>August ChMC</vt:lpstr>
      <vt:lpstr>Glossary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Releases Update</dc:title>
  <dc:creator>Hadfield, Richard</dc:creator>
  <cp:lastModifiedBy>Taggart, Rachel</cp:lastModifiedBy>
  <cp:revision>19</cp:revision>
  <cp:lastPrinted>2020-02-04T08:39:04Z</cp:lastPrinted>
  <dcterms:created xsi:type="dcterms:W3CDTF">2020-01-08T17:02:42Z</dcterms:created>
  <dcterms:modified xsi:type="dcterms:W3CDTF">2020-06-29T15:59:18Z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0x010100E10E0DDAB964F640A8BF0BDEAE18EA45</vt:lpwstr>
  </property>
</Properties>
</file>