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333" r:id="rId5"/>
    <p:sldId id="334" r:id="rId6"/>
    <p:sldId id="388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5761"/>
    <a:srgbClr val="4E8ACA"/>
    <a:srgbClr val="40D1F5"/>
    <a:srgbClr val="087793"/>
    <a:srgbClr val="B1D6E8"/>
    <a:srgbClr val="6440A3"/>
    <a:srgbClr val="D75733"/>
    <a:srgbClr val="56CF9E"/>
    <a:srgbClr val="FCBC55"/>
    <a:srgbClr val="84B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C00163-94EB-4FAB-8DE0-460763E71CA0}" v="1959" dt="2020-07-02T16:30:06.6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883" autoAdjust="0"/>
  </p:normalViewPr>
  <p:slideViewPr>
    <p:cSldViewPr>
      <p:cViewPr>
        <p:scale>
          <a:sx n="97" d="100"/>
          <a:sy n="97" d="100"/>
        </p:scale>
        <p:origin x="400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01/07/2020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01AC9-8C02-4662-8707-65A96B1FD4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KVI Relationship Management Q1  </a:t>
            </a:r>
            <a:br>
              <a:rPr lang="en-GB" dirty="0"/>
            </a:br>
            <a:br>
              <a:rPr lang="en-GB" dirty="0"/>
            </a:br>
            <a:r>
              <a:rPr lang="en-GB" dirty="0"/>
              <a:t>CoMC Update July 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8AEF1A-AD17-46B8-A3AE-2D4D9A5B72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Dionne Thompson</a:t>
            </a:r>
          </a:p>
        </p:txBody>
      </p:sp>
    </p:spTree>
    <p:extLst>
      <p:ext uri="{BB962C8B-B14F-4D97-AF65-F5344CB8AC3E}">
        <p14:creationId xmlns:p14="http://schemas.microsoft.com/office/powerpoint/2010/main" val="4000398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678DCC01-6AE7-4D6C-9BE4-0943F5596295}"/>
              </a:ext>
            </a:extLst>
          </p:cNvPr>
          <p:cNvSpPr/>
          <p:nvPr/>
        </p:nvSpPr>
        <p:spPr>
          <a:xfrm>
            <a:off x="100706" y="2463291"/>
            <a:ext cx="1451433" cy="2448707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5139FE5-A70D-436F-A83C-613CC50ACBDB}"/>
              </a:ext>
            </a:extLst>
          </p:cNvPr>
          <p:cNvSpPr/>
          <p:nvPr/>
        </p:nvSpPr>
        <p:spPr>
          <a:xfrm>
            <a:off x="1652300" y="2471107"/>
            <a:ext cx="1451433" cy="2448707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FB7D711-1C72-4C78-951B-2C0B488F518C}"/>
              </a:ext>
            </a:extLst>
          </p:cNvPr>
          <p:cNvSpPr/>
          <p:nvPr/>
        </p:nvSpPr>
        <p:spPr>
          <a:xfrm>
            <a:off x="3225076" y="2488367"/>
            <a:ext cx="1451433" cy="242363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756DEF4-A233-4C76-857A-4C2D78E3E418}"/>
              </a:ext>
            </a:extLst>
          </p:cNvPr>
          <p:cNvSpPr/>
          <p:nvPr/>
        </p:nvSpPr>
        <p:spPr>
          <a:xfrm>
            <a:off x="1536656" y="755676"/>
            <a:ext cx="3107352" cy="1579703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B3AC5E6-DE00-4B90-96AF-856B638761C4}"/>
              </a:ext>
            </a:extLst>
          </p:cNvPr>
          <p:cNvSpPr/>
          <p:nvPr/>
        </p:nvSpPr>
        <p:spPr>
          <a:xfrm>
            <a:off x="94824" y="761057"/>
            <a:ext cx="1272496" cy="1579703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27C9BE-976A-48B3-B2A9-1F9BF3ABD712}"/>
              </a:ext>
            </a:extLst>
          </p:cNvPr>
          <p:cNvSpPr txBox="1"/>
          <p:nvPr/>
        </p:nvSpPr>
        <p:spPr>
          <a:xfrm>
            <a:off x="1841754" y="3939902"/>
            <a:ext cx="7061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2"/>
                </a:solidFill>
              </a:rPr>
              <a:t>77%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C48B90-31FC-4B68-80EF-AC013B046424}"/>
              </a:ext>
            </a:extLst>
          </p:cNvPr>
          <p:cNvSpPr txBox="1"/>
          <p:nvPr/>
        </p:nvSpPr>
        <p:spPr>
          <a:xfrm>
            <a:off x="3386252" y="3961388"/>
            <a:ext cx="8272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2"/>
                </a:solidFill>
              </a:rPr>
              <a:t>95.1%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51103C-9CE4-4C8A-A521-293B3A8C73B6}"/>
              </a:ext>
            </a:extLst>
          </p:cNvPr>
          <p:cNvSpPr txBox="1"/>
          <p:nvPr/>
        </p:nvSpPr>
        <p:spPr>
          <a:xfrm>
            <a:off x="267097" y="3945757"/>
            <a:ext cx="834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2"/>
                </a:solidFill>
              </a:rPr>
              <a:t>83.6%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80545B-F158-4362-B9E9-8D04DAE8F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KVI Relationship Management Scores - June 2020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34157E5-B56C-4538-8EE5-AA9A582CCA31}"/>
              </a:ext>
            </a:extLst>
          </p:cNvPr>
          <p:cNvSpPr txBox="1"/>
          <p:nvPr/>
        </p:nvSpPr>
        <p:spPr>
          <a:xfrm>
            <a:off x="169154" y="4296167"/>
            <a:ext cx="123449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solidFill>
                  <a:srgbClr val="00B050"/>
                </a:solidFill>
              </a:rPr>
              <a:t>Up from: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2"/>
                </a:solidFill>
              </a:rPr>
              <a:t>75.0% Dec 19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2"/>
                </a:solidFill>
              </a:rPr>
              <a:t>81.9% Jun 19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C6DB14-6614-4949-82FF-3DE30A3CFE95}"/>
              </a:ext>
            </a:extLst>
          </p:cNvPr>
          <p:cNvSpPr txBox="1"/>
          <p:nvPr/>
        </p:nvSpPr>
        <p:spPr>
          <a:xfrm>
            <a:off x="1760958" y="4301683"/>
            <a:ext cx="1193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solidFill>
                  <a:srgbClr val="00B050"/>
                </a:solidFill>
              </a:rPr>
              <a:t>Up from: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2"/>
                </a:solidFill>
              </a:rPr>
              <a:t>67.3% Dec 19</a:t>
            </a:r>
            <a:endParaRPr lang="en-GB" sz="900" dirty="0">
              <a:solidFill>
                <a:schemeClr val="accent1"/>
              </a:solidFill>
            </a:endParaRPr>
          </a:p>
          <a:p>
            <a:r>
              <a:rPr lang="en-GB" sz="900" b="1" dirty="0">
                <a:solidFill>
                  <a:srgbClr val="FF0000"/>
                </a:solidFill>
              </a:rPr>
              <a:t>Down from: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2"/>
                </a:solidFill>
              </a:rPr>
              <a:t>84.9% Jun 19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BE49DB2-AE6D-4DFF-B42E-466418634E6A}"/>
              </a:ext>
            </a:extLst>
          </p:cNvPr>
          <p:cNvSpPr txBox="1"/>
          <p:nvPr/>
        </p:nvSpPr>
        <p:spPr>
          <a:xfrm>
            <a:off x="3293908" y="4296167"/>
            <a:ext cx="10755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solidFill>
                  <a:srgbClr val="00B050"/>
                </a:solidFill>
              </a:rPr>
              <a:t>Up from: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2"/>
                </a:solidFill>
              </a:rPr>
              <a:t>69.2% Dec19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2"/>
                </a:solidFill>
              </a:rPr>
              <a:t>87.9% Jun 19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CC69E85C-32ED-44EA-9806-D4A1CCFF64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516161"/>
              </p:ext>
            </p:extLst>
          </p:nvPr>
        </p:nvGraphicFramePr>
        <p:xfrm>
          <a:off x="4744169" y="1167593"/>
          <a:ext cx="4108043" cy="28707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5597">
                  <a:extLst>
                    <a:ext uri="{9D8B030D-6E8A-4147-A177-3AD203B41FA5}">
                      <a16:colId xmlns:a16="http://schemas.microsoft.com/office/drawing/2014/main" val="4057115916"/>
                    </a:ext>
                  </a:extLst>
                </a:gridCol>
                <a:gridCol w="518378">
                  <a:extLst>
                    <a:ext uri="{9D8B030D-6E8A-4147-A177-3AD203B41FA5}">
                      <a16:colId xmlns:a16="http://schemas.microsoft.com/office/drawing/2014/main" val="2478838046"/>
                    </a:ext>
                  </a:extLst>
                </a:gridCol>
                <a:gridCol w="823139">
                  <a:extLst>
                    <a:ext uri="{9D8B030D-6E8A-4147-A177-3AD203B41FA5}">
                      <a16:colId xmlns:a16="http://schemas.microsoft.com/office/drawing/2014/main" val="1470767151"/>
                    </a:ext>
                  </a:extLst>
                </a:gridCol>
                <a:gridCol w="785146">
                  <a:extLst>
                    <a:ext uri="{9D8B030D-6E8A-4147-A177-3AD203B41FA5}">
                      <a16:colId xmlns:a16="http://schemas.microsoft.com/office/drawing/2014/main" val="589261590"/>
                    </a:ext>
                  </a:extLst>
                </a:gridCol>
                <a:gridCol w="708242">
                  <a:extLst>
                    <a:ext uri="{9D8B030D-6E8A-4147-A177-3AD203B41FA5}">
                      <a16:colId xmlns:a16="http://schemas.microsoft.com/office/drawing/2014/main" val="2460434364"/>
                    </a:ext>
                  </a:extLst>
                </a:gridCol>
                <a:gridCol w="667541">
                  <a:extLst>
                    <a:ext uri="{9D8B030D-6E8A-4147-A177-3AD203B41FA5}">
                      <a16:colId xmlns:a16="http://schemas.microsoft.com/office/drawing/2014/main" val="2958213414"/>
                    </a:ext>
                  </a:extLst>
                </a:gridCol>
              </a:tblGrid>
              <a:tr h="439020">
                <a:tc>
                  <a:txBody>
                    <a:bodyPr/>
                    <a:lstStyle/>
                    <a:p>
                      <a:pPr algn="l"/>
                      <a:r>
                        <a:rPr lang="en-GB" sz="800" dirty="0">
                          <a:effectLst/>
                          <a:latin typeface="+mn-lt"/>
                        </a:rPr>
                        <a:t>Segment</a:t>
                      </a:r>
                    </a:p>
                  </a:txBody>
                  <a:tcPr marL="38074" marR="38074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Overall Trust</a:t>
                      </a:r>
                    </a:p>
                  </a:txBody>
                  <a:tcPr marL="38074" marR="38074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Strategic Decisions</a:t>
                      </a:r>
                    </a:p>
                  </a:txBody>
                  <a:tcPr marL="38074" marR="38074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Operational Services</a:t>
                      </a:r>
                    </a:p>
                  </a:txBody>
                  <a:tcPr marL="38074" marR="38074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Customer First</a:t>
                      </a:r>
                    </a:p>
                  </a:txBody>
                  <a:tcPr marL="38074" marR="38074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Response Vol</a:t>
                      </a:r>
                    </a:p>
                  </a:txBody>
                  <a:tcPr marL="38074" marR="38074" marT="0" marB="0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809437"/>
                  </a:ext>
                </a:extLst>
              </a:tr>
              <a:tr h="3167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5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All Segments</a:t>
                      </a:r>
                    </a:p>
                  </a:txBody>
                  <a:tcPr marL="38074" marR="3807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5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85.2%</a:t>
                      </a:r>
                    </a:p>
                  </a:txBody>
                  <a:tcPr marL="38074" marR="38074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5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84%</a:t>
                      </a:r>
                    </a:p>
                  </a:txBody>
                  <a:tcPr marL="38074" marR="38074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5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77%</a:t>
                      </a:r>
                    </a:p>
                  </a:txBody>
                  <a:tcPr marL="38074" marR="38074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5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95%</a:t>
                      </a:r>
                    </a:p>
                  </a:txBody>
                  <a:tcPr marL="38074" marR="38074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5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61</a:t>
                      </a:r>
                    </a:p>
                  </a:txBody>
                  <a:tcPr marL="38074" marR="38074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2415752"/>
                  </a:ext>
                </a:extLst>
              </a:tr>
              <a:tr h="3282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50" b="1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Large Shippers</a:t>
                      </a:r>
                      <a:endParaRPr lang="en-GB" sz="850" b="1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74" marR="3807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8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100%</a:t>
                      </a:r>
                    </a:p>
                  </a:txBody>
                  <a:tcPr marL="38074" marR="38074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100%</a:t>
                      </a:r>
                    </a:p>
                  </a:txBody>
                  <a:tcPr marL="38074" marR="38074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100%</a:t>
                      </a:r>
                    </a:p>
                  </a:txBody>
                  <a:tcPr marL="38074" marR="38074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100%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85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38074" marR="38074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</a:t>
                      </a:r>
                    </a:p>
                  </a:txBody>
                  <a:tcPr marL="38074" marR="38074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4154250"/>
                  </a:ext>
                </a:extLst>
              </a:tr>
              <a:tr h="3448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5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I&amp;C Shippers</a:t>
                      </a:r>
                    </a:p>
                  </a:txBody>
                  <a:tcPr marL="38074" marR="3807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8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90.2%</a:t>
                      </a:r>
                    </a:p>
                  </a:txBody>
                  <a:tcPr marL="38074" marR="3807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8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94.1%</a:t>
                      </a:r>
                    </a:p>
                  </a:txBody>
                  <a:tcPr marL="38074" marR="3807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8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82.4%</a:t>
                      </a:r>
                    </a:p>
                  </a:txBody>
                  <a:tcPr marL="38074" marR="3807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8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94.1%</a:t>
                      </a:r>
                    </a:p>
                  </a:txBody>
                  <a:tcPr marL="38074" marR="3807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8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17</a:t>
                      </a:r>
                    </a:p>
                  </a:txBody>
                  <a:tcPr marL="38074" marR="38074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4633276"/>
                  </a:ext>
                </a:extLst>
              </a:tr>
              <a:tr h="4073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5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S&amp;M Shippers</a:t>
                      </a:r>
                    </a:p>
                  </a:txBody>
                  <a:tcPr marL="38074" marR="3807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8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94.4%</a:t>
                      </a:r>
                    </a:p>
                  </a:txBody>
                  <a:tcPr marL="38074" marR="3807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91.7%</a:t>
                      </a:r>
                    </a:p>
                  </a:txBody>
                  <a:tcPr marL="38074" marR="3807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8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91.7%</a:t>
                      </a:r>
                    </a:p>
                  </a:txBody>
                  <a:tcPr marL="38074" marR="3807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8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100%</a:t>
                      </a:r>
                    </a:p>
                  </a:txBody>
                  <a:tcPr marL="38074" marR="3807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8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12</a:t>
                      </a:r>
                    </a:p>
                  </a:txBody>
                  <a:tcPr marL="38074" marR="38074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3088720"/>
                  </a:ext>
                </a:extLst>
              </a:tr>
              <a:tr h="3448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5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DN’s</a:t>
                      </a:r>
                    </a:p>
                  </a:txBody>
                  <a:tcPr marL="38074" marR="3807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8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58.3%</a:t>
                      </a:r>
                    </a:p>
                  </a:txBody>
                  <a:tcPr marL="38074" marR="3807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8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50%</a:t>
                      </a:r>
                    </a:p>
                  </a:txBody>
                  <a:tcPr marL="38074" marR="3807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8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41.7%</a:t>
                      </a:r>
                    </a:p>
                  </a:txBody>
                  <a:tcPr marL="38074" marR="3807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8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83.3%</a:t>
                      </a:r>
                    </a:p>
                  </a:txBody>
                  <a:tcPr marL="38074" marR="3807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8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12</a:t>
                      </a:r>
                    </a:p>
                  </a:txBody>
                  <a:tcPr marL="38074" marR="38074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1857739"/>
                  </a:ext>
                </a:extLst>
              </a:tr>
              <a:tr h="3448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5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IGT’s</a:t>
                      </a:r>
                    </a:p>
                  </a:txBody>
                  <a:tcPr marL="38074" marR="3807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8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83.3%</a:t>
                      </a:r>
                    </a:p>
                  </a:txBody>
                  <a:tcPr marL="38074" marR="3807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8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80%</a:t>
                      </a:r>
                    </a:p>
                  </a:txBody>
                  <a:tcPr marL="38074" marR="3807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8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70%</a:t>
                      </a:r>
                    </a:p>
                  </a:txBody>
                  <a:tcPr marL="38074" marR="3807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8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100%</a:t>
                      </a:r>
                    </a:p>
                  </a:txBody>
                  <a:tcPr marL="38074" marR="3807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8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</a:t>
                      </a:r>
                    </a:p>
                  </a:txBody>
                  <a:tcPr marL="38074" marR="38074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1866475"/>
                  </a:ext>
                </a:extLst>
              </a:tr>
              <a:tr h="3448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5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NGT</a:t>
                      </a:r>
                    </a:p>
                  </a:txBody>
                  <a:tcPr marL="38074" marR="38074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8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100%</a:t>
                      </a:r>
                    </a:p>
                  </a:txBody>
                  <a:tcPr marL="38074" marR="3807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8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100%</a:t>
                      </a:r>
                    </a:p>
                  </a:txBody>
                  <a:tcPr marL="38074" marR="3807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8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100%</a:t>
                      </a:r>
                    </a:p>
                  </a:txBody>
                  <a:tcPr marL="38074" marR="3807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8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100%</a:t>
                      </a:r>
                    </a:p>
                  </a:txBody>
                  <a:tcPr marL="38074" marR="38074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85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2</a:t>
                      </a:r>
                    </a:p>
                  </a:txBody>
                  <a:tcPr marL="38074" marR="38074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2573589"/>
                  </a:ext>
                </a:extLst>
              </a:tr>
            </a:tbl>
          </a:graphicData>
        </a:graphic>
      </p:graphicFrame>
      <p:sp>
        <p:nvSpPr>
          <p:cNvPr id="19" name="Arrow: Up 18">
            <a:extLst>
              <a:ext uri="{FF2B5EF4-FFF2-40B4-BE49-F238E27FC236}">
                <a16:creationId xmlns:a16="http://schemas.microsoft.com/office/drawing/2014/main" id="{6A8E540C-3E2C-4FBF-8F15-2DF40918DDD3}"/>
              </a:ext>
            </a:extLst>
          </p:cNvPr>
          <p:cNvSpPr/>
          <p:nvPr/>
        </p:nvSpPr>
        <p:spPr>
          <a:xfrm>
            <a:off x="4135183" y="4083918"/>
            <a:ext cx="76777" cy="111367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Arrow: Up 19">
            <a:extLst>
              <a:ext uri="{FF2B5EF4-FFF2-40B4-BE49-F238E27FC236}">
                <a16:creationId xmlns:a16="http://schemas.microsoft.com/office/drawing/2014/main" id="{7F94C1AF-1B84-4497-8181-28A56445CAF9}"/>
              </a:ext>
            </a:extLst>
          </p:cNvPr>
          <p:cNvSpPr/>
          <p:nvPr/>
        </p:nvSpPr>
        <p:spPr>
          <a:xfrm>
            <a:off x="2478999" y="4083918"/>
            <a:ext cx="76777" cy="111367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Arrow: Up 20">
            <a:extLst>
              <a:ext uri="{FF2B5EF4-FFF2-40B4-BE49-F238E27FC236}">
                <a16:creationId xmlns:a16="http://schemas.microsoft.com/office/drawing/2014/main" id="{0C93F760-1068-4FF8-81C4-C8CD7108BA8B}"/>
              </a:ext>
            </a:extLst>
          </p:cNvPr>
          <p:cNvSpPr/>
          <p:nvPr/>
        </p:nvSpPr>
        <p:spPr>
          <a:xfrm>
            <a:off x="1038839" y="4083918"/>
            <a:ext cx="76777" cy="111367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6F9EFC9-6529-44B1-814F-4459D3F79180}"/>
              </a:ext>
            </a:extLst>
          </p:cNvPr>
          <p:cNvSpPr/>
          <p:nvPr/>
        </p:nvSpPr>
        <p:spPr>
          <a:xfrm>
            <a:off x="184281" y="1101885"/>
            <a:ext cx="1003343" cy="432048"/>
          </a:xfrm>
          <a:prstGeom prst="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>
                <a:solidFill>
                  <a:schemeClr val="accent6">
                    <a:lumMod val="75000"/>
                  </a:schemeClr>
                </a:solidFill>
              </a:rPr>
              <a:t>85.2%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50ED7B-6B32-409B-BB8A-9E7A7B91DFDD}"/>
              </a:ext>
            </a:extLst>
          </p:cNvPr>
          <p:cNvSpPr/>
          <p:nvPr/>
        </p:nvSpPr>
        <p:spPr>
          <a:xfrm>
            <a:off x="184281" y="915566"/>
            <a:ext cx="1003343" cy="18764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/>
              <a:t>Relationship Management Trust </a:t>
            </a:r>
          </a:p>
        </p:txBody>
      </p:sp>
      <p:sp>
        <p:nvSpPr>
          <p:cNvPr id="22" name="Arrow: Up 21">
            <a:extLst>
              <a:ext uri="{FF2B5EF4-FFF2-40B4-BE49-F238E27FC236}">
                <a16:creationId xmlns:a16="http://schemas.microsoft.com/office/drawing/2014/main" id="{EFF87A7F-5852-4606-BE9A-B9ABBE8C066E}"/>
              </a:ext>
            </a:extLst>
          </p:cNvPr>
          <p:cNvSpPr/>
          <p:nvPr/>
        </p:nvSpPr>
        <p:spPr>
          <a:xfrm>
            <a:off x="1022012" y="1275606"/>
            <a:ext cx="76777" cy="111367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F3A5C83-D753-4B67-BA16-B36E3577F081}"/>
              </a:ext>
            </a:extLst>
          </p:cNvPr>
          <p:cNvSpPr txBox="1"/>
          <p:nvPr/>
        </p:nvSpPr>
        <p:spPr>
          <a:xfrm>
            <a:off x="94823" y="1563638"/>
            <a:ext cx="127249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solidFill>
                  <a:schemeClr val="accent6">
                    <a:lumMod val="75000"/>
                  </a:schemeClr>
                </a:solidFill>
              </a:rPr>
              <a:t>Target Score 95%</a:t>
            </a:r>
          </a:p>
          <a:p>
            <a:endParaRPr lang="en-GB" sz="9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GB" sz="900" b="1" dirty="0">
                <a:solidFill>
                  <a:srgbClr val="00B050"/>
                </a:solidFill>
              </a:rPr>
              <a:t>Up from: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2"/>
                </a:solidFill>
              </a:rPr>
              <a:t>70.5% Dec 19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2"/>
                </a:solidFill>
              </a:rPr>
              <a:t>84.8% Jun 19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4E8E13E-E942-46BA-87BD-5578FFDF59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8866" y="879898"/>
            <a:ext cx="2821347" cy="1322201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8E72C533-9344-4862-9435-932FAA97157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671" t="89444" r="13836" b="3150"/>
          <a:stretch/>
        </p:blipFill>
        <p:spPr>
          <a:xfrm>
            <a:off x="846717" y="2490927"/>
            <a:ext cx="3274102" cy="203722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2E7F7E65-2364-4764-8207-59789EF3FECE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4"/>
          <a:srcRect l="27986" t="2865" r="28781" b="8117"/>
          <a:stretch/>
        </p:blipFill>
        <p:spPr>
          <a:xfrm>
            <a:off x="291789" y="2722285"/>
            <a:ext cx="914400" cy="1170000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2C5E2AD3-5CCF-45BF-ADD1-17960EE3D3B4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5"/>
          <a:srcRect l="29559" t="2865" r="28781" b="8117"/>
          <a:stretch/>
        </p:blipFill>
        <p:spPr>
          <a:xfrm>
            <a:off x="1892698" y="2716626"/>
            <a:ext cx="914400" cy="117000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9BDCE033-02BD-4432-B542-3C8E8E0A8849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6"/>
          <a:srcRect l="29387" t="2433" r="28238" b="9462"/>
          <a:stretch/>
        </p:blipFill>
        <p:spPr>
          <a:xfrm>
            <a:off x="3423140" y="2729681"/>
            <a:ext cx="946328" cy="11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667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0BCC4-F83A-48F0-8306-A90F90620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Customer Feedback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90FBC-009C-43BA-A5DA-7A5CB98B1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9582"/>
            <a:ext cx="4042792" cy="3672408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GB" sz="1400" b="1" dirty="0"/>
              <a:t>Improvements seen by customers:</a:t>
            </a:r>
          </a:p>
          <a:p>
            <a:pPr lvl="0"/>
            <a:r>
              <a:rPr lang="en-GB" sz="1400" dirty="0"/>
              <a:t>Improvements to Customer Contact backlogs and turnaround timescales</a:t>
            </a:r>
          </a:p>
          <a:p>
            <a:pPr marL="0" lvl="0" indent="0">
              <a:buNone/>
            </a:pPr>
            <a:endParaRPr lang="en-GB" sz="1400" dirty="0"/>
          </a:p>
          <a:p>
            <a:pPr lvl="0"/>
            <a:r>
              <a:rPr lang="en-GB" sz="1400" dirty="0"/>
              <a:t>Xoserve’s approach to COVID19 </a:t>
            </a:r>
          </a:p>
          <a:p>
            <a:pPr marL="0" lvl="0" indent="0">
              <a:buNone/>
            </a:pPr>
            <a:endParaRPr lang="en-GB" sz="1400" dirty="0"/>
          </a:p>
          <a:p>
            <a:pPr lvl="0"/>
            <a:r>
              <a:rPr lang="en-GB" sz="1400" dirty="0"/>
              <a:t>Easy access to data via DDP platform</a:t>
            </a:r>
          </a:p>
          <a:p>
            <a:pPr marL="0" lvl="0" indent="0">
              <a:buNone/>
            </a:pPr>
            <a:endParaRPr lang="en-GB" sz="1400" dirty="0"/>
          </a:p>
          <a:p>
            <a:r>
              <a:rPr lang="en-GB" sz="1400" dirty="0"/>
              <a:t>Improvements to customer engagement including increased frequency and development of partnering based relationships</a:t>
            </a:r>
          </a:p>
          <a:p>
            <a:pPr marL="0" indent="0">
              <a:buNone/>
            </a:pPr>
            <a:endParaRPr lang="en-GB" sz="1400" dirty="0"/>
          </a:p>
          <a:p>
            <a:r>
              <a:rPr lang="en-GB" sz="1400" dirty="0"/>
              <a:t>Dedicated focus on understanding customer needs and their pain points.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45006BD-2D6A-48C2-8F88-C21C63804314}"/>
              </a:ext>
            </a:extLst>
          </p:cNvPr>
          <p:cNvSpPr txBox="1">
            <a:spLocks/>
          </p:cNvSpPr>
          <p:nvPr/>
        </p:nvSpPr>
        <p:spPr>
          <a:xfrm>
            <a:off x="4860032" y="1059582"/>
            <a:ext cx="41148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400" b="1" dirty="0"/>
              <a:t>Required / in progress improvements:</a:t>
            </a:r>
          </a:p>
          <a:p>
            <a:r>
              <a:rPr lang="en-GB" sz="1400" dirty="0"/>
              <a:t>Operational issues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400" dirty="0"/>
              <a:t>Proactive communications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400" dirty="0"/>
              <a:t>Timely resolution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400" dirty="0"/>
              <a:t>Understanding of customer impacts</a:t>
            </a:r>
          </a:p>
          <a:p>
            <a:endParaRPr lang="en-GB" sz="1400" dirty="0"/>
          </a:p>
          <a:p>
            <a:r>
              <a:rPr lang="en-GB" sz="1400" dirty="0"/>
              <a:t>DDP developments and access to self-serve data for all customer segments</a:t>
            </a:r>
          </a:p>
          <a:p>
            <a:endParaRPr lang="en-GB" sz="1400" dirty="0"/>
          </a:p>
          <a:p>
            <a:r>
              <a:rPr lang="en-GB" sz="1400" dirty="0"/>
              <a:t>Customer Experience Contact Transformation</a:t>
            </a:r>
          </a:p>
          <a:p>
            <a:endParaRPr lang="en-GB" sz="1400" dirty="0"/>
          </a:p>
          <a:p>
            <a:r>
              <a:rPr lang="en-GB" sz="1400" dirty="0"/>
              <a:t>Customer Journey/Process Improvements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400" dirty="0"/>
              <a:t>Change Management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400" dirty="0"/>
              <a:t>New Entrants (Join)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400" dirty="0"/>
              <a:t>Invoicing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400" dirty="0"/>
              <a:t>CMS processes</a:t>
            </a:r>
          </a:p>
          <a:p>
            <a:pPr marL="457200" lvl="1" indent="0">
              <a:buNone/>
            </a:pPr>
            <a:endParaRPr lang="en-GB" sz="1400" dirty="0"/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536477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78529C455A9849A187361FC3458725" ma:contentTypeVersion="6" ma:contentTypeDescription="Create a new document." ma:contentTypeScope="" ma:versionID="5555bc4e76dcffa51c54044eeb283f7a">
  <xsd:schema xmlns:xsd="http://www.w3.org/2001/XMLSchema" xmlns:xs="http://www.w3.org/2001/XMLSchema" xmlns:p="http://schemas.microsoft.com/office/2006/metadata/properties" xmlns:ns2="06f4956c-4c52-4651-8c4e-2a64183ace1b" xmlns:ns3="103fba77-31dd-4780-83f9-c54f26c3a260" targetNamespace="http://schemas.microsoft.com/office/2006/metadata/properties" ma:root="true" ma:fieldsID="04e7acac1b15043f2fc7db01ae58639f" ns2:_="" ns3:_="">
    <xsd:import namespace="06f4956c-4c52-4651-8c4e-2a64183ace1b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f4956c-4c52-4651-8c4e-2a64183ace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1B2E31-4703-4F4D-BB47-74A8364BAC36}">
  <ds:schemaRefs>
    <ds:schemaRef ds:uri="http://purl.org/dc/elements/1.1/"/>
    <ds:schemaRef ds:uri="676fbb9b-c7df-4d7d-b8a9-6a11167a02c4"/>
    <ds:schemaRef ds:uri="http://purl.org/dc/terms/"/>
    <ds:schemaRef ds:uri="http://schemas.microsoft.com/office/2006/metadata/properties"/>
    <ds:schemaRef ds:uri="29ab909f-162c-4151-9252-06cf097c461b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BF19B3D-F086-4639-ACEE-2A631F304955}"/>
</file>

<file path=docProps/app.xml><?xml version="1.0" encoding="utf-8"?>
<Properties xmlns="http://schemas.openxmlformats.org/officeDocument/2006/extended-properties" xmlns:vt="http://schemas.openxmlformats.org/officeDocument/2006/docPropsVTypes">
  <TotalTime>3540</TotalTime>
  <Words>260</Words>
  <Application>Microsoft Office PowerPoint</Application>
  <PresentationFormat>On-screen Show (16:9)</PresentationFormat>
  <Paragraphs>97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Courier New</vt:lpstr>
      <vt:lpstr>Office Theme</vt:lpstr>
      <vt:lpstr>KVI Relationship Management Q1    CoMC Update July 2020</vt:lpstr>
      <vt:lpstr>KVI Relationship Management Scores - June 2020</vt:lpstr>
      <vt:lpstr>Customer Feedback Summary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Thompson, Dionne</cp:lastModifiedBy>
  <cp:revision>150</cp:revision>
  <dcterms:created xsi:type="dcterms:W3CDTF">2018-09-02T17:12:15Z</dcterms:created>
  <dcterms:modified xsi:type="dcterms:W3CDTF">2020-07-02T16:37:52Z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0x010100CD78529C455A9849A187361FC3458725</vt:lpwstr>
  </property>
</Properties>
</file>