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08C6B-DC87-4574-872A-A7B76DEFA42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B919F-3109-4844-8676-AEC697D13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10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D43F8-F0E9-4DB3-A2E7-A567192538C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00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F249-0429-4E12-BEEC-8F274DE73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ABDAB-6CE1-41A2-81D1-5A5FF92AC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05058-5581-4353-A733-B24D80DE3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465EE-BE43-4D6E-BA57-76E14D360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20971-4F35-4004-8AC9-AB2999614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3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230A-EFE3-4B9A-9D2A-675FC0216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93078-3BAE-4822-93B3-3EED2F14B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D73EC-2AAC-4491-BC15-2747F80E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D5237-478A-4B99-9721-9B9A40D6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250B6-1C88-401F-B24F-3F6274F27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28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1EFDFD-638C-430E-8ED4-5D0458235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7CAD9-A244-499C-B153-DA9B30423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3D749-18E3-4FA6-9FE6-B5F3D555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EF443-AD99-4C45-B905-206FAA3CD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20473-EDF0-4AE9-B97B-044F9E34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04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CA1B8-2E0F-49ED-A8CB-FE10A9A9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BF7F5-C93E-4E3C-926C-4093CB62A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D5B03-8E23-4F30-AC9D-36C87E6F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79232-E5BE-49C3-A125-4948BF47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C124E-00E7-48D9-BF99-46D380FB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31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45649-B680-47D4-8537-67544EC48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EB350-FD96-47E3-AA89-24A9F32E7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07D7E-A8EE-4DF5-A3D6-29B7E70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E9EDB-792F-418D-82C8-9E7C4822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41BA1-72A4-4E26-BFC9-DEC1EEC1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28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9676D-44A4-46BD-9BE2-15436A4E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0E2E0-3E9B-4B48-AEFF-436AA59FF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1918C-410C-4064-852D-213A893C7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8DCFD-E104-49BD-A8E1-8BE84870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EF50E-C840-4B68-B53C-6A8588FF8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B6973-5BB4-4B1A-8A6E-216602EE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4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01F5-3A3C-4732-9889-216D08527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445E5-BC77-41E6-A66A-D5A56F475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4EBB1-6C87-41CA-AAA0-7D6D2811B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D4732-3C5E-485D-BBC7-F0EC1CEAB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C3DB6-22F5-4B58-8024-AAB245AA2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A470C8-19D5-4D04-A920-694E472C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35BDF6-7C93-46AD-95FB-7477C1B0C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D111E0-D600-42FA-9B03-07F0FF54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76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80B0-7FFD-4955-A493-8F7BF792B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CC6591-743D-46AC-B9E9-4E50F110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124D79-E645-4FBF-80A3-1A4FAF8C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4B17E-722A-4CE2-86E9-16183C2F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6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4B2D45-645F-49CD-95DB-0852ACEF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F9D222-9309-484B-849B-CD81734D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E5096-2323-4595-8EE2-4EF81536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53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AD86-4FBE-41AC-94DD-82AC2F75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570F9-CF68-446A-8225-8D5932FCD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70BEB-2116-467B-8314-E1AA8194F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48897-5981-40E7-9E4B-9B6598DF0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6ACB0-A624-44A3-9169-B7A22D16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B6465-D168-4920-B626-F2660724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6833-52ED-45E6-95D1-758134A4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B73527-F0EF-49A8-96D9-72FB4B8D2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ECD3E-C0C8-4EDB-8DCF-AEA0A887C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7F3D1-922D-47F4-9F6C-C38CE104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F2BB0-BBBE-40A8-BA96-8340F4E8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0C12A-F2D0-4A7E-BF1D-A4B4C0711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8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leancrew.com/all-this/2013/02/one-step-watermarking-service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65000" b="-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6E6C79-EEFD-4F8E-960E-C6181A54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F3AF9-1C58-4692-9880-8CCB989D1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81EEB-200E-4D29-ABFB-58058FE1B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3C03-E6F4-4B9D-91F0-53470AFF0E9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E7AD8-F796-4BE1-9657-3E7264CA7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21B43-3747-49E5-A45F-16546F8AC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45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686931"/>
              </p:ext>
            </p:extLst>
          </p:nvPr>
        </p:nvGraphicFramePr>
        <p:xfrm>
          <a:off x="375138" y="560361"/>
          <a:ext cx="11519171" cy="6354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2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5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971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Subject Areas</a:t>
                      </a:r>
                    </a:p>
                  </a:txBody>
                  <a:tcPr marL="121920" marR="121920" marT="60960" marB="6096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Areas to cover</a:t>
                      </a:r>
                    </a:p>
                  </a:txBody>
                  <a:tcPr marL="121920" marR="121920" marT="60960" marB="6096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Monthly RAG</a:t>
                      </a:r>
                    </a:p>
                  </a:txBody>
                  <a:tcPr marL="121920" marR="121920" marT="60960" marB="6096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348">
                <a:tc>
                  <a:txBody>
                    <a:bodyPr/>
                    <a:lstStyle/>
                    <a:p>
                      <a:pPr algn="l"/>
                      <a:endParaRPr lang="en-GB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 defTabSz="4572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sz="10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Percentage of Cash Collected by Payment Due Date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sz="10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Percentage of Cash Collected by Payment Due Date +3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90.47% collected by Payment Due Date</a:t>
                      </a:r>
                    </a:p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99.93% collected by Payment Due Date +3</a:t>
                      </a:r>
                    </a:p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concerns to highlight in terms of customers ability to pay.</a:t>
                      </a:r>
                    </a:p>
                  </a:txBody>
                  <a:tcPr marL="121920" marR="121920" marT="60960" marB="6096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923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sz="10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Credit Agency Updates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significant downgrades to report or companies moving to a high risk category requiring action to be taken.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 customers have security in place in the form of Letter of Credit or Parent Company Guarantee. 99% have a published credit rating with Experian, D&amp;B or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Graydons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D&amp;B service to cease from November 2020</a:t>
                      </a:r>
                    </a:p>
                  </a:txBody>
                  <a:tcPr marL="121920" marR="121920" marT="60960" marB="6096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907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Failed Users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Debt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Users who have failed (2 x Shipper, 15 x Supplier)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£53,555.05 of debt recorded. Debt over £1k pursued through administrators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Debt approach to be raised with DSC Contract Management meeting</a:t>
                      </a:r>
                    </a:p>
                  </a:txBody>
                  <a:tcPr marL="121920" marR="121920" marT="60960" marB="6096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583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Escalations to Committee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 Escalations to committee</a:t>
                      </a:r>
                    </a:p>
                  </a:txBody>
                  <a:tcPr marL="121920" marR="121920" marT="60960" marB="6096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5174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Invoicing Issues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Late Paid Interest</a:t>
                      </a:r>
                      <a:endParaRPr lang="en-GB" sz="1000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invoicing issues reported during month </a:t>
                      </a:r>
                    </a:p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Mays late paid interest charges were issued on 8</a:t>
                      </a:r>
                      <a:r>
                        <a:rPr lang="en-US" sz="12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June 2020</a:t>
                      </a:r>
                    </a:p>
                  </a:txBody>
                  <a:tcPr marL="121920" marR="121920" marT="60960" marB="6096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5174">
                <a:tc>
                  <a:txBody>
                    <a:bodyPr/>
                    <a:lstStyle/>
                    <a:p>
                      <a:pPr algn="l"/>
                      <a:endParaRPr lang="en-GB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Focus Areas for next quarter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Modifications Updates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Continue early engagement with customers leading up to payment due date.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Continue to monitor closely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organisation's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using Credit Agency alerts/reporting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review of DSC Credit Rules and Debt Approach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updates regarding upcoming MOD’s</a:t>
                      </a:r>
                    </a:p>
                  </a:txBody>
                  <a:tcPr marL="121920" marR="121920" marT="60960" marB="6096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148215"/>
                  </a:ext>
                </a:extLst>
              </a:tr>
            </a:tbl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7292" y="169532"/>
            <a:ext cx="11891433" cy="480053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DSC Credit Committee Scorecard – May 2020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18940" y="3846873"/>
            <a:ext cx="1139176" cy="632473"/>
          </a:xfrm>
          <a:prstGeom prst="ellipse">
            <a:avLst/>
          </a:prstGeom>
          <a:solidFill>
            <a:srgbClr val="9CCB3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bg1"/>
                </a:solidFill>
              </a:rPr>
              <a:t>Escalations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618940" y="1034038"/>
            <a:ext cx="1139176" cy="632473"/>
          </a:xfrm>
          <a:prstGeom prst="ellipse">
            <a:avLst/>
          </a:prstGeom>
          <a:solidFill>
            <a:srgbClr val="BD6A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bg1"/>
                </a:solidFill>
              </a:rPr>
              <a:t>Cash Collection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618940" y="1955505"/>
            <a:ext cx="1139176" cy="632473"/>
          </a:xfrm>
          <a:prstGeom prst="ellipse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bg1"/>
                </a:solidFill>
              </a:rPr>
              <a:t>Security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18940" y="2932030"/>
            <a:ext cx="1139176" cy="632473"/>
          </a:xfrm>
          <a:prstGeom prst="ellipse">
            <a:avLst/>
          </a:prstGeom>
          <a:solidFill>
            <a:srgbClr val="F583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bg1"/>
                </a:solidFill>
              </a:rPr>
              <a:t>Debt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18940" y="4945946"/>
            <a:ext cx="1139176" cy="632473"/>
          </a:xfrm>
          <a:prstGeom prst="ellipse">
            <a:avLst/>
          </a:prstGeom>
          <a:solidFill>
            <a:srgbClr val="2B80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bg1"/>
                </a:solidFill>
              </a:rPr>
              <a:t>Invoicing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18940" y="5969248"/>
            <a:ext cx="1139176" cy="632473"/>
          </a:xfrm>
          <a:prstGeom prst="ellipse">
            <a:avLst/>
          </a:prstGeom>
          <a:solidFill>
            <a:srgbClr val="9C48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chemeClr val="bg1"/>
                </a:solidFill>
              </a:rPr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285185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A485E69EAF14DBDB4F0F2A8F7C186" ma:contentTypeVersion="10" ma:contentTypeDescription="Create a new document." ma:contentTypeScope="" ma:versionID="7388c6d395466f9552235ad6c0af92af">
  <xsd:schema xmlns:xsd="http://www.w3.org/2001/XMLSchema" xmlns:xs="http://www.w3.org/2001/XMLSchema" xmlns:p="http://schemas.microsoft.com/office/2006/metadata/properties" xmlns:ns3="bfc61d46-007a-4a64-b0e0-6ad1104442db" targetNamespace="http://schemas.microsoft.com/office/2006/metadata/properties" ma:root="true" ma:fieldsID="62d76a7e7da5ee846779b71f0eb2db70" ns3:_="">
    <xsd:import namespace="bfc61d46-007a-4a64-b0e0-6ad1104442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c61d46-007a-4a64-b0e0-6ad110444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84B51A-7853-4AB3-B0EA-76E6B976B1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56BE7F-B72E-4A28-A952-22958F1CD7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c61d46-007a-4a64-b0e0-6ad110444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49241-3EFB-419A-903C-88D3378ABE9E}">
  <ds:schemaRefs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fc61d46-007a-4a64-b0e0-6ad1104442d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247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DSC Credit Committee Scorecard – May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Scorecard 2019/20</dc:title>
  <dc:creator>Jones, Stephanie</dc:creator>
  <cp:lastModifiedBy>Helen Cuin</cp:lastModifiedBy>
  <cp:revision>28</cp:revision>
  <dcterms:created xsi:type="dcterms:W3CDTF">2019-09-24T07:46:28Z</dcterms:created>
  <dcterms:modified xsi:type="dcterms:W3CDTF">2020-06-16T06:59:28Z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0x010100BD5A485E69EAF14DBDB4F0F2A8F7C186</vt:lpwstr>
  </property>
  <property fmtid="{D5CDD505-2E9C-101B-9397-08002B2CF9AE}" pid="3" name="_NewReviewCycle">
    <vt:lpwstr/>
  </property>
  <property fmtid="{D5CDD505-2E9C-101B-9397-08002B2CF9AE}" pid="4" name="ppcDepartment">
    <vt:lpwstr>52;#Architecture|f859e213-40db-4403-8b46-59307385e2be</vt:lpwstr>
  </property>
  <property fmtid="{D5CDD505-2E9C-101B-9397-08002B2CF9AE}" pid="5" name="DocumentType">
    <vt:lpwstr>9;#Guide|230f79bc-a365-48ef-bc07-9eb377a7c60e</vt:lpwstr>
  </property>
</Properties>
</file>