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8" r:id="rId5"/>
    <p:sldId id="321" r:id="rId6"/>
    <p:sldId id="373" r:id="rId7"/>
    <p:sldId id="375" r:id="rId8"/>
    <p:sldId id="290" r:id="rId9"/>
    <p:sldId id="378" r:id="rId10"/>
    <p:sldId id="377" r:id="rId11"/>
    <p:sldId id="376" r:id="rId12"/>
    <p:sldId id="367" r:id="rId13"/>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118B7-6C95-4089-A055-08B11718BC40}" v="3816" dt="2020-06-08T16:36:23.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43339" autoAdjust="0"/>
  </p:normalViewPr>
  <p:slideViewPr>
    <p:cSldViewPr>
      <p:cViewPr varScale="1">
        <p:scale>
          <a:sx n="89" d="100"/>
          <a:sy n="89" d="100"/>
        </p:scale>
        <p:origin x="924" y="48"/>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AQ</a:t>
            </a:r>
            <a:r>
              <a:rPr lang="en-US" b="1" baseline="0"/>
              <a:t> </a:t>
            </a:r>
            <a:r>
              <a:rPr lang="en-US" b="1"/>
              <a:t>Defect Status (Feb</a:t>
            </a:r>
            <a:r>
              <a:rPr lang="en-US" b="1" baseline="0"/>
              <a:t> 20 - June 20)</a:t>
            </a:r>
            <a:endParaRPr lang="en-US"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'[AQ Defects input sheet.xlsx]Sheet1'!$B$5</c:f>
              <c:strCache>
                <c:ptCount val="1"/>
                <c:pt idx="0">
                  <c:v>Mar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'[AQ Defects input sheet.xlsx]Sheet1'!$C$4:$E$4</c:f>
              <c:strCache>
                <c:ptCount val="3"/>
                <c:pt idx="0">
                  <c:v>Total </c:v>
                </c:pt>
                <c:pt idx="1">
                  <c:v>Open</c:v>
                </c:pt>
                <c:pt idx="2">
                  <c:v>Resolved</c:v>
                </c:pt>
              </c:strCache>
            </c:strRef>
          </c:cat>
          <c:val>
            <c:numRef>
              <c:f>'[AQ Defects input sheet.xlsx]Sheet1'!$C$5:$E$5</c:f>
              <c:numCache>
                <c:formatCode>General</c:formatCode>
                <c:ptCount val="3"/>
                <c:pt idx="0">
                  <c:v>52</c:v>
                </c:pt>
                <c:pt idx="1">
                  <c:v>17</c:v>
                </c:pt>
                <c:pt idx="2">
                  <c:v>35</c:v>
                </c:pt>
              </c:numCache>
            </c:numRef>
          </c:val>
          <c:extLst>
            <c:ext xmlns:c16="http://schemas.microsoft.com/office/drawing/2014/chart" uri="{C3380CC4-5D6E-409C-BE32-E72D297353CC}">
              <c16:uniqueId val="{00000000-6253-42B3-93E5-314351184DCB}"/>
            </c:ext>
          </c:extLst>
        </c:ser>
        <c:ser>
          <c:idx val="1"/>
          <c:order val="1"/>
          <c:tx>
            <c:strRef>
              <c:f>'[AQ Defects input sheet.xlsx]Sheet1'!$B$6</c:f>
              <c:strCache>
                <c:ptCount val="1"/>
                <c:pt idx="0">
                  <c:v>Apr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'[AQ Defects input sheet.xlsx]Sheet1'!$C$4:$E$4</c:f>
              <c:strCache>
                <c:ptCount val="3"/>
                <c:pt idx="0">
                  <c:v>Total </c:v>
                </c:pt>
                <c:pt idx="1">
                  <c:v>Open</c:v>
                </c:pt>
                <c:pt idx="2">
                  <c:v>Resolved</c:v>
                </c:pt>
              </c:strCache>
            </c:strRef>
          </c:cat>
          <c:val>
            <c:numRef>
              <c:f>'[AQ Defects input sheet.xlsx]Sheet1'!$C$6:$E$6</c:f>
              <c:numCache>
                <c:formatCode>General</c:formatCode>
                <c:ptCount val="3"/>
                <c:pt idx="0">
                  <c:v>54</c:v>
                </c:pt>
                <c:pt idx="1">
                  <c:v>19</c:v>
                </c:pt>
                <c:pt idx="2">
                  <c:v>35</c:v>
                </c:pt>
              </c:numCache>
            </c:numRef>
          </c:val>
          <c:extLst>
            <c:ext xmlns:c16="http://schemas.microsoft.com/office/drawing/2014/chart" uri="{C3380CC4-5D6E-409C-BE32-E72D297353CC}">
              <c16:uniqueId val="{00000001-6253-42B3-93E5-314351184DCB}"/>
            </c:ext>
          </c:extLst>
        </c:ser>
        <c:ser>
          <c:idx val="2"/>
          <c:order val="2"/>
          <c:tx>
            <c:strRef>
              <c:f>'[AQ Defects input sheet.xlsx]Sheet1'!$B$7</c:f>
              <c:strCache>
                <c:ptCount val="1"/>
                <c:pt idx="0">
                  <c:v>May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'[AQ Defects input sheet.xlsx]Sheet1'!$C$4:$E$4</c:f>
              <c:strCache>
                <c:ptCount val="3"/>
                <c:pt idx="0">
                  <c:v>Total </c:v>
                </c:pt>
                <c:pt idx="1">
                  <c:v>Open</c:v>
                </c:pt>
                <c:pt idx="2">
                  <c:v>Resolved</c:v>
                </c:pt>
              </c:strCache>
            </c:strRef>
          </c:cat>
          <c:val>
            <c:numRef>
              <c:f>'[AQ Defects input sheet.xlsx]Sheet1'!$C$7:$E$7</c:f>
              <c:numCache>
                <c:formatCode>General</c:formatCode>
                <c:ptCount val="3"/>
                <c:pt idx="0">
                  <c:v>55</c:v>
                </c:pt>
                <c:pt idx="1">
                  <c:v>17</c:v>
                </c:pt>
                <c:pt idx="2">
                  <c:v>38</c:v>
                </c:pt>
              </c:numCache>
            </c:numRef>
          </c:val>
          <c:extLst>
            <c:ext xmlns:c16="http://schemas.microsoft.com/office/drawing/2014/chart" uri="{C3380CC4-5D6E-409C-BE32-E72D297353CC}">
              <c16:uniqueId val="{00000002-6253-42B3-93E5-314351184DCB}"/>
            </c:ext>
          </c:extLst>
        </c:ser>
        <c:ser>
          <c:idx val="3"/>
          <c:order val="3"/>
          <c:tx>
            <c:strRef>
              <c:f>'[AQ Defects input sheet.xlsx]Sheet1'!$B$8</c:f>
              <c:strCache>
                <c:ptCount val="1"/>
                <c:pt idx="0">
                  <c:v>June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'[AQ Defects input sheet.xlsx]Sheet1'!$C$4:$E$4</c:f>
              <c:strCache>
                <c:ptCount val="3"/>
                <c:pt idx="0">
                  <c:v>Total </c:v>
                </c:pt>
                <c:pt idx="1">
                  <c:v>Open</c:v>
                </c:pt>
                <c:pt idx="2">
                  <c:v>Resolved</c:v>
                </c:pt>
              </c:strCache>
            </c:strRef>
          </c:cat>
          <c:val>
            <c:numRef>
              <c:f>'[AQ Defects input sheet.xlsx]Sheet1'!$C$8:$E$8</c:f>
              <c:numCache>
                <c:formatCode>General</c:formatCode>
                <c:ptCount val="3"/>
                <c:pt idx="0">
                  <c:v>56</c:v>
                </c:pt>
                <c:pt idx="1">
                  <c:v>12</c:v>
                </c:pt>
                <c:pt idx="2">
                  <c:v>44</c:v>
                </c:pt>
              </c:numCache>
            </c:numRef>
          </c:val>
          <c:extLst>
            <c:ext xmlns:c16="http://schemas.microsoft.com/office/drawing/2014/chart" uri="{C3380CC4-5D6E-409C-BE32-E72D297353CC}">
              <c16:uniqueId val="{00000003-6253-42B3-93E5-314351184DCB}"/>
            </c:ext>
          </c:extLst>
        </c:ser>
        <c:dLbls>
          <c:showLegendKey val="0"/>
          <c:showVal val="0"/>
          <c:showCatName val="0"/>
          <c:showSerName val="0"/>
          <c:showPercent val="0"/>
          <c:showBubbleSize val="0"/>
        </c:dLbls>
        <c:gapWidth val="219"/>
        <c:overlap val="-27"/>
        <c:axId val="815722511"/>
        <c:axId val="728887311"/>
      </c:barChart>
      <c:catAx>
        <c:axId val="81572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887311"/>
        <c:crosses val="autoZero"/>
        <c:auto val="1"/>
        <c:lblAlgn val="ctr"/>
        <c:lblOffset val="100"/>
        <c:noMultiLvlLbl val="0"/>
      </c:catAx>
      <c:valAx>
        <c:axId val="728887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722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56 </a:t>
          </a:r>
        </a:p>
        <a:p>
          <a:r>
            <a:rPr lang="en-GB" sz="1400" dirty="0"/>
            <a:t>Defects impacting AQ since August 2019</a:t>
          </a:r>
        </a:p>
        <a:p>
          <a:r>
            <a:rPr lang="en-GB" sz="1000" b="1" dirty="0"/>
            <a:t>(+1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12</a:t>
          </a:r>
        </a:p>
        <a:p>
          <a:r>
            <a:rPr lang="en-GB" sz="1400" dirty="0"/>
            <a:t>Open Defects </a:t>
          </a:r>
        </a:p>
        <a:p>
          <a:r>
            <a:rPr lang="en-GB" sz="1000" dirty="0"/>
            <a:t>(-5 on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3</a:t>
          </a:r>
        </a:p>
        <a:p>
          <a:r>
            <a:rPr lang="en-GB" sz="1300" dirty="0"/>
            <a:t>Analysis</a:t>
          </a:r>
        </a:p>
        <a:p>
          <a:r>
            <a:rPr lang="en-GB" sz="1000" dirty="0"/>
            <a:t>(same as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44</a:t>
          </a:r>
        </a:p>
        <a:p>
          <a:r>
            <a:rPr lang="en-GB" sz="1300" dirty="0"/>
            <a:t>Resolved defects</a:t>
          </a:r>
        </a:p>
        <a:p>
          <a:r>
            <a:rPr lang="en-GB" sz="1000" dirty="0"/>
            <a:t>(+6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7</a:t>
          </a:r>
        </a:p>
        <a:p>
          <a:r>
            <a:rPr lang="en-GB" sz="1300" dirty="0"/>
            <a:t>UAT</a:t>
          </a:r>
        </a:p>
        <a:p>
          <a:r>
            <a:rPr lang="en-GB" sz="1000" dirty="0"/>
            <a:t>(+2 on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2</a:t>
          </a:r>
        </a:p>
        <a:p>
          <a:r>
            <a:rPr lang="en-GB" sz="1300" dirty="0"/>
            <a:t>Fixed, Deployed Awaiting Data Correction</a:t>
          </a:r>
        </a:p>
        <a:p>
          <a:r>
            <a:rPr lang="en-GB" sz="1000" dirty="0"/>
            <a:t>(-1 on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(-2 on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4">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4">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4">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4">
        <dgm:presLayoutVars>
          <dgm:chPref val="3"/>
        </dgm:presLayoutVars>
      </dgm:prSet>
      <dgm:spPr/>
    </dgm:pt>
    <dgm:pt modelId="{303D5900-D16C-4179-BB8F-D5B254DF826F}" type="pres">
      <dgm:prSet presAssocID="{EED33189-234B-4E1B-815C-C178EF63FB22}"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944" y="2440"/>
          <a:ext cx="8227711"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56 </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 raised since last month)</a:t>
          </a:r>
          <a:endParaRPr lang="en-GB" sz="2000" b="1" kern="1200" dirty="0"/>
        </a:p>
      </dsp:txBody>
      <dsp:txXfrm>
        <a:off x="35387" y="36883"/>
        <a:ext cx="8158825" cy="1107082"/>
      </dsp:txXfrm>
    </dsp:sp>
    <dsp:sp modelId="{413F79E1-8978-46C8-B654-097B23D5410D}">
      <dsp:nvSpPr>
        <dsp:cNvPr id="0" name=""/>
        <dsp:cNvSpPr/>
      </dsp:nvSpPr>
      <dsp:spPr>
        <a:xfrm>
          <a:off x="944" y="1320401"/>
          <a:ext cx="651584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12</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(-5 on previous month)</a:t>
          </a:r>
        </a:p>
      </dsp:txBody>
      <dsp:txXfrm>
        <a:off x="35387" y="1354844"/>
        <a:ext cx="6446956" cy="1107082"/>
      </dsp:txXfrm>
    </dsp:sp>
    <dsp:sp modelId="{FDE2A37E-44E9-4D3D-BCDA-2D3825DF139B}">
      <dsp:nvSpPr>
        <dsp:cNvPr id="0" name=""/>
        <dsp:cNvSpPr/>
      </dsp:nvSpPr>
      <dsp:spPr>
        <a:xfrm>
          <a:off x="944"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3</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(same as previous month)</a:t>
          </a:r>
        </a:p>
      </dsp:txBody>
      <dsp:txXfrm>
        <a:off x="35387" y="2672805"/>
        <a:ext cx="1510329" cy="1107082"/>
      </dsp:txXfrm>
    </dsp:sp>
    <dsp:sp modelId="{EC2C6B3A-F0AA-406B-BD66-5AD5C9B9D7DD}">
      <dsp:nvSpPr>
        <dsp:cNvPr id="0" name=""/>
        <dsp:cNvSpPr/>
      </dsp:nvSpPr>
      <dsp:spPr>
        <a:xfrm>
          <a:off x="1646486"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7</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(+2 on previous month) </a:t>
          </a:r>
        </a:p>
      </dsp:txBody>
      <dsp:txXfrm>
        <a:off x="1680929" y="2672805"/>
        <a:ext cx="1510329" cy="1107082"/>
      </dsp:txXfrm>
    </dsp:sp>
    <dsp:sp modelId="{72F03A2B-41FA-43D8-A77D-7EA9572D704A}">
      <dsp:nvSpPr>
        <dsp:cNvPr id="0" name=""/>
        <dsp:cNvSpPr/>
      </dsp:nvSpPr>
      <dsp:spPr>
        <a:xfrm>
          <a:off x="3292028"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(-2 on previous month)</a:t>
          </a:r>
        </a:p>
      </dsp:txBody>
      <dsp:txXfrm>
        <a:off x="3326471" y="2672805"/>
        <a:ext cx="1510329" cy="1107082"/>
      </dsp:txXfrm>
    </dsp:sp>
    <dsp:sp modelId="{70C30767-313D-4734-B35E-54D3DA8D6724}">
      <dsp:nvSpPr>
        <dsp:cNvPr id="0" name=""/>
        <dsp:cNvSpPr/>
      </dsp:nvSpPr>
      <dsp:spPr>
        <a:xfrm>
          <a:off x="4937571" y="2638362"/>
          <a:ext cx="157921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(-1 on previous month)</a:t>
          </a:r>
        </a:p>
      </dsp:txBody>
      <dsp:txXfrm>
        <a:off x="4972014" y="2672805"/>
        <a:ext cx="1510329" cy="1107082"/>
      </dsp:txXfrm>
    </dsp:sp>
    <dsp:sp modelId="{21579366-40A8-401B-8BAF-1D571755D003}">
      <dsp:nvSpPr>
        <dsp:cNvPr id="0" name=""/>
        <dsp:cNvSpPr/>
      </dsp:nvSpPr>
      <dsp:spPr>
        <a:xfrm>
          <a:off x="6649440" y="1320401"/>
          <a:ext cx="1579215"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44</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(+6 on previous month)</a:t>
          </a:r>
          <a:r>
            <a:rPr lang="en-GB" sz="1300" kern="1200" dirty="0"/>
            <a:t> </a:t>
          </a:r>
        </a:p>
      </dsp:txBody>
      <dsp:txXfrm>
        <a:off x="6683883" y="1354844"/>
        <a:ext cx="1510329" cy="110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08/06/2020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17</a:t>
            </a:r>
            <a:r>
              <a:rPr lang="en-GB" baseline="30000" dirty="0">
                <a:latin typeface="Arial"/>
                <a:cs typeface="Arial"/>
              </a:rPr>
              <a:t>th</a:t>
            </a:r>
            <a:r>
              <a:rPr lang="en-GB" dirty="0">
                <a:latin typeface="Arial"/>
                <a:cs typeface="Arial"/>
              </a:rPr>
              <a:t> June 2020</a:t>
            </a:r>
          </a:p>
          <a:p>
            <a:endParaRPr lang="en-GB" sz="1300" dirty="0">
              <a:latin typeface="Arial"/>
              <a:cs typeface="Arial"/>
            </a:endParaRPr>
          </a:p>
          <a:p>
            <a:r>
              <a:rPr lang="en-GB" sz="1300" dirty="0">
                <a:latin typeface="Arial"/>
                <a:cs typeface="Arial"/>
              </a:rPr>
              <a:t>Version 0.1</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735546"/>
            <a:ext cx="8640960" cy="4212468"/>
          </a:xfrm>
        </p:spPr>
        <p:txBody>
          <a:bodyPr>
            <a:normAutofit fontScale="77500" lnSpcReduction="20000"/>
          </a:bodyPr>
          <a:lstStyle/>
          <a:p>
            <a:r>
              <a:rPr lang="en-US" sz="1500" dirty="0">
                <a:solidFill>
                  <a:schemeClr val="accent1"/>
                </a:solidFill>
              </a:rPr>
              <a:t>A number of taskforce resources continue to focus on supporting our business continuity efforts, as well as continued support and assessment of COVID-19 related MODs. This work, whilst an understood priority has impacted the pace of the taskforce. </a:t>
            </a:r>
          </a:p>
          <a:p>
            <a:endParaRPr lang="en-US" sz="1500" dirty="0">
              <a:solidFill>
                <a:schemeClr val="accent1"/>
              </a:solidFill>
            </a:endParaRPr>
          </a:p>
          <a:p>
            <a:r>
              <a:rPr lang="en-US" sz="1500" dirty="0">
                <a:solidFill>
                  <a:schemeClr val="accent1"/>
                </a:solidFill>
              </a:rPr>
              <a:t>However our focus remains on ensuring that the right level of quality is being applied to the known AQ defects. Positively we see numbers of new defects falling whilst our resolution rate increases month on month (see AQ Defect Status slide).  </a:t>
            </a:r>
          </a:p>
          <a:p>
            <a:endParaRPr lang="en-US" sz="1500" dirty="0">
              <a:solidFill>
                <a:schemeClr val="accent1"/>
              </a:solidFill>
            </a:endParaRPr>
          </a:p>
          <a:p>
            <a:r>
              <a:rPr lang="en-US" sz="1500" dirty="0">
                <a:solidFill>
                  <a:schemeClr val="accent1"/>
                </a:solidFill>
              </a:rPr>
              <a:t>A concerted body of work is currently in progress to undertake high value capacity adjustments for defect 61866 (Incorrect FYAQ values applied). Re-assessment of the internal process used to ensure that all necessary financial adjustments post defect fix/AQ correction are completed is now underway. </a:t>
            </a:r>
          </a:p>
          <a:p>
            <a:endParaRPr lang="en-US" sz="1800" dirty="0">
              <a:solidFill>
                <a:schemeClr val="accent1"/>
              </a:solidFill>
            </a:endParaRPr>
          </a:p>
          <a:p>
            <a:r>
              <a:rPr lang="en-US" sz="1500" dirty="0">
                <a:solidFill>
                  <a:schemeClr val="accent1"/>
                </a:solidFill>
              </a:rPr>
              <a:t>A formal root cause activity (slide 6) has now been instigated with our technical service provider to analyse all AQ defects to provide clear recommendation on what is causing defects to be identified. This work will last 6 weeks and will result in a root cause analysis report highlighting areas for fix, process improvements, reporting enhancements and other necessary changes as required.</a:t>
            </a:r>
            <a:endParaRPr lang="en-GB" sz="1200" dirty="0">
              <a:solidFill>
                <a:schemeClr val="accent1"/>
              </a:solidFill>
            </a:endParaRPr>
          </a:p>
          <a:p>
            <a:endParaRPr lang="en-US" sz="1500" dirty="0">
              <a:solidFill>
                <a:schemeClr val="accent1"/>
              </a:solidFill>
            </a:endParaRPr>
          </a:p>
          <a:p>
            <a:r>
              <a:rPr lang="en-US" sz="1500" dirty="0">
                <a:solidFill>
                  <a:schemeClr val="accent1"/>
                </a:solidFill>
              </a:rPr>
              <a:t>The first phase of additional MI reports to further strengthen our operational management/procedures as well as aid root cause is due to deliver in mid-June. These reports will not only provide greater control but will also in the short term (until root cause is permanently addressed) identify additional areas for investigation and resolution. </a:t>
            </a:r>
          </a:p>
          <a:p>
            <a:endParaRPr lang="en-US" sz="1500" dirty="0">
              <a:solidFill>
                <a:schemeClr val="accent1"/>
              </a:solidFill>
            </a:endParaRPr>
          </a:p>
          <a:p>
            <a:r>
              <a:rPr lang="en-US" sz="1500" dirty="0">
                <a:solidFill>
                  <a:schemeClr val="accent1"/>
                </a:solidFill>
              </a:rPr>
              <a:t>A separate body of work has also been instigated within Technology Operations and Business Operations to review and implement improvements to the overall defect process. The AQ taskforce are working closely with this group to ensure the right level of root cause, fix and test assurance are being applied which will result in quicker resolution times.   </a:t>
            </a: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June 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1916015085"/>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5439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83AD0F-9738-4455-AD19-5DB95D08BD24}"/>
              </a:ext>
            </a:extLst>
          </p:cNvPr>
          <p:cNvGraphicFramePr>
            <a:graphicFrameLocks noGrp="1"/>
          </p:cNvGraphicFramePr>
          <p:nvPr>
            <p:ph idx="1"/>
            <p:extLst>
              <p:ext uri="{D42A27DB-BD31-4B8C-83A1-F6EECF244321}">
                <p14:modId xmlns:p14="http://schemas.microsoft.com/office/powerpoint/2010/main" val="700543727"/>
              </p:ext>
            </p:extLst>
          </p:nvPr>
        </p:nvGraphicFramePr>
        <p:xfrm>
          <a:off x="457200" y="267495"/>
          <a:ext cx="8229600" cy="446484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Rounded Corners 4">
            <a:extLst>
              <a:ext uri="{FF2B5EF4-FFF2-40B4-BE49-F238E27FC236}">
                <a16:creationId xmlns:a16="http://schemas.microsoft.com/office/drawing/2014/main" id="{07F16AF0-E498-4D21-96CF-FAEF959F362F}"/>
              </a:ext>
            </a:extLst>
          </p:cNvPr>
          <p:cNvSpPr/>
          <p:nvPr/>
        </p:nvSpPr>
        <p:spPr>
          <a:xfrm>
            <a:off x="3707904" y="1995686"/>
            <a:ext cx="2160240" cy="756692"/>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We positively are seeing a reducing trend on new defects being identified</a:t>
            </a:r>
          </a:p>
        </p:txBody>
      </p:sp>
      <p:sp>
        <p:nvSpPr>
          <p:cNvPr id="6" name="Rectangle: Rounded Corners 5">
            <a:extLst>
              <a:ext uri="{FF2B5EF4-FFF2-40B4-BE49-F238E27FC236}">
                <a16:creationId xmlns:a16="http://schemas.microsoft.com/office/drawing/2014/main" id="{6778A785-B495-49B9-A56C-C256634069CB}"/>
              </a:ext>
            </a:extLst>
          </p:cNvPr>
          <p:cNvSpPr/>
          <p:nvPr/>
        </p:nvSpPr>
        <p:spPr>
          <a:xfrm>
            <a:off x="6156176" y="555526"/>
            <a:ext cx="2602632" cy="832360"/>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a:t>Improvements being made to the generic defect process (fix/test) and within the AQ taskforce are starting to increase the rate of resolution </a:t>
            </a:r>
          </a:p>
        </p:txBody>
      </p:sp>
    </p:spTree>
    <p:extLst>
      <p:ext uri="{BB962C8B-B14F-4D97-AF65-F5344CB8AC3E}">
        <p14:creationId xmlns:p14="http://schemas.microsoft.com/office/powerpoint/2010/main" val="263631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F67CE1E8-E78D-4843-9BA6-79E9E053788A}"/>
              </a:ext>
            </a:extLst>
          </p:cNvPr>
          <p:cNvCxnSpPr>
            <a:cxnSpLocks/>
          </p:cNvCxnSpPr>
          <p:nvPr/>
        </p:nvCxnSpPr>
        <p:spPr>
          <a:xfrm>
            <a:off x="6191534" y="3042024"/>
            <a:ext cx="0" cy="1968677"/>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ACBAFA-B02D-46DC-8871-33771E693477}"/>
              </a:ext>
            </a:extLst>
          </p:cNvPr>
          <p:cNvCxnSpPr>
            <a:cxnSpLocks/>
          </p:cNvCxnSpPr>
          <p:nvPr/>
        </p:nvCxnSpPr>
        <p:spPr>
          <a:xfrm>
            <a:off x="7754203" y="3051345"/>
            <a:ext cx="0" cy="1968677"/>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4914B1F-D062-4592-B841-11C1289830CC}"/>
              </a:ext>
            </a:extLst>
          </p:cNvPr>
          <p:cNvCxnSpPr>
            <a:cxnSpLocks/>
          </p:cNvCxnSpPr>
          <p:nvPr/>
        </p:nvCxnSpPr>
        <p:spPr>
          <a:xfrm>
            <a:off x="2715904" y="3051345"/>
            <a:ext cx="0" cy="1968677"/>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87CE60B-2302-4D14-A40A-3316A79E09BE}"/>
              </a:ext>
            </a:extLst>
          </p:cNvPr>
          <p:cNvCxnSpPr>
            <a:cxnSpLocks/>
          </p:cNvCxnSpPr>
          <p:nvPr/>
        </p:nvCxnSpPr>
        <p:spPr>
          <a:xfrm>
            <a:off x="4464569" y="3042024"/>
            <a:ext cx="0" cy="1968677"/>
          </a:xfrm>
          <a:prstGeom prst="line">
            <a:avLst/>
          </a:prstGeom>
          <a:ln w="12700">
            <a:prstDash val="dashDot"/>
          </a:ln>
        </p:spPr>
        <p:style>
          <a:lnRef idx="1">
            <a:schemeClr val="accent1"/>
          </a:lnRef>
          <a:fillRef idx="0">
            <a:schemeClr val="accent1"/>
          </a:fillRef>
          <a:effectRef idx="0">
            <a:schemeClr val="accent1"/>
          </a:effectRef>
          <a:fontRef idx="minor">
            <a:schemeClr val="tx1"/>
          </a:fontRef>
        </p:style>
      </p:cxnSp>
      <p:sp>
        <p:nvSpPr>
          <p:cNvPr id="7" name="Arrow: Chevron 6">
            <a:extLst>
              <a:ext uri="{FF2B5EF4-FFF2-40B4-BE49-F238E27FC236}">
                <a16:creationId xmlns:a16="http://schemas.microsoft.com/office/drawing/2014/main" id="{B2B0B53C-E2AC-4692-AB19-A78FF17591E5}"/>
              </a:ext>
            </a:extLst>
          </p:cNvPr>
          <p:cNvSpPr/>
          <p:nvPr/>
        </p:nvSpPr>
        <p:spPr>
          <a:xfrm>
            <a:off x="95534" y="2911220"/>
            <a:ext cx="8980221" cy="280250"/>
          </a:xfrm>
          <a:prstGeom prst="chevron">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6BCFA3A-C187-4CB4-8128-67CED8EA49A4}"/>
              </a:ext>
            </a:extLst>
          </p:cNvPr>
          <p:cNvSpPr>
            <a:spLocks noGrp="1"/>
          </p:cNvSpPr>
          <p:nvPr>
            <p:ph type="title"/>
          </p:nvPr>
        </p:nvSpPr>
        <p:spPr>
          <a:xfrm>
            <a:off x="0" y="55065"/>
            <a:ext cx="8229600" cy="637580"/>
          </a:xfrm>
        </p:spPr>
        <p:txBody>
          <a:bodyPr>
            <a:normAutofit/>
          </a:bodyPr>
          <a:lstStyle/>
          <a:p>
            <a:pPr algn="l"/>
            <a:r>
              <a:rPr lang="en-GB" sz="2400" dirty="0"/>
              <a:t>Formal Root Cause Analysis (RCA) Activity</a:t>
            </a:r>
          </a:p>
        </p:txBody>
      </p:sp>
      <p:pic>
        <p:nvPicPr>
          <p:cNvPr id="4" name="Picture 3">
            <a:extLst>
              <a:ext uri="{FF2B5EF4-FFF2-40B4-BE49-F238E27FC236}">
                <a16:creationId xmlns:a16="http://schemas.microsoft.com/office/drawing/2014/main" id="{F9CF6D6F-2C9C-4942-A946-B0F2B985331A}"/>
              </a:ext>
            </a:extLst>
          </p:cNvPr>
          <p:cNvPicPr>
            <a:picLocks noChangeAspect="1"/>
          </p:cNvPicPr>
          <p:nvPr/>
        </p:nvPicPr>
        <p:blipFill>
          <a:blip r:embed="rId2"/>
          <a:stretch>
            <a:fillRect/>
          </a:stretch>
        </p:blipFill>
        <p:spPr>
          <a:xfrm>
            <a:off x="1373881" y="680329"/>
            <a:ext cx="6059119" cy="2168020"/>
          </a:xfrm>
          <a:prstGeom prst="rect">
            <a:avLst/>
          </a:prstGeom>
          <a:ln>
            <a:solidFill>
              <a:schemeClr val="tx1"/>
            </a:solidFill>
          </a:ln>
        </p:spPr>
      </p:pic>
      <p:sp>
        <p:nvSpPr>
          <p:cNvPr id="8" name="Rectangle: Rounded Corners 7">
            <a:extLst>
              <a:ext uri="{FF2B5EF4-FFF2-40B4-BE49-F238E27FC236}">
                <a16:creationId xmlns:a16="http://schemas.microsoft.com/office/drawing/2014/main" id="{9CD45A7B-CCBF-4922-BF8D-719F1BE741F8}"/>
              </a:ext>
            </a:extLst>
          </p:cNvPr>
          <p:cNvSpPr/>
          <p:nvPr/>
        </p:nvSpPr>
        <p:spPr>
          <a:xfrm>
            <a:off x="102358" y="3271632"/>
            <a:ext cx="948520" cy="1348955"/>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 Analysis</a:t>
            </a:r>
          </a:p>
        </p:txBody>
      </p:sp>
      <p:sp>
        <p:nvSpPr>
          <p:cNvPr id="14" name="TextBox 13">
            <a:extLst>
              <a:ext uri="{FF2B5EF4-FFF2-40B4-BE49-F238E27FC236}">
                <a16:creationId xmlns:a16="http://schemas.microsoft.com/office/drawing/2014/main" id="{62802202-2601-4F74-B433-4A018E653ABE}"/>
              </a:ext>
            </a:extLst>
          </p:cNvPr>
          <p:cNvSpPr txBox="1"/>
          <p:nvPr/>
        </p:nvSpPr>
        <p:spPr>
          <a:xfrm>
            <a:off x="899599" y="2920540"/>
            <a:ext cx="1570646" cy="253916"/>
          </a:xfrm>
          <a:prstGeom prst="rect">
            <a:avLst/>
          </a:prstGeom>
          <a:noFill/>
        </p:spPr>
        <p:txBody>
          <a:bodyPr wrap="square" rtlCol="0">
            <a:spAutoFit/>
          </a:bodyPr>
          <a:lstStyle/>
          <a:p>
            <a:r>
              <a:rPr lang="en-GB" sz="1050" b="1" dirty="0">
                <a:solidFill>
                  <a:schemeClr val="bg1"/>
                </a:solidFill>
              </a:rPr>
              <a:t>Week 1 </a:t>
            </a:r>
            <a:r>
              <a:rPr lang="en-GB" sz="1050" b="1" dirty="0" err="1">
                <a:solidFill>
                  <a:schemeClr val="bg1"/>
                </a:solidFill>
              </a:rPr>
              <a:t>wc</a:t>
            </a:r>
            <a:r>
              <a:rPr lang="en-GB" sz="1050" b="1" dirty="0">
                <a:solidFill>
                  <a:schemeClr val="bg1"/>
                </a:solidFill>
              </a:rPr>
              <a:t>. 8</a:t>
            </a:r>
            <a:r>
              <a:rPr lang="en-GB" sz="1050" b="1" baseline="30000" dirty="0">
                <a:solidFill>
                  <a:schemeClr val="bg1"/>
                </a:solidFill>
              </a:rPr>
              <a:t>th</a:t>
            </a:r>
            <a:r>
              <a:rPr lang="en-GB" sz="1050" b="1" dirty="0">
                <a:solidFill>
                  <a:schemeClr val="bg1"/>
                </a:solidFill>
              </a:rPr>
              <a:t> June</a:t>
            </a:r>
          </a:p>
        </p:txBody>
      </p:sp>
      <p:sp>
        <p:nvSpPr>
          <p:cNvPr id="15" name="TextBox 14">
            <a:extLst>
              <a:ext uri="{FF2B5EF4-FFF2-40B4-BE49-F238E27FC236}">
                <a16:creationId xmlns:a16="http://schemas.microsoft.com/office/drawing/2014/main" id="{12F09E47-FEBF-4761-80C4-A07B8C325178}"/>
              </a:ext>
            </a:extLst>
          </p:cNvPr>
          <p:cNvSpPr txBox="1"/>
          <p:nvPr/>
        </p:nvSpPr>
        <p:spPr>
          <a:xfrm>
            <a:off x="3213220" y="2911220"/>
            <a:ext cx="948520" cy="261610"/>
          </a:xfrm>
          <a:prstGeom prst="rect">
            <a:avLst/>
          </a:prstGeom>
          <a:noFill/>
        </p:spPr>
        <p:txBody>
          <a:bodyPr wrap="square" rtlCol="0">
            <a:spAutoFit/>
          </a:bodyPr>
          <a:lstStyle/>
          <a:p>
            <a:r>
              <a:rPr lang="en-GB" sz="1050" b="1" dirty="0">
                <a:solidFill>
                  <a:schemeClr val="bg1"/>
                </a:solidFill>
              </a:rPr>
              <a:t>Week 2</a:t>
            </a:r>
          </a:p>
        </p:txBody>
      </p:sp>
      <p:sp>
        <p:nvSpPr>
          <p:cNvPr id="16" name="TextBox 15">
            <a:extLst>
              <a:ext uri="{FF2B5EF4-FFF2-40B4-BE49-F238E27FC236}">
                <a16:creationId xmlns:a16="http://schemas.microsoft.com/office/drawing/2014/main" id="{EBDA6030-5615-4F04-B547-44AC1E9BB2A5}"/>
              </a:ext>
            </a:extLst>
          </p:cNvPr>
          <p:cNvSpPr txBox="1"/>
          <p:nvPr/>
        </p:nvSpPr>
        <p:spPr>
          <a:xfrm>
            <a:off x="4938589" y="2911220"/>
            <a:ext cx="948520" cy="261610"/>
          </a:xfrm>
          <a:prstGeom prst="rect">
            <a:avLst/>
          </a:prstGeom>
          <a:noFill/>
        </p:spPr>
        <p:txBody>
          <a:bodyPr wrap="square" rtlCol="0">
            <a:spAutoFit/>
          </a:bodyPr>
          <a:lstStyle/>
          <a:p>
            <a:r>
              <a:rPr lang="en-GB" sz="1050" b="1" dirty="0">
                <a:solidFill>
                  <a:schemeClr val="bg1"/>
                </a:solidFill>
              </a:rPr>
              <a:t>Week 3</a:t>
            </a:r>
          </a:p>
        </p:txBody>
      </p:sp>
      <p:sp>
        <p:nvSpPr>
          <p:cNvPr id="17" name="TextBox 16">
            <a:extLst>
              <a:ext uri="{FF2B5EF4-FFF2-40B4-BE49-F238E27FC236}">
                <a16:creationId xmlns:a16="http://schemas.microsoft.com/office/drawing/2014/main" id="{B4FC7052-9D1F-4D44-98A6-5C0309AA446E}"/>
              </a:ext>
            </a:extLst>
          </p:cNvPr>
          <p:cNvSpPr txBox="1"/>
          <p:nvPr/>
        </p:nvSpPr>
        <p:spPr>
          <a:xfrm>
            <a:off x="6587919" y="2911220"/>
            <a:ext cx="948520" cy="261610"/>
          </a:xfrm>
          <a:prstGeom prst="rect">
            <a:avLst/>
          </a:prstGeom>
          <a:noFill/>
        </p:spPr>
        <p:txBody>
          <a:bodyPr wrap="square" rtlCol="0">
            <a:spAutoFit/>
          </a:bodyPr>
          <a:lstStyle/>
          <a:p>
            <a:r>
              <a:rPr lang="en-GB" sz="1050" b="1" dirty="0">
                <a:solidFill>
                  <a:schemeClr val="bg1"/>
                </a:solidFill>
              </a:rPr>
              <a:t>Week 4</a:t>
            </a:r>
          </a:p>
        </p:txBody>
      </p:sp>
      <p:sp>
        <p:nvSpPr>
          <p:cNvPr id="18" name="TextBox 17">
            <a:extLst>
              <a:ext uri="{FF2B5EF4-FFF2-40B4-BE49-F238E27FC236}">
                <a16:creationId xmlns:a16="http://schemas.microsoft.com/office/drawing/2014/main" id="{EBBEBCCE-9C08-4CB2-986C-0867301DF1CC}"/>
              </a:ext>
            </a:extLst>
          </p:cNvPr>
          <p:cNvSpPr txBox="1"/>
          <p:nvPr/>
        </p:nvSpPr>
        <p:spPr>
          <a:xfrm>
            <a:off x="7952696" y="2911220"/>
            <a:ext cx="948520" cy="261610"/>
          </a:xfrm>
          <a:prstGeom prst="rect">
            <a:avLst/>
          </a:prstGeom>
          <a:noFill/>
        </p:spPr>
        <p:txBody>
          <a:bodyPr wrap="square" rtlCol="0">
            <a:spAutoFit/>
          </a:bodyPr>
          <a:lstStyle/>
          <a:p>
            <a:r>
              <a:rPr lang="en-GB" sz="1050" b="1" dirty="0">
                <a:solidFill>
                  <a:schemeClr val="bg1"/>
                </a:solidFill>
              </a:rPr>
              <a:t>Week 5-6</a:t>
            </a:r>
          </a:p>
        </p:txBody>
      </p:sp>
      <p:sp>
        <p:nvSpPr>
          <p:cNvPr id="23" name="Arrow: Chevron 22">
            <a:extLst>
              <a:ext uri="{FF2B5EF4-FFF2-40B4-BE49-F238E27FC236}">
                <a16:creationId xmlns:a16="http://schemas.microsoft.com/office/drawing/2014/main" id="{E31949DF-15C5-4CF0-9F3F-16D0E142B30E}"/>
              </a:ext>
            </a:extLst>
          </p:cNvPr>
          <p:cNvSpPr/>
          <p:nvPr/>
        </p:nvSpPr>
        <p:spPr>
          <a:xfrm>
            <a:off x="1074833" y="3372381"/>
            <a:ext cx="1662772" cy="280250"/>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p>
        </p:txBody>
      </p:sp>
      <p:sp>
        <p:nvSpPr>
          <p:cNvPr id="24" name="Arrow: Chevron 23">
            <a:extLst>
              <a:ext uri="{FF2B5EF4-FFF2-40B4-BE49-F238E27FC236}">
                <a16:creationId xmlns:a16="http://schemas.microsoft.com/office/drawing/2014/main" id="{B3B17A40-8CB0-439E-A4FB-657F26832ADA}"/>
              </a:ext>
            </a:extLst>
          </p:cNvPr>
          <p:cNvSpPr/>
          <p:nvPr/>
        </p:nvSpPr>
        <p:spPr>
          <a:xfrm>
            <a:off x="2715904" y="3381701"/>
            <a:ext cx="1760676" cy="280250"/>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p>
        </p:txBody>
      </p:sp>
      <p:sp>
        <p:nvSpPr>
          <p:cNvPr id="25" name="Arrow: Chevron 24">
            <a:extLst>
              <a:ext uri="{FF2B5EF4-FFF2-40B4-BE49-F238E27FC236}">
                <a16:creationId xmlns:a16="http://schemas.microsoft.com/office/drawing/2014/main" id="{82F19B4E-4786-4DAF-8B4B-DF1D24B8149F}"/>
              </a:ext>
            </a:extLst>
          </p:cNvPr>
          <p:cNvSpPr/>
          <p:nvPr/>
        </p:nvSpPr>
        <p:spPr>
          <a:xfrm>
            <a:off x="4454880" y="3381701"/>
            <a:ext cx="1734796" cy="280250"/>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p>
        </p:txBody>
      </p:sp>
      <p:sp>
        <p:nvSpPr>
          <p:cNvPr id="26" name="Arrow: Chevron 25">
            <a:extLst>
              <a:ext uri="{FF2B5EF4-FFF2-40B4-BE49-F238E27FC236}">
                <a16:creationId xmlns:a16="http://schemas.microsoft.com/office/drawing/2014/main" id="{E9570049-595B-4216-BD82-36653E24DB77}"/>
              </a:ext>
            </a:extLst>
          </p:cNvPr>
          <p:cNvSpPr/>
          <p:nvPr/>
        </p:nvSpPr>
        <p:spPr>
          <a:xfrm>
            <a:off x="6199364" y="3399498"/>
            <a:ext cx="1537755" cy="262453"/>
          </a:xfrm>
          <a:prstGeom prst="chevron">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p>
        </p:txBody>
      </p:sp>
      <p:pic>
        <p:nvPicPr>
          <p:cNvPr id="29" name="Graphic 28" descr="Document">
            <a:extLst>
              <a:ext uri="{FF2B5EF4-FFF2-40B4-BE49-F238E27FC236}">
                <a16:creationId xmlns:a16="http://schemas.microsoft.com/office/drawing/2014/main" id="{A4B16330-F48D-416C-BD14-479EAD2014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25220" y="4578913"/>
            <a:ext cx="457200" cy="457200"/>
          </a:xfrm>
          <a:prstGeom prst="rect">
            <a:avLst/>
          </a:prstGeom>
        </p:spPr>
      </p:pic>
      <p:sp>
        <p:nvSpPr>
          <p:cNvPr id="30" name="Rectangle: Rounded Corners 29">
            <a:extLst>
              <a:ext uri="{FF2B5EF4-FFF2-40B4-BE49-F238E27FC236}">
                <a16:creationId xmlns:a16="http://schemas.microsoft.com/office/drawing/2014/main" id="{DFDC113D-7AE9-41B0-9679-33848EB706EC}"/>
              </a:ext>
            </a:extLst>
          </p:cNvPr>
          <p:cNvSpPr/>
          <p:nvPr/>
        </p:nvSpPr>
        <p:spPr>
          <a:xfrm>
            <a:off x="95534" y="4634235"/>
            <a:ext cx="948520" cy="366135"/>
          </a:xfrm>
          <a:prstGeom prst="roundRect">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t>RCA Outputs</a:t>
            </a:r>
          </a:p>
        </p:txBody>
      </p:sp>
      <p:pic>
        <p:nvPicPr>
          <p:cNvPr id="31" name="Graphic 30" descr="Document">
            <a:extLst>
              <a:ext uri="{FF2B5EF4-FFF2-40B4-BE49-F238E27FC236}">
                <a16:creationId xmlns:a16="http://schemas.microsoft.com/office/drawing/2014/main" id="{5371BEBB-D1A5-4837-97DF-B9096B77EA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29569" y="4588702"/>
            <a:ext cx="457200" cy="457200"/>
          </a:xfrm>
          <a:prstGeom prst="rect">
            <a:avLst/>
          </a:prstGeom>
        </p:spPr>
      </p:pic>
      <p:pic>
        <p:nvPicPr>
          <p:cNvPr id="32" name="Graphic 31" descr="Document">
            <a:extLst>
              <a:ext uri="{FF2B5EF4-FFF2-40B4-BE49-F238E27FC236}">
                <a16:creationId xmlns:a16="http://schemas.microsoft.com/office/drawing/2014/main" id="{46AC26E4-9F43-4013-A454-2483961B29D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38666" y="4588702"/>
            <a:ext cx="457200" cy="457200"/>
          </a:xfrm>
          <a:prstGeom prst="rect">
            <a:avLst/>
          </a:prstGeom>
        </p:spPr>
      </p:pic>
      <p:pic>
        <p:nvPicPr>
          <p:cNvPr id="33" name="Graphic 32" descr="Document">
            <a:extLst>
              <a:ext uri="{FF2B5EF4-FFF2-40B4-BE49-F238E27FC236}">
                <a16:creationId xmlns:a16="http://schemas.microsoft.com/office/drawing/2014/main" id="{04ADAA7B-8506-4533-9089-31219CF36C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0338" y="4578913"/>
            <a:ext cx="457200" cy="457200"/>
          </a:xfrm>
          <a:prstGeom prst="rect">
            <a:avLst/>
          </a:prstGeom>
        </p:spPr>
      </p:pic>
      <p:pic>
        <p:nvPicPr>
          <p:cNvPr id="34" name="Graphic 33" descr="Document">
            <a:extLst>
              <a:ext uri="{FF2B5EF4-FFF2-40B4-BE49-F238E27FC236}">
                <a16:creationId xmlns:a16="http://schemas.microsoft.com/office/drawing/2014/main" id="{FF3DA440-BEBD-40A2-B91F-810CCFD452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86379" y="4585181"/>
            <a:ext cx="457200" cy="457200"/>
          </a:xfrm>
          <a:prstGeom prst="rect">
            <a:avLst/>
          </a:prstGeom>
        </p:spPr>
      </p:pic>
      <p:sp>
        <p:nvSpPr>
          <p:cNvPr id="35" name="TextBox 34">
            <a:extLst>
              <a:ext uri="{FF2B5EF4-FFF2-40B4-BE49-F238E27FC236}">
                <a16:creationId xmlns:a16="http://schemas.microsoft.com/office/drawing/2014/main" id="{F6BF89C6-29A1-47B4-A084-15A63DF9D159}"/>
              </a:ext>
            </a:extLst>
          </p:cNvPr>
          <p:cNvSpPr txBox="1"/>
          <p:nvPr/>
        </p:nvSpPr>
        <p:spPr>
          <a:xfrm>
            <a:off x="7737119" y="3268452"/>
            <a:ext cx="1386472" cy="1077218"/>
          </a:xfrm>
          <a:prstGeom prst="rect">
            <a:avLst/>
          </a:prstGeom>
          <a:noFill/>
        </p:spPr>
        <p:txBody>
          <a:bodyPr wrap="square" rtlCol="0">
            <a:spAutoFit/>
          </a:bodyPr>
          <a:lstStyle/>
          <a:p>
            <a:pPr marL="171450" indent="-171450">
              <a:buFont typeface="Arial" panose="020B0604020202020204" pitchFamily="34" charset="0"/>
              <a:buChar char="•"/>
            </a:pPr>
            <a:r>
              <a:rPr lang="en-GB" sz="800" dirty="0"/>
              <a:t>Final RCA recommendations</a:t>
            </a:r>
          </a:p>
          <a:p>
            <a:pPr marL="171450" indent="-171450">
              <a:buFont typeface="Arial" panose="020B0604020202020204" pitchFamily="34" charset="0"/>
              <a:buChar char="•"/>
            </a:pPr>
            <a:r>
              <a:rPr lang="en-GB" sz="800" dirty="0"/>
              <a:t>AQ Process Stabilisation packages</a:t>
            </a:r>
          </a:p>
          <a:p>
            <a:pPr marL="171450" indent="-171450">
              <a:buFont typeface="Arial" panose="020B0604020202020204" pitchFamily="34" charset="0"/>
              <a:buChar char="•"/>
            </a:pPr>
            <a:r>
              <a:rPr lang="en-GB" sz="800" dirty="0"/>
              <a:t>New operational reporting</a:t>
            </a:r>
          </a:p>
          <a:p>
            <a:pPr marL="171450" indent="-171450">
              <a:buFont typeface="Arial" panose="020B0604020202020204" pitchFamily="34" charset="0"/>
              <a:buChar char="•"/>
            </a:pPr>
            <a:r>
              <a:rPr lang="en-GB" sz="800" dirty="0"/>
              <a:t>Process Improvements</a:t>
            </a:r>
          </a:p>
        </p:txBody>
      </p:sp>
      <p:sp>
        <p:nvSpPr>
          <p:cNvPr id="37" name="TextBox 36">
            <a:extLst>
              <a:ext uri="{FF2B5EF4-FFF2-40B4-BE49-F238E27FC236}">
                <a16:creationId xmlns:a16="http://schemas.microsoft.com/office/drawing/2014/main" id="{BFDCF4C4-1506-43E6-9F94-058A64186216}"/>
              </a:ext>
            </a:extLst>
          </p:cNvPr>
          <p:cNvSpPr txBox="1"/>
          <p:nvPr/>
        </p:nvSpPr>
        <p:spPr>
          <a:xfrm>
            <a:off x="1165992" y="3672419"/>
            <a:ext cx="1495471" cy="630942"/>
          </a:xfrm>
          <a:prstGeom prst="rect">
            <a:avLst/>
          </a:prstGeom>
          <a:noFill/>
        </p:spPr>
        <p:txBody>
          <a:bodyPr wrap="square" rtlCol="0">
            <a:spAutoFit/>
          </a:bodyPr>
          <a:lstStyle/>
          <a:p>
            <a:pPr marL="171450" indent="-171450">
              <a:buFont typeface="Arial" panose="020B0604020202020204" pitchFamily="34" charset="0"/>
              <a:buChar char="•"/>
            </a:pPr>
            <a:r>
              <a:rPr lang="en-GB" sz="700" dirty="0"/>
              <a:t>AQ Calc process</a:t>
            </a:r>
          </a:p>
          <a:p>
            <a:pPr marL="171450" indent="-171450">
              <a:buFont typeface="Arial" panose="020B0604020202020204" pitchFamily="34" charset="0"/>
              <a:buChar char="•"/>
            </a:pPr>
            <a:r>
              <a:rPr lang="en-GB" sz="700" dirty="0"/>
              <a:t>SSMP&amp; NTS AQ Calc</a:t>
            </a:r>
          </a:p>
          <a:p>
            <a:pPr marL="171450" indent="-171450">
              <a:buFont typeface="Arial" panose="020B0604020202020204" pitchFamily="34" charset="0"/>
              <a:buChar char="•"/>
            </a:pPr>
            <a:r>
              <a:rPr lang="en-GB" sz="700" dirty="0"/>
              <a:t>Class 3 AQ Calc</a:t>
            </a:r>
          </a:p>
          <a:p>
            <a:pPr marL="171450" indent="-171450">
              <a:buFont typeface="Arial" panose="020B0604020202020204" pitchFamily="34" charset="0"/>
              <a:buChar char="•"/>
            </a:pPr>
            <a:r>
              <a:rPr lang="en-GB" sz="700" dirty="0"/>
              <a:t>Read Insertion</a:t>
            </a:r>
          </a:p>
          <a:p>
            <a:pPr marL="171450" indent="-171450">
              <a:buFont typeface="Arial" panose="020B0604020202020204" pitchFamily="34" charset="0"/>
              <a:buChar char="•"/>
            </a:pPr>
            <a:r>
              <a:rPr lang="en-GB" sz="700" dirty="0"/>
              <a:t>Read replacement</a:t>
            </a:r>
          </a:p>
        </p:txBody>
      </p:sp>
      <p:sp>
        <p:nvSpPr>
          <p:cNvPr id="38" name="TextBox 37">
            <a:extLst>
              <a:ext uri="{FF2B5EF4-FFF2-40B4-BE49-F238E27FC236}">
                <a16:creationId xmlns:a16="http://schemas.microsoft.com/office/drawing/2014/main" id="{32207D06-7532-4711-9D9C-9BA720DBB06F}"/>
              </a:ext>
            </a:extLst>
          </p:cNvPr>
          <p:cNvSpPr txBox="1"/>
          <p:nvPr/>
        </p:nvSpPr>
        <p:spPr>
          <a:xfrm>
            <a:off x="2969098" y="3797420"/>
            <a:ext cx="1495471" cy="738664"/>
          </a:xfrm>
          <a:prstGeom prst="rect">
            <a:avLst/>
          </a:prstGeom>
          <a:noFill/>
        </p:spPr>
        <p:txBody>
          <a:bodyPr wrap="square" rtlCol="0">
            <a:spAutoFit/>
          </a:bodyPr>
          <a:lstStyle/>
          <a:p>
            <a:pPr marL="171450" indent="-171450">
              <a:buFont typeface="Arial" panose="020B0604020202020204" pitchFamily="34" charset="0"/>
              <a:buChar char="•"/>
            </a:pPr>
            <a:r>
              <a:rPr lang="en-GB" sz="700" dirty="0"/>
              <a:t>Shipper Transfer</a:t>
            </a:r>
          </a:p>
          <a:p>
            <a:pPr marL="171450" indent="-171450">
              <a:buFont typeface="Arial" panose="020B0604020202020204" pitchFamily="34" charset="0"/>
              <a:buChar char="•"/>
            </a:pPr>
            <a:r>
              <a:rPr lang="en-GB" sz="700" dirty="0"/>
              <a:t>Class 1,2 &amp; 3 related</a:t>
            </a:r>
          </a:p>
          <a:p>
            <a:pPr marL="171450" indent="-171450">
              <a:buFont typeface="Arial" panose="020B0604020202020204" pitchFamily="34" charset="0"/>
              <a:buChar char="•"/>
            </a:pPr>
            <a:r>
              <a:rPr lang="en-GB" sz="700" dirty="0"/>
              <a:t>TTZ related</a:t>
            </a:r>
          </a:p>
          <a:p>
            <a:pPr marL="171450" indent="-171450">
              <a:buFont typeface="Arial" panose="020B0604020202020204" pitchFamily="34" charset="0"/>
              <a:buChar char="•"/>
            </a:pPr>
            <a:r>
              <a:rPr lang="en-GB" sz="700" dirty="0"/>
              <a:t>Workflow related</a:t>
            </a:r>
          </a:p>
          <a:p>
            <a:pPr marL="171450" indent="-171450">
              <a:buFont typeface="Arial" panose="020B0604020202020204" pitchFamily="34" charset="0"/>
              <a:buChar char="•"/>
            </a:pPr>
            <a:r>
              <a:rPr lang="en-GB" sz="700" dirty="0"/>
              <a:t>WC Validation</a:t>
            </a:r>
          </a:p>
          <a:p>
            <a:pPr marL="171450" indent="-171450">
              <a:buFont typeface="Arial" panose="020B0604020202020204" pitchFamily="34" charset="0"/>
              <a:buChar char="•"/>
            </a:pPr>
            <a:r>
              <a:rPr lang="en-GB" sz="700" dirty="0"/>
              <a:t>AQ Correction tool</a:t>
            </a:r>
          </a:p>
        </p:txBody>
      </p:sp>
      <p:sp>
        <p:nvSpPr>
          <p:cNvPr id="39" name="TextBox 38">
            <a:extLst>
              <a:ext uri="{FF2B5EF4-FFF2-40B4-BE49-F238E27FC236}">
                <a16:creationId xmlns:a16="http://schemas.microsoft.com/office/drawing/2014/main" id="{9A10AF3C-3C76-4677-A99D-647A78E6564B}"/>
              </a:ext>
            </a:extLst>
          </p:cNvPr>
          <p:cNvSpPr txBox="1"/>
          <p:nvPr/>
        </p:nvSpPr>
        <p:spPr>
          <a:xfrm>
            <a:off x="4857413" y="3918017"/>
            <a:ext cx="1226690" cy="523220"/>
          </a:xfrm>
          <a:prstGeom prst="rect">
            <a:avLst/>
          </a:prstGeom>
          <a:noFill/>
        </p:spPr>
        <p:txBody>
          <a:bodyPr wrap="square" rtlCol="0">
            <a:spAutoFit/>
          </a:bodyPr>
          <a:lstStyle/>
          <a:p>
            <a:pPr marL="171450" indent="-171450">
              <a:buFont typeface="Arial" panose="020B0604020202020204" pitchFamily="34" charset="0"/>
              <a:buChar char="•"/>
            </a:pPr>
            <a:r>
              <a:rPr lang="en-GB" sz="700" dirty="0"/>
              <a:t>Class Change</a:t>
            </a:r>
          </a:p>
          <a:p>
            <a:pPr marL="171450" indent="-171450">
              <a:buFont typeface="Arial" panose="020B0604020202020204" pitchFamily="34" charset="0"/>
              <a:buChar char="•"/>
            </a:pPr>
            <a:r>
              <a:rPr lang="en-GB" sz="700" dirty="0"/>
              <a:t>Site Visit</a:t>
            </a:r>
          </a:p>
          <a:p>
            <a:pPr marL="171450" indent="-171450">
              <a:buFont typeface="Arial" panose="020B0604020202020204" pitchFamily="34" charset="0"/>
              <a:buChar char="•"/>
            </a:pPr>
            <a:r>
              <a:rPr lang="en-GB" sz="700" dirty="0"/>
              <a:t>Other areas (isolated defects)</a:t>
            </a:r>
          </a:p>
        </p:txBody>
      </p:sp>
      <p:sp>
        <p:nvSpPr>
          <p:cNvPr id="40" name="TextBox 39">
            <a:extLst>
              <a:ext uri="{FF2B5EF4-FFF2-40B4-BE49-F238E27FC236}">
                <a16:creationId xmlns:a16="http://schemas.microsoft.com/office/drawing/2014/main" id="{A40AD60A-1BC6-47AF-AF25-677BAF9F98E5}"/>
              </a:ext>
            </a:extLst>
          </p:cNvPr>
          <p:cNvSpPr txBox="1"/>
          <p:nvPr/>
        </p:nvSpPr>
        <p:spPr>
          <a:xfrm>
            <a:off x="6476946" y="4074837"/>
            <a:ext cx="1226690" cy="415498"/>
          </a:xfrm>
          <a:prstGeom prst="rect">
            <a:avLst/>
          </a:prstGeom>
          <a:noFill/>
        </p:spPr>
        <p:txBody>
          <a:bodyPr wrap="square" rtlCol="0">
            <a:spAutoFit/>
          </a:bodyPr>
          <a:lstStyle/>
          <a:p>
            <a:pPr marL="171450" indent="-171450">
              <a:buFont typeface="Arial" panose="020B0604020202020204" pitchFamily="34" charset="0"/>
              <a:buChar char="•"/>
            </a:pPr>
            <a:r>
              <a:rPr lang="en-GB" sz="700" dirty="0"/>
              <a:t>Prime &amp; Subs</a:t>
            </a:r>
          </a:p>
          <a:p>
            <a:pPr marL="171450" indent="-171450">
              <a:buFont typeface="Arial" panose="020B0604020202020204" pitchFamily="34" charset="0"/>
              <a:buChar char="•"/>
            </a:pPr>
            <a:r>
              <a:rPr lang="en-GB" sz="700" dirty="0"/>
              <a:t>Billing</a:t>
            </a:r>
          </a:p>
          <a:p>
            <a:pPr marL="171450" indent="-171450">
              <a:buFont typeface="Arial" panose="020B0604020202020204" pitchFamily="34" charset="0"/>
              <a:buChar char="•"/>
            </a:pPr>
            <a:r>
              <a:rPr lang="en-GB" sz="700" dirty="0"/>
              <a:t>CWV</a:t>
            </a:r>
          </a:p>
        </p:txBody>
      </p:sp>
      <p:sp>
        <p:nvSpPr>
          <p:cNvPr id="41" name="Arrow: Down 40">
            <a:extLst>
              <a:ext uri="{FF2B5EF4-FFF2-40B4-BE49-F238E27FC236}">
                <a16:creationId xmlns:a16="http://schemas.microsoft.com/office/drawing/2014/main" id="{9EE7C6C4-6D65-44D6-8E71-B9FCEB551A72}"/>
              </a:ext>
            </a:extLst>
          </p:cNvPr>
          <p:cNvSpPr/>
          <p:nvPr/>
        </p:nvSpPr>
        <p:spPr>
          <a:xfrm rot="16200000">
            <a:off x="1287907" y="4697787"/>
            <a:ext cx="171948" cy="271798"/>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Arrow: Down 42">
            <a:extLst>
              <a:ext uri="{FF2B5EF4-FFF2-40B4-BE49-F238E27FC236}">
                <a16:creationId xmlns:a16="http://schemas.microsoft.com/office/drawing/2014/main" id="{5061B8A0-D835-4843-962B-7B52AF67EFD9}"/>
              </a:ext>
            </a:extLst>
          </p:cNvPr>
          <p:cNvSpPr/>
          <p:nvPr/>
        </p:nvSpPr>
        <p:spPr>
          <a:xfrm rot="16200000">
            <a:off x="3010872" y="4698145"/>
            <a:ext cx="171948" cy="271798"/>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Arrow: Down 43">
            <a:extLst>
              <a:ext uri="{FF2B5EF4-FFF2-40B4-BE49-F238E27FC236}">
                <a16:creationId xmlns:a16="http://schemas.microsoft.com/office/drawing/2014/main" id="{122386F7-BBD9-4C2D-8D5E-2430672CCB66}"/>
              </a:ext>
            </a:extLst>
          </p:cNvPr>
          <p:cNvSpPr/>
          <p:nvPr/>
        </p:nvSpPr>
        <p:spPr>
          <a:xfrm rot="16200000">
            <a:off x="4863078" y="4697787"/>
            <a:ext cx="171948" cy="271798"/>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Arrow: Down 44">
            <a:extLst>
              <a:ext uri="{FF2B5EF4-FFF2-40B4-BE49-F238E27FC236}">
                <a16:creationId xmlns:a16="http://schemas.microsoft.com/office/drawing/2014/main" id="{9801EDDB-8E91-45A2-BD23-A15BBE8E1DC9}"/>
              </a:ext>
            </a:extLst>
          </p:cNvPr>
          <p:cNvSpPr/>
          <p:nvPr/>
        </p:nvSpPr>
        <p:spPr>
          <a:xfrm rot="16200000">
            <a:off x="6401837" y="4699760"/>
            <a:ext cx="171948" cy="271798"/>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Arrow: Down 45">
            <a:extLst>
              <a:ext uri="{FF2B5EF4-FFF2-40B4-BE49-F238E27FC236}">
                <a16:creationId xmlns:a16="http://schemas.microsoft.com/office/drawing/2014/main" id="{46BC4FCC-909D-47D0-BDCF-FEE2B29EEE7F}"/>
              </a:ext>
            </a:extLst>
          </p:cNvPr>
          <p:cNvSpPr/>
          <p:nvPr/>
        </p:nvSpPr>
        <p:spPr>
          <a:xfrm rot="16200000">
            <a:off x="7885994" y="4697786"/>
            <a:ext cx="171948" cy="271798"/>
          </a:xfrm>
          <a:prstGeom prst="downArrow">
            <a:avLst/>
          </a:prstGeo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16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27821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68877"/>
          <a:ext cx="8921412" cy="4340592"/>
        </p:xfrm>
        <a:graphic>
          <a:graphicData uri="http://schemas.openxmlformats.org/drawingml/2006/table">
            <a:tbl>
              <a:tblPr firstRow="1" bandRow="1">
                <a:tableStyleId>{5C22544A-7EE6-4342-B048-85BDC9FD1C3A}</a:tableStyleId>
              </a:tblPr>
              <a:tblGrid>
                <a:gridCol w="723564">
                  <a:extLst>
                    <a:ext uri="{9D8B030D-6E8A-4147-A177-3AD203B41FA5}">
                      <a16:colId xmlns:a16="http://schemas.microsoft.com/office/drawing/2014/main" val="2962663685"/>
                    </a:ext>
                  </a:extLst>
                </a:gridCol>
                <a:gridCol w="6757688">
                  <a:extLst>
                    <a:ext uri="{9D8B030D-6E8A-4147-A177-3AD203B41FA5}">
                      <a16:colId xmlns:a16="http://schemas.microsoft.com/office/drawing/2014/main" val="2242044240"/>
                    </a:ext>
                  </a:extLst>
                </a:gridCol>
                <a:gridCol w="1440160">
                  <a:extLst>
                    <a:ext uri="{9D8B030D-6E8A-4147-A177-3AD203B41FA5}">
                      <a16:colId xmlns:a16="http://schemas.microsoft.com/office/drawing/2014/main" val="2327074964"/>
                    </a:ext>
                  </a:extLst>
                </a:gridCol>
              </a:tblGrid>
              <a:tr h="281510">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0">
                <a:tc>
                  <a:txBody>
                    <a:bodyPr/>
                    <a:lstStyle/>
                    <a:p>
                      <a:r>
                        <a:rPr lang="en-GB" sz="800" dirty="0"/>
                        <a:t>60230</a:t>
                      </a:r>
                    </a:p>
                  </a:txBody>
                  <a:tcPr anchor="ctr"/>
                </a:tc>
                <a:tc>
                  <a:txBody>
                    <a:bodyPr/>
                    <a:lstStyle/>
                    <a:p>
                      <a:r>
                        <a:rPr lang="en-US" sz="800" dirty="0"/>
                        <a:t>Volume and energy calculated incorrectly for Prime and Sub meter points</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Fixed, Deployed Awaiting Data Correction</a:t>
                      </a:r>
                    </a:p>
                  </a:txBody>
                  <a:tcPr anchor="ctr"/>
                </a:tc>
                <a:extLst>
                  <a:ext uri="{0D108BD9-81ED-4DB2-BD59-A6C34878D82A}">
                    <a16:rowId xmlns:a16="http://schemas.microsoft.com/office/drawing/2014/main" val="3501139978"/>
                  </a:ext>
                </a:extLst>
              </a:tr>
              <a:tr h="389716">
                <a:tc>
                  <a:txBody>
                    <a:bodyPr/>
                    <a:lstStyle/>
                    <a:p>
                      <a:r>
                        <a:rPr lang="en-GB" sz="800" dirty="0"/>
                        <a:t>60917</a:t>
                      </a:r>
                    </a:p>
                  </a:txBody>
                  <a:tcPr anchor="ctr"/>
                </a:tc>
                <a:tc>
                  <a:txBody>
                    <a:bodyPr/>
                    <a:lstStyle/>
                    <a:p>
                      <a:r>
                        <a:rPr lang="en-US" sz="800" dirty="0"/>
                        <a:t>Following an update to a meter (non-physical) the volume which is calculated is based on the opening exchange read (OPNX) as opposed to calculating from the final exchange read (FINX)</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Fixed, Deployed Awaiting Data Correction</a:t>
                      </a:r>
                    </a:p>
                  </a:txBody>
                  <a:tcPr anchor="ctr"/>
                </a:tc>
                <a:extLst>
                  <a:ext uri="{0D108BD9-81ED-4DB2-BD59-A6C34878D82A}">
                    <a16:rowId xmlns:a16="http://schemas.microsoft.com/office/drawing/2014/main" val="2503244331"/>
                  </a:ext>
                </a:extLst>
              </a:tr>
              <a:tr h="327689">
                <a:tc>
                  <a:txBody>
                    <a:bodyPr/>
                    <a:lstStyle/>
                    <a:p>
                      <a:r>
                        <a:rPr lang="en-GB" sz="800" dirty="0"/>
                        <a:t>60942</a:t>
                      </a:r>
                    </a:p>
                  </a:txBody>
                  <a:tcPr anchor="ctr"/>
                </a:tc>
                <a:tc>
                  <a:txBody>
                    <a:bodyPr/>
                    <a:lstStyle/>
                    <a:p>
                      <a:r>
                        <a:rPr lang="en-US" sz="800" dirty="0"/>
                        <a:t>For meter points that have had a class change from 4 to 3, following receipt of reads (via the UBR file) the system is unable to identify the last read date for volume calculation when there is no actual read present during the class 4 period. Therefore AQ calculation is not using the latest read.</a:t>
                      </a:r>
                      <a:endParaRPr lang="en-GB" sz="800" dirty="0"/>
                    </a:p>
                  </a:txBody>
                  <a:tcPr anchor="ctr"/>
                </a:tc>
                <a:tc>
                  <a:txBody>
                    <a:bodyPr/>
                    <a:lstStyle/>
                    <a:p>
                      <a:r>
                        <a:rPr lang="en-GB" sz="800" dirty="0"/>
                        <a:t>UAT</a:t>
                      </a:r>
                    </a:p>
                  </a:txBody>
                  <a:tcPr anchor="ctr"/>
                </a:tc>
                <a:extLst>
                  <a:ext uri="{0D108BD9-81ED-4DB2-BD59-A6C34878D82A}">
                    <a16:rowId xmlns:a16="http://schemas.microsoft.com/office/drawing/2014/main" val="1168972987"/>
                  </a:ext>
                </a:extLst>
              </a:tr>
              <a:tr h="323943">
                <a:tc>
                  <a:txBody>
                    <a:bodyPr/>
                    <a:lstStyle/>
                    <a:p>
                      <a:r>
                        <a:rPr lang="en-GB" sz="800" dirty="0"/>
                        <a:t>62028</a:t>
                      </a:r>
                    </a:p>
                  </a:txBody>
                  <a:tcPr anchor="ctr"/>
                </a:tc>
                <a:tc>
                  <a:txBody>
                    <a:bodyPr/>
                    <a:lstStyle/>
                    <a:p>
                      <a:r>
                        <a:rPr lang="en-US" sz="800" dirty="0"/>
                        <a:t>Following acceptance of a replacement read for an ‘inactive’ read, the system is incorrectly accepting the read, when it should reject.</a:t>
                      </a:r>
                      <a:endParaRPr lang="en-GB" sz="800" dirty="0"/>
                    </a:p>
                  </a:txBody>
                  <a:tcPr anchor="ctr"/>
                </a:tc>
                <a:tc>
                  <a:txBody>
                    <a:bodyPr/>
                    <a:lstStyle/>
                    <a:p>
                      <a:r>
                        <a:rPr lang="en-GB" sz="800" dirty="0"/>
                        <a:t>UAT</a:t>
                      </a:r>
                    </a:p>
                  </a:txBody>
                  <a:tcPr anchor="ctr"/>
                </a:tc>
                <a:extLst>
                  <a:ext uri="{0D108BD9-81ED-4DB2-BD59-A6C34878D82A}">
                    <a16:rowId xmlns:a16="http://schemas.microsoft.com/office/drawing/2014/main" val="1630619737"/>
                  </a:ext>
                </a:extLst>
              </a:tr>
              <a:tr h="263490">
                <a:tc>
                  <a:txBody>
                    <a:bodyPr/>
                    <a:lstStyle/>
                    <a:p>
                      <a:r>
                        <a:rPr lang="en-GB" sz="800" dirty="0"/>
                        <a:t>62164</a:t>
                      </a:r>
                    </a:p>
                  </a:txBody>
                  <a:tcPr anchor="ctr"/>
                </a:tc>
                <a:tc>
                  <a:txBody>
                    <a:bodyPr/>
                    <a:lstStyle/>
                    <a:p>
                      <a:r>
                        <a:rPr lang="en-US" sz="800" dirty="0"/>
                        <a:t>The net-off volume / energy is being incorrectly calculated as zero for class 4 prime sites</a:t>
                      </a:r>
                      <a:endParaRPr lang="en-GB" sz="800" dirty="0"/>
                    </a:p>
                  </a:txBody>
                  <a:tcPr anchor="ctr"/>
                </a:tc>
                <a:tc>
                  <a:txBody>
                    <a:bodyPr/>
                    <a:lstStyle/>
                    <a:p>
                      <a:pPr lvl="0"/>
                      <a:r>
                        <a:rPr lang="en-GB" sz="800" dirty="0"/>
                        <a:t>UAT</a:t>
                      </a:r>
                    </a:p>
                  </a:txBody>
                  <a:tcPr anchor="ctr"/>
                </a:tc>
                <a:extLst>
                  <a:ext uri="{0D108BD9-81ED-4DB2-BD59-A6C34878D82A}">
                    <a16:rowId xmlns:a16="http://schemas.microsoft.com/office/drawing/2014/main" val="1409354007"/>
                  </a:ext>
                </a:extLst>
              </a:tr>
              <a:tr h="327689">
                <a:tc>
                  <a:txBody>
                    <a:bodyPr/>
                    <a:lstStyle/>
                    <a:p>
                      <a:r>
                        <a:rPr lang="en-GB" sz="800" dirty="0"/>
                        <a:t>61019</a:t>
                      </a:r>
                    </a:p>
                  </a:txBody>
                  <a:tcPr anchor="ctr"/>
                </a:tc>
                <a:tc>
                  <a:txBody>
                    <a:bodyPr/>
                    <a:lstStyle/>
                    <a:p>
                      <a:r>
                        <a:rPr lang="en-US" sz="800" dirty="0"/>
                        <a:t>When receiving a Site Visit read and an RGMA read on the same day the system is incorrectly processing the reads in the wrong order causing energy and volume to be incorrectly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340629994"/>
                  </a:ext>
                </a:extLst>
              </a:tr>
              <a:tr h="306712">
                <a:tc>
                  <a:txBody>
                    <a:bodyPr/>
                    <a:lstStyle/>
                    <a:p>
                      <a:r>
                        <a:rPr lang="en-GB" sz="800" dirty="0"/>
                        <a:t>62178</a:t>
                      </a:r>
                    </a:p>
                  </a:txBody>
                  <a:tcPr anchor="ctr"/>
                </a:tc>
                <a:tc>
                  <a:txBody>
                    <a:bodyPr/>
                    <a:lstStyle/>
                    <a:p>
                      <a:r>
                        <a:rPr lang="en-US" sz="800" dirty="0"/>
                        <a:t>Where volume and energy is incorrectly loaded, the system is not creating an exception</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991031024"/>
                  </a:ext>
                </a:extLst>
              </a:tr>
              <a:tr h="327689">
                <a:tc>
                  <a:txBody>
                    <a:bodyPr/>
                    <a:lstStyle/>
                    <a:p>
                      <a:r>
                        <a:rPr lang="en-GB" sz="800" dirty="0"/>
                        <a:t>61866</a:t>
                      </a:r>
                    </a:p>
                  </a:txBody>
                  <a:tcPr anchor="ctr"/>
                </a:tc>
                <a:tc>
                  <a:txBody>
                    <a:bodyPr/>
                    <a:lstStyle/>
                    <a:p>
                      <a:r>
                        <a:rPr lang="en-US" sz="800" dirty="0"/>
                        <a:t>While deriving the FYAQ/SOQ values for 01/04/2020 during class change effective on 1st, 2nd and 3rd of Jan 2020, instead of using the rolling AQ/ SOQ of 01/12/2019 values, the previous year values (01/12/2018) have been used which is incorrect. </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1977105393"/>
                  </a:ext>
                </a:extLst>
              </a:tr>
              <a:tr h="327689">
                <a:tc>
                  <a:txBody>
                    <a:bodyPr/>
                    <a:lstStyle/>
                    <a:p>
                      <a:r>
                        <a:rPr lang="en-GB" sz="800" dirty="0"/>
                        <a:t>61452</a:t>
                      </a:r>
                    </a:p>
                  </a:txBody>
                  <a:tcPr anchor="ctr"/>
                </a:tc>
                <a:tc>
                  <a:txBody>
                    <a:bodyPr/>
                    <a:lstStyle/>
                    <a:p>
                      <a:r>
                        <a:rPr lang="en-US" sz="800" dirty="0"/>
                        <a:t>Reconciliation process is being excluded for prime and sub sites where there has been a class change or a meter exchange or the generation of an estimated shipper transfer read, therefore AQ is not being calculated</a:t>
                      </a:r>
                      <a:endParaRPr lang="en-GB" sz="8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4228230810"/>
                  </a:ext>
                </a:extLst>
              </a:tr>
              <a:tr h="327689">
                <a:tc>
                  <a:txBody>
                    <a:bodyPr/>
                    <a:lstStyle/>
                    <a:p>
                      <a:r>
                        <a:rPr lang="en-GB" sz="800" dirty="0"/>
                        <a:t>61453</a:t>
                      </a:r>
                    </a:p>
                  </a:txBody>
                  <a:tcPr anchor="ctr"/>
                </a:tc>
                <a:tc>
                  <a:txBody>
                    <a:bodyPr/>
                    <a:lstStyle/>
                    <a:p>
                      <a:r>
                        <a:rPr lang="en-US" sz="800" dirty="0"/>
                        <a:t>Where there has been a read replacement, or a manual read has been inserted, the total deemed volume and total deemed energy is being incorrectly populated for reconciliation charges of prime and sub sites</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3121973377"/>
                  </a:ext>
                </a:extLst>
              </a:tr>
              <a:tr h="306341">
                <a:tc>
                  <a:txBody>
                    <a:bodyPr/>
                    <a:lstStyle/>
                    <a:p>
                      <a:r>
                        <a:rPr lang="en-GB" sz="800" dirty="0"/>
                        <a:t>61647</a:t>
                      </a:r>
                    </a:p>
                  </a:txBody>
                  <a:tcPr anchor="ctr"/>
                </a:tc>
                <a:tc>
                  <a:txBody>
                    <a:bodyPr/>
                    <a:lstStyle/>
                    <a:p>
                      <a:r>
                        <a:rPr lang="en-US" sz="800" dirty="0"/>
                        <a:t>Energy is not updated correctly following read replacement</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4172676119"/>
                  </a:ext>
                </a:extLst>
              </a:tr>
              <a:tr h="306341">
                <a:tc>
                  <a:txBody>
                    <a:bodyPr/>
                    <a:lstStyle/>
                    <a:p>
                      <a:r>
                        <a:rPr lang="en-GB" sz="800" dirty="0"/>
                        <a:t>62513</a:t>
                      </a:r>
                    </a:p>
                  </a:txBody>
                  <a:tcPr anchor="ctr"/>
                </a:tc>
                <a:tc>
                  <a:txBody>
                    <a:bodyPr/>
                    <a:lstStyle/>
                    <a:p>
                      <a:r>
                        <a:rPr lang="en-US" sz="800" dirty="0"/>
                        <a:t>When the Cyclic read is received in the Class 3 period before RGMA asset update activity date (D-1), the incorrect energy values are being calculated</a:t>
                      </a:r>
                      <a:endParaRPr lang="en-GB" sz="800" dirty="0"/>
                    </a:p>
                  </a:txBody>
                  <a:tcPr anchor="ctr"/>
                </a:tc>
                <a:tc>
                  <a:txBody>
                    <a:bodyPr/>
                    <a:lstStyle/>
                    <a:p>
                      <a:r>
                        <a:rPr lang="en-GB" sz="800" dirty="0"/>
                        <a:t>Analysis</a:t>
                      </a:r>
                    </a:p>
                  </a:txBody>
                  <a:tcPr anchor="ctr"/>
                </a:tc>
                <a:extLst>
                  <a:ext uri="{0D108BD9-81ED-4DB2-BD59-A6C34878D82A}">
                    <a16:rowId xmlns:a16="http://schemas.microsoft.com/office/drawing/2014/main" val="3941886407"/>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a:t>
            </a:r>
          </a:p>
        </p:txBody>
      </p:sp>
    </p:spTree>
    <p:extLst>
      <p:ext uri="{BB962C8B-B14F-4D97-AF65-F5344CB8AC3E}">
        <p14:creationId xmlns:p14="http://schemas.microsoft.com/office/powerpoint/2010/main" val="300930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lowchart: Predefined Process 47">
            <a:extLst>
              <a:ext uri="{FF2B5EF4-FFF2-40B4-BE49-F238E27FC236}">
                <a16:creationId xmlns:a16="http://schemas.microsoft.com/office/drawing/2014/main" id="{0FD823DC-BF23-4EC1-9E56-5B300EF50640}"/>
              </a:ext>
            </a:extLst>
          </p:cNvPr>
          <p:cNvSpPr/>
          <p:nvPr/>
        </p:nvSpPr>
        <p:spPr>
          <a:xfrm>
            <a:off x="1374837" y="1850332"/>
            <a:ext cx="1100816"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a:t>
            </a:r>
          </a:p>
          <a:p>
            <a:pPr algn="ctr"/>
            <a:r>
              <a:rPr lang="en-GB" sz="700" dirty="0">
                <a:solidFill>
                  <a:schemeClr val="tx1"/>
                </a:solidFill>
              </a:rPr>
              <a:t>Non-AQ Defect Process</a:t>
            </a:r>
          </a:p>
        </p:txBody>
      </p:sp>
      <p:sp>
        <p:nvSpPr>
          <p:cNvPr id="4" name="Rectangle: Rounded Corners 3">
            <a:extLst>
              <a:ext uri="{FF2B5EF4-FFF2-40B4-BE49-F238E27FC236}">
                <a16:creationId xmlns:a16="http://schemas.microsoft.com/office/drawing/2014/main" id="{F52EDDAC-4429-42A3-8B3D-01B1B10E14B4}"/>
              </a:ext>
            </a:extLst>
          </p:cNvPr>
          <p:cNvSpPr/>
          <p:nvPr/>
        </p:nvSpPr>
        <p:spPr>
          <a:xfrm>
            <a:off x="88712" y="1136175"/>
            <a:ext cx="945103"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Incident Reported &amp; assessed</a:t>
            </a:r>
          </a:p>
        </p:txBody>
      </p:sp>
      <p:sp>
        <p:nvSpPr>
          <p:cNvPr id="5" name="Diamond 4">
            <a:extLst>
              <a:ext uri="{FF2B5EF4-FFF2-40B4-BE49-F238E27FC236}">
                <a16:creationId xmlns:a16="http://schemas.microsoft.com/office/drawing/2014/main" id="{3F7F52AD-A0A0-4ACC-833C-9382DC408371}"/>
              </a:ext>
            </a:extLst>
          </p:cNvPr>
          <p:cNvSpPr/>
          <p:nvPr/>
        </p:nvSpPr>
        <p:spPr>
          <a:xfrm>
            <a:off x="1349426" y="1064525"/>
            <a:ext cx="1202706"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Impacted?</a:t>
            </a:r>
          </a:p>
        </p:txBody>
      </p:sp>
      <p:sp>
        <p:nvSpPr>
          <p:cNvPr id="7" name="Rectangle: Rounded Corners 6">
            <a:extLst>
              <a:ext uri="{FF2B5EF4-FFF2-40B4-BE49-F238E27FC236}">
                <a16:creationId xmlns:a16="http://schemas.microsoft.com/office/drawing/2014/main" id="{8A7BA8AA-89EC-4D20-82BD-E55BE467EFAC}"/>
              </a:ext>
            </a:extLst>
          </p:cNvPr>
          <p:cNvSpPr/>
          <p:nvPr/>
        </p:nvSpPr>
        <p:spPr>
          <a:xfrm>
            <a:off x="2790968" y="1136175"/>
            <a:ext cx="948522"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Raise Defect &amp; Assign Priority</a:t>
            </a:r>
          </a:p>
        </p:txBody>
      </p:sp>
      <p:sp>
        <p:nvSpPr>
          <p:cNvPr id="8" name="Diamond 7">
            <a:extLst>
              <a:ext uri="{FF2B5EF4-FFF2-40B4-BE49-F238E27FC236}">
                <a16:creationId xmlns:a16="http://schemas.microsoft.com/office/drawing/2014/main" id="{2817A5C9-80D9-43BA-B408-9A2656E766A7}"/>
              </a:ext>
            </a:extLst>
          </p:cNvPr>
          <p:cNvSpPr/>
          <p:nvPr/>
        </p:nvSpPr>
        <p:spPr>
          <a:xfrm>
            <a:off x="2654488" y="2442950"/>
            <a:ext cx="1221474"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Customer impacts?</a:t>
            </a:r>
          </a:p>
        </p:txBody>
      </p:sp>
      <p:sp>
        <p:nvSpPr>
          <p:cNvPr id="9" name="Rectangle: Rounded Corners 8">
            <a:extLst>
              <a:ext uri="{FF2B5EF4-FFF2-40B4-BE49-F238E27FC236}">
                <a16:creationId xmlns:a16="http://schemas.microsoft.com/office/drawing/2014/main" id="{FD61A8F5-E209-4827-8848-8FC202F8A41C}"/>
              </a:ext>
            </a:extLst>
          </p:cNvPr>
          <p:cNvSpPr/>
          <p:nvPr/>
        </p:nvSpPr>
        <p:spPr>
          <a:xfrm>
            <a:off x="2722726" y="327887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Portfolio</a:t>
            </a:r>
          </a:p>
        </p:txBody>
      </p:sp>
      <p:cxnSp>
        <p:nvCxnSpPr>
          <p:cNvPr id="11" name="Straight Arrow Connector 10">
            <a:extLst>
              <a:ext uri="{FF2B5EF4-FFF2-40B4-BE49-F238E27FC236}">
                <a16:creationId xmlns:a16="http://schemas.microsoft.com/office/drawing/2014/main" id="{F9104E35-B522-42E2-A85C-FE8BF73042C8}"/>
              </a:ext>
            </a:extLst>
          </p:cNvPr>
          <p:cNvCxnSpPr>
            <a:cxnSpLocks/>
            <a:stCxn id="4" idx="3"/>
            <a:endCxn id="5" idx="1"/>
          </p:cNvCxnSpPr>
          <p:nvPr/>
        </p:nvCxnSpPr>
        <p:spPr>
          <a:xfrm>
            <a:off x="1033815" y="1361363"/>
            <a:ext cx="315611"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8CCE06-7707-4A48-8F7D-5FE168D53B48}"/>
              </a:ext>
            </a:extLst>
          </p:cNvPr>
          <p:cNvCxnSpPr>
            <a:cxnSpLocks/>
            <a:stCxn id="5" idx="3"/>
            <a:endCxn id="7" idx="1"/>
          </p:cNvCxnSpPr>
          <p:nvPr/>
        </p:nvCxnSpPr>
        <p:spPr>
          <a:xfrm flipV="1">
            <a:off x="2552132" y="1361363"/>
            <a:ext cx="238836"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53EEA31-ACB8-4EED-A3D2-9B6A46C30988}"/>
              </a:ext>
            </a:extLst>
          </p:cNvPr>
          <p:cNvCxnSpPr>
            <a:cxnSpLocks/>
            <a:stCxn id="5" idx="2"/>
            <a:endCxn id="48" idx="0"/>
          </p:cNvCxnSpPr>
          <p:nvPr/>
        </p:nvCxnSpPr>
        <p:spPr>
          <a:xfrm flipH="1">
            <a:off x="1925245" y="1658202"/>
            <a:ext cx="25534" cy="19213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9343D3E-EE99-4948-8FC8-71882C74B1E9}"/>
              </a:ext>
            </a:extLst>
          </p:cNvPr>
          <p:cNvCxnSpPr>
            <a:cxnSpLocks/>
            <a:stCxn id="7" idx="2"/>
            <a:endCxn id="8" idx="0"/>
          </p:cNvCxnSpPr>
          <p:nvPr/>
        </p:nvCxnSpPr>
        <p:spPr>
          <a:xfrm flipH="1">
            <a:off x="3265225" y="1586551"/>
            <a:ext cx="4" cy="856399"/>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30C8B86-DB05-4575-AC51-5E4FCC575ECB}"/>
              </a:ext>
            </a:extLst>
          </p:cNvPr>
          <p:cNvCxnSpPr>
            <a:cxnSpLocks/>
            <a:endCxn id="9" idx="0"/>
          </p:cNvCxnSpPr>
          <p:nvPr/>
        </p:nvCxnSpPr>
        <p:spPr>
          <a:xfrm>
            <a:off x="3265225" y="3036627"/>
            <a:ext cx="0" cy="242247"/>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149471E9-6BC8-4F6F-ACEA-90CDE6996362}"/>
              </a:ext>
            </a:extLst>
          </p:cNvPr>
          <p:cNvSpPr/>
          <p:nvPr/>
        </p:nvSpPr>
        <p:spPr>
          <a:xfrm>
            <a:off x="3389749" y="403268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Issue/Update Customer Comms</a:t>
            </a:r>
          </a:p>
        </p:txBody>
      </p:sp>
      <p:sp>
        <p:nvSpPr>
          <p:cNvPr id="29" name="Flowchart: Predefined Process 28">
            <a:extLst>
              <a:ext uri="{FF2B5EF4-FFF2-40B4-BE49-F238E27FC236}">
                <a16:creationId xmlns:a16="http://schemas.microsoft.com/office/drawing/2014/main" id="{86D95C5A-4183-4B04-B548-53D8FEE14EA6}"/>
              </a:ext>
            </a:extLst>
          </p:cNvPr>
          <p:cNvSpPr/>
          <p:nvPr/>
        </p:nvSpPr>
        <p:spPr>
          <a:xfrm>
            <a:off x="3991968" y="1136175"/>
            <a:ext cx="948522"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Defect Life Cycle</a:t>
            </a:r>
          </a:p>
        </p:txBody>
      </p:sp>
      <p:cxnSp>
        <p:nvCxnSpPr>
          <p:cNvPr id="32" name="Straight Arrow Connector 31">
            <a:extLst>
              <a:ext uri="{FF2B5EF4-FFF2-40B4-BE49-F238E27FC236}">
                <a16:creationId xmlns:a16="http://schemas.microsoft.com/office/drawing/2014/main" id="{CE1D91BD-8D46-402D-8A11-B39076D81FE8}"/>
              </a:ext>
            </a:extLst>
          </p:cNvPr>
          <p:cNvCxnSpPr>
            <a:cxnSpLocks/>
            <a:stCxn id="7" idx="3"/>
            <a:endCxn id="29" idx="1"/>
          </p:cNvCxnSpPr>
          <p:nvPr/>
        </p:nvCxnSpPr>
        <p:spPr>
          <a:xfrm>
            <a:off x="3739490" y="1361363"/>
            <a:ext cx="252478"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C38E3BB-8F7C-4E94-A4F7-22023A182718}"/>
              </a:ext>
            </a:extLst>
          </p:cNvPr>
          <p:cNvCxnSpPr>
            <a:cxnSpLocks/>
            <a:stCxn id="8" idx="3"/>
            <a:endCxn id="29" idx="2"/>
          </p:cNvCxnSpPr>
          <p:nvPr/>
        </p:nvCxnSpPr>
        <p:spPr>
          <a:xfrm flipV="1">
            <a:off x="3875962" y="1586551"/>
            <a:ext cx="590267" cy="1153238"/>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C38D8C1-80E2-4A93-BAA1-D6E9F582D4D2}"/>
              </a:ext>
            </a:extLst>
          </p:cNvPr>
          <p:cNvSpPr txBox="1"/>
          <p:nvPr/>
        </p:nvSpPr>
        <p:spPr>
          <a:xfrm>
            <a:off x="3217584" y="3008635"/>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39" name="TextBox 38">
            <a:extLst>
              <a:ext uri="{FF2B5EF4-FFF2-40B4-BE49-F238E27FC236}">
                <a16:creationId xmlns:a16="http://schemas.microsoft.com/office/drawing/2014/main" id="{371CC15B-A51B-4A0F-BAE8-97E3C0937E3E}"/>
              </a:ext>
            </a:extLst>
          </p:cNvPr>
          <p:cNvSpPr txBox="1"/>
          <p:nvPr/>
        </p:nvSpPr>
        <p:spPr>
          <a:xfrm>
            <a:off x="2490715" y="11228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40" name="TextBox 39">
            <a:extLst>
              <a:ext uri="{FF2B5EF4-FFF2-40B4-BE49-F238E27FC236}">
                <a16:creationId xmlns:a16="http://schemas.microsoft.com/office/drawing/2014/main" id="{6BFF5A11-03BC-460F-9C91-0A2D6D1A0BDC}"/>
              </a:ext>
            </a:extLst>
          </p:cNvPr>
          <p:cNvSpPr txBox="1"/>
          <p:nvPr/>
        </p:nvSpPr>
        <p:spPr>
          <a:xfrm>
            <a:off x="1960857" y="16354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41" name="TextBox 40">
            <a:extLst>
              <a:ext uri="{FF2B5EF4-FFF2-40B4-BE49-F238E27FC236}">
                <a16:creationId xmlns:a16="http://schemas.microsoft.com/office/drawing/2014/main" id="{ED4A0EE4-393A-4B16-BDA8-74E3EC58BCA8}"/>
              </a:ext>
            </a:extLst>
          </p:cNvPr>
          <p:cNvSpPr txBox="1"/>
          <p:nvPr/>
        </p:nvSpPr>
        <p:spPr>
          <a:xfrm>
            <a:off x="3811840" y="254993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51" name="Rectangle: Rounded Corners 50">
            <a:extLst>
              <a:ext uri="{FF2B5EF4-FFF2-40B4-BE49-F238E27FC236}">
                <a16:creationId xmlns:a16="http://schemas.microsoft.com/office/drawing/2014/main" id="{C35DAA2B-F4BD-4D3D-B4FF-508546257709}"/>
              </a:ext>
            </a:extLst>
          </p:cNvPr>
          <p:cNvSpPr/>
          <p:nvPr/>
        </p:nvSpPr>
        <p:spPr>
          <a:xfrm>
            <a:off x="5213442" y="1132356"/>
            <a:ext cx="1009934"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Defect Fix Deployed into Production</a:t>
            </a:r>
          </a:p>
        </p:txBody>
      </p:sp>
      <p:cxnSp>
        <p:nvCxnSpPr>
          <p:cNvPr id="58" name="Straight Arrow Connector 57">
            <a:extLst>
              <a:ext uri="{FF2B5EF4-FFF2-40B4-BE49-F238E27FC236}">
                <a16:creationId xmlns:a16="http://schemas.microsoft.com/office/drawing/2014/main" id="{417EDD6E-26DF-4CBD-8AB3-258DE563E70A}"/>
              </a:ext>
            </a:extLst>
          </p:cNvPr>
          <p:cNvCxnSpPr>
            <a:cxnSpLocks/>
            <a:endCxn id="51" idx="1"/>
          </p:cNvCxnSpPr>
          <p:nvPr/>
        </p:nvCxnSpPr>
        <p:spPr>
          <a:xfrm>
            <a:off x="4950724" y="1349979"/>
            <a:ext cx="262718" cy="756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AEF30B5B-59E9-4859-B4E5-DC62F3E371AB}"/>
              </a:ext>
            </a:extLst>
          </p:cNvPr>
          <p:cNvSpPr/>
          <p:nvPr/>
        </p:nvSpPr>
        <p:spPr>
          <a:xfrm>
            <a:off x="5602735" y="1844978"/>
            <a:ext cx="1009934" cy="36849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First Usage Checks &amp; Monitor AQ Calc</a:t>
            </a:r>
          </a:p>
        </p:txBody>
      </p:sp>
      <p:cxnSp>
        <p:nvCxnSpPr>
          <p:cNvPr id="62" name="Straight Arrow Connector 61">
            <a:extLst>
              <a:ext uri="{FF2B5EF4-FFF2-40B4-BE49-F238E27FC236}">
                <a16:creationId xmlns:a16="http://schemas.microsoft.com/office/drawing/2014/main" id="{81BA9304-77A2-4DE5-9A3A-39148C206B3B}"/>
              </a:ext>
            </a:extLst>
          </p:cNvPr>
          <p:cNvCxnSpPr>
            <a:stCxn id="51" idx="2"/>
            <a:endCxn id="60" idx="0"/>
          </p:cNvCxnSpPr>
          <p:nvPr/>
        </p:nvCxnSpPr>
        <p:spPr>
          <a:xfrm>
            <a:off x="5718409" y="1582732"/>
            <a:ext cx="389293" cy="26224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ED4240E-6CDB-4BBF-8971-F1148B9BFABB}"/>
              </a:ext>
            </a:extLst>
          </p:cNvPr>
          <p:cNvCxnSpPr/>
          <p:nvPr/>
        </p:nvCxnSpPr>
        <p:spPr>
          <a:xfrm>
            <a:off x="5734328" y="2275355"/>
            <a:ext cx="0" cy="32112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4" name="Diamond 63">
            <a:extLst>
              <a:ext uri="{FF2B5EF4-FFF2-40B4-BE49-F238E27FC236}">
                <a16:creationId xmlns:a16="http://schemas.microsoft.com/office/drawing/2014/main" id="{86E796F8-3725-4F4D-BADC-72F54475EA91}"/>
              </a:ext>
            </a:extLst>
          </p:cNvPr>
          <p:cNvSpPr/>
          <p:nvPr/>
        </p:nvSpPr>
        <p:spPr>
          <a:xfrm>
            <a:off x="5615134" y="2520945"/>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sp>
        <p:nvSpPr>
          <p:cNvPr id="71" name="Oval 70">
            <a:extLst>
              <a:ext uri="{FF2B5EF4-FFF2-40B4-BE49-F238E27FC236}">
                <a16:creationId xmlns:a16="http://schemas.microsoft.com/office/drawing/2014/main" id="{133EE48E-4006-4AE8-ADA2-4E144125F9AD}"/>
              </a:ext>
            </a:extLst>
          </p:cNvPr>
          <p:cNvSpPr/>
          <p:nvPr/>
        </p:nvSpPr>
        <p:spPr>
          <a:xfrm>
            <a:off x="6047297" y="3802018"/>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C4CF0646-6227-4C90-8C6D-F52FFEFAAB77}"/>
              </a:ext>
            </a:extLst>
          </p:cNvPr>
          <p:cNvSpPr/>
          <p:nvPr/>
        </p:nvSpPr>
        <p:spPr>
          <a:xfrm>
            <a:off x="429904" y="1821973"/>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a:extLst>
              <a:ext uri="{FF2B5EF4-FFF2-40B4-BE49-F238E27FC236}">
                <a16:creationId xmlns:a16="http://schemas.microsoft.com/office/drawing/2014/main" id="{683BA718-8947-412C-8999-2DC990EDE665}"/>
              </a:ext>
            </a:extLst>
          </p:cNvPr>
          <p:cNvCxnSpPr>
            <a:cxnSpLocks/>
            <a:stCxn id="64" idx="2"/>
          </p:cNvCxnSpPr>
          <p:nvPr/>
        </p:nvCxnSpPr>
        <p:spPr>
          <a:xfrm flipH="1">
            <a:off x="6184927" y="3114622"/>
            <a:ext cx="1" cy="53187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6ED2EFE-B4EF-4CD4-BCEB-56DFB099C0ED}"/>
              </a:ext>
            </a:extLst>
          </p:cNvPr>
          <p:cNvCxnSpPr>
            <a:stCxn id="72" idx="0"/>
            <a:endCxn id="4" idx="2"/>
          </p:cNvCxnSpPr>
          <p:nvPr/>
        </p:nvCxnSpPr>
        <p:spPr>
          <a:xfrm flipV="1">
            <a:off x="561263" y="1586551"/>
            <a:ext cx="1" cy="235422"/>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91F1210-DEB1-493E-9A8B-748542A24105}"/>
              </a:ext>
            </a:extLst>
          </p:cNvPr>
          <p:cNvSpPr txBox="1"/>
          <p:nvPr/>
        </p:nvSpPr>
        <p:spPr>
          <a:xfrm>
            <a:off x="5823245" y="4011144"/>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sp>
        <p:nvSpPr>
          <p:cNvPr id="83" name="TextBox 82">
            <a:extLst>
              <a:ext uri="{FF2B5EF4-FFF2-40B4-BE49-F238E27FC236}">
                <a16:creationId xmlns:a16="http://schemas.microsoft.com/office/drawing/2014/main" id="{33475B21-6FF5-43B8-9DF6-2B83D900229B}"/>
              </a:ext>
            </a:extLst>
          </p:cNvPr>
          <p:cNvSpPr txBox="1"/>
          <p:nvPr/>
        </p:nvSpPr>
        <p:spPr>
          <a:xfrm>
            <a:off x="6170301" y="307881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84" name="Oval 83">
            <a:extLst>
              <a:ext uri="{FF2B5EF4-FFF2-40B4-BE49-F238E27FC236}">
                <a16:creationId xmlns:a16="http://schemas.microsoft.com/office/drawing/2014/main" id="{AD0885C5-DC91-409F-B14C-F03F064F71EE}"/>
              </a:ext>
            </a:extLst>
          </p:cNvPr>
          <p:cNvSpPr/>
          <p:nvPr/>
        </p:nvSpPr>
        <p:spPr>
          <a:xfrm>
            <a:off x="7152923" y="2717351"/>
            <a:ext cx="262718" cy="225188"/>
          </a:xfrm>
          <a:prstGeom prst="ellipse">
            <a:avLst/>
          </a:prstGeom>
          <a:solidFill>
            <a:schemeClr val="accent3">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a:extLst>
              <a:ext uri="{FF2B5EF4-FFF2-40B4-BE49-F238E27FC236}">
                <a16:creationId xmlns:a16="http://schemas.microsoft.com/office/drawing/2014/main" id="{080D1CC3-583C-48CC-AC3D-6BF36342BC53}"/>
              </a:ext>
            </a:extLst>
          </p:cNvPr>
          <p:cNvSpPr txBox="1"/>
          <p:nvPr/>
        </p:nvSpPr>
        <p:spPr>
          <a:xfrm>
            <a:off x="6947765" y="2510559"/>
            <a:ext cx="693761"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dirty="0"/>
              <a:t>Close Defect</a:t>
            </a:r>
          </a:p>
        </p:txBody>
      </p:sp>
      <p:sp>
        <p:nvSpPr>
          <p:cNvPr id="89" name="Diamond 88">
            <a:extLst>
              <a:ext uri="{FF2B5EF4-FFF2-40B4-BE49-F238E27FC236}">
                <a16:creationId xmlns:a16="http://schemas.microsoft.com/office/drawing/2014/main" id="{903B852C-ECC3-4126-AF36-563B8CE7C62A}"/>
              </a:ext>
            </a:extLst>
          </p:cNvPr>
          <p:cNvSpPr/>
          <p:nvPr/>
        </p:nvSpPr>
        <p:spPr>
          <a:xfrm>
            <a:off x="6465622" y="1067926"/>
            <a:ext cx="129650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Data Correction</a:t>
            </a:r>
          </a:p>
          <a:p>
            <a:pPr algn="ctr"/>
            <a:r>
              <a:rPr lang="en-GB" sz="700" dirty="0"/>
              <a:t>Needed? </a:t>
            </a:r>
          </a:p>
        </p:txBody>
      </p:sp>
      <p:cxnSp>
        <p:nvCxnSpPr>
          <p:cNvPr id="91" name="Straight Arrow Connector 90">
            <a:extLst>
              <a:ext uri="{FF2B5EF4-FFF2-40B4-BE49-F238E27FC236}">
                <a16:creationId xmlns:a16="http://schemas.microsoft.com/office/drawing/2014/main" id="{143307B2-4A04-4F25-B596-DF307C290441}"/>
              </a:ext>
            </a:extLst>
          </p:cNvPr>
          <p:cNvCxnSpPr>
            <a:cxnSpLocks/>
          </p:cNvCxnSpPr>
          <p:nvPr/>
        </p:nvCxnSpPr>
        <p:spPr>
          <a:xfrm flipV="1">
            <a:off x="7756450" y="134160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9B3A3107-75C6-4EB6-9977-8690EFC8F4E0}"/>
              </a:ext>
            </a:extLst>
          </p:cNvPr>
          <p:cNvCxnSpPr>
            <a:stCxn id="64" idx="1"/>
            <a:endCxn id="24" idx="3"/>
          </p:cNvCxnSpPr>
          <p:nvPr/>
        </p:nvCxnSpPr>
        <p:spPr>
          <a:xfrm rot="10800000" flipV="1">
            <a:off x="4474746" y="2817784"/>
            <a:ext cx="1140388" cy="1440084"/>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46A7376-9EE4-4212-A5D5-FBC47C642A19}"/>
              </a:ext>
            </a:extLst>
          </p:cNvPr>
          <p:cNvCxnSpPr>
            <a:cxnSpLocks/>
            <a:stCxn id="89" idx="2"/>
          </p:cNvCxnSpPr>
          <p:nvPr/>
        </p:nvCxnSpPr>
        <p:spPr>
          <a:xfrm flipH="1">
            <a:off x="7113875" y="1661603"/>
            <a:ext cx="1" cy="107818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6CE76509-7F1F-4342-BF23-63CCFD3A6DE6}"/>
              </a:ext>
            </a:extLst>
          </p:cNvPr>
          <p:cNvSpPr txBox="1"/>
          <p:nvPr/>
        </p:nvSpPr>
        <p:spPr>
          <a:xfrm>
            <a:off x="5345594" y="265592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05" name="TextBox 104">
            <a:extLst>
              <a:ext uri="{FF2B5EF4-FFF2-40B4-BE49-F238E27FC236}">
                <a16:creationId xmlns:a16="http://schemas.microsoft.com/office/drawing/2014/main" id="{B709B0F6-E82E-4836-9E0B-701A0C3BC612}"/>
              </a:ext>
            </a:extLst>
          </p:cNvPr>
          <p:cNvSpPr txBox="1"/>
          <p:nvPr/>
        </p:nvSpPr>
        <p:spPr>
          <a:xfrm>
            <a:off x="6678516" y="2645234"/>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cxnSp>
        <p:nvCxnSpPr>
          <p:cNvPr id="107" name="Straight Arrow Connector 106">
            <a:extLst>
              <a:ext uri="{FF2B5EF4-FFF2-40B4-BE49-F238E27FC236}">
                <a16:creationId xmlns:a16="http://schemas.microsoft.com/office/drawing/2014/main" id="{50DC8551-0B1B-482F-BE27-F3CC22A08F29}"/>
              </a:ext>
            </a:extLst>
          </p:cNvPr>
          <p:cNvCxnSpPr>
            <a:cxnSpLocks/>
            <a:stCxn id="64" idx="3"/>
          </p:cNvCxnSpPr>
          <p:nvPr/>
        </p:nvCxnSpPr>
        <p:spPr>
          <a:xfrm>
            <a:off x="6754721" y="2817784"/>
            <a:ext cx="615294" cy="722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0AD839F2-ACAA-403B-9238-D0C298D332AD}"/>
              </a:ext>
            </a:extLst>
          </p:cNvPr>
          <p:cNvSpPr txBox="1"/>
          <p:nvPr/>
        </p:nvSpPr>
        <p:spPr>
          <a:xfrm>
            <a:off x="7662352" y="113535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11" name="TextBox 110">
            <a:extLst>
              <a:ext uri="{FF2B5EF4-FFF2-40B4-BE49-F238E27FC236}">
                <a16:creationId xmlns:a16="http://schemas.microsoft.com/office/drawing/2014/main" id="{B99A26F8-1C5C-4992-81CD-BF956A5F025F}"/>
              </a:ext>
            </a:extLst>
          </p:cNvPr>
          <p:cNvSpPr txBox="1"/>
          <p:nvPr/>
        </p:nvSpPr>
        <p:spPr>
          <a:xfrm>
            <a:off x="7063988" y="164703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112" name="Rectangle: Rounded Corners 111">
            <a:extLst>
              <a:ext uri="{FF2B5EF4-FFF2-40B4-BE49-F238E27FC236}">
                <a16:creationId xmlns:a16="http://schemas.microsoft.com/office/drawing/2014/main" id="{EE31DF90-7AB4-44AA-B88D-8224DD7B70C5}"/>
              </a:ext>
            </a:extLst>
          </p:cNvPr>
          <p:cNvSpPr/>
          <p:nvPr/>
        </p:nvSpPr>
        <p:spPr>
          <a:xfrm>
            <a:off x="7966310" y="113235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Impacts</a:t>
            </a:r>
          </a:p>
        </p:txBody>
      </p:sp>
      <p:cxnSp>
        <p:nvCxnSpPr>
          <p:cNvPr id="116" name="Straight Arrow Connector 115">
            <a:extLst>
              <a:ext uri="{FF2B5EF4-FFF2-40B4-BE49-F238E27FC236}">
                <a16:creationId xmlns:a16="http://schemas.microsoft.com/office/drawing/2014/main" id="{E78F5333-36C0-4403-BF50-315A00C14DBD}"/>
              </a:ext>
            </a:extLst>
          </p:cNvPr>
          <p:cNvCxnSpPr>
            <a:cxnSpLocks/>
          </p:cNvCxnSpPr>
          <p:nvPr/>
        </p:nvCxnSpPr>
        <p:spPr>
          <a:xfrm flipV="1">
            <a:off x="6236997" y="135903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40" name="Rectangle: Rounded Corners 139">
            <a:extLst>
              <a:ext uri="{FF2B5EF4-FFF2-40B4-BE49-F238E27FC236}">
                <a16:creationId xmlns:a16="http://schemas.microsoft.com/office/drawing/2014/main" id="{49C44186-9F08-4EC7-B8A1-BE78CC1DD53C}"/>
              </a:ext>
            </a:extLst>
          </p:cNvPr>
          <p:cNvSpPr/>
          <p:nvPr/>
        </p:nvSpPr>
        <p:spPr>
          <a:xfrm>
            <a:off x="7967455" y="174194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Invoke Data Correction Process</a:t>
            </a:r>
          </a:p>
        </p:txBody>
      </p:sp>
      <p:sp>
        <p:nvSpPr>
          <p:cNvPr id="141" name="Rectangle: Rounded Corners 140">
            <a:extLst>
              <a:ext uri="{FF2B5EF4-FFF2-40B4-BE49-F238E27FC236}">
                <a16:creationId xmlns:a16="http://schemas.microsoft.com/office/drawing/2014/main" id="{FD277C15-1B9D-49A7-B441-9AA410F66C40}"/>
              </a:ext>
            </a:extLst>
          </p:cNvPr>
          <p:cNvSpPr/>
          <p:nvPr/>
        </p:nvSpPr>
        <p:spPr>
          <a:xfrm>
            <a:off x="7960631" y="235152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Data Correction (and AQ Calc where needed)</a:t>
            </a:r>
          </a:p>
        </p:txBody>
      </p:sp>
      <p:sp>
        <p:nvSpPr>
          <p:cNvPr id="142" name="Rectangle: Rounded Corners 141">
            <a:extLst>
              <a:ext uri="{FF2B5EF4-FFF2-40B4-BE49-F238E27FC236}">
                <a16:creationId xmlns:a16="http://schemas.microsoft.com/office/drawing/2014/main" id="{9AE77690-4EAA-4767-98AD-29D48B298364}"/>
              </a:ext>
            </a:extLst>
          </p:cNvPr>
          <p:cNvSpPr/>
          <p:nvPr/>
        </p:nvSpPr>
        <p:spPr>
          <a:xfrm>
            <a:off x="7960631" y="298738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Business Assurance on Correction</a:t>
            </a:r>
          </a:p>
        </p:txBody>
      </p:sp>
      <p:sp>
        <p:nvSpPr>
          <p:cNvPr id="144" name="Diamond 143">
            <a:extLst>
              <a:ext uri="{FF2B5EF4-FFF2-40B4-BE49-F238E27FC236}">
                <a16:creationId xmlns:a16="http://schemas.microsoft.com/office/drawing/2014/main" id="{FAB7B0FD-E6D3-4B78-A7E8-457A5E477773}"/>
              </a:ext>
            </a:extLst>
          </p:cNvPr>
          <p:cNvSpPr/>
          <p:nvPr/>
        </p:nvSpPr>
        <p:spPr>
          <a:xfrm>
            <a:off x="7959209" y="3604198"/>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cxnSp>
        <p:nvCxnSpPr>
          <p:cNvPr id="146" name="Straight Arrow Connector 145">
            <a:extLst>
              <a:ext uri="{FF2B5EF4-FFF2-40B4-BE49-F238E27FC236}">
                <a16:creationId xmlns:a16="http://schemas.microsoft.com/office/drawing/2014/main" id="{29B094F9-D6C2-49E9-86C4-C048586B6BCD}"/>
              </a:ext>
            </a:extLst>
          </p:cNvPr>
          <p:cNvCxnSpPr>
            <a:stCxn id="112" idx="2"/>
            <a:endCxn id="140" idx="0"/>
          </p:cNvCxnSpPr>
          <p:nvPr/>
        </p:nvCxnSpPr>
        <p:spPr>
          <a:xfrm>
            <a:off x="8508809" y="1582732"/>
            <a:ext cx="1145"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3DEC0B6A-A882-4416-B460-DD3C3CF8D4FB}"/>
              </a:ext>
            </a:extLst>
          </p:cNvPr>
          <p:cNvCxnSpPr>
            <a:stCxn id="140" idx="2"/>
            <a:endCxn id="141" idx="0"/>
          </p:cNvCxnSpPr>
          <p:nvPr/>
        </p:nvCxnSpPr>
        <p:spPr>
          <a:xfrm flipH="1">
            <a:off x="8503130" y="2192316"/>
            <a:ext cx="6824"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D6493A66-8FD7-4FAB-BA01-344DD883A924}"/>
              </a:ext>
            </a:extLst>
          </p:cNvPr>
          <p:cNvCxnSpPr>
            <a:stCxn id="141" idx="2"/>
            <a:endCxn id="142" idx="0"/>
          </p:cNvCxnSpPr>
          <p:nvPr/>
        </p:nvCxnSpPr>
        <p:spPr>
          <a:xfrm>
            <a:off x="8503130" y="2801900"/>
            <a:ext cx="0" cy="18548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E98ACC57-067E-4DA6-B98A-45BD868D6D59}"/>
              </a:ext>
            </a:extLst>
          </p:cNvPr>
          <p:cNvCxnSpPr>
            <a:stCxn id="142" idx="2"/>
          </p:cNvCxnSpPr>
          <p:nvPr/>
        </p:nvCxnSpPr>
        <p:spPr>
          <a:xfrm>
            <a:off x="8503130" y="3437762"/>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3" name="Rectangle: Rounded Corners 152">
            <a:extLst>
              <a:ext uri="{FF2B5EF4-FFF2-40B4-BE49-F238E27FC236}">
                <a16:creationId xmlns:a16="http://schemas.microsoft.com/office/drawing/2014/main" id="{30EEBE5B-743B-4265-B59C-62CF6F6C6231}"/>
              </a:ext>
            </a:extLst>
          </p:cNvPr>
          <p:cNvSpPr/>
          <p:nvPr/>
        </p:nvSpPr>
        <p:spPr>
          <a:xfrm>
            <a:off x="7986505" y="4336951"/>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 Financial Adjustments &amp; Comms</a:t>
            </a:r>
          </a:p>
        </p:txBody>
      </p:sp>
      <p:cxnSp>
        <p:nvCxnSpPr>
          <p:cNvPr id="154" name="Straight Arrow Connector 153">
            <a:extLst>
              <a:ext uri="{FF2B5EF4-FFF2-40B4-BE49-F238E27FC236}">
                <a16:creationId xmlns:a16="http://schemas.microsoft.com/office/drawing/2014/main" id="{1E4A9CC7-5B2B-4727-81C2-9857C33DEDAE}"/>
              </a:ext>
            </a:extLst>
          </p:cNvPr>
          <p:cNvCxnSpPr/>
          <p:nvPr/>
        </p:nvCxnSpPr>
        <p:spPr>
          <a:xfrm>
            <a:off x="8496306" y="4233841"/>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8" name="Connector: Elbow 157">
            <a:extLst>
              <a:ext uri="{FF2B5EF4-FFF2-40B4-BE49-F238E27FC236}">
                <a16:creationId xmlns:a16="http://schemas.microsoft.com/office/drawing/2014/main" id="{75451635-872E-446D-B596-59AC031593FC}"/>
              </a:ext>
            </a:extLst>
          </p:cNvPr>
          <p:cNvCxnSpPr>
            <a:cxnSpLocks/>
            <a:stCxn id="153" idx="1"/>
            <a:endCxn id="85" idx="2"/>
          </p:cNvCxnSpPr>
          <p:nvPr/>
        </p:nvCxnSpPr>
        <p:spPr>
          <a:xfrm rot="10800000">
            <a:off x="7294647" y="2710615"/>
            <a:ext cx="691859" cy="1851525"/>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41E1C5E5-BCF3-4063-81FD-1C3410CED7DF}"/>
              </a:ext>
            </a:extLst>
          </p:cNvPr>
          <p:cNvSpPr txBox="1"/>
          <p:nvPr/>
        </p:nvSpPr>
        <p:spPr>
          <a:xfrm>
            <a:off x="8481933" y="4141148"/>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65" name="TextBox 164">
            <a:extLst>
              <a:ext uri="{FF2B5EF4-FFF2-40B4-BE49-F238E27FC236}">
                <a16:creationId xmlns:a16="http://schemas.microsoft.com/office/drawing/2014/main" id="{08795708-2A54-4D22-9DFE-02D5CB1A2200}"/>
              </a:ext>
            </a:extLst>
          </p:cNvPr>
          <p:cNvSpPr txBox="1"/>
          <p:nvPr/>
        </p:nvSpPr>
        <p:spPr>
          <a:xfrm>
            <a:off x="7717220" y="373108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cxnSp>
        <p:nvCxnSpPr>
          <p:cNvPr id="178" name="Straight Arrow Connector 177">
            <a:extLst>
              <a:ext uri="{FF2B5EF4-FFF2-40B4-BE49-F238E27FC236}">
                <a16:creationId xmlns:a16="http://schemas.microsoft.com/office/drawing/2014/main" id="{3128784F-06AE-4856-A675-A3C88CD43E1F}"/>
              </a:ext>
            </a:extLst>
          </p:cNvPr>
          <p:cNvCxnSpPr>
            <a:cxnSpLocks/>
          </p:cNvCxnSpPr>
          <p:nvPr/>
        </p:nvCxnSpPr>
        <p:spPr>
          <a:xfrm flipH="1">
            <a:off x="6025059" y="3920086"/>
            <a:ext cx="1942396"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3097D476-E076-4134-9673-CC15480311C8}"/>
              </a:ext>
            </a:extLst>
          </p:cNvPr>
          <p:cNvSpPr txBox="1"/>
          <p:nvPr/>
        </p:nvSpPr>
        <p:spPr>
          <a:xfrm>
            <a:off x="161193" y="2032890"/>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cxnSp>
        <p:nvCxnSpPr>
          <p:cNvPr id="184" name="Connector: Elbow 183">
            <a:extLst>
              <a:ext uri="{FF2B5EF4-FFF2-40B4-BE49-F238E27FC236}">
                <a16:creationId xmlns:a16="http://schemas.microsoft.com/office/drawing/2014/main" id="{DE72733F-FFA4-47FE-8C89-3B9CE2CA5EDD}"/>
              </a:ext>
            </a:extLst>
          </p:cNvPr>
          <p:cNvCxnSpPr>
            <a:stCxn id="9" idx="2"/>
            <a:endCxn id="24" idx="0"/>
          </p:cNvCxnSpPr>
          <p:nvPr/>
        </p:nvCxnSpPr>
        <p:spPr>
          <a:xfrm rot="16200000" flipH="1">
            <a:off x="3447021" y="3547453"/>
            <a:ext cx="303430" cy="667023"/>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6" name="Connector: Elbow 185">
            <a:extLst>
              <a:ext uri="{FF2B5EF4-FFF2-40B4-BE49-F238E27FC236}">
                <a16:creationId xmlns:a16="http://schemas.microsoft.com/office/drawing/2014/main" id="{5EA93165-4577-439A-97EA-1622E36365F6}"/>
              </a:ext>
            </a:extLst>
          </p:cNvPr>
          <p:cNvCxnSpPr>
            <a:cxnSpLocks/>
            <a:stCxn id="9" idx="2"/>
          </p:cNvCxnSpPr>
          <p:nvPr/>
        </p:nvCxnSpPr>
        <p:spPr>
          <a:xfrm rot="5400000">
            <a:off x="2843558" y="3617919"/>
            <a:ext cx="310337" cy="532998"/>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7" name="Arrow: Right 186">
            <a:extLst>
              <a:ext uri="{FF2B5EF4-FFF2-40B4-BE49-F238E27FC236}">
                <a16:creationId xmlns:a16="http://schemas.microsoft.com/office/drawing/2014/main" id="{8378C9A2-C886-49D0-B258-EAF133A456E4}"/>
              </a:ext>
            </a:extLst>
          </p:cNvPr>
          <p:cNvSpPr/>
          <p:nvPr/>
        </p:nvSpPr>
        <p:spPr>
          <a:xfrm>
            <a:off x="110887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8" name="Arrow: Right 187">
            <a:extLst>
              <a:ext uri="{FF2B5EF4-FFF2-40B4-BE49-F238E27FC236}">
                <a16:creationId xmlns:a16="http://schemas.microsoft.com/office/drawing/2014/main" id="{886FB832-D737-40A1-8D0D-34792C6174F0}"/>
              </a:ext>
            </a:extLst>
          </p:cNvPr>
          <p:cNvSpPr/>
          <p:nvPr/>
        </p:nvSpPr>
        <p:spPr>
          <a:xfrm>
            <a:off x="2586247" y="1297255"/>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9" name="Arrow: Right 188">
            <a:extLst>
              <a:ext uri="{FF2B5EF4-FFF2-40B4-BE49-F238E27FC236}">
                <a16:creationId xmlns:a16="http://schemas.microsoft.com/office/drawing/2014/main" id="{C3829B84-8B8A-4C13-977A-1D9E744A2A58}"/>
              </a:ext>
            </a:extLst>
          </p:cNvPr>
          <p:cNvSpPr/>
          <p:nvPr/>
        </p:nvSpPr>
        <p:spPr>
          <a:xfrm>
            <a:off x="378895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0" name="Arrow: Right 189">
            <a:extLst>
              <a:ext uri="{FF2B5EF4-FFF2-40B4-BE49-F238E27FC236}">
                <a16:creationId xmlns:a16="http://schemas.microsoft.com/office/drawing/2014/main" id="{894C0ED8-82CD-4C8E-AAED-3FA52CFB441E}"/>
              </a:ext>
            </a:extLst>
          </p:cNvPr>
          <p:cNvSpPr/>
          <p:nvPr/>
        </p:nvSpPr>
        <p:spPr>
          <a:xfrm>
            <a:off x="4976308"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1" name="Arrow: Right 190">
            <a:extLst>
              <a:ext uri="{FF2B5EF4-FFF2-40B4-BE49-F238E27FC236}">
                <a16:creationId xmlns:a16="http://schemas.microsoft.com/office/drawing/2014/main" id="{7A72AF3B-A0B1-4042-A07E-99517CE9129B}"/>
              </a:ext>
            </a:extLst>
          </p:cNvPr>
          <p:cNvSpPr/>
          <p:nvPr/>
        </p:nvSpPr>
        <p:spPr>
          <a:xfrm>
            <a:off x="6274302" y="1310897"/>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3" name="Arrow: Down 192">
            <a:extLst>
              <a:ext uri="{FF2B5EF4-FFF2-40B4-BE49-F238E27FC236}">
                <a16:creationId xmlns:a16="http://schemas.microsoft.com/office/drawing/2014/main" id="{6295C462-B0A2-45A4-B1BD-A588766BB1B8}"/>
              </a:ext>
            </a:extLst>
          </p:cNvPr>
          <p:cNvSpPr/>
          <p:nvPr/>
        </p:nvSpPr>
        <p:spPr>
          <a:xfrm>
            <a:off x="1887936" y="168180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4" name="Arrow: Down 193">
            <a:extLst>
              <a:ext uri="{FF2B5EF4-FFF2-40B4-BE49-F238E27FC236}">
                <a16:creationId xmlns:a16="http://schemas.microsoft.com/office/drawing/2014/main" id="{0211EEE4-F924-4E9F-BD27-A20E0849BCCD}"/>
              </a:ext>
            </a:extLst>
          </p:cNvPr>
          <p:cNvSpPr/>
          <p:nvPr/>
        </p:nvSpPr>
        <p:spPr>
          <a:xfrm>
            <a:off x="5724836" y="1628089"/>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5" name="Arrow: Down 194">
            <a:extLst>
              <a:ext uri="{FF2B5EF4-FFF2-40B4-BE49-F238E27FC236}">
                <a16:creationId xmlns:a16="http://schemas.microsoft.com/office/drawing/2014/main" id="{6F15B6DC-8A3B-46D7-AA43-D6A9AA794F92}"/>
              </a:ext>
            </a:extLst>
          </p:cNvPr>
          <p:cNvSpPr/>
          <p:nvPr/>
        </p:nvSpPr>
        <p:spPr>
          <a:xfrm>
            <a:off x="6113293" y="228025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6" name="Arrow: Down 195">
            <a:extLst>
              <a:ext uri="{FF2B5EF4-FFF2-40B4-BE49-F238E27FC236}">
                <a16:creationId xmlns:a16="http://schemas.microsoft.com/office/drawing/2014/main" id="{0945849E-204A-4F0F-8B0E-A80C2C2F01CD}"/>
              </a:ext>
            </a:extLst>
          </p:cNvPr>
          <p:cNvSpPr/>
          <p:nvPr/>
        </p:nvSpPr>
        <p:spPr>
          <a:xfrm>
            <a:off x="8444542" y="159500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7" name="Arrow: Down 196">
            <a:extLst>
              <a:ext uri="{FF2B5EF4-FFF2-40B4-BE49-F238E27FC236}">
                <a16:creationId xmlns:a16="http://schemas.microsoft.com/office/drawing/2014/main" id="{908CCC97-3B1B-4960-90DD-8093FA2152F5}"/>
              </a:ext>
            </a:extLst>
          </p:cNvPr>
          <p:cNvSpPr/>
          <p:nvPr/>
        </p:nvSpPr>
        <p:spPr>
          <a:xfrm>
            <a:off x="8444542" y="220280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8" name="Arrow: Down 197">
            <a:extLst>
              <a:ext uri="{FF2B5EF4-FFF2-40B4-BE49-F238E27FC236}">
                <a16:creationId xmlns:a16="http://schemas.microsoft.com/office/drawing/2014/main" id="{E97E45E5-92E9-4CAC-A37B-518A1E734636}"/>
              </a:ext>
            </a:extLst>
          </p:cNvPr>
          <p:cNvSpPr/>
          <p:nvPr/>
        </p:nvSpPr>
        <p:spPr>
          <a:xfrm>
            <a:off x="8444542" y="2818384"/>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9" name="Arrow: Down 198">
            <a:extLst>
              <a:ext uri="{FF2B5EF4-FFF2-40B4-BE49-F238E27FC236}">
                <a16:creationId xmlns:a16="http://schemas.microsoft.com/office/drawing/2014/main" id="{2A8BAEE5-14AB-444C-935C-AE257B33505C}"/>
              </a:ext>
            </a:extLst>
          </p:cNvPr>
          <p:cNvSpPr/>
          <p:nvPr/>
        </p:nvSpPr>
        <p:spPr>
          <a:xfrm>
            <a:off x="8454369" y="344459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1" name="Arrow: Down 200">
            <a:extLst>
              <a:ext uri="{FF2B5EF4-FFF2-40B4-BE49-F238E27FC236}">
                <a16:creationId xmlns:a16="http://schemas.microsoft.com/office/drawing/2014/main" id="{A59BCD52-6864-4EA5-9533-2763EC79A311}"/>
              </a:ext>
            </a:extLst>
          </p:cNvPr>
          <p:cNvSpPr/>
          <p:nvPr/>
        </p:nvSpPr>
        <p:spPr>
          <a:xfrm rot="18951806">
            <a:off x="3386773" y="379335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2" name="Arrow: Down 201">
            <a:extLst>
              <a:ext uri="{FF2B5EF4-FFF2-40B4-BE49-F238E27FC236}">
                <a16:creationId xmlns:a16="http://schemas.microsoft.com/office/drawing/2014/main" id="{0F7DE42C-B8A8-4946-A7B7-F238B48ABEA7}"/>
              </a:ext>
            </a:extLst>
          </p:cNvPr>
          <p:cNvSpPr/>
          <p:nvPr/>
        </p:nvSpPr>
        <p:spPr>
          <a:xfrm rot="2654850">
            <a:off x="3016325" y="379994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5" name="Arrow: Down 204">
            <a:extLst>
              <a:ext uri="{FF2B5EF4-FFF2-40B4-BE49-F238E27FC236}">
                <a16:creationId xmlns:a16="http://schemas.microsoft.com/office/drawing/2014/main" id="{1FD10B26-8C8A-4221-B947-2B1C0D3CCA6F}"/>
              </a:ext>
            </a:extLst>
          </p:cNvPr>
          <p:cNvSpPr/>
          <p:nvPr/>
        </p:nvSpPr>
        <p:spPr>
          <a:xfrm>
            <a:off x="3195991" y="1637614"/>
            <a:ext cx="150129" cy="74123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cxnSp>
        <p:nvCxnSpPr>
          <p:cNvPr id="208" name="Connector: Elbow 207">
            <a:extLst>
              <a:ext uri="{FF2B5EF4-FFF2-40B4-BE49-F238E27FC236}">
                <a16:creationId xmlns:a16="http://schemas.microsoft.com/office/drawing/2014/main" id="{F4CB52C1-8EF3-499E-9B86-E9C3426B36FC}"/>
              </a:ext>
            </a:extLst>
          </p:cNvPr>
          <p:cNvCxnSpPr>
            <a:cxnSpLocks/>
            <a:stCxn id="8" idx="3"/>
            <a:endCxn id="321" idx="2"/>
          </p:cNvCxnSpPr>
          <p:nvPr/>
        </p:nvCxnSpPr>
        <p:spPr>
          <a:xfrm flipV="1">
            <a:off x="3875962" y="1782759"/>
            <a:ext cx="590267" cy="957030"/>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0" name="Connector: Elbow 209">
            <a:extLst>
              <a:ext uri="{FF2B5EF4-FFF2-40B4-BE49-F238E27FC236}">
                <a16:creationId xmlns:a16="http://schemas.microsoft.com/office/drawing/2014/main" id="{48F92069-9877-47EA-AB83-11D8F53995FD}"/>
              </a:ext>
            </a:extLst>
          </p:cNvPr>
          <p:cNvCxnSpPr>
            <a:cxnSpLocks/>
            <a:stCxn id="64" idx="1"/>
            <a:endCxn id="24" idx="3"/>
          </p:cNvCxnSpPr>
          <p:nvPr/>
        </p:nvCxnSpPr>
        <p:spPr>
          <a:xfrm rot="10800000" flipV="1">
            <a:off x="4474746" y="2817784"/>
            <a:ext cx="1140388" cy="1440084"/>
          </a:xfrm>
          <a:prstGeom prst="bentConnector3">
            <a:avLst>
              <a:gd name="adj1" fmla="val 50000"/>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C8E957C6-D838-49F0-9B2D-5BBE74381ED2}"/>
              </a:ext>
            </a:extLst>
          </p:cNvPr>
          <p:cNvCxnSpPr>
            <a:cxnSpLocks/>
            <a:stCxn id="64" idx="3"/>
          </p:cNvCxnSpPr>
          <p:nvPr/>
        </p:nvCxnSpPr>
        <p:spPr>
          <a:xfrm>
            <a:off x="6754721" y="2817784"/>
            <a:ext cx="277316" cy="361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BB080F47-9BC4-4DA9-9AD6-05DDCBFCE974}"/>
              </a:ext>
            </a:extLst>
          </p:cNvPr>
          <p:cNvCxnSpPr>
            <a:cxnSpLocks/>
            <a:stCxn id="8" idx="2"/>
            <a:endCxn id="9" idx="0"/>
          </p:cNvCxnSpPr>
          <p:nvPr/>
        </p:nvCxnSpPr>
        <p:spPr>
          <a:xfrm>
            <a:off x="3265225" y="3036627"/>
            <a:ext cx="0" cy="242247"/>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8EC93194-2C96-4161-AFD8-43AF1DA983AC}"/>
              </a:ext>
            </a:extLst>
          </p:cNvPr>
          <p:cNvCxnSpPr>
            <a:cxnSpLocks/>
            <a:stCxn id="64" idx="2"/>
          </p:cNvCxnSpPr>
          <p:nvPr/>
        </p:nvCxnSpPr>
        <p:spPr>
          <a:xfrm flipH="1">
            <a:off x="6184927" y="3114622"/>
            <a:ext cx="1" cy="61419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6DF5FE94-C58A-40E7-9CA6-C48EEE12BE84}"/>
              </a:ext>
            </a:extLst>
          </p:cNvPr>
          <p:cNvCxnSpPr>
            <a:cxnSpLocks/>
            <a:stCxn id="144" idx="2"/>
            <a:endCxn id="153" idx="0"/>
          </p:cNvCxnSpPr>
          <p:nvPr/>
        </p:nvCxnSpPr>
        <p:spPr>
          <a:xfrm>
            <a:off x="8529003" y="4197875"/>
            <a:ext cx="1" cy="13907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F9B23315-E8DF-4ED2-8144-9B3C08C62395}"/>
              </a:ext>
            </a:extLst>
          </p:cNvPr>
          <p:cNvCxnSpPr>
            <a:cxnSpLocks/>
            <a:stCxn id="144" idx="1"/>
          </p:cNvCxnSpPr>
          <p:nvPr/>
        </p:nvCxnSpPr>
        <p:spPr>
          <a:xfrm flipH="1">
            <a:off x="6395572" y="3901037"/>
            <a:ext cx="1563637" cy="1944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4" name="Connector: Elbow 243">
            <a:extLst>
              <a:ext uri="{FF2B5EF4-FFF2-40B4-BE49-F238E27FC236}">
                <a16:creationId xmlns:a16="http://schemas.microsoft.com/office/drawing/2014/main" id="{58EDE599-9F91-42A7-8EA4-829DB168AD33}"/>
              </a:ext>
            </a:extLst>
          </p:cNvPr>
          <p:cNvCxnSpPr>
            <a:cxnSpLocks/>
            <a:stCxn id="153" idx="1"/>
          </p:cNvCxnSpPr>
          <p:nvPr/>
        </p:nvCxnSpPr>
        <p:spPr>
          <a:xfrm rot="10800000">
            <a:off x="7294647" y="2987387"/>
            <a:ext cx="691859" cy="157475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48" name="Arrow: Pentagon 247">
            <a:extLst>
              <a:ext uri="{FF2B5EF4-FFF2-40B4-BE49-F238E27FC236}">
                <a16:creationId xmlns:a16="http://schemas.microsoft.com/office/drawing/2014/main" id="{0716FF6D-351E-4EC6-8C45-51EC805D025F}"/>
              </a:ext>
            </a:extLst>
          </p:cNvPr>
          <p:cNvSpPr/>
          <p:nvPr/>
        </p:nvSpPr>
        <p:spPr>
          <a:xfrm>
            <a:off x="88711" y="652237"/>
            <a:ext cx="3874252" cy="263840"/>
          </a:xfrm>
          <a:prstGeom prst="homePlat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1 – Assessment</a:t>
            </a:r>
          </a:p>
        </p:txBody>
      </p:sp>
      <p:sp>
        <p:nvSpPr>
          <p:cNvPr id="249" name="Arrow: Chevron 248">
            <a:extLst>
              <a:ext uri="{FF2B5EF4-FFF2-40B4-BE49-F238E27FC236}">
                <a16:creationId xmlns:a16="http://schemas.microsoft.com/office/drawing/2014/main" id="{FCBCCAB1-471D-4D89-8207-F8C350D3CBE3}"/>
              </a:ext>
            </a:extLst>
          </p:cNvPr>
          <p:cNvSpPr/>
          <p:nvPr/>
        </p:nvSpPr>
        <p:spPr>
          <a:xfrm>
            <a:off x="3875962" y="643709"/>
            <a:ext cx="2290029"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2 – Fix, Test &amp; Deploy</a:t>
            </a:r>
          </a:p>
        </p:txBody>
      </p:sp>
      <p:sp>
        <p:nvSpPr>
          <p:cNvPr id="250" name="Arrow: Chevron 249">
            <a:extLst>
              <a:ext uri="{FF2B5EF4-FFF2-40B4-BE49-F238E27FC236}">
                <a16:creationId xmlns:a16="http://schemas.microsoft.com/office/drawing/2014/main" id="{5A1939C0-3E6B-4008-82B0-AEE67F7C6E06}"/>
              </a:ext>
            </a:extLst>
          </p:cNvPr>
          <p:cNvSpPr/>
          <p:nvPr/>
        </p:nvSpPr>
        <p:spPr>
          <a:xfrm>
            <a:off x="6070432" y="646475"/>
            <a:ext cx="2975195"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3 – Data Correction &amp; AQ Re-Calc</a:t>
            </a:r>
          </a:p>
        </p:txBody>
      </p:sp>
      <p:sp>
        <p:nvSpPr>
          <p:cNvPr id="251" name="Arrow: Down 250">
            <a:extLst>
              <a:ext uri="{FF2B5EF4-FFF2-40B4-BE49-F238E27FC236}">
                <a16:creationId xmlns:a16="http://schemas.microsoft.com/office/drawing/2014/main" id="{0E539589-846E-4ECE-9BDA-954DC3247318}"/>
              </a:ext>
            </a:extLst>
          </p:cNvPr>
          <p:cNvSpPr/>
          <p:nvPr/>
        </p:nvSpPr>
        <p:spPr>
          <a:xfrm rot="10800000">
            <a:off x="501361" y="162167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52" name="TextBox 251">
            <a:extLst>
              <a:ext uri="{FF2B5EF4-FFF2-40B4-BE49-F238E27FC236}">
                <a16:creationId xmlns:a16="http://schemas.microsoft.com/office/drawing/2014/main" id="{B4B38CA8-22C6-4C4D-A0CE-25DC9D7B0AF2}"/>
              </a:ext>
            </a:extLst>
          </p:cNvPr>
          <p:cNvSpPr txBox="1"/>
          <p:nvPr/>
        </p:nvSpPr>
        <p:spPr>
          <a:xfrm>
            <a:off x="-82691" y="492177"/>
            <a:ext cx="1292080"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accent3">
                    <a:lumMod val="50000"/>
                  </a:schemeClr>
                </a:solidFill>
              </a:rPr>
              <a:t>Defect Cycle - Stages</a:t>
            </a:r>
          </a:p>
        </p:txBody>
      </p:sp>
      <p:cxnSp>
        <p:nvCxnSpPr>
          <p:cNvPr id="264" name="Straight Arrow Connector 263">
            <a:extLst>
              <a:ext uri="{FF2B5EF4-FFF2-40B4-BE49-F238E27FC236}">
                <a16:creationId xmlns:a16="http://schemas.microsoft.com/office/drawing/2014/main" id="{6344EA4A-E21F-4EF9-A052-7968ADC6AD23}"/>
              </a:ext>
            </a:extLst>
          </p:cNvPr>
          <p:cNvCxnSpPr>
            <a:stCxn id="89" idx="3"/>
            <a:endCxn id="112" idx="1"/>
          </p:cNvCxnSpPr>
          <p:nvPr/>
        </p:nvCxnSpPr>
        <p:spPr>
          <a:xfrm flipV="1">
            <a:off x="7762129" y="1357544"/>
            <a:ext cx="204181" cy="722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71" name="Connector: Elbow 270">
            <a:extLst>
              <a:ext uri="{FF2B5EF4-FFF2-40B4-BE49-F238E27FC236}">
                <a16:creationId xmlns:a16="http://schemas.microsoft.com/office/drawing/2014/main" id="{525EB83C-07A1-44EA-B723-BB3923DA6EF6}"/>
              </a:ext>
            </a:extLst>
          </p:cNvPr>
          <p:cNvCxnSpPr>
            <a:stCxn id="89" idx="2"/>
            <a:endCxn id="60" idx="3"/>
          </p:cNvCxnSpPr>
          <p:nvPr/>
        </p:nvCxnSpPr>
        <p:spPr>
          <a:xfrm rot="5400000">
            <a:off x="6679462" y="1594811"/>
            <a:ext cx="367623" cy="501207"/>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73" name="Rectangle 272">
            <a:extLst>
              <a:ext uri="{FF2B5EF4-FFF2-40B4-BE49-F238E27FC236}">
                <a16:creationId xmlns:a16="http://schemas.microsoft.com/office/drawing/2014/main" id="{C3DF3A8F-B7EA-48E8-BE6E-95167E820DCA}"/>
              </a:ext>
            </a:extLst>
          </p:cNvPr>
          <p:cNvSpPr/>
          <p:nvPr/>
        </p:nvSpPr>
        <p:spPr>
          <a:xfrm>
            <a:off x="33776" y="122845"/>
            <a:ext cx="5882764" cy="369332"/>
          </a:xfrm>
          <a:prstGeom prst="rect">
            <a:avLst/>
          </a:prstGeom>
        </p:spPr>
        <p:txBody>
          <a:bodyPr wrap="none">
            <a:spAutoFit/>
          </a:bodyPr>
          <a:lstStyle/>
          <a:p>
            <a:r>
              <a:rPr lang="en-GB" b="1" dirty="0">
                <a:solidFill>
                  <a:schemeClr val="accent1"/>
                </a:solidFill>
              </a:rPr>
              <a:t>New AQ Defect Life Cycle – Process </a:t>
            </a:r>
            <a:r>
              <a:rPr lang="en-GB" b="1">
                <a:solidFill>
                  <a:schemeClr val="accent1"/>
                </a:solidFill>
              </a:rPr>
              <a:t>being followed</a:t>
            </a:r>
            <a:endParaRPr lang="en-GB" b="1" dirty="0">
              <a:solidFill>
                <a:schemeClr val="accent1"/>
              </a:solidFill>
            </a:endParaRPr>
          </a:p>
        </p:txBody>
      </p:sp>
      <p:sp>
        <p:nvSpPr>
          <p:cNvPr id="287" name="Arrow: Chevron 286">
            <a:extLst>
              <a:ext uri="{FF2B5EF4-FFF2-40B4-BE49-F238E27FC236}">
                <a16:creationId xmlns:a16="http://schemas.microsoft.com/office/drawing/2014/main" id="{C842E9CD-D02B-4617-AC45-F6117EF6C315}"/>
              </a:ext>
            </a:extLst>
          </p:cNvPr>
          <p:cNvSpPr/>
          <p:nvPr/>
        </p:nvSpPr>
        <p:spPr>
          <a:xfrm>
            <a:off x="-8462" y="4823366"/>
            <a:ext cx="9079963" cy="280250"/>
          </a:xfrm>
          <a:prstGeom prst="chevron">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88" name="Graphic 287" descr="Meeting">
            <a:extLst>
              <a:ext uri="{FF2B5EF4-FFF2-40B4-BE49-F238E27FC236}">
                <a16:creationId xmlns:a16="http://schemas.microsoft.com/office/drawing/2014/main" id="{9A1F623D-3CEB-47FA-9BC8-2965E60BDE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90" y="4583611"/>
            <a:ext cx="397873" cy="392897"/>
          </a:xfrm>
          <a:prstGeom prst="rect">
            <a:avLst/>
          </a:prstGeom>
        </p:spPr>
      </p:pic>
      <p:sp>
        <p:nvSpPr>
          <p:cNvPr id="289" name="TextBox 288">
            <a:extLst>
              <a:ext uri="{FF2B5EF4-FFF2-40B4-BE49-F238E27FC236}">
                <a16:creationId xmlns:a16="http://schemas.microsoft.com/office/drawing/2014/main" id="{9FC63E1A-64AC-40D5-B5AB-8869494D1C86}"/>
              </a:ext>
            </a:extLst>
          </p:cNvPr>
          <p:cNvSpPr txBox="1"/>
          <p:nvPr/>
        </p:nvSpPr>
        <p:spPr>
          <a:xfrm>
            <a:off x="159428" y="4863463"/>
            <a:ext cx="1217936"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bg1"/>
                </a:solidFill>
              </a:rPr>
              <a:t>Customer Interaction</a:t>
            </a:r>
          </a:p>
        </p:txBody>
      </p:sp>
      <p:pic>
        <p:nvPicPr>
          <p:cNvPr id="290" name="Graphic 289" descr="Envelope">
            <a:extLst>
              <a:ext uri="{FF2B5EF4-FFF2-40B4-BE49-F238E27FC236}">
                <a16:creationId xmlns:a16="http://schemas.microsoft.com/office/drawing/2014/main" id="{CC9FAFB6-BC73-4827-B5C9-782673B40C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88959" y="4598178"/>
            <a:ext cx="462990" cy="457200"/>
          </a:xfrm>
          <a:prstGeom prst="rect">
            <a:avLst/>
          </a:prstGeom>
        </p:spPr>
      </p:pic>
      <p:pic>
        <p:nvPicPr>
          <p:cNvPr id="291" name="Graphic 290" descr="Envelope">
            <a:extLst>
              <a:ext uri="{FF2B5EF4-FFF2-40B4-BE49-F238E27FC236}">
                <a16:creationId xmlns:a16="http://schemas.microsoft.com/office/drawing/2014/main" id="{A9F1EEC1-96F4-4C97-B034-AB1E884F77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0015" y="4649039"/>
            <a:ext cx="462990" cy="457200"/>
          </a:xfrm>
          <a:prstGeom prst="rect">
            <a:avLst/>
          </a:prstGeom>
        </p:spPr>
      </p:pic>
      <p:sp>
        <p:nvSpPr>
          <p:cNvPr id="292" name="Arrow: Down 291">
            <a:extLst>
              <a:ext uri="{FF2B5EF4-FFF2-40B4-BE49-F238E27FC236}">
                <a16:creationId xmlns:a16="http://schemas.microsoft.com/office/drawing/2014/main" id="{806F7933-1061-45E6-BF64-BD0B70571DDF}"/>
              </a:ext>
            </a:extLst>
          </p:cNvPr>
          <p:cNvSpPr/>
          <p:nvPr/>
        </p:nvSpPr>
        <p:spPr>
          <a:xfrm>
            <a:off x="3938795" y="4503066"/>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309" name="Arrow: Down 308">
            <a:extLst>
              <a:ext uri="{FF2B5EF4-FFF2-40B4-BE49-F238E27FC236}">
                <a16:creationId xmlns:a16="http://schemas.microsoft.com/office/drawing/2014/main" id="{1447839A-1E9C-4505-A11A-4489A0851E07}"/>
              </a:ext>
            </a:extLst>
          </p:cNvPr>
          <p:cNvSpPr/>
          <p:nvPr/>
        </p:nvSpPr>
        <p:spPr>
          <a:xfrm rot="2654850">
            <a:off x="7811478" y="460748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pic>
        <p:nvPicPr>
          <p:cNvPr id="310" name="Graphic 309" descr="Meeting">
            <a:extLst>
              <a:ext uri="{FF2B5EF4-FFF2-40B4-BE49-F238E27FC236}">
                <a16:creationId xmlns:a16="http://schemas.microsoft.com/office/drawing/2014/main" id="{C8D33690-C171-4698-8233-76E492BB27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5597" y="4141148"/>
            <a:ext cx="340697" cy="340697"/>
          </a:xfrm>
          <a:prstGeom prst="rect">
            <a:avLst/>
          </a:prstGeom>
        </p:spPr>
      </p:pic>
      <p:pic>
        <p:nvPicPr>
          <p:cNvPr id="311" name="Graphic 310" descr="Meeting">
            <a:extLst>
              <a:ext uri="{FF2B5EF4-FFF2-40B4-BE49-F238E27FC236}">
                <a16:creationId xmlns:a16="http://schemas.microsoft.com/office/drawing/2014/main" id="{47413F65-28E7-4E47-BB65-E426C7606D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98666" y="3816147"/>
            <a:ext cx="340697" cy="340697"/>
          </a:xfrm>
          <a:prstGeom prst="rect">
            <a:avLst/>
          </a:prstGeom>
        </p:spPr>
      </p:pic>
      <p:pic>
        <p:nvPicPr>
          <p:cNvPr id="312" name="Graphic 311" descr="Meeting">
            <a:extLst>
              <a:ext uri="{FF2B5EF4-FFF2-40B4-BE49-F238E27FC236}">
                <a16:creationId xmlns:a16="http://schemas.microsoft.com/office/drawing/2014/main" id="{60F3D6A5-E5E1-4C6C-BF3C-1299323812D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925" y="902680"/>
            <a:ext cx="340697" cy="340697"/>
          </a:xfrm>
          <a:prstGeom prst="rect">
            <a:avLst/>
          </a:prstGeom>
        </p:spPr>
      </p:pic>
      <p:cxnSp>
        <p:nvCxnSpPr>
          <p:cNvPr id="313" name="Connector: Elbow 312">
            <a:extLst>
              <a:ext uri="{FF2B5EF4-FFF2-40B4-BE49-F238E27FC236}">
                <a16:creationId xmlns:a16="http://schemas.microsoft.com/office/drawing/2014/main" id="{C098CBAD-5B4D-4325-A3E2-745242736A12}"/>
              </a:ext>
            </a:extLst>
          </p:cNvPr>
          <p:cNvCxnSpPr>
            <a:cxnSpLocks/>
            <a:stCxn id="288" idx="3"/>
            <a:endCxn id="182" idx="2"/>
          </p:cNvCxnSpPr>
          <p:nvPr/>
        </p:nvCxnSpPr>
        <p:spPr>
          <a:xfrm flipV="1">
            <a:off x="478563" y="2340667"/>
            <a:ext cx="64773" cy="243939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21" name="Rectangle 320">
            <a:extLst>
              <a:ext uri="{FF2B5EF4-FFF2-40B4-BE49-F238E27FC236}">
                <a16:creationId xmlns:a16="http://schemas.microsoft.com/office/drawing/2014/main" id="{9D442D3A-F96B-4A7F-A7EF-69595CDAAFF7}"/>
              </a:ext>
            </a:extLst>
          </p:cNvPr>
          <p:cNvSpPr/>
          <p:nvPr/>
        </p:nvSpPr>
        <p:spPr>
          <a:xfrm>
            <a:off x="3991968" y="1595001"/>
            <a:ext cx="948522" cy="187758"/>
          </a:xfrm>
          <a:prstGeom prst="rect">
            <a:avLst/>
          </a:prstGeom>
          <a:solidFill>
            <a:schemeClr val="accent2">
              <a:lumMod val="5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bg1"/>
                </a:solidFill>
              </a:rPr>
              <a:t>Fix, Test &amp; Assurance</a:t>
            </a:r>
          </a:p>
        </p:txBody>
      </p:sp>
      <p:sp>
        <p:nvSpPr>
          <p:cNvPr id="108" name="Rectangle: Rounded Corners 107">
            <a:extLst>
              <a:ext uri="{FF2B5EF4-FFF2-40B4-BE49-F238E27FC236}">
                <a16:creationId xmlns:a16="http://schemas.microsoft.com/office/drawing/2014/main" id="{29F97EF3-1701-4EE1-96D9-5A36061811BF}"/>
              </a:ext>
            </a:extLst>
          </p:cNvPr>
          <p:cNvSpPr/>
          <p:nvPr/>
        </p:nvSpPr>
        <p:spPr>
          <a:xfrm>
            <a:off x="2189728" y="4039587"/>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Assess Financial Impacts</a:t>
            </a:r>
          </a:p>
        </p:txBody>
      </p:sp>
    </p:spTree>
    <p:extLst>
      <p:ext uri="{BB962C8B-B14F-4D97-AF65-F5344CB8AC3E}">
        <p14:creationId xmlns:p14="http://schemas.microsoft.com/office/powerpoint/2010/main" val="2012822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terms/"/>
    <ds:schemaRef ds:uri="3092569d-7549-4f1f-b838-122d264c6bd8"/>
    <ds:schemaRef ds:uri="http://schemas.microsoft.com/office/2006/documentManagement/types"/>
    <ds:schemaRef ds:uri="http://purl.org/dc/elements/1.1/"/>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01f7a547-d57a-44ce-a211-81869c79743b"/>
  </ds:schemaRefs>
</ds:datastoreItem>
</file>

<file path=customXml/itemProps3.xml><?xml version="1.0" encoding="utf-8"?>
<ds:datastoreItem xmlns:ds="http://schemas.openxmlformats.org/officeDocument/2006/customXml" ds:itemID="{F23D0DE8-A2DB-4F28-9856-2FB317EE5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26561</TotalTime>
  <Words>1166</Words>
  <Application>Microsoft Office PowerPoint</Application>
  <PresentationFormat>On-screen Show (16:9)</PresentationFormat>
  <Paragraphs>181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AQ Taskforce Update CoMC </vt:lpstr>
      <vt:lpstr>Summary</vt:lpstr>
      <vt:lpstr>AQ Defect Status (breakdown as at June 20) </vt:lpstr>
      <vt:lpstr>PowerPoint Presentation</vt:lpstr>
      <vt:lpstr>Formal Root Cause Analysis (RCA) Activity</vt:lpstr>
      <vt:lpstr>Appendix</vt:lpstr>
      <vt:lpstr>Open AQ defects</vt:lpstr>
      <vt:lpstr>PowerPoint Presentation</vt:lpstr>
      <vt:lpstr>AQ Taskforce Workstreams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331</cp:revision>
  <cp:lastPrinted>2020-03-06T09:33:12Z</cp:lastPrinted>
  <dcterms:created xsi:type="dcterms:W3CDTF">2018-09-02T17:12:15Z</dcterms:created>
  <dcterms:modified xsi:type="dcterms:W3CDTF">2020-06-08T17:36:24Z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