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893" r:id="rId5"/>
    <p:sldId id="878" r:id="rId6"/>
    <p:sldId id="891"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00"/>
    <a:srgbClr val="B1D6E8"/>
    <a:srgbClr val="CCFF99"/>
    <a:srgbClr val="9CCB3B"/>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p:scale>
          <a:sx n="90" d="100"/>
          <a:sy n="90" d="100"/>
        </p:scale>
        <p:origin x="60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01/06/2020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35238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311108" y="123478"/>
            <a:ext cx="8229600" cy="398932"/>
          </a:xfrm>
        </p:spPr>
        <p:txBody>
          <a:bodyPr>
            <a:noAutofit/>
          </a:bodyPr>
          <a:lstStyle/>
          <a:p>
            <a:r>
              <a:rPr lang="en-GB" sz="2000">
                <a:latin typeface="Arial"/>
                <a:cs typeface="Arial"/>
              </a:rPr>
              <a:t>History and Scope of November-2020 (XRN5110)</a:t>
            </a:r>
            <a:endParaRPr lang="en-GB" sz="2000"/>
          </a:p>
        </p:txBody>
      </p:sp>
      <p:sp>
        <p:nvSpPr>
          <p:cNvPr id="5" name="TextBox 4">
            <a:extLst>
              <a:ext uri="{FF2B5EF4-FFF2-40B4-BE49-F238E27FC236}">
                <a16:creationId xmlns:a16="http://schemas.microsoft.com/office/drawing/2014/main" id="{DFA77669-B323-43A7-AA90-FFEE9856EC44}"/>
              </a:ext>
            </a:extLst>
          </p:cNvPr>
          <p:cNvSpPr txBox="1"/>
          <p:nvPr/>
        </p:nvSpPr>
        <p:spPr>
          <a:xfrm>
            <a:off x="144562" y="522012"/>
            <a:ext cx="8770840" cy="4339650"/>
          </a:xfrm>
          <a:prstGeom prst="rect">
            <a:avLst/>
          </a:prstGeom>
          <a:noFill/>
        </p:spPr>
        <p:txBody>
          <a:bodyPr wrap="square" rtlCol="0" anchor="t">
            <a:spAutoFit/>
          </a:bodyPr>
          <a:lstStyle/>
          <a:p>
            <a:pPr marL="171450" indent="-171450">
              <a:buFont typeface="Arial" panose="020B0604020202020204" pitchFamily="34" charset="0"/>
              <a:buChar char="•"/>
            </a:pPr>
            <a:r>
              <a:rPr lang="en-US" sz="1200" dirty="0">
                <a:solidFill>
                  <a:schemeClr val="tx2"/>
                </a:solidFill>
                <a:latin typeface="Arial"/>
                <a:cs typeface="Arial"/>
              </a:rPr>
              <a:t>November 2020 Major Release was firstly earmarked for delivery of Retro, a project that subsequently required a detailed Proof Of Concept exercise</a:t>
            </a:r>
          </a:p>
          <a:p>
            <a:endParaRPr lang="en-US" sz="1200" dirty="0">
              <a:solidFill>
                <a:schemeClr val="tx2"/>
              </a:solidFill>
              <a:latin typeface="Arial"/>
              <a:cs typeface="Arial"/>
            </a:endParaRPr>
          </a:p>
          <a:p>
            <a:pPr marL="171450" indent="-171450">
              <a:buFont typeface="Arial" panose="020B0604020202020204" pitchFamily="34" charset="0"/>
              <a:buChar char="•"/>
            </a:pPr>
            <a:r>
              <a:rPr lang="en-US" sz="1200" dirty="0">
                <a:solidFill>
                  <a:schemeClr val="tx2"/>
                </a:solidFill>
                <a:latin typeface="Arial"/>
                <a:cs typeface="Arial"/>
              </a:rPr>
              <a:t>An alternative November-20 major release was scoped, based on priority (regulatory, customer benefits) and readiness (progress through the governance cycle) to make use of the delivery capacity </a:t>
            </a:r>
          </a:p>
          <a:p>
            <a:pPr marL="171450" indent="-171450">
              <a:buFont typeface="Arial" panose="020B0604020202020204" pitchFamily="34" charset="0"/>
              <a:buChar char="•"/>
            </a:pPr>
            <a:endParaRPr lang="en-US" sz="1200" dirty="0">
              <a:solidFill>
                <a:schemeClr val="tx2"/>
              </a:solidFill>
              <a:latin typeface="Arial"/>
              <a:cs typeface="Arial"/>
            </a:endParaRPr>
          </a:p>
          <a:p>
            <a:pPr marL="171450" indent="-171450">
              <a:buFont typeface="Arial" panose="020B0604020202020204" pitchFamily="34" charset="0"/>
              <a:buChar char="•"/>
            </a:pPr>
            <a:r>
              <a:rPr lang="en-US" sz="1200" dirty="0">
                <a:solidFill>
                  <a:schemeClr val="tx2"/>
                </a:solidFill>
                <a:latin typeface="Arial"/>
                <a:cs typeface="Arial"/>
              </a:rPr>
              <a:t>In May 20  ChMC approved a scope of 6 changes for delivery under parent XRN5110</a:t>
            </a:r>
          </a:p>
          <a:p>
            <a:pPr marL="171450" indent="-171450">
              <a:buFont typeface="Arial" panose="020B0604020202020204" pitchFamily="34" charset="0"/>
              <a:buChar char="•"/>
            </a:pPr>
            <a:endParaRPr lang="en-US" sz="1200" dirty="0">
              <a:solidFill>
                <a:schemeClr val="tx2"/>
              </a:solidFill>
              <a:latin typeface="Arial"/>
              <a:cs typeface="Arial"/>
            </a:endParaRPr>
          </a:p>
          <a:p>
            <a:pPr marL="171450" indent="-171450">
              <a:buFont typeface="Arial" panose="020B0604020202020204" pitchFamily="34" charset="0"/>
              <a:buChar char="•"/>
            </a:pPr>
            <a:r>
              <a:rPr lang="en-US" sz="1200" dirty="0">
                <a:solidFill>
                  <a:schemeClr val="tx2"/>
                </a:solidFill>
                <a:latin typeface="Arial"/>
                <a:cs typeface="Arial"/>
              </a:rPr>
              <a:t>In Scope</a:t>
            </a:r>
          </a:p>
          <a:p>
            <a:pPr lvl="0"/>
            <a:endParaRPr lang="en-GB" sz="1200" dirty="0">
              <a:solidFill>
                <a:schemeClr val="tx2"/>
              </a:solidFill>
              <a:latin typeface="Arial"/>
              <a:cs typeface="Arial"/>
            </a:endParaRPr>
          </a:p>
          <a:p>
            <a:pPr marL="1085850" lvl="2" indent="-171450">
              <a:buFont typeface="Arial" panose="020B0604020202020204" pitchFamily="34" charset="0"/>
              <a:buChar char="•"/>
            </a:pPr>
            <a:r>
              <a:rPr lang="en-GB" sz="1200" dirty="0">
                <a:solidFill>
                  <a:schemeClr val="tx2"/>
                </a:solidFill>
                <a:latin typeface="Arial"/>
                <a:cs typeface="Arial"/>
              </a:rPr>
              <a:t>4801  	Additional Info in DES</a:t>
            </a:r>
          </a:p>
          <a:p>
            <a:pPr marL="1085850" lvl="2" indent="-171450">
              <a:buFont typeface="Arial" panose="020B0604020202020204" pitchFamily="34" charset="0"/>
              <a:buChar char="•"/>
            </a:pPr>
            <a:r>
              <a:rPr lang="en-GB" sz="1200" dirty="0">
                <a:solidFill>
                  <a:schemeClr val="tx2"/>
                </a:solidFill>
                <a:latin typeface="Arial"/>
                <a:cs typeface="Arial"/>
              </a:rPr>
              <a:t>4871b  	Ratchet regime changes</a:t>
            </a:r>
          </a:p>
          <a:p>
            <a:pPr marL="1085850" lvl="2" indent="-171450">
              <a:buFont typeface="Arial" panose="020B0604020202020204" pitchFamily="34" charset="0"/>
              <a:buChar char="•"/>
            </a:pPr>
            <a:r>
              <a:rPr lang="en-GB" sz="1200" dirty="0">
                <a:solidFill>
                  <a:schemeClr val="tx2"/>
                </a:solidFill>
                <a:latin typeface="Arial"/>
                <a:cs typeface="Arial"/>
              </a:rPr>
              <a:t>4897 	Contact Details</a:t>
            </a:r>
          </a:p>
          <a:p>
            <a:pPr marL="1085850" lvl="2" indent="-171450">
              <a:buFont typeface="Arial" panose="020B0604020202020204" pitchFamily="34" charset="0"/>
              <a:buChar char="•"/>
            </a:pPr>
            <a:r>
              <a:rPr lang="en-GB" sz="1200" dirty="0">
                <a:solidFill>
                  <a:schemeClr val="tx2"/>
                </a:solidFill>
                <a:latin typeface="Arial"/>
                <a:cs typeface="Arial"/>
              </a:rPr>
              <a:t>4899 	Contact Details</a:t>
            </a:r>
          </a:p>
          <a:p>
            <a:pPr marL="1085850" lvl="2" indent="-171450">
              <a:buFont typeface="Arial" panose="020B0604020202020204" pitchFamily="34" charset="0"/>
              <a:buChar char="•"/>
            </a:pPr>
            <a:r>
              <a:rPr lang="en-GB" sz="1200" dirty="0">
                <a:solidFill>
                  <a:schemeClr val="tx2"/>
                </a:solidFill>
                <a:latin typeface="Arial"/>
                <a:cs typeface="Arial"/>
              </a:rPr>
              <a:t>4931 	Space in SPA Files</a:t>
            </a:r>
          </a:p>
          <a:p>
            <a:pPr marL="1085850" lvl="2" indent="-171450">
              <a:buFont typeface="Arial" panose="020B0604020202020204" pitchFamily="34" charset="0"/>
              <a:buChar char="•"/>
            </a:pPr>
            <a:r>
              <a:rPr lang="en-GB" sz="1200" dirty="0">
                <a:solidFill>
                  <a:schemeClr val="tx2"/>
                </a:solidFill>
                <a:latin typeface="Arial"/>
                <a:cs typeface="Arial"/>
              </a:rPr>
              <a:t>5014 	Hydeploy trial</a:t>
            </a:r>
            <a:endParaRPr lang="en-US" sz="1200" dirty="0">
              <a:solidFill>
                <a:schemeClr val="tx2"/>
              </a:solidFill>
              <a:latin typeface="Arial"/>
              <a:ea typeface="+mn-lt"/>
              <a:cs typeface="+mn-lt"/>
            </a:endParaRPr>
          </a:p>
          <a:p>
            <a:pPr lvl="0"/>
            <a:endParaRPr lang="en-US" sz="1200" dirty="0">
              <a:solidFill>
                <a:schemeClr val="tx2"/>
              </a:solidFill>
              <a:latin typeface="Arial"/>
              <a:ea typeface="+mn-lt"/>
              <a:cs typeface="+mn-lt"/>
            </a:endParaRPr>
          </a:p>
          <a:p>
            <a:pPr marL="171450" lvl="0" indent="-171450">
              <a:buFont typeface="Arial" panose="020B0604020202020204" pitchFamily="34" charset="0"/>
              <a:buChar char="•"/>
            </a:pPr>
            <a:r>
              <a:rPr lang="en-US" sz="1200" dirty="0">
                <a:solidFill>
                  <a:schemeClr val="tx2"/>
                </a:solidFill>
                <a:latin typeface="Arial"/>
                <a:ea typeface="+mn-lt"/>
                <a:cs typeface="+mn-lt"/>
              </a:rPr>
              <a:t>Out of Scope </a:t>
            </a:r>
          </a:p>
          <a:p>
            <a:pPr marL="1085850" lvl="2" indent="-171450">
              <a:buFont typeface="Arial" panose="020B0604020202020204" pitchFamily="34" charset="0"/>
              <a:buChar char="•"/>
            </a:pPr>
            <a:r>
              <a:rPr lang="en-GB" sz="1200" strike="sngStrike" dirty="0">
                <a:solidFill>
                  <a:schemeClr val="tx2"/>
                </a:solidFill>
                <a:cs typeface="Arial"/>
              </a:rPr>
              <a:t>4941 	MOD 692 - Auto Updates to Meter Read Frequency</a:t>
            </a:r>
          </a:p>
          <a:p>
            <a:pPr marL="1085850" lvl="2" indent="-171450">
              <a:buFont typeface="Arial" panose="020B0604020202020204" pitchFamily="34" charset="0"/>
              <a:buChar char="•"/>
            </a:pPr>
            <a:r>
              <a:rPr lang="en-GB" sz="1200" strike="sngStrike" dirty="0">
                <a:solidFill>
                  <a:schemeClr val="tx2"/>
                </a:solidFill>
                <a:cs typeface="Arial"/>
              </a:rPr>
              <a:t>4992 	Supplier of last resort charge type</a:t>
            </a:r>
          </a:p>
          <a:p>
            <a:pPr marL="1085850" lvl="2" indent="-171450">
              <a:buFont typeface="Arial" panose="020B0604020202020204" pitchFamily="34" charset="0"/>
              <a:buChar char="•"/>
            </a:pPr>
            <a:r>
              <a:rPr lang="en-GB" sz="1200" strike="sngStrike" dirty="0">
                <a:solidFill>
                  <a:schemeClr val="tx2"/>
                </a:solidFill>
                <a:cs typeface="Arial"/>
              </a:rPr>
              <a:t>4780c	MAP ID: CSSC</a:t>
            </a:r>
          </a:p>
          <a:p>
            <a:pPr marL="171450" lvl="0" indent="-171450">
              <a:buFont typeface="Arial" panose="020B0604020202020204" pitchFamily="34" charset="0"/>
              <a:buChar char="•"/>
            </a:pPr>
            <a:endParaRPr lang="en-US" sz="1200" dirty="0">
              <a:solidFill>
                <a:schemeClr val="tx2"/>
              </a:solidFill>
              <a:latin typeface="Arial"/>
              <a:ea typeface="+mn-lt"/>
              <a:cs typeface="+mn-lt"/>
            </a:endParaRPr>
          </a:p>
          <a:p>
            <a:pPr lvl="0"/>
            <a:endParaRPr lang="en-GB" sz="1200" dirty="0">
              <a:solidFill>
                <a:schemeClr val="tx2"/>
              </a:solidFill>
              <a:latin typeface="Arial"/>
              <a:cs typeface="Arial"/>
            </a:endParaRPr>
          </a:p>
        </p:txBody>
      </p:sp>
    </p:spTree>
    <p:extLst>
      <p:ext uri="{BB962C8B-B14F-4D97-AF65-F5344CB8AC3E}">
        <p14:creationId xmlns:p14="http://schemas.microsoft.com/office/powerpoint/2010/main" val="257037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52545"/>
            <a:ext cx="8229600" cy="637580"/>
          </a:xfrm>
        </p:spPr>
        <p:txBody>
          <a:bodyPr/>
          <a:lstStyle/>
          <a:p>
            <a:r>
              <a:rPr lang="en-GB" dirty="0"/>
              <a:t>7.5 XRN5110 - Nov 20 Release -  Status Update</a:t>
            </a:r>
          </a:p>
        </p:txBody>
      </p:sp>
      <p:grpSp>
        <p:nvGrpSpPr>
          <p:cNvPr id="10" name="Group 9">
            <a:extLst>
              <a:ext uri="{FF2B5EF4-FFF2-40B4-BE49-F238E27FC236}">
                <a16:creationId xmlns:a16="http://schemas.microsoft.com/office/drawing/2014/main" id="{EEDE4AA0-BEE7-40EF-ADC2-D1B3EAA1B345}"/>
              </a:ext>
            </a:extLst>
          </p:cNvPr>
          <p:cNvGrpSpPr/>
          <p:nvPr/>
        </p:nvGrpSpPr>
        <p:grpSpPr>
          <a:xfrm>
            <a:off x="251520" y="843558"/>
            <a:ext cx="8594612" cy="4188340"/>
            <a:chOff x="137840" y="723530"/>
            <a:chExt cx="8017423" cy="3681822"/>
          </a:xfrm>
          <a:solidFill>
            <a:srgbClr val="FFC000"/>
          </a:solidFill>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2670523719"/>
                </p:ext>
              </p:extLst>
            </p:nvPr>
          </p:nvGraphicFramePr>
          <p:xfrm>
            <a:off x="137840" y="723530"/>
            <a:ext cx="8017423" cy="3681822"/>
          </p:xfrm>
          <a:graphic>
            <a:graphicData uri="http://schemas.openxmlformats.org/drawingml/2006/table">
              <a:tbl>
                <a:tblPr firstRow="1" bandRow="1"/>
                <a:tblGrid>
                  <a:gridCol w="1210676">
                    <a:extLst>
                      <a:ext uri="{9D8B030D-6E8A-4147-A177-3AD203B41FA5}">
                        <a16:colId xmlns:a16="http://schemas.microsoft.com/office/drawing/2014/main" val="20000"/>
                      </a:ext>
                    </a:extLst>
                  </a:gridCol>
                  <a:gridCol w="1881159">
                    <a:extLst>
                      <a:ext uri="{9D8B030D-6E8A-4147-A177-3AD203B41FA5}">
                        <a16:colId xmlns:a16="http://schemas.microsoft.com/office/drawing/2014/main" val="20001"/>
                      </a:ext>
                    </a:extLst>
                  </a:gridCol>
                  <a:gridCol w="1840713">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89856">
                    <a:extLst>
                      <a:ext uri="{9D8B030D-6E8A-4147-A177-3AD203B41FA5}">
                        <a16:colId xmlns:a16="http://schemas.microsoft.com/office/drawing/2014/main" val="20004"/>
                      </a:ext>
                    </a:extLst>
                  </a:gridCol>
                </a:tblGrid>
                <a:tr h="370532">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10/06//20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r>
                          <a:rPr lang="en-GB" sz="1000" b="1" i="0" baseline="0" dirty="0">
                            <a:solidFill>
                              <a:schemeClr val="bg1"/>
                            </a:solidFill>
                            <a:latin typeface="Arial" panose="020B0604020202020204" pitchFamily="34" charset="0"/>
                            <a:cs typeface="Arial" panose="020B0604020202020204" pitchFamily="34" charset="0"/>
                          </a:rPr>
                          <a:t>: </a:t>
                        </a:r>
                        <a:endParaRPr lang="en-GB" sz="1000" b="1" i="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2447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350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649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886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Delay in completing Design due to SMEs priority of June 20 and rework of XRN4871b. </a:t>
                        </a:r>
                      </a:p>
                      <a:p>
                        <a:pPr marL="171450" lvl="0"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Design activities re-planned to finish w/c 01/06/20.</a:t>
                        </a:r>
                      </a:p>
                      <a:p>
                        <a:pPr marL="171450" lvl="0"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Build activities to start w/c 01/06/20</a:t>
                        </a:r>
                      </a:p>
                      <a:p>
                        <a:pPr marL="171450" lvl="0"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Build &amp; ongoing phases to be delivered via two drops. </a:t>
                        </a:r>
                        <a:r>
                          <a:rPr kumimoji="0" lang="en-GB" sz="950" b="1" i="0" u="none" strike="noStrike" kern="1200" cap="none" normalizeH="0" baseline="0" dirty="0">
                            <a:ln>
                              <a:noFill/>
                            </a:ln>
                            <a:solidFill>
                              <a:schemeClr val="tx1"/>
                            </a:solidFill>
                            <a:effectLst/>
                            <a:latin typeface="+mn-lt"/>
                            <a:ea typeface="Verdana" pitchFamily="34" charset="0"/>
                            <a:cs typeface="Arial" panose="020B0604020202020204" pitchFamily="34" charset="0"/>
                          </a:rPr>
                          <a:t>Drop 1 – </a:t>
                        </a: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XRNs 4931, 4897, 4899 and </a:t>
                        </a:r>
                        <a:r>
                          <a:rPr kumimoji="0" lang="en-GB" sz="950" b="1" i="0" u="none" strike="noStrike" kern="1200" cap="none" normalizeH="0" baseline="0" dirty="0">
                            <a:ln>
                              <a:noFill/>
                            </a:ln>
                            <a:solidFill>
                              <a:schemeClr val="tx1"/>
                            </a:solidFill>
                            <a:effectLst/>
                            <a:latin typeface="+mn-lt"/>
                            <a:ea typeface="Verdana" pitchFamily="34" charset="0"/>
                            <a:cs typeface="Arial" panose="020B0604020202020204" pitchFamily="34" charset="0"/>
                          </a:rPr>
                          <a:t>Drop 2 </a:t>
                        </a: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 XRNs 4871b, 4801, 5014</a:t>
                        </a:r>
                      </a:p>
                      <a:p>
                        <a:pPr marL="171450" lvl="0"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Parties are asked to note XRN4780c MAP ID will not be implemented as part of November Release</a:t>
                        </a:r>
                      </a:p>
                      <a:p>
                        <a:pPr marL="1085850" lvl="2"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Discussions are ongoing with non-DSC parties </a:t>
                        </a:r>
                      </a:p>
                      <a:p>
                        <a:pPr marL="1085850" lvl="2" indent="-171450">
                          <a:buFont typeface="Arial" panose="020B0604020202020204" pitchFamily="34" charset="0"/>
                          <a:buChar char="•"/>
                        </a:pPr>
                        <a:r>
                          <a:rPr kumimoji="0" lang="en-GB" sz="95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Action on Xoserve to discuss with Change Management Committee target implementation dates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3923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identified that </a:t>
                        </a:r>
                        <a:r>
                          <a:rPr kumimoji="0" lang="en-US" sz="950" b="0" i="0" u="none" strike="noStrike" kern="1200" cap="none" normalizeH="0" baseline="0">
                            <a:ln>
                              <a:noFill/>
                            </a:ln>
                            <a:solidFill>
                              <a:schemeClr val="tx1"/>
                            </a:solidFill>
                            <a:effectLst/>
                            <a:latin typeface="Arial" panose="020B0604020202020204" pitchFamily="34" charset="0"/>
                            <a:ea typeface="Verdana" pitchFamily="34" charset="0"/>
                            <a:cs typeface="Arial" panose="020B0604020202020204" pitchFamily="34" charset="0"/>
                          </a:rPr>
                          <a:t>Build may </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not start to plan because the CSSC project are still using the environment. To mitigate any delay the project team are investigating the possibility of starting Build on one environment and moving to the original one once it becomes available. Once confirmed Build activities can start w/c 01/06/20.</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identified that there may be code conflicts against the Nov 20 release and CSSC. The Nov 20 project team will identify all  the impacted code objects once Design is completed.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identified that due to COVID-19 required resources may not be available during the project delivery</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392305">
                  <a:tc>
                    <a:txBody>
                      <a:body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BER presented contains forecast costs for UAT. Discussions are ongoing to confirm UAT supplier. Once confirmed there is an expectation that UAT costs will reduce. </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Full delivery costs to be confirmed once contractual arrangements agreed with all suppliers for full delivery of the release.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41496708"/>
                    </a:ext>
                  </a:extLst>
                </a:tr>
                <a:tr h="392305">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Weekly monitoring of Xoserve SME resources supporting multiple demands (e.g. BAU defects, Future Releases etc.) is ongoing. Only concern is availability of SMEs to complete Design approval while June 20 is priority.</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93140005"/>
                    </a:ext>
                  </a:extLst>
                </a:tr>
              </a:tbl>
            </a:graphicData>
          </a:graphic>
        </p:graphicFrame>
        <p:sp>
          <p:nvSpPr>
            <p:cNvPr id="8" name="Oval 7">
              <a:extLst>
                <a:ext uri="{FF2B5EF4-FFF2-40B4-BE49-F238E27FC236}">
                  <a16:creationId xmlns:a16="http://schemas.microsoft.com/office/drawing/2014/main" id="{0932F9EA-D945-459F-8F00-091B3CFCAABE}"/>
                </a:ext>
              </a:extLst>
            </p:cNvPr>
            <p:cNvSpPr/>
            <p:nvPr/>
          </p:nvSpPr>
          <p:spPr>
            <a:xfrm>
              <a:off x="7259096" y="1394296"/>
              <a:ext cx="204194" cy="2131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cs typeface="Arial" panose="020B0604020202020204" pitchFamily="34" charset="0"/>
              </a:endParaRPr>
            </a:p>
          </p:txBody>
        </p:sp>
        <p:sp>
          <p:nvSpPr>
            <p:cNvPr id="9" name="Oval 8">
              <a:extLst>
                <a:ext uri="{FF2B5EF4-FFF2-40B4-BE49-F238E27FC236}">
                  <a16:creationId xmlns:a16="http://schemas.microsoft.com/office/drawing/2014/main" id="{1CD340F4-EC05-45B9-AB26-20BECCEF8858}"/>
                </a:ext>
              </a:extLst>
            </p:cNvPr>
            <p:cNvSpPr/>
            <p:nvPr/>
          </p:nvSpPr>
          <p:spPr>
            <a:xfrm>
              <a:off x="5650588" y="786830"/>
              <a:ext cx="196885" cy="1903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cs typeface="Arial" panose="020B0604020202020204" pitchFamily="34" charset="0"/>
              </a:endParaRPr>
            </a:p>
          </p:txBody>
        </p:sp>
      </p:grpSp>
      <p:sp>
        <p:nvSpPr>
          <p:cNvPr id="11" name="Oval 10">
            <a:extLst>
              <a:ext uri="{FF2B5EF4-FFF2-40B4-BE49-F238E27FC236}">
                <a16:creationId xmlns:a16="http://schemas.microsoft.com/office/drawing/2014/main" id="{A0F57896-72F6-46F0-8DCF-1B43A706D61C}"/>
              </a:ext>
            </a:extLst>
          </p:cNvPr>
          <p:cNvSpPr/>
          <p:nvPr/>
        </p:nvSpPr>
        <p:spPr>
          <a:xfrm>
            <a:off x="598707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cs typeface="Arial" panose="020B0604020202020204" pitchFamily="34" charset="0"/>
            </a:endParaRPr>
          </a:p>
        </p:txBody>
      </p:sp>
      <p:sp>
        <p:nvSpPr>
          <p:cNvPr id="12" name="Oval 11">
            <a:extLst>
              <a:ext uri="{FF2B5EF4-FFF2-40B4-BE49-F238E27FC236}">
                <a16:creationId xmlns:a16="http://schemas.microsoft.com/office/drawing/2014/main" id="{07D341B2-AF9B-4E48-A146-835712CA3A8C}"/>
              </a:ext>
            </a:extLst>
          </p:cNvPr>
          <p:cNvSpPr/>
          <p:nvPr/>
        </p:nvSpPr>
        <p:spPr>
          <a:xfrm>
            <a:off x="4126217"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cs typeface="Arial" panose="020B0604020202020204" pitchFamily="34" charset="0"/>
            </a:endParaRPr>
          </a:p>
        </p:txBody>
      </p:sp>
      <p:sp>
        <p:nvSpPr>
          <p:cNvPr id="13" name="Oval 12">
            <a:extLst>
              <a:ext uri="{FF2B5EF4-FFF2-40B4-BE49-F238E27FC236}">
                <a16:creationId xmlns:a16="http://schemas.microsoft.com/office/drawing/2014/main" id="{B354495D-E22F-4490-B63B-9C96EEB69125}"/>
              </a:ext>
            </a:extLst>
          </p:cNvPr>
          <p:cNvSpPr/>
          <p:nvPr/>
        </p:nvSpPr>
        <p:spPr>
          <a:xfrm>
            <a:off x="2265362" y="1779662"/>
            <a:ext cx="215490" cy="21428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cs typeface="Arial" panose="020B0604020202020204" pitchFamily="34" charset="0"/>
            </a:endParaRPr>
          </a:p>
        </p:txBody>
      </p:sp>
    </p:spTree>
    <p:extLst>
      <p:ext uri="{BB962C8B-B14F-4D97-AF65-F5344CB8AC3E}">
        <p14:creationId xmlns:p14="http://schemas.microsoft.com/office/powerpoint/2010/main" val="260785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lstStyle/>
          <a:p>
            <a:r>
              <a:rPr lang="en-GB" dirty="0"/>
              <a:t>XRN5110 - Nov 20 Delivery Timeline</a:t>
            </a:r>
          </a:p>
        </p:txBody>
      </p:sp>
      <p:pic>
        <p:nvPicPr>
          <p:cNvPr id="3" name="Picture 2">
            <a:extLst>
              <a:ext uri="{FF2B5EF4-FFF2-40B4-BE49-F238E27FC236}">
                <a16:creationId xmlns:a16="http://schemas.microsoft.com/office/drawing/2014/main" id="{4EAD0E7E-CB51-4AF2-9C78-F7D38BBEE435}"/>
              </a:ext>
            </a:extLst>
          </p:cNvPr>
          <p:cNvPicPr>
            <a:picLocks noChangeAspect="1"/>
          </p:cNvPicPr>
          <p:nvPr/>
        </p:nvPicPr>
        <p:blipFill>
          <a:blip r:embed="rId2"/>
          <a:stretch>
            <a:fillRect/>
          </a:stretch>
        </p:blipFill>
        <p:spPr>
          <a:xfrm>
            <a:off x="137193" y="1433250"/>
            <a:ext cx="8869613" cy="2277000"/>
          </a:xfrm>
          <a:prstGeom prst="rect">
            <a:avLst/>
          </a:prstGeom>
        </p:spPr>
      </p:pic>
    </p:spTree>
    <p:extLst>
      <p:ext uri="{BB962C8B-B14F-4D97-AF65-F5344CB8AC3E}">
        <p14:creationId xmlns:p14="http://schemas.microsoft.com/office/powerpoint/2010/main" val="323650322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6EBF7F02D37049BDFBDB0AE9C0480E" ma:contentTypeVersion="9" ma:contentTypeDescription="Create a new document." ma:contentTypeScope="" ma:versionID="9f178a57e6a4c4ba7dcee5e4af76d880">
  <xsd:schema xmlns:xsd="http://www.w3.org/2001/XMLSchema" xmlns:xs="http://www.w3.org/2001/XMLSchema" xmlns:p="http://schemas.microsoft.com/office/2006/metadata/properties" xmlns:ns3="19059e2e-626c-4d15-a5ff-91d6b90bd901" targetNamespace="http://schemas.microsoft.com/office/2006/metadata/properties" ma:root="true" ma:fieldsID="b03e45ce2745d1330387dc3fc96605ce" ns3:_="">
    <xsd:import namespace="19059e2e-626c-4d15-a5ff-91d6b90bd90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59e2e-626c-4d15-a5ff-91d6b90bd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19059e2e-626c-4d15-a5ff-91d6b90bd901"/>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395F2792-9407-444B-AE03-D82BE657C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59e2e-626c-4d15-a5ff-91d6b90bd9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15928</TotalTime>
  <Words>364</Words>
  <Application>Microsoft Office PowerPoint</Application>
  <PresentationFormat>On-screen Show (16:9)</PresentationFormat>
  <Paragraphs>48</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History and Scope of November-2020 (XRN5110)</vt:lpstr>
      <vt:lpstr>7.5 XRN5110 - Nov 20 Release -  Status Update</vt:lpstr>
      <vt:lpstr>XRN5110 - Nov 20 Delivery Timeline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Healy, Ed M</cp:lastModifiedBy>
  <cp:revision>607</cp:revision>
  <dcterms:created xsi:type="dcterms:W3CDTF">2018-09-02T17:12:15Z</dcterms:created>
  <dcterms:modified xsi:type="dcterms:W3CDTF">2020-06-01T11:59:24Z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0x0101005F6EBF7F02D37049BDFBDB0AE9C0480E</vt:lpwstr>
  </property>
</Properties>
</file>