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8"/>
  </p:notesMasterIdLst>
  <p:sldIdLst>
    <p:sldId id="288" r:id="rId5"/>
    <p:sldId id="289" r:id="rId6"/>
    <p:sldId id="295" r:id="rId7"/>
    <p:sldId id="939" r:id="rId8"/>
    <p:sldId id="977" r:id="rId9"/>
    <p:sldId id="957" r:id="rId10"/>
    <p:sldId id="1624" r:id="rId11"/>
    <p:sldId id="1625" r:id="rId12"/>
    <p:sldId id="1626" r:id="rId13"/>
    <p:sldId id="1632" r:id="rId14"/>
    <p:sldId id="1627" r:id="rId15"/>
    <p:sldId id="1633" r:id="rId16"/>
    <p:sldId id="291" r:id="rId17"/>
    <p:sldId id="972" r:id="rId18"/>
    <p:sldId id="296" r:id="rId19"/>
    <p:sldId id="1634" r:id="rId20"/>
    <p:sldId id="1635" r:id="rId21"/>
    <p:sldId id="1636" r:id="rId22"/>
    <p:sldId id="293" r:id="rId23"/>
    <p:sldId id="1616" r:id="rId24"/>
    <p:sldId id="1617" r:id="rId25"/>
    <p:sldId id="1618" r:id="rId26"/>
    <p:sldId id="1432" r:id="rId27"/>
    <p:sldId id="306" r:id="rId28"/>
    <p:sldId id="1619" r:id="rId29"/>
    <p:sldId id="971" r:id="rId30"/>
    <p:sldId id="304" r:id="rId31"/>
    <p:sldId id="1628" r:id="rId32"/>
    <p:sldId id="1629" r:id="rId33"/>
    <p:sldId id="891" r:id="rId34"/>
    <p:sldId id="1631" r:id="rId35"/>
    <p:sldId id="1630" r:id="rId36"/>
    <p:sldId id="956" r:id="rId37"/>
    <p:sldId id="959" r:id="rId38"/>
    <p:sldId id="960" r:id="rId39"/>
    <p:sldId id="1620" r:id="rId40"/>
    <p:sldId id="881" r:id="rId41"/>
    <p:sldId id="871" r:id="rId42"/>
    <p:sldId id="874" r:id="rId43"/>
    <p:sldId id="875" r:id="rId44"/>
    <p:sldId id="876" r:id="rId45"/>
    <p:sldId id="877" r:id="rId46"/>
    <p:sldId id="878" r:id="rId47"/>
    <p:sldId id="1621" r:id="rId48"/>
    <p:sldId id="641" r:id="rId49"/>
    <p:sldId id="1496" r:id="rId50"/>
    <p:sldId id="1587" r:id="rId51"/>
    <p:sldId id="368" r:id="rId52"/>
    <p:sldId id="353" r:id="rId53"/>
    <p:sldId id="354" r:id="rId54"/>
    <p:sldId id="370" r:id="rId55"/>
    <p:sldId id="259" r:id="rId56"/>
    <p:sldId id="276" r:id="rId57"/>
    <p:sldId id="277" r:id="rId58"/>
    <p:sldId id="278" r:id="rId59"/>
    <p:sldId id="279" r:id="rId60"/>
    <p:sldId id="892" r:id="rId61"/>
    <p:sldId id="352" r:id="rId62"/>
    <p:sldId id="782" r:id="rId63"/>
    <p:sldId id="388" r:id="rId64"/>
    <p:sldId id="775" r:id="rId65"/>
    <p:sldId id="1622" r:id="rId66"/>
    <p:sldId id="257" r:id="rId67"/>
    <p:sldId id="256" r:id="rId68"/>
    <p:sldId id="285" r:id="rId69"/>
    <p:sldId id="896" r:id="rId70"/>
    <p:sldId id="897" r:id="rId71"/>
    <p:sldId id="898" r:id="rId72"/>
    <p:sldId id="909" r:id="rId73"/>
    <p:sldId id="1623" r:id="rId74"/>
    <p:sldId id="532" r:id="rId75"/>
    <p:sldId id="533" r:id="rId76"/>
    <p:sldId id="981"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E8"/>
    <a:srgbClr val="CCFF99"/>
    <a:srgbClr val="9CCB3B"/>
    <a:srgbClr val="FFBF00"/>
    <a:srgbClr val="40D1F5"/>
    <a:srgbClr val="FFFFFF"/>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94660"/>
  </p:normalViewPr>
  <p:slideViewPr>
    <p:cSldViewPr>
      <p:cViewPr varScale="1">
        <p:scale>
          <a:sx n="94" d="100"/>
          <a:sy n="94" d="100"/>
        </p:scale>
        <p:origin x="232"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xoserve.com\Filedata\Shares\Shared\NGSRV51H003\TEAMDATA\Xoserve_Industry_Engagement_Team\UK%20Link%20Committee\01.%20Communications\Rep%20Responses\Apr%20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[CSS Apr 20.xlsx]Detail Design Reps!PivotTable2</c:name>
    <c:fmtId val="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6"/>
          </a:solidFill>
          <a:ln>
            <a:noFill/>
          </a:ln>
          <a:effectLst/>
        </c:spPr>
        <c:marker>
          <c:symbol val="none"/>
        </c:marker>
      </c:pivotFmt>
      <c:pivotFmt>
        <c:idx val="3"/>
        <c:spPr>
          <a:solidFill>
            <a:srgbClr val="FFC000"/>
          </a:solidFill>
          <a:ln>
            <a:noFill/>
          </a:ln>
          <a:effectLst/>
        </c:spPr>
        <c:marker>
          <c:symbol val="none"/>
        </c:marker>
      </c:pivotFmt>
      <c:pivotFmt>
        <c:idx val="4"/>
        <c:spPr>
          <a:solidFill>
            <a:srgbClr val="FFC000"/>
          </a:solidFill>
          <a:ln>
            <a:noFill/>
          </a:ln>
          <a:effectLst/>
        </c:spPr>
        <c:marker>
          <c:symbol val="none"/>
        </c:marker>
      </c:pivotFmt>
      <c:pivotFmt>
        <c:idx val="5"/>
        <c:spPr>
          <a:solidFill>
            <a:schemeClr val="accent6"/>
          </a:solidFill>
          <a:ln>
            <a:noFill/>
          </a:ln>
          <a:effectLst/>
        </c:spPr>
        <c:marker>
          <c:symbol val="none"/>
        </c:marker>
      </c:pivotFmt>
      <c:pivotFmt>
        <c:idx val="6"/>
        <c:spPr>
          <a:solidFill>
            <a:srgbClr val="FFC000"/>
          </a:solidFill>
          <a:ln>
            <a:noFill/>
          </a:ln>
          <a:effectLst/>
        </c:spPr>
        <c:marker>
          <c:symbol val="none"/>
        </c:marker>
      </c:pivotFmt>
      <c:pivotFmt>
        <c:idx val="7"/>
        <c:spPr>
          <a:solidFill>
            <a:schemeClr val="accent6"/>
          </a:solidFill>
          <a:ln>
            <a:noFill/>
          </a:ln>
          <a:effectLst/>
        </c:spPr>
        <c:marker>
          <c:symbol val="none"/>
        </c:marker>
      </c:pivotFmt>
    </c:pivotFmts>
    <c:plotArea>
      <c:layout/>
      <c:barChart>
        <c:barDir val="bar"/>
        <c:grouping val="clustered"/>
        <c:varyColors val="0"/>
        <c:ser>
          <c:idx val="0"/>
          <c:order val="0"/>
          <c:tx>
            <c:strRef>
              <c:f>'Detail Design Reps'!$C$12:$C$13</c:f>
              <c:strCache>
                <c:ptCount val="1"/>
                <c:pt idx="0">
                  <c:v>Abstain</c:v>
                </c:pt>
              </c:strCache>
            </c:strRef>
          </c:tx>
          <c:spPr>
            <a:solidFill>
              <a:srgbClr val="FFC000"/>
            </a:solidFill>
            <a:ln>
              <a:noFill/>
            </a:ln>
            <a:effectLst/>
          </c:spPr>
          <c:invertIfNegative val="0"/>
          <c:cat>
            <c:multiLvlStrRef>
              <c:f>'Detail Design Reps'!$B$14:$B$20</c:f>
              <c:multiLvlStrCache>
                <c:ptCount val="3"/>
                <c:lvl>
                  <c:pt idx="0">
                    <c:v>01/06/2020</c:v>
                  </c:pt>
                  <c:pt idx="1">
                    <c:v>CSSC</c:v>
                  </c:pt>
                  <c:pt idx="2">
                    <c:v>CSSC</c:v>
                  </c:pt>
                </c:lvl>
                <c:lvl>
                  <c:pt idx="0">
                    <c:v>4850</c:v>
                  </c:pt>
                  <c:pt idx="1">
                    <c:v>4922</c:v>
                  </c:pt>
                  <c:pt idx="2">
                    <c:v>Settlement Data</c:v>
                  </c:pt>
                </c:lvl>
              </c:multiLvlStrCache>
            </c:multiLvlStrRef>
          </c:cat>
          <c:val>
            <c:numRef>
              <c:f>'Detail Design Reps'!$C$14:$C$20</c:f>
              <c:numCache>
                <c:formatCode>General</c:formatCode>
                <c:ptCount val="3"/>
                <c:pt idx="2">
                  <c:v>1</c:v>
                </c:pt>
              </c:numCache>
            </c:numRef>
          </c:val>
          <c:extLst>
            <c:ext xmlns:c16="http://schemas.microsoft.com/office/drawing/2014/chart" uri="{C3380CC4-5D6E-409C-BE32-E72D297353CC}">
              <c16:uniqueId val="{00000000-667E-4114-BB7C-98C2E7EAA982}"/>
            </c:ext>
          </c:extLst>
        </c:ser>
        <c:ser>
          <c:idx val="1"/>
          <c:order val="1"/>
          <c:tx>
            <c:strRef>
              <c:f>'Detail Design Reps'!$D$12:$D$13</c:f>
              <c:strCache>
                <c:ptCount val="1"/>
                <c:pt idx="0">
                  <c:v>Approve</c:v>
                </c:pt>
              </c:strCache>
            </c:strRef>
          </c:tx>
          <c:spPr>
            <a:solidFill>
              <a:schemeClr val="accent6"/>
            </a:solidFill>
            <a:ln>
              <a:noFill/>
            </a:ln>
            <a:effectLst/>
          </c:spPr>
          <c:invertIfNegative val="0"/>
          <c:cat>
            <c:multiLvlStrRef>
              <c:f>'Detail Design Reps'!$B$14:$B$20</c:f>
              <c:multiLvlStrCache>
                <c:ptCount val="3"/>
                <c:lvl>
                  <c:pt idx="0">
                    <c:v>01/06/2020</c:v>
                  </c:pt>
                  <c:pt idx="1">
                    <c:v>CSSC</c:v>
                  </c:pt>
                  <c:pt idx="2">
                    <c:v>CSSC</c:v>
                  </c:pt>
                </c:lvl>
                <c:lvl>
                  <c:pt idx="0">
                    <c:v>4850</c:v>
                  </c:pt>
                  <c:pt idx="1">
                    <c:v>4922</c:v>
                  </c:pt>
                  <c:pt idx="2">
                    <c:v>Settlement Data</c:v>
                  </c:pt>
                </c:lvl>
              </c:multiLvlStrCache>
            </c:multiLvlStrRef>
          </c:cat>
          <c:val>
            <c:numRef>
              <c:f>'Detail Design Reps'!$D$14:$D$20</c:f>
              <c:numCache>
                <c:formatCode>General</c:formatCode>
                <c:ptCount val="3"/>
                <c:pt idx="0">
                  <c:v>3</c:v>
                </c:pt>
                <c:pt idx="1">
                  <c:v>1</c:v>
                </c:pt>
              </c:numCache>
            </c:numRef>
          </c:val>
          <c:extLst>
            <c:ext xmlns:c16="http://schemas.microsoft.com/office/drawing/2014/chart" uri="{C3380CC4-5D6E-409C-BE32-E72D297353CC}">
              <c16:uniqueId val="{00000001-667E-4114-BB7C-98C2E7EAA982}"/>
            </c:ext>
          </c:extLst>
        </c:ser>
        <c:dLbls>
          <c:showLegendKey val="0"/>
          <c:showVal val="0"/>
          <c:showCatName val="0"/>
          <c:showSerName val="0"/>
          <c:showPercent val="0"/>
          <c:showBubbleSize val="0"/>
        </c:dLbls>
        <c:gapWidth val="182"/>
        <c:axId val="1400768816"/>
        <c:axId val="1142394000"/>
      </c:barChart>
      <c:catAx>
        <c:axId val="140076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2394000"/>
        <c:crosses val="autoZero"/>
        <c:auto val="1"/>
        <c:lblAlgn val="ctr"/>
        <c:lblOffset val="100"/>
        <c:noMultiLvlLbl val="0"/>
      </c:catAx>
      <c:valAx>
        <c:axId val="1142394000"/>
        <c:scaling>
          <c:orientation val="minMax"/>
          <c:max val="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0768816"/>
        <c:crosses val="autoZero"/>
        <c:crossBetween val="between"/>
        <c:maj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[Apr 20.xlsx]5110!PivotTable5</c:name>
    <c:fmtId val="8"/>
  </c:pivotSource>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XRN5110 November 2020 Release</a:t>
            </a:r>
          </a:p>
        </c:rich>
      </c:tx>
      <c:overlay val="0"/>
      <c:spPr>
        <a:noFill/>
        <a:ln>
          <a:solidFill>
            <a:schemeClr val="accent1"/>
          </a:solid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diamond"/>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pivotFmt>
      <c:pivotFmt>
        <c:idx val="1"/>
        <c:spPr>
          <a:solidFill>
            <a:schemeClr val="accent6">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2"/>
        <c:spPr>
          <a:solidFill>
            <a:schemeClr val="accent6">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3"/>
        <c:spPr>
          <a:solidFill>
            <a:schemeClr val="accent6">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4"/>
        <c:spPr>
          <a:solidFill>
            <a:schemeClr val="accent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5"/>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6"/>
        <c:spPr>
          <a:solidFill>
            <a:schemeClr val="accent6">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pivotFmt>
      <c:pivotFmt>
        <c:idx val="8"/>
        <c:spPr>
          <a:solidFill>
            <a:schemeClr val="accent6">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9"/>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0"/>
        <c:spPr>
          <a:solidFill>
            <a:schemeClr val="accent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1"/>
        <c:spPr>
          <a:solidFill>
            <a:schemeClr val="accent6">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2"/>
        <c:spPr>
          <a:solidFill>
            <a:schemeClr val="accent6">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3"/>
        <c:spPr>
          <a:solidFill>
            <a:schemeClr val="accent6">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symbol val="none"/>
        </c:marker>
      </c:pivotFmt>
      <c:pivotFmt>
        <c:idx val="15"/>
        <c:spPr>
          <a:solidFill>
            <a:schemeClr val="accent6">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6"/>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7"/>
        <c:spPr>
          <a:solidFill>
            <a:schemeClr val="accent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8"/>
        <c:spPr>
          <a:solidFill>
            <a:schemeClr val="accent6">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19"/>
        <c:spPr>
          <a:solidFill>
            <a:schemeClr val="accent6">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
        <c:idx val="20"/>
        <c:spPr>
          <a:solidFill>
            <a:schemeClr val="accent6">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pivotFmt>
    </c:pivotFmts>
    <c:plotArea>
      <c:layout/>
      <c:barChart>
        <c:barDir val="bar"/>
        <c:grouping val="clustered"/>
        <c:varyColors val="0"/>
        <c:ser>
          <c:idx val="0"/>
          <c:order val="0"/>
          <c:tx>
            <c:strRef>
              <c:f>'5110'!$G$4</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6">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8AEA-4557-BD66-EAE5FBBA337D}"/>
              </c:ext>
            </c:extLst>
          </c:dPt>
          <c:dPt>
            <c:idx val="1"/>
            <c:invertIfNegative val="0"/>
            <c:bubble3D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8AEA-4557-BD66-EAE5FBBA337D}"/>
              </c:ext>
            </c:extLst>
          </c:dPt>
          <c:dPt>
            <c:idx val="2"/>
            <c:invertIfNegative val="0"/>
            <c:bubble3D val="0"/>
            <c:spPr>
              <a:solidFill>
                <a:schemeClr val="accent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8AEA-4557-BD66-EAE5FBBA337D}"/>
              </c:ext>
            </c:extLst>
          </c:dPt>
          <c:dPt>
            <c:idx val="3"/>
            <c:invertIfNegative val="0"/>
            <c:bubble3D val="0"/>
            <c:spPr>
              <a:solidFill>
                <a:schemeClr val="accent6">
                  <a:lumMod val="60000"/>
                  <a:lumOff val="4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AEA-4557-BD66-EAE5FBBA337D}"/>
              </c:ext>
            </c:extLst>
          </c:dPt>
          <c:dPt>
            <c:idx val="4"/>
            <c:invertIfNegative val="0"/>
            <c:bubble3D val="0"/>
            <c:spPr>
              <a:solidFill>
                <a:schemeClr val="accent6">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8AEA-4557-BD66-EAE5FBBA337D}"/>
              </c:ext>
            </c:extLst>
          </c:dPt>
          <c:dPt>
            <c:idx val="5"/>
            <c:invertIfNegative val="0"/>
            <c:bubble3D val="0"/>
            <c:spPr>
              <a:solidFill>
                <a:schemeClr val="accent6">
                  <a:lumMod val="20000"/>
                  <a:lumOff val="8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8AEA-4557-BD66-EAE5FBBA337D}"/>
              </c:ext>
            </c:extLst>
          </c:dPt>
          <c:cat>
            <c:strRef>
              <c:f>'5110'!$F$5:$F$11</c:f>
              <c:strCache>
                <c:ptCount val="6"/>
                <c:pt idx="0">
                  <c:v>Approve</c:v>
                </c:pt>
                <c:pt idx="1">
                  <c:v>Reject</c:v>
                </c:pt>
                <c:pt idx="2">
                  <c:v>Neutral</c:v>
                </c:pt>
                <c:pt idx="3">
                  <c:v>Abstained</c:v>
                </c:pt>
                <c:pt idx="4">
                  <c:v>Approve part delivery</c:v>
                </c:pt>
                <c:pt idx="5">
                  <c:v>Approve Tentatively</c:v>
                </c:pt>
              </c:strCache>
            </c:strRef>
          </c:cat>
          <c:val>
            <c:numRef>
              <c:f>'5110'!$G$5:$G$11</c:f>
              <c:numCache>
                <c:formatCode>General</c:formatCode>
                <c:ptCount val="6"/>
                <c:pt idx="0">
                  <c:v>2</c:v>
                </c:pt>
                <c:pt idx="1">
                  <c:v>4</c:v>
                </c:pt>
                <c:pt idx="2">
                  <c:v>1</c:v>
                </c:pt>
                <c:pt idx="3">
                  <c:v>1</c:v>
                </c:pt>
                <c:pt idx="4">
                  <c:v>1</c:v>
                </c:pt>
                <c:pt idx="5">
                  <c:v>1</c:v>
                </c:pt>
              </c:numCache>
            </c:numRef>
          </c:val>
          <c:extLst>
            <c:ext xmlns:c16="http://schemas.microsoft.com/office/drawing/2014/chart" uri="{C3380CC4-5D6E-409C-BE32-E72D297353CC}">
              <c16:uniqueId val="{0000000C-8AEA-4557-BD66-EAE5FBBA337D}"/>
            </c:ext>
          </c:extLst>
        </c:ser>
        <c:dLbls>
          <c:showLegendKey val="0"/>
          <c:showVal val="0"/>
          <c:showCatName val="0"/>
          <c:showSerName val="0"/>
          <c:showPercent val="0"/>
          <c:showBubbleSize val="0"/>
        </c:dLbls>
        <c:gapWidth val="115"/>
        <c:overlap val="-20"/>
        <c:axId val="1850653984"/>
        <c:axId val="1665727920"/>
      </c:barChart>
      <c:catAx>
        <c:axId val="185065398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5727920"/>
        <c:crosses val="autoZero"/>
        <c:auto val="1"/>
        <c:lblAlgn val="ctr"/>
        <c:lblOffset val="100"/>
        <c:noMultiLvlLbl val="0"/>
      </c:catAx>
      <c:valAx>
        <c:axId val="1665727920"/>
        <c:scaling>
          <c:orientation val="minMax"/>
          <c:max val="4"/>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0653984"/>
        <c:crosses val="autoZero"/>
        <c:crossBetween val="between"/>
        <c:majorUnit val="1"/>
      </c:valAx>
      <c:spPr>
        <a:noFill/>
        <a:ln>
          <a:noFill/>
        </a:ln>
        <a:effectLst/>
      </c:spPr>
    </c:plotArea>
    <c:legend>
      <c:legendPos val="r"/>
      <c:layout>
        <c:manualLayout>
          <c:xMode val="edge"/>
          <c:yMode val="edge"/>
          <c:x val="0.83588287948512541"/>
          <c:y val="0.38190664000296265"/>
          <c:w val="0.15483452618325058"/>
          <c:h val="0.382815308103021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13/05/2020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50</a:t>
            </a:fld>
            <a:endParaRPr lang="en-GB" dirty="0"/>
          </a:p>
        </p:txBody>
      </p:sp>
    </p:spTree>
    <p:extLst>
      <p:ext uri="{BB962C8B-B14F-4D97-AF65-F5344CB8AC3E}">
        <p14:creationId xmlns:p14="http://schemas.microsoft.com/office/powerpoint/2010/main" val="3903533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58</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240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9816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051BE6B-55CC-40E2-A282-3E13892C7277}" type="slidenum">
              <a:rPr lang="en-GB" smtClean="0"/>
              <a:t>64</a:t>
            </a:fld>
            <a:endParaRPr lang="en-GB"/>
          </a:p>
        </p:txBody>
      </p:sp>
    </p:spTree>
    <p:extLst>
      <p:ext uri="{BB962C8B-B14F-4D97-AF65-F5344CB8AC3E}">
        <p14:creationId xmlns:p14="http://schemas.microsoft.com/office/powerpoint/2010/main" val="79141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69</a:t>
            </a:fld>
            <a:endParaRPr lang="en-GB"/>
          </a:p>
        </p:txBody>
      </p:sp>
    </p:spTree>
    <p:extLst>
      <p:ext uri="{BB962C8B-B14F-4D97-AF65-F5344CB8AC3E}">
        <p14:creationId xmlns:p14="http://schemas.microsoft.com/office/powerpoint/2010/main" val="111000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290817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29</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39</a:t>
            </a:fld>
            <a:endParaRPr lang="en-GB" dirty="0"/>
          </a:p>
        </p:txBody>
      </p:sp>
    </p:spTree>
    <p:extLst>
      <p:ext uri="{BB962C8B-B14F-4D97-AF65-F5344CB8AC3E}">
        <p14:creationId xmlns:p14="http://schemas.microsoft.com/office/powerpoint/2010/main" val="217396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40</a:t>
            </a:fld>
            <a:endParaRPr lang="en-GB" dirty="0"/>
          </a:p>
        </p:txBody>
      </p:sp>
    </p:spTree>
    <p:extLst>
      <p:ext uri="{BB962C8B-B14F-4D97-AF65-F5344CB8AC3E}">
        <p14:creationId xmlns:p14="http://schemas.microsoft.com/office/powerpoint/2010/main" val="314122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44</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Tony</a:t>
            </a:r>
          </a:p>
        </p:txBody>
      </p:sp>
      <p:sp>
        <p:nvSpPr>
          <p:cNvPr id="4" name="Slide Number Placeholder 3"/>
          <p:cNvSpPr>
            <a:spLocks noGrp="1"/>
          </p:cNvSpPr>
          <p:nvPr>
            <p:ph type="sldNum" sz="quarter" idx="5"/>
          </p:nvPr>
        </p:nvSpPr>
        <p:spPr/>
        <p:txBody>
          <a:bodyPr/>
          <a:lstStyle/>
          <a:p>
            <a:pPr defTabSz="914177" fontAlgn="auto">
              <a:spcBef>
                <a:spcPts val="0"/>
              </a:spcBef>
              <a:spcAft>
                <a:spcPts val="0"/>
              </a:spcAft>
              <a:defRPr/>
            </a:pPr>
            <a:fld id="{2A2357B9-A31F-4FC7-A38A-70DF36F645F3}" type="slidenum">
              <a:rPr lang="en-GB">
                <a:solidFill>
                  <a:prstClr val="black"/>
                </a:solidFill>
                <a:latin typeface="Calibri"/>
              </a:rPr>
              <a:pPr defTabSz="914177" fontAlgn="auto">
                <a:spcBef>
                  <a:spcPts val="0"/>
                </a:spcBef>
                <a:spcAft>
                  <a:spcPts val="0"/>
                </a:spcAft>
                <a:defRPr/>
              </a:pPr>
              <a:t>45</a:t>
            </a:fld>
            <a:endParaRPr lang="en-GB" dirty="0">
              <a:solidFill>
                <a:prstClr val="black"/>
              </a:solidFill>
              <a:latin typeface="Calibri"/>
            </a:endParaRPr>
          </a:p>
        </p:txBody>
      </p:sp>
    </p:spTree>
    <p:extLst>
      <p:ext uri="{BB962C8B-B14F-4D97-AF65-F5344CB8AC3E}">
        <p14:creationId xmlns:p14="http://schemas.microsoft.com/office/powerpoint/2010/main" val="284415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46</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288">
              <a:defRPr/>
            </a:pPr>
            <a:fld id="{2A2357B9-A31F-4FC7-A38A-70DF36F645F3}" type="slidenum">
              <a:rPr lang="en-GB">
                <a:solidFill>
                  <a:prstClr val="black"/>
                </a:solidFill>
                <a:latin typeface="Calibri"/>
              </a:rPr>
              <a:pPr defTabSz="914288">
                <a:defRPr/>
              </a:pPr>
              <a:t>49</a:t>
            </a:fld>
            <a:endParaRPr lang="en-GB" dirty="0">
              <a:solidFill>
                <a:prstClr val="black"/>
              </a:solidFill>
              <a:latin typeface="Calibri"/>
            </a:endParaRPr>
          </a:p>
        </p:txBody>
      </p:sp>
    </p:spTree>
    <p:extLst>
      <p:ext uri="{BB962C8B-B14F-4D97-AF65-F5344CB8AC3E}">
        <p14:creationId xmlns:p14="http://schemas.microsoft.com/office/powerpoint/2010/main" val="2093555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xoserve.com/change/change-proposals/xrn-5171-mod0724-urgent-amendment-to-ratchet-charges-during-covid-19-perio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xoserve.com/change/change-proposals/xrn-5172-urgent-mod-ability-to-reflect-the-correct-customer-network-use-and-system-offtake-quantity-soq-during-covid-19/"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change/change-proposals/xrn-5144-enabling-re-assignment-of-supplier-short-codes-to-implement-supplier-of-last-resort-direc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xoserve.com/change/change-packs/2566-mt-jr-change-pack-april-2020/"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xoserve.com/change/change-packs/2566-mt-jr-change-pack-april-2020/"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xoserve.com/change/change-packs/2566-mt-jr-change-pack-april-2020/"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xoserve.com/change/change-packs/2566-mt-jr-change-pack-april-2020/"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package" Target="../embeddings/Microsoft_Word_Document.docx"/><Relationship Id="rId7" Type="http://schemas.openxmlformats.org/officeDocument/2006/relationships/package" Target="../embeddings/Microsoft_Word_Document3.docx"/><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package" Target="../embeddings/Microsoft_Word_Document5.docx"/><Relationship Id="rId5" Type="http://schemas.openxmlformats.org/officeDocument/2006/relationships/package" Target="../embeddings/Microsoft_Word_Document2.docx"/><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package" Target="../embeddings/Microsoft_Word_Document4.docx"/></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xoserve.com/change/change-packs/2566-mt-jr-change-pack-april-2020/"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xoserve.com/change/change-packs/2566-mt-jr-change-pack-april-2020/"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hyperlink" Target="https://www.xoserve.com/change/change-proposals/xrn-5164-csep-data-assurance-performance-monitoring-capabilit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0.wmf"/></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xoserve.com/change/change-proposals/xrn-5167-report-product-class-4-read-performance-mod-672/"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4.emf"/><Relationship Id="rId7" Type="http://schemas.openxmlformats.org/officeDocument/2006/relationships/package" Target="../embeddings/Microsoft_Excel_Worksheet7.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package" Target="../embeddings/Microsoft_Excel_Worksheet6.xlsx"/><Relationship Id="rId4" Type="http://schemas.openxmlformats.org/officeDocument/2006/relationships/image" Target="../media/image25.emf"/><Relationship Id="rId9" Type="http://schemas.openxmlformats.org/officeDocument/2006/relationships/package" Target="../embeddings/Microsoft_Excel_Worksheet8.xlsx"/></Relationships>
</file>

<file path=ppt/slides/_rels/slide6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7.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8.wmf"/></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29.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xoserve.com/change/change-proposals/xrn-5168-mod0721-urgent-shipper-submitted-aq-corrections-during-covid-19/"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xoserve.com/change/change-proposals/xrn-5169-unmod0722-urgent-allow-users-to-submit-estimated-meter-reading-during-covid-1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xoserve.com/change/change-proposals/xrn-4645-the-rejection-of-incrementing-reads-submitted-for-an-isolated-supply-meter-point-rgma-flows/" TargetMode="External"/><Relationship Id="rId2" Type="http://schemas.openxmlformats.org/officeDocument/2006/relationships/hyperlink" Target="https://www.xoserve.com/change/change-proposals/xrn-5170-mod0723-urgent-use-of-the-isolation-flag-to-identify-sites-with-abnormal-load-reduction-during-covid-19-perio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Change Management Committee  </a:t>
            </a:r>
          </a:p>
        </p:txBody>
      </p:sp>
      <p:sp>
        <p:nvSpPr>
          <p:cNvPr id="3" name="Subtitle 2"/>
          <p:cNvSpPr>
            <a:spLocks noGrp="1"/>
          </p:cNvSpPr>
          <p:nvPr>
            <p:ph type="subTitle" idx="1"/>
          </p:nvPr>
        </p:nvSpPr>
        <p:spPr/>
        <p:txBody>
          <a:bodyPr/>
          <a:lstStyle/>
          <a:p>
            <a:r>
              <a:rPr lang="en-GB" dirty="0"/>
              <a:t> 13</a:t>
            </a:r>
            <a:r>
              <a:rPr lang="en-GB" baseline="30000" dirty="0"/>
              <a:t>th</a:t>
            </a:r>
            <a:r>
              <a:rPr lang="en-GB" dirty="0"/>
              <a:t> May 2020</a:t>
            </a:r>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Change Required to Support Modification</a:t>
            </a:r>
          </a:p>
        </p:txBody>
      </p:sp>
      <p:sp>
        <p:nvSpPr>
          <p:cNvPr id="3" name="Content Placeholder 2"/>
          <p:cNvSpPr>
            <a:spLocks noGrp="1"/>
          </p:cNvSpPr>
          <p:nvPr>
            <p:ph idx="1"/>
          </p:nvPr>
        </p:nvSpPr>
        <p:spPr>
          <a:xfrm>
            <a:off x="457200" y="987574"/>
            <a:ext cx="8229600" cy="3607049"/>
          </a:xfrm>
        </p:spPr>
        <p:txBody>
          <a:bodyPr>
            <a:normAutofit fontScale="77500" lnSpcReduction="20000"/>
          </a:bodyPr>
          <a:lstStyle/>
          <a:p>
            <a:r>
              <a:rPr lang="en-GB" sz="1600" dirty="0"/>
              <a:t>Due to Mod 0723 where physical isolation need not have taken place the risk of incrementing reads on RGMA transactions will increase exponentially</a:t>
            </a:r>
          </a:p>
          <a:p>
            <a:pPr marL="0" indent="0">
              <a:buNone/>
            </a:pPr>
            <a:endParaRPr lang="en-GB" sz="1600" dirty="0"/>
          </a:p>
          <a:p>
            <a:r>
              <a:rPr lang="en-GB" sz="1600" dirty="0"/>
              <a:t>XRN4645 is in place to prevent incrementing reads from being submitted within RGMA flows on an isolated meter point</a:t>
            </a:r>
          </a:p>
          <a:p>
            <a:pPr lvl="1"/>
            <a:r>
              <a:rPr lang="en-GB" sz="1400" dirty="0"/>
              <a:t>The solution to this, a new RGMA rejection code, has been previously ratified by DSG</a:t>
            </a:r>
          </a:p>
          <a:p>
            <a:endParaRPr lang="en-GB" sz="1400" dirty="0"/>
          </a:p>
          <a:p>
            <a:r>
              <a:rPr lang="en-US" sz="1500" dirty="0"/>
              <a:t>0723 is expected to be </a:t>
            </a:r>
            <a:r>
              <a:rPr lang="en-US" sz="1500" dirty="0" err="1"/>
              <a:t>utilised</a:t>
            </a:r>
            <a:r>
              <a:rPr lang="en-US" sz="1500" dirty="0"/>
              <a:t> by many thousands of Supply Meter Points, that will be capable of physically flowing gas, so </a:t>
            </a:r>
            <a:r>
              <a:rPr lang="en-US" sz="1600" dirty="0"/>
              <a:t>the new rejection code is now needed in order to support its implementation and prevent system </a:t>
            </a:r>
            <a:r>
              <a:rPr lang="en-GB" sz="1600" dirty="0"/>
              <a:t>exceptions and any resultant adverse impact to reconciliation release (and to </a:t>
            </a:r>
            <a:r>
              <a:rPr lang="en-GB" sz="1600" dirty="0" err="1"/>
              <a:t>UiG</a:t>
            </a:r>
            <a:r>
              <a:rPr lang="en-GB" sz="1600" dirty="0"/>
              <a:t>)</a:t>
            </a:r>
            <a:endParaRPr lang="en-US" sz="1600" dirty="0"/>
          </a:p>
          <a:p>
            <a:endParaRPr lang="en-US" sz="1600" dirty="0"/>
          </a:p>
          <a:p>
            <a:r>
              <a:rPr lang="en-US" sz="1600" dirty="0"/>
              <a:t>The urgency to implement a new rejection code was presented to DSG on 27/04/20 and no comments were made</a:t>
            </a:r>
          </a:p>
          <a:p>
            <a:endParaRPr lang="en-US" sz="1600" dirty="0"/>
          </a:p>
          <a:p>
            <a:r>
              <a:rPr lang="en-US" sz="1600" dirty="0"/>
              <a:t>We are seeking an </a:t>
            </a:r>
            <a:r>
              <a:rPr lang="en-US" sz="1600" b="1" dirty="0"/>
              <a:t>approval in principle </a:t>
            </a:r>
            <a:r>
              <a:rPr lang="en-US" sz="1600" dirty="0"/>
              <a:t>to implement the rejection code with a reduced lead time and in lieu of change packs being issued. </a:t>
            </a:r>
            <a:r>
              <a:rPr lang="en-US" sz="1600" dirty="0">
                <a:solidFill>
                  <a:srgbClr val="FF0000"/>
                </a:solidFill>
              </a:rPr>
              <a:t> </a:t>
            </a:r>
            <a:r>
              <a:rPr lang="en-US" sz="1500" dirty="0"/>
              <a:t>We will propose the use of either:</a:t>
            </a:r>
          </a:p>
          <a:p>
            <a:pPr lvl="1"/>
            <a:r>
              <a:rPr lang="en-US" sz="1400" dirty="0"/>
              <a:t>A new RGMA rejection code – essentially bringing forward the rejection element of the existing XRN 4645, or</a:t>
            </a:r>
          </a:p>
          <a:p>
            <a:pPr lvl="1"/>
            <a:r>
              <a:rPr lang="en-US" sz="1400" dirty="0"/>
              <a:t>Re-use of an existing RGMA rejection code – which would mean that remedial work would need to be undertaken in 4645 to provide the new rejection code</a:t>
            </a:r>
          </a:p>
          <a:p>
            <a:pPr marL="400050" lvl="2" indent="0">
              <a:buNone/>
            </a:pPr>
            <a:r>
              <a:rPr lang="en-US" sz="1500" dirty="0"/>
              <a:t>Our preference is the former, from efficiency of change perspective, but will solicit views in the Change Pack to ensure that DSC Customer and industry systems are not adversely impacted</a:t>
            </a:r>
          </a:p>
        </p:txBody>
      </p:sp>
    </p:spTree>
    <p:extLst>
      <p:ext uri="{BB962C8B-B14F-4D97-AF65-F5344CB8AC3E}">
        <p14:creationId xmlns:p14="http://schemas.microsoft.com/office/powerpoint/2010/main" val="3629140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8856984" cy="488153"/>
          </a:xfrm>
        </p:spPr>
        <p:txBody>
          <a:bodyPr>
            <a:noAutofit/>
          </a:bodyPr>
          <a:lstStyle/>
          <a:p>
            <a:r>
              <a:rPr lang="en-GB" sz="1600" dirty="0"/>
              <a:t>2.6 XRN5171 </a:t>
            </a:r>
            <a:r>
              <a:rPr lang="en-US" sz="1600" dirty="0"/>
              <a:t>MOD0724 – Amendment to Ratchet charges during COVID-19 period</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3809265085"/>
              </p:ext>
            </p:extLst>
          </p:nvPr>
        </p:nvGraphicFramePr>
        <p:xfrm>
          <a:off x="81641" y="783508"/>
          <a:ext cx="3626263" cy="1926931"/>
        </p:xfrm>
        <a:graphic>
          <a:graphicData uri="http://schemas.openxmlformats.org/drawingml/2006/table">
            <a:tbl>
              <a:tblPr firstRow="1" bandRow="1">
                <a:tableStyleId>{E8B1032C-EA38-4F05-BA0D-38AFFFC7BED3}</a:tableStyleId>
              </a:tblPr>
              <a:tblGrid>
                <a:gridCol w="2088229">
                  <a:extLst>
                    <a:ext uri="{9D8B030D-6E8A-4147-A177-3AD203B41FA5}">
                      <a16:colId xmlns:a16="http://schemas.microsoft.com/office/drawing/2014/main" val="20000"/>
                    </a:ext>
                  </a:extLst>
                </a:gridCol>
                <a:gridCol w="792086">
                  <a:extLst>
                    <a:ext uri="{9D8B030D-6E8A-4147-A177-3AD203B41FA5}">
                      <a16:colId xmlns:a16="http://schemas.microsoft.com/office/drawing/2014/main" val="20001"/>
                    </a:ext>
                  </a:extLst>
                </a:gridCol>
                <a:gridCol w="745948">
                  <a:extLst>
                    <a:ext uri="{9D8B030D-6E8A-4147-A177-3AD203B41FA5}">
                      <a16:colId xmlns:a16="http://schemas.microsoft.com/office/drawing/2014/main" val="20002"/>
                    </a:ext>
                  </a:extLst>
                </a:gridCol>
              </a:tblGrid>
              <a:tr h="34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33%</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67%</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Shippers &amp; DNO</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276999"/>
          </a:xfrm>
          <a:prstGeom prst="rect">
            <a:avLst/>
          </a:prstGeom>
          <a:noFill/>
        </p:spPr>
        <p:txBody>
          <a:bodyPr wrap="square" rtlCol="0">
            <a:spAutoFit/>
          </a:bodyPr>
          <a:lstStyle/>
          <a:p>
            <a:r>
              <a:rPr lang="en-GB" sz="12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1829988770"/>
              </p:ext>
            </p:extLst>
          </p:nvPr>
        </p:nvGraphicFramePr>
        <p:xfrm>
          <a:off x="107505" y="2827348"/>
          <a:ext cx="3600399" cy="1506098"/>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1800199">
                  <a:extLst>
                    <a:ext uri="{9D8B030D-6E8A-4147-A177-3AD203B41FA5}">
                      <a16:colId xmlns:a16="http://schemas.microsoft.com/office/drawing/2014/main" val="20001"/>
                    </a:ext>
                  </a:extLst>
                </a:gridCol>
              </a:tblGrid>
              <a:tr h="561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5: Metered volume and quantity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779912" y="699542"/>
            <a:ext cx="0" cy="4248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276999"/>
          </a:xfrm>
          <a:prstGeom prst="rect">
            <a:avLst/>
          </a:prstGeom>
          <a:noFill/>
        </p:spPr>
        <p:txBody>
          <a:bodyPr wrap="square" rtlCol="0">
            <a:spAutoFit/>
          </a:bodyPr>
          <a:lstStyle/>
          <a:p>
            <a:r>
              <a:rPr lang="en-GB" sz="12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45120329"/>
              </p:ext>
            </p:extLst>
          </p:nvPr>
        </p:nvGraphicFramePr>
        <p:xfrm>
          <a:off x="3851916" y="749336"/>
          <a:ext cx="5184574" cy="2110445"/>
        </p:xfrm>
        <a:graphic>
          <a:graphicData uri="http://schemas.openxmlformats.org/drawingml/2006/table">
            <a:tbl>
              <a:tblPr firstRow="1" bandRow="1">
                <a:tableStyleId>{E8B1032C-EA38-4F05-BA0D-38AFFFC7BED3}</a:tableStyleId>
              </a:tblPr>
              <a:tblGrid>
                <a:gridCol w="5184574">
                  <a:extLst>
                    <a:ext uri="{9D8B030D-6E8A-4147-A177-3AD203B41FA5}">
                      <a16:colId xmlns:a16="http://schemas.microsoft.com/office/drawing/2014/main" val="20000"/>
                    </a:ext>
                  </a:extLst>
                </a:gridCol>
              </a:tblGrid>
              <a:tr h="1713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939117">
                <a:tc>
                  <a:txBody>
                    <a:bodyPr/>
                    <a:lstStyle/>
                    <a:p>
                      <a:pPr algn="l"/>
                      <a:r>
                        <a:rPr lang="en-US" sz="900" b="0" kern="1200" baseline="0" dirty="0">
                          <a:solidFill>
                            <a:schemeClr val="tx1"/>
                          </a:solidFill>
                          <a:latin typeface="Arial" panose="020B0604020202020204" pitchFamily="34" charset="0"/>
                          <a:ea typeface="+mn-ea"/>
                          <a:cs typeface="Arial" panose="020B0604020202020204" pitchFamily="34" charset="0"/>
                        </a:rPr>
                        <a:t>Under UNC Transporters Principle Document (TPD) Section B Transporters are obliged to calculate Ratchet Charges where a Class 1 or 2 site exceeds their booked capacity. As a result of the COVID-19 pandemic a number of sites are having to increase their production </a:t>
                      </a:r>
                      <a:r>
                        <a:rPr lang="en-US" sz="900" b="0" kern="1200" baseline="0" dirty="0" err="1">
                          <a:solidFill>
                            <a:schemeClr val="tx1"/>
                          </a:solidFill>
                          <a:latin typeface="Arial" panose="020B0604020202020204" pitchFamily="34" charset="0"/>
                          <a:ea typeface="+mn-ea"/>
                          <a:cs typeface="Arial" panose="020B0604020202020204" pitchFamily="34" charset="0"/>
                        </a:rPr>
                        <a:t>etc</a:t>
                      </a:r>
                      <a:r>
                        <a:rPr lang="en-US" sz="900" b="0" kern="1200" baseline="0" dirty="0">
                          <a:solidFill>
                            <a:schemeClr val="tx1"/>
                          </a:solidFill>
                          <a:latin typeface="Arial" panose="020B0604020202020204" pitchFamily="34" charset="0"/>
                          <a:ea typeface="+mn-ea"/>
                          <a:cs typeface="Arial" panose="020B0604020202020204" pitchFamily="34" charset="0"/>
                        </a:rPr>
                        <a:t> in order to support the local/national needs caused by the crisis. This includes, but is not limited to, medical facilities, food producers, manufacturers of medical supplies or other relevant equipment. Also, a number of sites have changed their production purpose during this time to meet the needs of the NHS and other emergency services, </a:t>
                      </a:r>
                      <a:r>
                        <a:rPr lang="en-US" sz="900" b="0" kern="1200" baseline="0" dirty="0" err="1">
                          <a:solidFill>
                            <a:schemeClr val="tx1"/>
                          </a:solidFill>
                          <a:latin typeface="Arial" panose="020B0604020202020204" pitchFamily="34" charset="0"/>
                          <a:ea typeface="+mn-ea"/>
                          <a:cs typeface="Arial" panose="020B0604020202020204" pitchFamily="34" charset="0"/>
                        </a:rPr>
                        <a:t>eg</a:t>
                      </a:r>
                      <a:r>
                        <a:rPr lang="en-US" sz="900" b="0" kern="1200" baseline="0" dirty="0">
                          <a:solidFill>
                            <a:schemeClr val="tx1"/>
                          </a:solidFill>
                          <a:latin typeface="Arial" panose="020B0604020202020204" pitchFamily="34" charset="0"/>
                          <a:ea typeface="+mn-ea"/>
                          <a:cs typeface="Arial" panose="020B0604020202020204" pitchFamily="34" charset="0"/>
                        </a:rPr>
                        <a:t> exhibition spaces being </a:t>
                      </a:r>
                      <a:r>
                        <a:rPr lang="en-US" sz="900" b="0" kern="1200" baseline="0" dirty="0" err="1">
                          <a:solidFill>
                            <a:schemeClr val="tx1"/>
                          </a:solidFill>
                          <a:latin typeface="Arial" panose="020B0604020202020204" pitchFamily="34" charset="0"/>
                          <a:ea typeface="+mn-ea"/>
                          <a:cs typeface="Arial" panose="020B0604020202020204" pitchFamily="34" charset="0"/>
                        </a:rPr>
                        <a:t>utilised</a:t>
                      </a:r>
                      <a:r>
                        <a:rPr lang="en-US" sz="900" b="0" kern="1200" baseline="0" dirty="0">
                          <a:solidFill>
                            <a:schemeClr val="tx1"/>
                          </a:solidFill>
                          <a:latin typeface="Arial" panose="020B0604020202020204" pitchFamily="34" charset="0"/>
                          <a:ea typeface="+mn-ea"/>
                          <a:cs typeface="Arial" panose="020B0604020202020204" pitchFamily="34" charset="0"/>
                        </a:rPr>
                        <a:t> as temporary hospitals, breweries creating </a:t>
                      </a:r>
                      <a:r>
                        <a:rPr lang="en-US" sz="900" b="0" kern="1200" baseline="0" dirty="0" err="1">
                          <a:solidFill>
                            <a:schemeClr val="tx1"/>
                          </a:solidFill>
                          <a:latin typeface="Arial" panose="020B0604020202020204" pitchFamily="34" charset="0"/>
                          <a:ea typeface="+mn-ea"/>
                          <a:cs typeface="Arial" panose="020B0604020202020204" pitchFamily="34" charset="0"/>
                        </a:rPr>
                        <a:t>sanitiser</a:t>
                      </a:r>
                      <a:r>
                        <a:rPr lang="en-US" sz="900" b="0" kern="1200" baseline="0" dirty="0">
                          <a:solidFill>
                            <a:schemeClr val="tx1"/>
                          </a:solidFill>
                          <a:latin typeface="Arial" panose="020B0604020202020204" pitchFamily="34" charset="0"/>
                          <a:ea typeface="+mn-ea"/>
                          <a:cs typeface="Arial" panose="020B0604020202020204" pitchFamily="34" charset="0"/>
                        </a:rPr>
                        <a:t> sprays. </a:t>
                      </a:r>
                    </a:p>
                    <a:p>
                      <a:pPr algn="l"/>
                      <a:r>
                        <a:rPr lang="en-US" sz="900" b="0" kern="1200" baseline="0" dirty="0">
                          <a:solidFill>
                            <a:schemeClr val="tx1"/>
                          </a:solidFill>
                          <a:latin typeface="Arial" panose="020B0604020202020204" pitchFamily="34" charset="0"/>
                          <a:ea typeface="+mn-ea"/>
                          <a:cs typeface="Arial" panose="020B0604020202020204" pitchFamily="34" charset="0"/>
                        </a:rPr>
                        <a:t>Usage over the booked capacity for these sites will not only see them incur ratchet charges for the period, they will also have an increased System Offtake Quantity (SOQ) after the COVID-19 period, without the need for the increased capacity after the crisis. This would result in additional capacity charges being incurred until they can request a decrease at the start of the SOQ reduction window in October 2020 or later should the crisis continue</a:t>
                      </a:r>
                      <a:r>
                        <a:rPr lang="en-US" sz="1050" b="0" kern="1200" baseline="0" dirty="0">
                          <a:solidFill>
                            <a:schemeClr val="tx1"/>
                          </a:solidFill>
                          <a:latin typeface="Arial" panose="020B0604020202020204" pitchFamily="34" charset="0"/>
                          <a:ea typeface="+mn-ea"/>
                          <a:cs typeface="Arial" panose="020B0604020202020204" pitchFamily="34" charset="0"/>
                        </a:rPr>
                        <a: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067490163"/>
              </p:ext>
            </p:extLst>
          </p:nvPr>
        </p:nvGraphicFramePr>
        <p:xfrm>
          <a:off x="3854871" y="2961947"/>
          <a:ext cx="5178663" cy="2042160"/>
        </p:xfrm>
        <a:graphic>
          <a:graphicData uri="http://schemas.openxmlformats.org/drawingml/2006/table">
            <a:tbl>
              <a:tblPr firstRow="1" bandRow="1">
                <a:tableStyleId>{E8B1032C-EA38-4F05-BA0D-38AFFFC7BED3}</a:tableStyleId>
              </a:tblPr>
              <a:tblGrid>
                <a:gridCol w="5178663">
                  <a:extLst>
                    <a:ext uri="{9D8B030D-6E8A-4147-A177-3AD203B41FA5}">
                      <a16:colId xmlns:a16="http://schemas.microsoft.com/office/drawing/2014/main" val="20000"/>
                    </a:ext>
                  </a:extLst>
                </a:gridCol>
              </a:tblGrid>
              <a:tr h="1646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735156">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Where a Shipper User identifies a site as having increased consumption as a direct result of it assisting in the COVID-19 response, Shipper Users will be able to apply for the following Transitional rules to be applied. Applications, with supporting information, are to be made via Xoserve. Transporters decisions on the validity will be final.  </a:t>
                      </a:r>
                    </a:p>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The periods during which the a relevant Supply Point is deemed to be in a COVID-19 period for the purposes as outlined in COVID-19 specific Modifications are: Where any of the powers as laid out in the Coronavirus Act 2020 Schedule 22, (Powers to Issue Directions Relating to Events, Gatherings and Premises) are enacted for all or any of England, Scotland, Wales, then this will be deemed to be a COVID19 Period for UNC purposes for the relevant Supply Point, when the Supply Point is situated in the a part of the UK for the period during which any of the powers enacted relevant to that part of the UK are in force.  </a:t>
                      </a:r>
                    </a:p>
                    <a:p>
                      <a:pPr marL="0" indent="0" algn="l">
                        <a:buFont typeface="Arial" panose="020B0604020202020204" pitchFamily="34" charset="0"/>
                        <a:buNone/>
                      </a:pPr>
                      <a:endParaRPr lang="en-US" sz="9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900" b="1" kern="1200" baseline="0" dirty="0">
                          <a:solidFill>
                            <a:schemeClr val="tx1"/>
                          </a:solidFill>
                          <a:latin typeface="Arial" panose="020B0604020202020204" pitchFamily="34" charset="0"/>
                          <a:ea typeface="+mn-ea"/>
                          <a:cs typeface="Arial" panose="020B0604020202020204" pitchFamily="34" charset="0"/>
                        </a:rPr>
                        <a:t>See CP for full description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936133440"/>
              </p:ext>
            </p:extLst>
          </p:nvPr>
        </p:nvGraphicFramePr>
        <p:xfrm>
          <a:off x="113409" y="4515966"/>
          <a:ext cx="3594495" cy="360040"/>
        </p:xfrm>
        <a:graphic>
          <a:graphicData uri="http://schemas.openxmlformats.org/drawingml/2006/table">
            <a:tbl>
              <a:tblPr firstRow="1" bandRow="1">
                <a:tableStyleId>{FABFCF23-3B69-468F-B69F-88F6DE6A72F2}</a:tableStyleId>
              </a:tblPr>
              <a:tblGrid>
                <a:gridCol w="1800200">
                  <a:extLst>
                    <a:ext uri="{9D8B030D-6E8A-4147-A177-3AD203B41FA5}">
                      <a16:colId xmlns:a16="http://schemas.microsoft.com/office/drawing/2014/main" val="3477608926"/>
                    </a:ext>
                  </a:extLst>
                </a:gridCol>
                <a:gridCol w="1794295">
                  <a:extLst>
                    <a:ext uri="{9D8B030D-6E8A-4147-A177-3AD203B41FA5}">
                      <a16:colId xmlns:a16="http://schemas.microsoft.com/office/drawing/2014/main" val="2478473174"/>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NGN</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1769355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8856984" cy="488153"/>
          </a:xfrm>
        </p:spPr>
        <p:txBody>
          <a:bodyPr>
            <a:noAutofit/>
          </a:bodyPr>
          <a:lstStyle/>
          <a:p>
            <a:r>
              <a:rPr lang="en-GB" sz="1600" dirty="0"/>
              <a:t>2.7 XRN5172 </a:t>
            </a:r>
            <a:r>
              <a:rPr lang="en-US" sz="1600" dirty="0"/>
              <a:t>MOD0725 – Ability to Reflect the Correct Customer Network Use and System Offtake Quantity (SOQ) During COVID-19 </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3351975831"/>
              </p:ext>
            </p:extLst>
          </p:nvPr>
        </p:nvGraphicFramePr>
        <p:xfrm>
          <a:off x="76471" y="958157"/>
          <a:ext cx="3626263" cy="1926931"/>
        </p:xfrm>
        <a:graphic>
          <a:graphicData uri="http://schemas.openxmlformats.org/drawingml/2006/table">
            <a:tbl>
              <a:tblPr firstRow="1" bandRow="1">
                <a:tableStyleId>{E8B1032C-EA38-4F05-BA0D-38AFFFC7BED3}</a:tableStyleId>
              </a:tblPr>
              <a:tblGrid>
                <a:gridCol w="2088229">
                  <a:extLst>
                    <a:ext uri="{9D8B030D-6E8A-4147-A177-3AD203B41FA5}">
                      <a16:colId xmlns:a16="http://schemas.microsoft.com/office/drawing/2014/main" val="20000"/>
                    </a:ext>
                  </a:extLst>
                </a:gridCol>
                <a:gridCol w="792086">
                  <a:extLst>
                    <a:ext uri="{9D8B030D-6E8A-4147-A177-3AD203B41FA5}">
                      <a16:colId xmlns:a16="http://schemas.microsoft.com/office/drawing/2014/main" val="20001"/>
                    </a:ext>
                  </a:extLst>
                </a:gridCol>
                <a:gridCol w="745948">
                  <a:extLst>
                    <a:ext uri="{9D8B030D-6E8A-4147-A177-3AD203B41FA5}">
                      <a16:colId xmlns:a16="http://schemas.microsoft.com/office/drawing/2014/main" val="20002"/>
                    </a:ext>
                  </a:extLst>
                </a:gridCol>
              </a:tblGrid>
              <a:tr h="34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Shippers &amp; DNO</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09253" y="611631"/>
            <a:ext cx="3024336" cy="276999"/>
          </a:xfrm>
          <a:prstGeom prst="rect">
            <a:avLst/>
          </a:prstGeom>
          <a:noFill/>
        </p:spPr>
        <p:txBody>
          <a:bodyPr wrap="square" rtlCol="0">
            <a:spAutoFit/>
          </a:bodyPr>
          <a:lstStyle/>
          <a:p>
            <a:r>
              <a:rPr lang="en-GB" sz="12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3074356748"/>
              </p:ext>
            </p:extLst>
          </p:nvPr>
        </p:nvGraphicFramePr>
        <p:xfrm>
          <a:off x="102335" y="3003798"/>
          <a:ext cx="3600399" cy="1401656"/>
        </p:xfrm>
        <a:graphic>
          <a:graphicData uri="http://schemas.openxmlformats.org/drawingml/2006/table">
            <a:tbl>
              <a:tblPr firstRow="1" bandRow="1">
                <a:tableStyleId>{E8B1032C-EA38-4F05-BA0D-38AFFFC7BED3}</a:tableStyleId>
              </a:tblPr>
              <a:tblGrid>
                <a:gridCol w="1800200">
                  <a:extLst>
                    <a:ext uri="{9D8B030D-6E8A-4147-A177-3AD203B41FA5}">
                      <a16:colId xmlns:a16="http://schemas.microsoft.com/office/drawing/2014/main" val="20000"/>
                    </a:ext>
                  </a:extLst>
                </a:gridCol>
                <a:gridCol w="1800199">
                  <a:extLst>
                    <a:ext uri="{9D8B030D-6E8A-4147-A177-3AD203B41FA5}">
                      <a16:colId xmlns:a16="http://schemas.microsoft.com/office/drawing/2014/main" val="20001"/>
                    </a:ext>
                  </a:extLst>
                </a:gridCol>
              </a:tblGrid>
              <a:tr h="457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779912" y="699542"/>
            <a:ext cx="0" cy="4248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39952" y="637303"/>
            <a:ext cx="3024336" cy="276999"/>
          </a:xfrm>
          <a:prstGeom prst="rect">
            <a:avLst/>
          </a:prstGeom>
          <a:noFill/>
        </p:spPr>
        <p:txBody>
          <a:bodyPr wrap="square" rtlCol="0">
            <a:spAutoFit/>
          </a:bodyPr>
          <a:lstStyle/>
          <a:p>
            <a:r>
              <a:rPr lang="en-GB" sz="12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4140667841"/>
              </p:ext>
            </p:extLst>
          </p:nvPr>
        </p:nvGraphicFramePr>
        <p:xfrm>
          <a:off x="3877785" y="955615"/>
          <a:ext cx="5184574" cy="1544127"/>
        </p:xfrm>
        <a:graphic>
          <a:graphicData uri="http://schemas.openxmlformats.org/drawingml/2006/table">
            <a:tbl>
              <a:tblPr firstRow="1" bandRow="1">
                <a:tableStyleId>{E8B1032C-EA38-4F05-BA0D-38AFFFC7BED3}</a:tableStyleId>
              </a:tblPr>
              <a:tblGrid>
                <a:gridCol w="5184574">
                  <a:extLst>
                    <a:ext uri="{9D8B030D-6E8A-4147-A177-3AD203B41FA5}">
                      <a16:colId xmlns:a16="http://schemas.microsoft.com/office/drawing/2014/main" val="20000"/>
                    </a:ext>
                  </a:extLst>
                </a:gridCol>
              </a:tblGrid>
              <a:tr h="2283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315811">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Since the COVID-19 pandemic many sites are in lockdown and business as usual has been disrupted.  This has resulted in large changes in network use, especially for Class 1 and Class 2 Supply Meter Point sites, with many either ceasing production or seeing substantial reductions in daily demand. As a result, the site’s Transportation charges are no longer reflective of their actual use. </a:t>
                      </a:r>
                      <a:endParaRPr lang="en-US" sz="11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195140035"/>
              </p:ext>
            </p:extLst>
          </p:nvPr>
        </p:nvGraphicFramePr>
        <p:xfrm>
          <a:off x="3851921" y="2683546"/>
          <a:ext cx="5178663" cy="1832420"/>
        </p:xfrm>
        <a:graphic>
          <a:graphicData uri="http://schemas.openxmlformats.org/drawingml/2006/table">
            <a:tbl>
              <a:tblPr firstRow="1" bandRow="1">
                <a:tableStyleId>{E8B1032C-EA38-4F05-BA0D-38AFFFC7BED3}</a:tableStyleId>
              </a:tblPr>
              <a:tblGrid>
                <a:gridCol w="5178663">
                  <a:extLst>
                    <a:ext uri="{9D8B030D-6E8A-4147-A177-3AD203B41FA5}">
                      <a16:colId xmlns:a16="http://schemas.microsoft.com/office/drawing/2014/main" val="20000"/>
                    </a:ext>
                  </a:extLst>
                </a:gridCol>
              </a:tblGrid>
              <a:tr h="283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549188">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This Modification proposes to create a defined period (implementation date to 30 September 2020) in which Class 1 and Class 2 Supply Meter Points (excluding Seasonal Large Supply Meter Points) can submit revisions to SOQ values  to the CDSP to better reflect their gas network use during this summer.  For the avoidance of doubt the process would not be retrospective. </a:t>
                      </a:r>
                      <a:endParaRPr lang="en-US" sz="1000" b="1"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622592391"/>
              </p:ext>
            </p:extLst>
          </p:nvPr>
        </p:nvGraphicFramePr>
        <p:xfrm>
          <a:off x="113409" y="4515966"/>
          <a:ext cx="3594495" cy="360040"/>
        </p:xfrm>
        <a:graphic>
          <a:graphicData uri="http://schemas.openxmlformats.org/drawingml/2006/table">
            <a:tbl>
              <a:tblPr firstRow="1" bandRow="1">
                <a:tableStyleId>{FABFCF23-3B69-468F-B69F-88F6DE6A72F2}</a:tableStyleId>
              </a:tblPr>
              <a:tblGrid>
                <a:gridCol w="1800200">
                  <a:extLst>
                    <a:ext uri="{9D8B030D-6E8A-4147-A177-3AD203B41FA5}">
                      <a16:colId xmlns:a16="http://schemas.microsoft.com/office/drawing/2014/main" val="3477608926"/>
                    </a:ext>
                  </a:extLst>
                </a:gridCol>
                <a:gridCol w="1794295">
                  <a:extLst>
                    <a:ext uri="{9D8B030D-6E8A-4147-A177-3AD203B41FA5}">
                      <a16:colId xmlns:a16="http://schemas.microsoft.com/office/drawing/2014/main" val="2478473174"/>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Gazprom</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385156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2139702"/>
            <a:ext cx="8229600" cy="637580"/>
          </a:xfrm>
        </p:spPr>
        <p:txBody>
          <a:bodyPr>
            <a:normAutofit/>
          </a:bodyPr>
          <a:lstStyle/>
          <a:p>
            <a:pPr algn="l"/>
            <a:r>
              <a:rPr lang="en-GB" dirty="0"/>
              <a:t>3. New Change Proposals – Post Initial Review</a:t>
            </a:r>
            <a:endParaRPr lang="en-GB" dirty="0">
              <a:solidFill>
                <a:schemeClr val="tx1"/>
              </a:solidFill>
            </a:endParaRPr>
          </a:p>
        </p:txBody>
      </p:sp>
    </p:spTree>
    <p:extLst>
      <p:ext uri="{BB962C8B-B14F-4D97-AF65-F5344CB8AC3E}">
        <p14:creationId xmlns:p14="http://schemas.microsoft.com/office/powerpoint/2010/main" val="316671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29713068"/>
              </p:ext>
            </p:extLst>
          </p:nvPr>
        </p:nvGraphicFramePr>
        <p:xfrm>
          <a:off x="90638" y="986635"/>
          <a:ext cx="4248473" cy="1926931"/>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All</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51520" y="669259"/>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978872166"/>
              </p:ext>
            </p:extLst>
          </p:nvPr>
        </p:nvGraphicFramePr>
        <p:xfrm>
          <a:off x="110168" y="2960744"/>
          <a:ext cx="4248471" cy="983353"/>
        </p:xfrm>
        <a:graphic>
          <a:graphicData uri="http://schemas.openxmlformats.org/drawingml/2006/table">
            <a:tbl>
              <a:tblPr firstRow="1" bandRow="1">
                <a:tableStyleId>{E8B1032C-EA38-4F05-BA0D-38AFFFC7BED3}</a:tableStyleId>
              </a:tblPr>
              <a:tblGrid>
                <a:gridCol w="2376263">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tblGrid>
              <a:tr h="288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CSSC Change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1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3"/>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499992" y="761058"/>
            <a:ext cx="0" cy="3721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80397" y="671781"/>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617634712"/>
              </p:ext>
            </p:extLst>
          </p:nvPr>
        </p:nvGraphicFramePr>
        <p:xfrm>
          <a:off x="4680397" y="977036"/>
          <a:ext cx="4340762" cy="1972932"/>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357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437497">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The Ofgem Switching Programme Design Baseline 4 published in June 2018  indicated that following the implementation of the Central Switching Service (CSS), the preferred implementation of </a:t>
                      </a:r>
                      <a:r>
                        <a:rPr lang="en-US" sz="1000" b="0" kern="1200" baseline="0" dirty="0" err="1">
                          <a:solidFill>
                            <a:schemeClr val="tx1"/>
                          </a:solidFill>
                          <a:latin typeface="Arial" panose="020B0604020202020204" pitchFamily="34" charset="0"/>
                          <a:ea typeface="+mn-ea"/>
                          <a:cs typeface="Arial" panose="020B0604020202020204" pitchFamily="34" charset="0"/>
                        </a:rPr>
                        <a:t>SoLR</a:t>
                      </a:r>
                      <a:r>
                        <a:rPr lang="en-US" sz="1000" b="0" kern="1200" baseline="0" dirty="0">
                          <a:solidFill>
                            <a:schemeClr val="tx1"/>
                          </a:solidFill>
                          <a:latin typeface="Arial" panose="020B0604020202020204" pitchFamily="34" charset="0"/>
                          <a:ea typeface="+mn-ea"/>
                          <a:cs typeface="Arial" panose="020B0604020202020204" pitchFamily="34" charset="0"/>
                        </a:rPr>
                        <a:t> directions would be given effect using a Market Participant Identifier (MPID) transfer e.g. re-assignment of the failing supplier’s short code to the appointed </a:t>
                      </a:r>
                      <a:r>
                        <a:rPr lang="en-US" sz="1000" b="0" kern="1200" baseline="0" dirty="0" err="1">
                          <a:solidFill>
                            <a:schemeClr val="tx1"/>
                          </a:solidFill>
                          <a:latin typeface="Arial" panose="020B0604020202020204" pitchFamily="34" charset="0"/>
                          <a:ea typeface="+mn-ea"/>
                          <a:cs typeface="Arial" panose="020B0604020202020204" pitchFamily="34" charset="0"/>
                        </a:rPr>
                        <a:t>SoLR</a:t>
                      </a:r>
                      <a:r>
                        <a:rPr lang="en-US" sz="1000" b="0" kern="1200" baseline="0" dirty="0">
                          <a:solidFill>
                            <a:schemeClr val="tx1"/>
                          </a:solidFill>
                          <a:latin typeface="Arial" panose="020B0604020202020204" pitchFamily="34" charset="0"/>
                          <a:ea typeface="+mn-ea"/>
                          <a:cs typeface="Arial" panose="020B0604020202020204" pitchFamily="34" charset="0"/>
                        </a:rPr>
                        <a:t>.  This would effectively transfer responsibility for all supply meter points registered against the failing supplier’s short code to the </a:t>
                      </a:r>
                      <a:r>
                        <a:rPr lang="en-US" sz="1000" b="0" kern="1200" baseline="0" dirty="0" err="1">
                          <a:solidFill>
                            <a:schemeClr val="tx1"/>
                          </a:solidFill>
                          <a:latin typeface="Arial" panose="020B0604020202020204" pitchFamily="34" charset="0"/>
                          <a:ea typeface="+mn-ea"/>
                          <a:cs typeface="Arial" panose="020B0604020202020204" pitchFamily="34" charset="0"/>
                        </a:rPr>
                        <a:t>SoLR</a:t>
                      </a:r>
                      <a:r>
                        <a:rPr lang="en-US" sz="1000" b="0" kern="1200" baseline="0" dirty="0">
                          <a:solidFill>
                            <a:schemeClr val="tx1"/>
                          </a:solidFill>
                          <a:latin typeface="Arial" panose="020B0604020202020204" pitchFamily="34" charset="0"/>
                          <a:ea typeface="+mn-ea"/>
                          <a:cs typeface="Arial" panose="020B0604020202020204" pitchFamily="34" charset="0"/>
                        </a:rPr>
                        <a:t>.</a:t>
                      </a:r>
                    </a:p>
                    <a:p>
                      <a:pPr algn="l"/>
                      <a:endParaRPr lang="en-US" sz="1000" b="0" kern="1200" baseline="0" dirty="0">
                        <a:solidFill>
                          <a:schemeClr val="tx1"/>
                        </a:solidFill>
                        <a:latin typeface="Arial" panose="020B0604020202020204" pitchFamily="34" charset="0"/>
                        <a:ea typeface="+mn-ea"/>
                        <a:cs typeface="Arial" panose="020B0604020202020204" pitchFamily="34" charset="0"/>
                      </a:endParaRPr>
                    </a:p>
                    <a:p>
                      <a:pPr algn="l"/>
                      <a:r>
                        <a:rPr lang="en-US" sz="1000" b="0" kern="1200" baseline="0" dirty="0">
                          <a:solidFill>
                            <a:schemeClr val="tx1"/>
                          </a:solidFill>
                          <a:latin typeface="Arial" panose="020B0604020202020204" pitchFamily="34" charset="0"/>
                          <a:ea typeface="+mn-ea"/>
                          <a:cs typeface="Arial" panose="020B0604020202020204" pitchFamily="34" charset="0"/>
                        </a:rPr>
                        <a:t>Please see the change Proposal for the full statement.</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73683059"/>
              </p:ext>
            </p:extLst>
          </p:nvPr>
        </p:nvGraphicFramePr>
        <p:xfrm>
          <a:off x="4680383" y="3129726"/>
          <a:ext cx="4340757" cy="1688768"/>
        </p:xfrm>
        <a:graphic>
          <a:graphicData uri="http://schemas.openxmlformats.org/drawingml/2006/table">
            <a:tbl>
              <a:tblPr firstRow="1" bandRow="1">
                <a:tableStyleId>{E8B1032C-EA38-4F05-BA0D-38AFFFC7BED3}</a:tableStyleId>
              </a:tblPr>
              <a:tblGrid>
                <a:gridCol w="4340757">
                  <a:extLst>
                    <a:ext uri="{9D8B030D-6E8A-4147-A177-3AD203B41FA5}">
                      <a16:colId xmlns:a16="http://schemas.microsoft.com/office/drawing/2014/main" val="20000"/>
                    </a:ext>
                  </a:extLst>
                </a:gridCol>
              </a:tblGrid>
              <a:tr h="3781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94086">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The Change Proposal will require changes to the MDD Market Participant Identity Verification Approach Document.</a:t>
                      </a: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This includes changes to the business rules in section 4 to clarify that supplier short codes can be re-assigned as part of a </a:t>
                      </a:r>
                      <a:r>
                        <a:rPr lang="en-US" sz="1000" b="0" kern="1200" baseline="0" dirty="0" err="1">
                          <a:solidFill>
                            <a:schemeClr val="tx1"/>
                          </a:solidFill>
                          <a:latin typeface="Arial" panose="020B0604020202020204" pitchFamily="34" charset="0"/>
                          <a:ea typeface="+mn-ea"/>
                          <a:cs typeface="Arial" panose="020B0604020202020204" pitchFamily="34" charset="0"/>
                        </a:rPr>
                        <a:t>SoLR</a:t>
                      </a:r>
                      <a:r>
                        <a:rPr lang="en-US" sz="1000" b="0" kern="1200" baseline="0" dirty="0">
                          <a:solidFill>
                            <a:schemeClr val="tx1"/>
                          </a:solidFill>
                          <a:latin typeface="Arial" panose="020B0604020202020204" pitchFamily="34" charset="0"/>
                          <a:ea typeface="+mn-ea"/>
                          <a:cs typeface="Arial" panose="020B0604020202020204" pitchFamily="34" charset="0"/>
                        </a:rPr>
                        <a:t> event and that a single Market Participant Identity could be assigned to different legal entities where the associated supplier and shipper are different. </a:t>
                      </a:r>
                    </a:p>
                    <a:p>
                      <a:pPr marL="0" indent="0" algn="l">
                        <a:buFont typeface="Arial" panose="020B0604020202020204" pitchFamily="34" charset="0"/>
                        <a:buNone/>
                      </a:pPr>
                      <a:endParaRPr lang="en-US" sz="10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3" name="Title 22">
            <a:extLst>
              <a:ext uri="{FF2B5EF4-FFF2-40B4-BE49-F238E27FC236}">
                <a16:creationId xmlns:a16="http://schemas.microsoft.com/office/drawing/2014/main" id="{BF56EF1E-11A4-4887-9595-4A310E9B6BE2}"/>
              </a:ext>
            </a:extLst>
          </p:cNvPr>
          <p:cNvSpPr>
            <a:spLocks noGrp="1"/>
          </p:cNvSpPr>
          <p:nvPr>
            <p:ph type="title"/>
          </p:nvPr>
        </p:nvSpPr>
        <p:spPr>
          <a:xfrm>
            <a:off x="90637" y="63863"/>
            <a:ext cx="8930503" cy="637580"/>
          </a:xfrm>
        </p:spPr>
        <p:txBody>
          <a:bodyPr>
            <a:noAutofit/>
          </a:bodyPr>
          <a:lstStyle/>
          <a:p>
            <a:r>
              <a:rPr lang="en-US" sz="1800" dirty="0"/>
              <a:t>3.1 XRN5144 Enabling Re-assignment of Supplier Short Codes to Implement Supplier of Last Resort Directions</a:t>
            </a:r>
            <a:endParaRPr lang="en-GB" sz="1800" dirty="0"/>
          </a:p>
        </p:txBody>
      </p:sp>
      <p:graphicFrame>
        <p:nvGraphicFramePr>
          <p:cNvPr id="24" name="Table 23">
            <a:extLst>
              <a:ext uri="{FF2B5EF4-FFF2-40B4-BE49-F238E27FC236}">
                <a16:creationId xmlns:a16="http://schemas.microsoft.com/office/drawing/2014/main" id="{E9D0182D-CE89-4F83-86BE-FB086E833CF6}"/>
              </a:ext>
            </a:extLst>
          </p:cNvPr>
          <p:cNvGraphicFramePr>
            <a:graphicFrameLocks noGrp="1"/>
          </p:cNvGraphicFramePr>
          <p:nvPr>
            <p:extLst>
              <p:ext uri="{D42A27DB-BD31-4B8C-83A1-F6EECF244321}">
                <p14:modId xmlns:p14="http://schemas.microsoft.com/office/powerpoint/2010/main" val="1557036775"/>
              </p:ext>
            </p:extLst>
          </p:nvPr>
        </p:nvGraphicFramePr>
        <p:xfrm>
          <a:off x="110837" y="4402006"/>
          <a:ext cx="4320479" cy="508769"/>
        </p:xfrm>
        <a:graphic>
          <a:graphicData uri="http://schemas.openxmlformats.org/drawingml/2006/table">
            <a:tbl>
              <a:tblPr firstRow="1" bandRow="1">
                <a:tableStyleId>{E8B1032C-EA38-4F05-BA0D-38AFFFC7BED3}</a:tableStyleId>
              </a:tblPr>
              <a:tblGrid>
                <a:gridCol w="1420597">
                  <a:extLst>
                    <a:ext uri="{9D8B030D-6E8A-4147-A177-3AD203B41FA5}">
                      <a16:colId xmlns:a16="http://schemas.microsoft.com/office/drawing/2014/main" val="2239852622"/>
                    </a:ext>
                  </a:extLst>
                </a:gridCol>
                <a:gridCol w="1449941">
                  <a:extLst>
                    <a:ext uri="{9D8B030D-6E8A-4147-A177-3AD203B41FA5}">
                      <a16:colId xmlns:a16="http://schemas.microsoft.com/office/drawing/2014/main" val="527004886"/>
                    </a:ext>
                  </a:extLst>
                </a:gridCol>
                <a:gridCol w="1449941">
                  <a:extLst>
                    <a:ext uri="{9D8B030D-6E8A-4147-A177-3AD203B41FA5}">
                      <a16:colId xmlns:a16="http://schemas.microsoft.com/office/drawing/2014/main" val="2564467737"/>
                    </a:ext>
                  </a:extLst>
                </a:gridCol>
              </a:tblGrid>
              <a:tr h="185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Approvals</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Deferrals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FB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Rejections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FF0000"/>
                    </a:solidFill>
                  </a:tcPr>
                </a:tc>
                <a:extLst>
                  <a:ext uri="{0D108BD9-81ED-4DB2-BD59-A6C34878D82A}">
                    <a16:rowId xmlns:a16="http://schemas.microsoft.com/office/drawing/2014/main" val="1861519603"/>
                  </a:ext>
                </a:extLst>
              </a:tr>
              <a:tr h="249689">
                <a:tc>
                  <a:txBody>
                    <a:bodyPr/>
                    <a:lstStyle/>
                    <a:p>
                      <a:pPr algn="ctr"/>
                      <a:r>
                        <a:rPr lang="en-GB" sz="1000" b="0" kern="1200" baseline="0" dirty="0">
                          <a:solidFill>
                            <a:schemeClr val="tx1"/>
                          </a:solidFill>
                          <a:latin typeface="Arial" panose="020B0604020202020204" pitchFamily="34" charset="0"/>
                          <a:ea typeface="+mn-ea"/>
                          <a:cs typeface="Arial" panose="020B0604020202020204" pitchFamily="34" charset="0"/>
                        </a:rPr>
                        <a:t>2</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solidFill>
                          <a:latin typeface="Arial" panose="020B0604020202020204" pitchFamily="34" charset="0"/>
                          <a:ea typeface="+mn-ea"/>
                          <a:cs typeface="Arial" panose="020B0604020202020204" pitchFamily="34" charset="0"/>
                        </a:rPr>
                        <a:t>1</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0" kern="1200" baseline="0" dirty="0">
                          <a:solidFill>
                            <a:schemeClr val="tx1"/>
                          </a:solidFill>
                          <a:latin typeface="Arial" panose="020B0604020202020204" pitchFamily="34" charset="0"/>
                          <a:ea typeface="+mn-ea"/>
                          <a:cs typeface="Arial" panose="020B0604020202020204" pitchFamily="34" charset="0"/>
                        </a:rPr>
                        <a:t>4</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4253217641"/>
                  </a:ext>
                </a:extLst>
              </a:tr>
            </a:tbl>
          </a:graphicData>
        </a:graphic>
      </p:graphicFrame>
      <p:sp>
        <p:nvSpPr>
          <p:cNvPr id="25" name="TextBox 24">
            <a:extLst>
              <a:ext uri="{FF2B5EF4-FFF2-40B4-BE49-F238E27FC236}">
                <a16:creationId xmlns:a16="http://schemas.microsoft.com/office/drawing/2014/main" id="{1DDED9B7-9735-4EF5-A1E1-ED47381E801C}"/>
              </a:ext>
            </a:extLst>
          </p:cNvPr>
          <p:cNvSpPr txBox="1"/>
          <p:nvPr/>
        </p:nvSpPr>
        <p:spPr>
          <a:xfrm>
            <a:off x="90637" y="4002976"/>
            <a:ext cx="2304256" cy="307777"/>
          </a:xfrm>
          <a:prstGeom prst="rect">
            <a:avLst/>
          </a:prstGeom>
          <a:noFill/>
        </p:spPr>
        <p:txBody>
          <a:bodyPr wrap="square" rtlCol="0">
            <a:spAutoFit/>
          </a:bodyPr>
          <a:lstStyle/>
          <a:p>
            <a:r>
              <a:rPr lang="en-GB" sz="1400" b="1" u="sng" dirty="0"/>
              <a:t>Consultation Summary</a:t>
            </a:r>
          </a:p>
        </p:txBody>
      </p:sp>
    </p:spTree>
    <p:extLst>
      <p:ext uri="{BB962C8B-B14F-4D97-AF65-F5344CB8AC3E}">
        <p14:creationId xmlns:p14="http://schemas.microsoft.com/office/powerpoint/2010/main" val="1160652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09410521"/>
              </p:ext>
            </p:extLst>
          </p:nvPr>
        </p:nvGraphicFramePr>
        <p:xfrm>
          <a:off x="104805" y="999635"/>
          <a:ext cx="8934390" cy="3948379"/>
        </p:xfrm>
        <a:graphic>
          <a:graphicData uri="http://schemas.openxmlformats.org/drawingml/2006/table">
            <a:tbl>
              <a:tblPr firstRow="1" firstCol="1" bandRow="1">
                <a:tableStyleId>{5940675A-B579-460E-94D1-54222C63F5DA}</a:tableStyleId>
              </a:tblPr>
              <a:tblGrid>
                <a:gridCol w="1463785">
                  <a:extLst>
                    <a:ext uri="{9D8B030D-6E8A-4147-A177-3AD203B41FA5}">
                      <a16:colId xmlns:a16="http://schemas.microsoft.com/office/drawing/2014/main" val="20001"/>
                    </a:ext>
                  </a:extLst>
                </a:gridCol>
                <a:gridCol w="797538">
                  <a:extLst>
                    <a:ext uri="{9D8B030D-6E8A-4147-A177-3AD203B41FA5}">
                      <a16:colId xmlns:a16="http://schemas.microsoft.com/office/drawing/2014/main" val="3340208386"/>
                    </a:ext>
                  </a:extLst>
                </a:gridCol>
                <a:gridCol w="5951957">
                  <a:extLst>
                    <a:ext uri="{9D8B030D-6E8A-4147-A177-3AD203B41FA5}">
                      <a16:colId xmlns:a16="http://schemas.microsoft.com/office/drawing/2014/main" val="20007"/>
                    </a:ext>
                  </a:extLst>
                </a:gridCol>
                <a:gridCol w="721110">
                  <a:extLst>
                    <a:ext uri="{9D8B030D-6E8A-4147-A177-3AD203B41FA5}">
                      <a16:colId xmlns:a16="http://schemas.microsoft.com/office/drawing/2014/main" val="20011"/>
                    </a:ext>
                  </a:extLst>
                </a:gridCol>
              </a:tblGrid>
              <a:tr h="820623">
                <a:tc>
                  <a:txBody>
                    <a:bodyPr/>
                    <a:lstStyle/>
                    <a:p>
                      <a:r>
                        <a:rPr lang="en-GB" sz="1000" dirty="0"/>
                        <a:t>XRN and Title</a:t>
                      </a:r>
                    </a:p>
                    <a:p>
                      <a:r>
                        <a:rPr lang="en-GB" sz="1000" dirty="0"/>
                        <a:t>Voting Party</a:t>
                      </a:r>
                    </a:p>
                    <a:p>
                      <a:r>
                        <a:rPr lang="en-GB" sz="1000" dirty="0"/>
                        <a:t>Change Pack Ref</a:t>
                      </a:r>
                    </a:p>
                  </a:txBody>
                  <a:tcPr>
                    <a:solidFill>
                      <a:schemeClr val="tx2">
                        <a:lumMod val="40000"/>
                        <a:lumOff val="60000"/>
                      </a:schemeClr>
                    </a:solidFill>
                  </a:tcPr>
                </a:tc>
                <a:tc>
                  <a:txBody>
                    <a:bodyPr/>
                    <a:lstStyle/>
                    <a:p>
                      <a:pPr>
                        <a:lnSpc>
                          <a:spcPct val="115000"/>
                        </a:lnSpc>
                        <a:spcAft>
                          <a:spcPts val="0"/>
                        </a:spcAft>
                      </a:pPr>
                      <a:r>
                        <a:rPr lang="en-GB" sz="900" dirty="0">
                          <a:effectLst/>
                          <a:latin typeface="+mn-lt"/>
                          <a:ea typeface="Calibri"/>
                          <a:cs typeface="Times New Roman"/>
                        </a:rPr>
                        <a:t>Organisation</a:t>
                      </a:r>
                    </a:p>
                  </a:txBody>
                  <a:tcPr marL="59044" marR="59044" marT="0" marB="0">
                    <a:solidFill>
                      <a:schemeClr val="accent4">
                        <a:lumMod val="40000"/>
                        <a:lumOff val="60000"/>
                      </a:schemeClr>
                    </a:solidFill>
                  </a:tcPr>
                </a:tc>
                <a:tc>
                  <a:txBody>
                    <a:bodyPr/>
                    <a:lstStyle/>
                    <a:p>
                      <a:pPr>
                        <a:lnSpc>
                          <a:spcPct val="115000"/>
                        </a:lnSpc>
                        <a:spcAft>
                          <a:spcPts val="0"/>
                        </a:spcAft>
                      </a:pPr>
                      <a:endParaRPr lang="en-GB" sz="900" dirty="0">
                        <a:effectLst/>
                        <a:latin typeface="+mn-lt"/>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latin typeface="+mn-lt"/>
                          <a:ea typeface="Calibri"/>
                          <a:cs typeface="Times New Roman"/>
                        </a:rPr>
                        <a:t>Change Proposal in Principle :</a:t>
                      </a:r>
                    </a:p>
                    <a:p>
                      <a:pPr marL="171450" indent="-171450">
                        <a:lnSpc>
                          <a:spcPct val="115000"/>
                        </a:lnSpc>
                        <a:spcAft>
                          <a:spcPts val="0"/>
                        </a:spcAft>
                        <a:buFont typeface="Arial" panose="020B0604020202020204" pitchFamily="34" charset="0"/>
                        <a:buChar char="•"/>
                      </a:pPr>
                      <a:r>
                        <a:rPr lang="en-GB" sz="700" dirty="0">
                          <a:effectLst/>
                          <a:latin typeface="+mn-lt"/>
                          <a:ea typeface="Calibri"/>
                          <a:cs typeface="Times New Roman"/>
                        </a:rPr>
                        <a:t>Approve</a:t>
                      </a:r>
                    </a:p>
                    <a:p>
                      <a:pPr marL="171450" indent="-171450">
                        <a:lnSpc>
                          <a:spcPct val="115000"/>
                        </a:lnSpc>
                        <a:spcAft>
                          <a:spcPts val="0"/>
                        </a:spcAft>
                        <a:buFont typeface="Arial" panose="020B0604020202020204" pitchFamily="34" charset="0"/>
                        <a:buChar char="•"/>
                      </a:pPr>
                      <a:r>
                        <a:rPr lang="en-GB" sz="700" dirty="0">
                          <a:effectLst/>
                          <a:latin typeface="+mn-lt"/>
                          <a:ea typeface="Calibri"/>
                          <a:cs typeface="Times New Roman"/>
                        </a:rPr>
                        <a:t>Reject</a:t>
                      </a:r>
                    </a:p>
                    <a:p>
                      <a:pPr marL="171450" indent="-171450">
                        <a:lnSpc>
                          <a:spcPct val="115000"/>
                        </a:lnSpc>
                        <a:spcAft>
                          <a:spcPts val="0"/>
                        </a:spcAft>
                        <a:buFont typeface="Arial" panose="020B0604020202020204" pitchFamily="34" charset="0"/>
                        <a:buChar char="•"/>
                      </a:pPr>
                      <a:r>
                        <a:rPr lang="en-GB" sz="700" dirty="0">
                          <a:effectLst/>
                          <a:latin typeface="+mn-lt"/>
                          <a:ea typeface="Calibri"/>
                          <a:cs typeface="Times New Roman"/>
                        </a:rPr>
                        <a:t>Defer</a:t>
                      </a:r>
                    </a:p>
                  </a:txBody>
                  <a:tcPr marL="59044" marR="59044" marT="0" marB="0">
                    <a:solidFill>
                      <a:schemeClr val="accent4">
                        <a:lumMod val="40000"/>
                        <a:lumOff val="60000"/>
                      </a:schemeClr>
                    </a:solidFill>
                  </a:tcPr>
                </a:tc>
                <a:extLst>
                  <a:ext uri="{0D108BD9-81ED-4DB2-BD59-A6C34878D82A}">
                    <a16:rowId xmlns:a16="http://schemas.microsoft.com/office/drawing/2014/main" val="10001"/>
                  </a:ext>
                </a:extLst>
              </a:tr>
              <a:tr h="764351">
                <a:tc rowSpan="2">
                  <a:txBody>
                    <a:bodyPr/>
                    <a:lstStyle/>
                    <a:p>
                      <a:pPr>
                        <a:lnSpc>
                          <a:spcPct val="115000"/>
                        </a:lnSpc>
                        <a:spcAft>
                          <a:spcPts val="0"/>
                        </a:spcAft>
                      </a:pPr>
                      <a:r>
                        <a:rPr lang="en-US" sz="900" dirty="0">
                          <a:effectLst/>
                          <a:latin typeface="+mn-lt"/>
                        </a:rPr>
                        <a:t>XRN5144 Enabling Re-assignment of Supplier Short Codes to Implement Supplier of Last Resort Directions</a:t>
                      </a: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Voting Party: All </a:t>
                      </a:r>
                    </a:p>
                    <a:p>
                      <a:pPr>
                        <a:lnSpc>
                          <a:spcPct val="115000"/>
                        </a:lnSpc>
                        <a:spcAft>
                          <a:spcPts val="0"/>
                        </a:spcAft>
                      </a:pPr>
                      <a:r>
                        <a:rPr lang="en-GB" sz="900" dirty="0">
                          <a:effectLst/>
                          <a:latin typeface="+mn-lt"/>
                        </a:rPr>
                        <a:t> </a:t>
                      </a: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Change Pack Ref:</a:t>
                      </a:r>
                    </a:p>
                    <a:p>
                      <a:pPr>
                        <a:lnSpc>
                          <a:spcPct val="115000"/>
                        </a:lnSpc>
                        <a:spcAft>
                          <a:spcPts val="0"/>
                        </a:spcAft>
                      </a:pPr>
                      <a:r>
                        <a:rPr lang="en-GB" sz="900" dirty="0">
                          <a:effectLst/>
                          <a:latin typeface="+mn-lt"/>
                          <a:ea typeface="Calibri"/>
                          <a:cs typeface="Times New Roman"/>
                          <a:hlinkClick r:id="rId2"/>
                        </a:rPr>
                        <a:t>2566.3 - MT - JR</a:t>
                      </a:r>
                      <a:endParaRPr lang="en-GB" sz="900" dirty="0">
                        <a:effectLst/>
                        <a:latin typeface="+mn-lt"/>
                        <a:ea typeface="Calibri"/>
                        <a:cs typeface="Times New Roman"/>
                      </a:endParaRPr>
                    </a:p>
                  </a:txBody>
                  <a:tcPr marL="59044" marR="59044" marT="0" marB="0"/>
                </a:tc>
                <a:tc>
                  <a:txBody>
                    <a:bodyPr/>
                    <a:lstStyle/>
                    <a:p>
                      <a:pPr>
                        <a:lnSpc>
                          <a:spcPct val="115000"/>
                        </a:lnSpc>
                        <a:spcAft>
                          <a:spcPts val="0"/>
                        </a:spcAft>
                      </a:pPr>
                      <a:r>
                        <a:rPr lang="en-GB" sz="900" dirty="0">
                          <a:effectLst/>
                          <a:latin typeface="+mn-lt"/>
                          <a:ea typeface="Calibri"/>
                          <a:cs typeface="Times New Roman"/>
                        </a:rPr>
                        <a:t>EDF</a:t>
                      </a:r>
                    </a:p>
                  </a:txBody>
                  <a:tcPr marL="59044" marR="59044" marT="0" marB="0"/>
                </a:tc>
                <a:tc>
                  <a:txBody>
                    <a:bodyPr/>
                    <a:lstStyle/>
                    <a:p>
                      <a:pPr>
                        <a:lnSpc>
                          <a:spcPct val="115000"/>
                        </a:lnSpc>
                        <a:spcAft>
                          <a:spcPts val="0"/>
                        </a:spcAft>
                      </a:pPr>
                      <a:r>
                        <a:rPr lang="en-US" sz="900" dirty="0">
                          <a:effectLst/>
                          <a:latin typeface="+mn-lt"/>
                          <a:ea typeface="Calibri"/>
                          <a:cs typeface="Times New Roman"/>
                        </a:rPr>
                        <a:t>Q1 - No.</a:t>
                      </a:r>
                    </a:p>
                    <a:p>
                      <a:pPr>
                        <a:lnSpc>
                          <a:spcPct val="115000"/>
                        </a:lnSpc>
                        <a:spcAft>
                          <a:spcPts val="0"/>
                        </a:spcAft>
                      </a:pPr>
                      <a:r>
                        <a:rPr lang="en-US" sz="900" dirty="0">
                          <a:effectLst/>
                          <a:latin typeface="+mn-lt"/>
                          <a:ea typeface="Calibri"/>
                          <a:cs typeface="Times New Roman"/>
                        </a:rPr>
                        <a:t>Q2 - Yes. We do however believe this is the correct time and opportunity to explore the shipper ID side. 1 - what would happen in the even of a shipper of last resort situation, is there a way a bulk shipper change could happen without the need for SPA </a:t>
                      </a:r>
                      <a:r>
                        <a:rPr lang="en-US" sz="900" dirty="0" err="1">
                          <a:effectLst/>
                          <a:latin typeface="+mn-lt"/>
                          <a:ea typeface="Calibri"/>
                          <a:cs typeface="Times New Roman"/>
                        </a:rPr>
                        <a:t>CoS</a:t>
                      </a:r>
                      <a:r>
                        <a:rPr lang="en-US" sz="900" dirty="0">
                          <a:effectLst/>
                          <a:latin typeface="+mn-lt"/>
                          <a:ea typeface="Calibri"/>
                          <a:cs typeface="Times New Roman"/>
                        </a:rPr>
                        <a:t> processes? Or could a transfer of shipper ID be facilitated if </a:t>
                      </a:r>
                      <a:r>
                        <a:rPr lang="en-US" sz="900" dirty="0" err="1">
                          <a:effectLst/>
                          <a:latin typeface="+mn-lt"/>
                          <a:ea typeface="Calibri"/>
                          <a:cs typeface="Times New Roman"/>
                        </a:rPr>
                        <a:t>SoLR</a:t>
                      </a:r>
                      <a:r>
                        <a:rPr lang="en-US" sz="900" dirty="0">
                          <a:effectLst/>
                          <a:latin typeface="+mn-lt"/>
                          <a:ea typeface="Calibri"/>
                          <a:cs typeface="Times New Roman"/>
                        </a:rPr>
                        <a:t> chose this option?</a:t>
                      </a:r>
                    </a:p>
                    <a:p>
                      <a:pPr>
                        <a:lnSpc>
                          <a:spcPct val="115000"/>
                        </a:lnSpc>
                        <a:spcAft>
                          <a:spcPts val="0"/>
                        </a:spcAft>
                      </a:pPr>
                      <a:r>
                        <a:rPr lang="en-US" sz="900" dirty="0">
                          <a:effectLst/>
                          <a:latin typeface="+mn-lt"/>
                          <a:ea typeface="Calibri"/>
                          <a:cs typeface="Times New Roman"/>
                        </a:rPr>
                        <a:t>2 - what would happen if supplier was also their own shipper. How could this be managed?</a:t>
                      </a:r>
                    </a:p>
                    <a:p>
                      <a:pPr>
                        <a:lnSpc>
                          <a:spcPct val="115000"/>
                        </a:lnSpc>
                        <a:spcAft>
                          <a:spcPts val="0"/>
                        </a:spcAft>
                      </a:pPr>
                      <a:r>
                        <a:rPr lang="en-US" sz="900" dirty="0">
                          <a:effectLst/>
                          <a:latin typeface="+mn-lt"/>
                          <a:ea typeface="Calibri"/>
                          <a:cs typeface="Times New Roman"/>
                        </a:rPr>
                        <a:t>Q3 - We would support a minor release if changes only relate to supplier ID. If any changes are to be made to shipper ID as per my answer to Q2, we would need 6 months notice.</a:t>
                      </a:r>
                    </a:p>
                    <a:p>
                      <a:pPr>
                        <a:lnSpc>
                          <a:spcPct val="115000"/>
                        </a:lnSpc>
                        <a:spcAft>
                          <a:spcPts val="0"/>
                        </a:spcAft>
                      </a:pPr>
                      <a:r>
                        <a:rPr lang="en-US" sz="900" dirty="0">
                          <a:effectLst/>
                          <a:latin typeface="+mn-lt"/>
                          <a:ea typeface="Calibri"/>
                          <a:cs typeface="Times New Roman"/>
                        </a:rPr>
                        <a:t>Q4 - Yes.</a:t>
                      </a:r>
                    </a:p>
                    <a:p>
                      <a:pPr>
                        <a:lnSpc>
                          <a:spcPct val="115000"/>
                        </a:lnSpc>
                        <a:spcAft>
                          <a:spcPts val="0"/>
                        </a:spcAft>
                      </a:pPr>
                      <a:endParaRPr lang="en-GB" sz="900" dirty="0">
                        <a:effectLst/>
                        <a:latin typeface="+mn-lt"/>
                        <a:ea typeface="Calibri"/>
                        <a:cs typeface="Times New Roman"/>
                      </a:endParaRPr>
                    </a:p>
                  </a:txBody>
                  <a:tcPr marL="59044" marR="59044"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Approve</a:t>
                      </a:r>
                    </a:p>
                  </a:txBody>
                  <a:tcPr marL="59044" marR="59044" marT="0" marB="0"/>
                </a:tc>
                <a:extLst>
                  <a:ext uri="{0D108BD9-81ED-4DB2-BD59-A6C34878D82A}">
                    <a16:rowId xmlns:a16="http://schemas.microsoft.com/office/drawing/2014/main" val="10002"/>
                  </a:ext>
                </a:extLst>
              </a:tr>
              <a:tr h="792088">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latin typeface="+mn-lt"/>
                          <a:ea typeface="Calibri"/>
                          <a:cs typeface="Times New Roman"/>
                        </a:rPr>
                        <a:t>NGN</a:t>
                      </a:r>
                    </a:p>
                  </a:txBody>
                  <a:tcPr marL="59044" marR="59044" marT="0" marB="0"/>
                </a:tc>
                <a:tc>
                  <a:txBody>
                    <a:bodyPr/>
                    <a:lstStyle/>
                    <a:p>
                      <a:pPr>
                        <a:lnSpc>
                          <a:spcPct val="115000"/>
                        </a:lnSpc>
                        <a:spcAft>
                          <a:spcPts val="0"/>
                        </a:spcAft>
                      </a:pPr>
                      <a:r>
                        <a:rPr lang="en-US" sz="900" dirty="0">
                          <a:effectLst/>
                          <a:latin typeface="+mn-lt"/>
                          <a:ea typeface="Calibri"/>
                          <a:cs typeface="Times New Roman"/>
                        </a:rPr>
                        <a:t>Q1 - Yes – As Transporters may not have a Post Emergency Metering Services (PEMS) contract in place with the new Supplier, there is the risk that works will be carried out without the appropriate contractual arrangements and protections in place. </a:t>
                      </a:r>
                    </a:p>
                    <a:p>
                      <a:pPr>
                        <a:lnSpc>
                          <a:spcPct val="115000"/>
                        </a:lnSpc>
                        <a:spcAft>
                          <a:spcPts val="0"/>
                        </a:spcAft>
                      </a:pPr>
                      <a:r>
                        <a:rPr lang="en-US" sz="900" dirty="0">
                          <a:effectLst/>
                          <a:latin typeface="+mn-lt"/>
                          <a:ea typeface="Calibri"/>
                          <a:cs typeface="Times New Roman"/>
                        </a:rPr>
                        <a:t>Q2- Yes – As Transporters may not have a Post Emergency Metering Services (PEMS) contract in place with the new Supplier, there is the risk that works will be carried out without the appropriate contractual arrangements and protections in place. </a:t>
                      </a:r>
                    </a:p>
                    <a:p>
                      <a:pPr>
                        <a:lnSpc>
                          <a:spcPct val="115000"/>
                        </a:lnSpc>
                        <a:spcAft>
                          <a:spcPts val="0"/>
                        </a:spcAft>
                      </a:pPr>
                      <a:r>
                        <a:rPr lang="en-US" sz="900" dirty="0">
                          <a:effectLst/>
                          <a:latin typeface="+mn-lt"/>
                          <a:ea typeface="Calibri"/>
                          <a:cs typeface="Times New Roman"/>
                        </a:rPr>
                        <a:t>Q3 - If this proposal were to be implemented, we believe it would require a Major Release with at least 6 months’ notice for parties as we may need to make system as well as operational changes to enable us to </a:t>
                      </a:r>
                      <a:r>
                        <a:rPr lang="en-US" sz="900" dirty="0" err="1">
                          <a:effectLst/>
                          <a:latin typeface="+mn-lt"/>
                          <a:ea typeface="Calibri"/>
                          <a:cs typeface="Times New Roman"/>
                        </a:rPr>
                        <a:t>endeavour</a:t>
                      </a:r>
                      <a:r>
                        <a:rPr lang="en-US" sz="900" dirty="0">
                          <a:effectLst/>
                          <a:latin typeface="+mn-lt"/>
                          <a:ea typeface="Calibri"/>
                          <a:cs typeface="Times New Roman"/>
                        </a:rPr>
                        <a:t> to mitigate the traceability of contractual arrangements</a:t>
                      </a:r>
                    </a:p>
                    <a:p>
                      <a:pPr>
                        <a:lnSpc>
                          <a:spcPct val="115000"/>
                        </a:lnSpc>
                        <a:spcAft>
                          <a:spcPts val="0"/>
                        </a:spcAft>
                      </a:pPr>
                      <a:r>
                        <a:rPr lang="en-US" sz="900" dirty="0">
                          <a:effectLst/>
                          <a:latin typeface="+mn-lt"/>
                          <a:ea typeface="Calibri"/>
                          <a:cs typeface="Times New Roman"/>
                        </a:rPr>
                        <a:t>Q4 - Unable to comment as Section A6 contains no information</a:t>
                      </a:r>
                    </a:p>
                    <a:p>
                      <a:pPr>
                        <a:lnSpc>
                          <a:spcPct val="115000"/>
                        </a:lnSpc>
                        <a:spcAft>
                          <a:spcPts val="0"/>
                        </a:spcAft>
                      </a:pPr>
                      <a:endParaRPr lang="en-GB" sz="900" dirty="0">
                        <a:effectLst/>
                        <a:latin typeface="+mn-lt"/>
                        <a:ea typeface="Calibri"/>
                        <a:cs typeface="Times New Roman"/>
                      </a:endParaRPr>
                    </a:p>
                  </a:txBody>
                  <a:tcPr marL="59044" marR="59044"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Calibri"/>
                          <a:cs typeface="Times New Roman"/>
                        </a:rPr>
                        <a:t>Reject</a:t>
                      </a:r>
                    </a:p>
                  </a:txBody>
                  <a:tcPr marL="59044" marR="59044" marT="0" marB="0"/>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09B4BD36-431B-4E9E-A72D-4966E096B0F4}"/>
              </a:ext>
            </a:extLst>
          </p:cNvPr>
          <p:cNvSpPr txBox="1"/>
          <p:nvPr/>
        </p:nvSpPr>
        <p:spPr>
          <a:xfrm>
            <a:off x="104805" y="106314"/>
            <a:ext cx="8934390" cy="807913"/>
          </a:xfrm>
          <a:prstGeom prst="rect">
            <a:avLst/>
          </a:prstGeom>
          <a:noFill/>
        </p:spPr>
        <p:txBody>
          <a:bodyPr wrap="square" rtlCol="0">
            <a:spAutoFit/>
          </a:bodyPr>
          <a:lstStyle/>
          <a:p>
            <a:r>
              <a:rPr lang="en-GB" sz="1050" dirty="0"/>
              <a:t>Initial review questions</a:t>
            </a:r>
          </a:p>
          <a:p>
            <a:r>
              <a:rPr lang="en-US" sz="900" dirty="0"/>
              <a:t>1. Do you think the change proposed poses a material risk/cost to your </a:t>
            </a:r>
            <a:r>
              <a:rPr lang="en-US" sz="900" dirty="0" err="1"/>
              <a:t>organisation</a:t>
            </a:r>
            <a:r>
              <a:rPr lang="en-US" sz="900" dirty="0"/>
              <a:t> and / or the market? </a:t>
            </a:r>
            <a:endParaRPr lang="en-GB" sz="1100" dirty="0">
              <a:ea typeface="Calibri"/>
              <a:cs typeface="Times New Roman"/>
            </a:endParaRPr>
          </a:p>
          <a:p>
            <a:r>
              <a:rPr lang="en-US" sz="900" dirty="0">
                <a:ea typeface="Calibri"/>
                <a:cs typeface="Times New Roman"/>
              </a:rPr>
              <a:t>2. Do you think the change proposed will benefit your </a:t>
            </a:r>
            <a:r>
              <a:rPr lang="en-US" sz="900" dirty="0" err="1">
                <a:ea typeface="Calibri"/>
                <a:cs typeface="Times New Roman"/>
              </a:rPr>
              <a:t>organisation</a:t>
            </a:r>
            <a:r>
              <a:rPr lang="en-US" sz="900" dirty="0">
                <a:ea typeface="Calibri"/>
                <a:cs typeface="Times New Roman"/>
              </a:rPr>
              <a:t> and / or the market? Please provide any quantifiable outputs as well as any assumptions.</a:t>
            </a:r>
            <a:endParaRPr lang="en-GB" sz="900" dirty="0">
              <a:ea typeface="Calibri"/>
              <a:cs typeface="Times New Roman"/>
            </a:endParaRPr>
          </a:p>
          <a:p>
            <a:r>
              <a:rPr lang="en-GB" sz="900" dirty="0">
                <a:ea typeface="Calibri"/>
                <a:cs typeface="Times New Roman"/>
              </a:rPr>
              <a:t>3.</a:t>
            </a:r>
            <a:r>
              <a:rPr lang="en-US" sz="900" dirty="0">
                <a:ea typeface="Calibri"/>
                <a:cs typeface="Times New Roman"/>
              </a:rPr>
              <a:t> As a result of this change, would your </a:t>
            </a:r>
            <a:r>
              <a:rPr lang="en-US" sz="900" dirty="0" err="1">
                <a:ea typeface="Calibri"/>
                <a:cs typeface="Times New Roman"/>
              </a:rPr>
              <a:t>organisation</a:t>
            </a:r>
            <a:r>
              <a:rPr lang="en-US" sz="900" dirty="0">
                <a:ea typeface="Calibri"/>
                <a:cs typeface="Times New Roman"/>
              </a:rPr>
              <a:t> support this to be implemented within a minor/major release.  What Lead time is needed</a:t>
            </a:r>
            <a:endParaRPr lang="en-GB" sz="900" dirty="0">
              <a:ea typeface="Calibri"/>
              <a:cs typeface="Times New Roman"/>
            </a:endParaRPr>
          </a:p>
          <a:p>
            <a:r>
              <a:rPr lang="en-US" sz="900" dirty="0">
                <a:cs typeface="Times New Roman"/>
              </a:rPr>
              <a:t>4. Do you agree with the principles of this funding as indicated in section A6 (Service Lines and Funding)?</a:t>
            </a:r>
            <a:endParaRPr lang="en-GB" sz="900" dirty="0">
              <a:cs typeface="Times New Roman"/>
            </a:endParaRPr>
          </a:p>
        </p:txBody>
      </p:sp>
    </p:spTree>
    <p:extLst>
      <p:ext uri="{BB962C8B-B14F-4D97-AF65-F5344CB8AC3E}">
        <p14:creationId xmlns:p14="http://schemas.microsoft.com/office/powerpoint/2010/main" val="322079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34816433"/>
              </p:ext>
            </p:extLst>
          </p:nvPr>
        </p:nvGraphicFramePr>
        <p:xfrm>
          <a:off x="102121" y="883381"/>
          <a:ext cx="8934390" cy="4103878"/>
        </p:xfrm>
        <a:graphic>
          <a:graphicData uri="http://schemas.openxmlformats.org/drawingml/2006/table">
            <a:tbl>
              <a:tblPr firstRow="1" firstCol="1" bandRow="1">
                <a:tableStyleId>{5940675A-B579-460E-94D1-54222C63F5DA}</a:tableStyleId>
              </a:tblPr>
              <a:tblGrid>
                <a:gridCol w="1463785">
                  <a:extLst>
                    <a:ext uri="{9D8B030D-6E8A-4147-A177-3AD203B41FA5}">
                      <a16:colId xmlns:a16="http://schemas.microsoft.com/office/drawing/2014/main" val="20001"/>
                    </a:ext>
                  </a:extLst>
                </a:gridCol>
                <a:gridCol w="771162">
                  <a:extLst>
                    <a:ext uri="{9D8B030D-6E8A-4147-A177-3AD203B41FA5}">
                      <a16:colId xmlns:a16="http://schemas.microsoft.com/office/drawing/2014/main" val="3340208386"/>
                    </a:ext>
                  </a:extLst>
                </a:gridCol>
                <a:gridCol w="6048672">
                  <a:extLst>
                    <a:ext uri="{9D8B030D-6E8A-4147-A177-3AD203B41FA5}">
                      <a16:colId xmlns:a16="http://schemas.microsoft.com/office/drawing/2014/main" val="20007"/>
                    </a:ext>
                  </a:extLst>
                </a:gridCol>
                <a:gridCol w="650771">
                  <a:extLst>
                    <a:ext uri="{9D8B030D-6E8A-4147-A177-3AD203B41FA5}">
                      <a16:colId xmlns:a16="http://schemas.microsoft.com/office/drawing/2014/main" val="20011"/>
                    </a:ext>
                  </a:extLst>
                </a:gridCol>
              </a:tblGrid>
              <a:tr h="337054">
                <a:tc>
                  <a:txBody>
                    <a:bodyPr/>
                    <a:lstStyle/>
                    <a:p>
                      <a:r>
                        <a:rPr lang="en-GB" sz="900" dirty="0"/>
                        <a:t>XRN and Title</a:t>
                      </a:r>
                    </a:p>
                    <a:p>
                      <a:r>
                        <a:rPr lang="en-GB" sz="900" dirty="0"/>
                        <a:t>Voting Party</a:t>
                      </a:r>
                    </a:p>
                    <a:p>
                      <a:r>
                        <a:rPr lang="en-GB" sz="900" dirty="0"/>
                        <a:t>Change Pack Ref</a:t>
                      </a:r>
                    </a:p>
                  </a:txBody>
                  <a:tcPr>
                    <a:solidFill>
                      <a:schemeClr val="tx2">
                        <a:lumMod val="40000"/>
                        <a:lumOff val="60000"/>
                      </a:schemeClr>
                    </a:solidFill>
                  </a:tcPr>
                </a:tc>
                <a:tc>
                  <a:txBody>
                    <a:bodyPr/>
                    <a:lstStyle/>
                    <a:p>
                      <a:pPr>
                        <a:lnSpc>
                          <a:spcPct val="115000"/>
                        </a:lnSpc>
                        <a:spcAft>
                          <a:spcPts val="0"/>
                        </a:spcAft>
                      </a:pPr>
                      <a:r>
                        <a:rPr lang="en-GB" sz="900" dirty="0">
                          <a:effectLst/>
                          <a:latin typeface="+mn-lt"/>
                          <a:ea typeface="Calibri"/>
                          <a:cs typeface="Times New Roman"/>
                        </a:rPr>
                        <a:t>Organisation</a:t>
                      </a:r>
                    </a:p>
                  </a:txBody>
                  <a:tcPr marL="59044" marR="59044" marT="0" marB="0">
                    <a:solidFill>
                      <a:schemeClr val="accent4">
                        <a:lumMod val="40000"/>
                        <a:lumOff val="60000"/>
                      </a:schemeClr>
                    </a:solidFill>
                  </a:tcPr>
                </a:tc>
                <a:tc>
                  <a:txBody>
                    <a:bodyPr/>
                    <a:lstStyle/>
                    <a:p>
                      <a:pPr>
                        <a:lnSpc>
                          <a:spcPct val="115000"/>
                        </a:lnSpc>
                        <a:spcAft>
                          <a:spcPts val="0"/>
                        </a:spcAft>
                      </a:pPr>
                      <a:endParaRPr lang="en-GB" sz="900" dirty="0">
                        <a:effectLst/>
                        <a:latin typeface="+mn-lt"/>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latin typeface="+mn-lt"/>
                          <a:ea typeface="Calibri"/>
                          <a:cs typeface="Times New Roman"/>
                        </a:rPr>
                        <a:t>Change Proposal in Principle</a:t>
                      </a:r>
                    </a:p>
                  </a:txBody>
                  <a:tcPr marL="59044" marR="59044" marT="0" marB="0">
                    <a:solidFill>
                      <a:schemeClr val="accent4">
                        <a:lumMod val="40000"/>
                        <a:lumOff val="60000"/>
                      </a:schemeClr>
                    </a:solidFill>
                  </a:tcPr>
                </a:tc>
                <a:extLst>
                  <a:ext uri="{0D108BD9-81ED-4DB2-BD59-A6C34878D82A}">
                    <a16:rowId xmlns:a16="http://schemas.microsoft.com/office/drawing/2014/main" val="10001"/>
                  </a:ext>
                </a:extLst>
              </a:tr>
              <a:tr h="764351">
                <a:tc rowSpan="2">
                  <a:txBody>
                    <a:bodyPr/>
                    <a:lstStyle/>
                    <a:p>
                      <a:pPr>
                        <a:lnSpc>
                          <a:spcPct val="115000"/>
                        </a:lnSpc>
                        <a:spcAft>
                          <a:spcPts val="0"/>
                        </a:spcAft>
                      </a:pPr>
                      <a:r>
                        <a:rPr lang="en-US" sz="900" dirty="0">
                          <a:effectLst/>
                          <a:latin typeface="+mn-lt"/>
                        </a:rPr>
                        <a:t>XRN5144 Enabling Re-assignment of Supplier Short Codes to Implement Supplier of Last Resort Directions</a:t>
                      </a: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Voting Party: All </a:t>
                      </a:r>
                    </a:p>
                    <a:p>
                      <a:pPr>
                        <a:lnSpc>
                          <a:spcPct val="115000"/>
                        </a:lnSpc>
                        <a:spcAft>
                          <a:spcPts val="0"/>
                        </a:spcAft>
                      </a:pPr>
                      <a:r>
                        <a:rPr lang="en-GB" sz="900" dirty="0">
                          <a:effectLst/>
                          <a:latin typeface="+mn-lt"/>
                        </a:rPr>
                        <a:t> </a:t>
                      </a: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Change Pack Ref:</a:t>
                      </a:r>
                    </a:p>
                    <a:p>
                      <a:pPr>
                        <a:lnSpc>
                          <a:spcPct val="115000"/>
                        </a:lnSpc>
                        <a:spcAft>
                          <a:spcPts val="0"/>
                        </a:spcAft>
                      </a:pPr>
                      <a:r>
                        <a:rPr lang="en-GB" sz="900" dirty="0">
                          <a:effectLst/>
                          <a:latin typeface="+mn-lt"/>
                          <a:ea typeface="Calibri"/>
                          <a:cs typeface="Times New Roman"/>
                          <a:hlinkClick r:id="rId2"/>
                        </a:rPr>
                        <a:t>2566.3 - MT - JR</a:t>
                      </a:r>
                      <a:endParaRPr lang="en-GB" sz="900" dirty="0">
                        <a:effectLst/>
                        <a:latin typeface="+mn-lt"/>
                        <a:ea typeface="Calibri"/>
                        <a:cs typeface="Times New Roman"/>
                      </a:endParaRPr>
                    </a:p>
                  </a:txBody>
                  <a:tcPr marL="59044" marR="59044" marT="0" marB="0"/>
                </a:tc>
                <a:tc>
                  <a:txBody>
                    <a:bodyPr/>
                    <a:lstStyle/>
                    <a:p>
                      <a:pPr>
                        <a:lnSpc>
                          <a:spcPct val="115000"/>
                        </a:lnSpc>
                        <a:spcAft>
                          <a:spcPts val="0"/>
                        </a:spcAft>
                      </a:pPr>
                      <a:r>
                        <a:rPr lang="en-GB" sz="900" dirty="0">
                          <a:effectLst/>
                          <a:latin typeface="+mn-lt"/>
                          <a:ea typeface="Calibri"/>
                          <a:cs typeface="Times New Roman"/>
                        </a:rPr>
                        <a:t>National Grid</a:t>
                      </a:r>
                    </a:p>
                  </a:txBody>
                  <a:tcPr marL="59044" marR="59044" marT="0" marB="0"/>
                </a:tc>
                <a:tc>
                  <a:txBody>
                    <a:bodyPr/>
                    <a:lstStyle/>
                    <a:p>
                      <a:pPr>
                        <a:lnSpc>
                          <a:spcPct val="115000"/>
                        </a:lnSpc>
                        <a:spcAft>
                          <a:spcPts val="0"/>
                        </a:spcAft>
                      </a:pPr>
                      <a:r>
                        <a:rPr lang="en-US" sz="900" dirty="0">
                          <a:effectLst/>
                          <a:latin typeface="+mn-lt"/>
                          <a:ea typeface="Calibri"/>
                          <a:cs typeface="Times New Roman"/>
                        </a:rPr>
                        <a:t>Q1 - We do not believe that this changes poses a material risk to National Grid Gas as we believe the impacts (at first sight) look minimal. However we await the results of a full impact assessment to further quantify our response regarding risk and costs.</a:t>
                      </a:r>
                    </a:p>
                    <a:p>
                      <a:pPr>
                        <a:lnSpc>
                          <a:spcPct val="115000"/>
                        </a:lnSpc>
                        <a:spcAft>
                          <a:spcPts val="0"/>
                        </a:spcAft>
                      </a:pPr>
                      <a:r>
                        <a:rPr lang="en-US" sz="900" dirty="0">
                          <a:effectLst/>
                          <a:latin typeface="+mn-lt"/>
                          <a:ea typeface="Calibri"/>
                          <a:cs typeface="Times New Roman"/>
                        </a:rPr>
                        <a:t>Q2 -  We await the results of an full impact assessment to further quantify our response.</a:t>
                      </a:r>
                    </a:p>
                    <a:p>
                      <a:pPr>
                        <a:lnSpc>
                          <a:spcPct val="115000"/>
                        </a:lnSpc>
                        <a:spcAft>
                          <a:spcPts val="0"/>
                        </a:spcAft>
                      </a:pPr>
                      <a:r>
                        <a:rPr lang="en-US" sz="900" dirty="0">
                          <a:effectLst/>
                          <a:latin typeface="+mn-lt"/>
                          <a:ea typeface="Calibri"/>
                          <a:cs typeface="Times New Roman"/>
                        </a:rPr>
                        <a:t>Q3 - National Grid believe the impacts (at first sight) look minimal, however we await the results of a full impact assessment to further quantify our response - only then would we be able to provide a accurate lead time for change - taking into account the complexity of change and when this change could be implemented considering the other changes either in flight or planned.</a:t>
                      </a:r>
                    </a:p>
                    <a:p>
                      <a:pPr>
                        <a:lnSpc>
                          <a:spcPct val="115000"/>
                        </a:lnSpc>
                        <a:spcAft>
                          <a:spcPts val="0"/>
                        </a:spcAft>
                      </a:pPr>
                      <a:r>
                        <a:rPr lang="en-US" sz="900" dirty="0">
                          <a:effectLst/>
                          <a:latin typeface="+mn-lt"/>
                          <a:ea typeface="Calibri"/>
                          <a:cs typeface="Times New Roman"/>
                        </a:rPr>
                        <a:t>Q4 - No details of funding arrangements have been provided in order to provide a view - we await the results of a full impact assessment to further quantify our response. </a:t>
                      </a:r>
                      <a:endParaRPr lang="en-GB" sz="900" dirty="0">
                        <a:effectLst/>
                        <a:latin typeface="+mn-lt"/>
                        <a:ea typeface="Calibri"/>
                        <a:cs typeface="Times New Roman"/>
                      </a:endParaRPr>
                    </a:p>
                  </a:txBody>
                  <a:tcPr marL="59044" marR="59044"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Approve</a:t>
                      </a:r>
                    </a:p>
                  </a:txBody>
                  <a:tcPr marL="59044" marR="59044" marT="0" marB="0"/>
                </a:tc>
                <a:extLst>
                  <a:ext uri="{0D108BD9-81ED-4DB2-BD59-A6C34878D82A}">
                    <a16:rowId xmlns:a16="http://schemas.microsoft.com/office/drawing/2014/main" val="10002"/>
                  </a:ext>
                </a:extLst>
              </a:tr>
              <a:tr h="792088">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latin typeface="+mn-lt"/>
                          <a:ea typeface="Calibri"/>
                          <a:cs typeface="Times New Roman"/>
                        </a:rPr>
                        <a:t>SSE</a:t>
                      </a:r>
                    </a:p>
                  </a:txBody>
                  <a:tcPr marL="59044" marR="59044" marT="0" marB="0"/>
                </a:tc>
                <a:tc>
                  <a:txBody>
                    <a:bodyPr/>
                    <a:lstStyle/>
                    <a:p>
                      <a:pPr>
                        <a:lnSpc>
                          <a:spcPct val="115000"/>
                        </a:lnSpc>
                        <a:spcAft>
                          <a:spcPts val="0"/>
                        </a:spcAft>
                      </a:pPr>
                      <a:r>
                        <a:rPr lang="en-US" sz="900" dirty="0">
                          <a:effectLst/>
                          <a:latin typeface="+mn-lt"/>
                          <a:ea typeface="Calibri"/>
                          <a:cs typeface="Times New Roman"/>
                        </a:rPr>
                        <a:t>Q1 - There will be costs to amend our systems and processes, however it is not possible to impact assess and quantify these costs without further detail of the proposed new process - what are the redlined changes to be applied to the MDD Market Participation Identity Verification Document? How will the reassigned supplier short codes and break with the associated shipper link be communicated/ via what changes to which flows? Until such detail is provided, it is not appropriate to assume the level of materiality. </a:t>
                      </a:r>
                    </a:p>
                    <a:p>
                      <a:pPr>
                        <a:lnSpc>
                          <a:spcPct val="115000"/>
                        </a:lnSpc>
                        <a:spcAft>
                          <a:spcPts val="0"/>
                        </a:spcAft>
                      </a:pPr>
                      <a:r>
                        <a:rPr lang="en-US" sz="900" dirty="0">
                          <a:effectLst/>
                          <a:latin typeface="+mn-lt"/>
                          <a:ea typeface="Calibri"/>
                          <a:cs typeface="Times New Roman"/>
                        </a:rPr>
                        <a:t>Q2 - This change may have a relatively high impact on supplier/ shipper systems and processes for what seems low overall benefit to the market. Other than the need to facilitate delivery of the new faster switching arrangements, the benefits to the market described in section A4 require more explanation as at present they do not provide specifics or clear justification for implementing this change ahead of CSS go-live. </a:t>
                      </a:r>
                    </a:p>
                    <a:p>
                      <a:pPr>
                        <a:lnSpc>
                          <a:spcPct val="115000"/>
                        </a:lnSpc>
                        <a:spcAft>
                          <a:spcPts val="0"/>
                        </a:spcAft>
                      </a:pPr>
                      <a:r>
                        <a:rPr lang="en-US" sz="900" dirty="0">
                          <a:effectLst/>
                          <a:latin typeface="+mn-lt"/>
                          <a:ea typeface="Calibri"/>
                          <a:cs typeface="Times New Roman"/>
                        </a:rPr>
                        <a:t>Q3 - The change is proposed to be implemented ahead of CSS go-live, but it is not explained how far ahead this could be or why implementation before CSS go-live is of benefit. As such, it would seem more appropriate that the change should be a major release to align with CSS go-live date, with a minimum of 6 months for implementation. </a:t>
                      </a:r>
                    </a:p>
                    <a:p>
                      <a:pPr>
                        <a:lnSpc>
                          <a:spcPct val="115000"/>
                        </a:lnSpc>
                        <a:spcAft>
                          <a:spcPts val="0"/>
                        </a:spcAft>
                      </a:pPr>
                      <a:r>
                        <a:rPr lang="en-US" sz="900" dirty="0">
                          <a:effectLst/>
                          <a:latin typeface="+mn-lt"/>
                          <a:ea typeface="Calibri"/>
                          <a:cs typeface="Times New Roman"/>
                        </a:rPr>
                        <a:t>Q4 - The funding allocation is not yet indicated in the document section A6 so it's not possible to comment on this.</a:t>
                      </a:r>
                      <a:endParaRPr lang="en-GB" sz="900" dirty="0">
                        <a:effectLst/>
                        <a:latin typeface="+mn-lt"/>
                        <a:ea typeface="Calibri"/>
                        <a:cs typeface="Times New Roman"/>
                      </a:endParaRPr>
                    </a:p>
                  </a:txBody>
                  <a:tcPr marL="59044" marR="59044"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Calibri"/>
                          <a:cs typeface="Times New Roman"/>
                        </a:rPr>
                        <a:t>Reject</a:t>
                      </a:r>
                    </a:p>
                  </a:txBody>
                  <a:tcPr marL="59044" marR="59044" marT="0" marB="0"/>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09B4BD36-431B-4E9E-A72D-4966E096B0F4}"/>
              </a:ext>
            </a:extLst>
          </p:cNvPr>
          <p:cNvSpPr txBox="1"/>
          <p:nvPr/>
        </p:nvSpPr>
        <p:spPr>
          <a:xfrm>
            <a:off x="102121" y="75468"/>
            <a:ext cx="8934390" cy="807913"/>
          </a:xfrm>
          <a:prstGeom prst="rect">
            <a:avLst/>
          </a:prstGeom>
          <a:noFill/>
        </p:spPr>
        <p:txBody>
          <a:bodyPr wrap="square" rtlCol="0">
            <a:spAutoFit/>
          </a:bodyPr>
          <a:lstStyle/>
          <a:p>
            <a:r>
              <a:rPr lang="en-GB" sz="1050" dirty="0"/>
              <a:t>Initial review questions</a:t>
            </a:r>
          </a:p>
          <a:p>
            <a:r>
              <a:rPr lang="en-US" sz="900" dirty="0"/>
              <a:t>1. Do you think the change proposed poses a material risk/cost to your </a:t>
            </a:r>
            <a:r>
              <a:rPr lang="en-US" sz="900" dirty="0" err="1"/>
              <a:t>organisation</a:t>
            </a:r>
            <a:r>
              <a:rPr lang="en-US" sz="900" dirty="0"/>
              <a:t> and / or the market? </a:t>
            </a:r>
            <a:endParaRPr lang="en-GB" sz="1100" dirty="0">
              <a:ea typeface="Calibri"/>
              <a:cs typeface="Times New Roman"/>
            </a:endParaRPr>
          </a:p>
          <a:p>
            <a:r>
              <a:rPr lang="en-US" sz="900" dirty="0">
                <a:ea typeface="Calibri"/>
                <a:cs typeface="Times New Roman"/>
              </a:rPr>
              <a:t>2. Do you think the change proposed will benefit your </a:t>
            </a:r>
            <a:r>
              <a:rPr lang="en-US" sz="900" dirty="0" err="1">
                <a:ea typeface="Calibri"/>
                <a:cs typeface="Times New Roman"/>
              </a:rPr>
              <a:t>organisation</a:t>
            </a:r>
            <a:r>
              <a:rPr lang="en-US" sz="900" dirty="0">
                <a:ea typeface="Calibri"/>
                <a:cs typeface="Times New Roman"/>
              </a:rPr>
              <a:t> and / or the market? Please provide any quantifiable outputs as well as any assumptions.</a:t>
            </a:r>
            <a:endParaRPr lang="en-GB" sz="900" dirty="0">
              <a:ea typeface="Calibri"/>
              <a:cs typeface="Times New Roman"/>
            </a:endParaRPr>
          </a:p>
          <a:p>
            <a:r>
              <a:rPr lang="en-GB" sz="900" dirty="0">
                <a:ea typeface="Calibri"/>
                <a:cs typeface="Times New Roman"/>
              </a:rPr>
              <a:t>3.</a:t>
            </a:r>
            <a:r>
              <a:rPr lang="en-US" sz="900" dirty="0">
                <a:ea typeface="Calibri"/>
                <a:cs typeface="Times New Roman"/>
              </a:rPr>
              <a:t> As a result of this change, would your </a:t>
            </a:r>
            <a:r>
              <a:rPr lang="en-US" sz="900" dirty="0" err="1">
                <a:ea typeface="Calibri"/>
                <a:cs typeface="Times New Roman"/>
              </a:rPr>
              <a:t>organisation</a:t>
            </a:r>
            <a:r>
              <a:rPr lang="en-US" sz="900" dirty="0">
                <a:ea typeface="Calibri"/>
                <a:cs typeface="Times New Roman"/>
              </a:rPr>
              <a:t> support this to be implemented within a minor/major release.  What Lead time is needed</a:t>
            </a:r>
            <a:endParaRPr lang="en-GB" sz="900" dirty="0">
              <a:ea typeface="Calibri"/>
              <a:cs typeface="Times New Roman"/>
            </a:endParaRPr>
          </a:p>
          <a:p>
            <a:r>
              <a:rPr lang="en-US" sz="900" dirty="0">
                <a:cs typeface="Times New Roman"/>
              </a:rPr>
              <a:t>4. Do you agree with the principles of this funding as indicated in section A6 (Service Lines and Funding)?</a:t>
            </a:r>
            <a:endParaRPr lang="en-GB" sz="900" dirty="0">
              <a:cs typeface="Times New Roman"/>
            </a:endParaRPr>
          </a:p>
        </p:txBody>
      </p:sp>
    </p:spTree>
    <p:extLst>
      <p:ext uri="{BB962C8B-B14F-4D97-AF65-F5344CB8AC3E}">
        <p14:creationId xmlns:p14="http://schemas.microsoft.com/office/powerpoint/2010/main" val="3940288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04746018"/>
              </p:ext>
            </p:extLst>
          </p:nvPr>
        </p:nvGraphicFramePr>
        <p:xfrm>
          <a:off x="104805" y="141605"/>
          <a:ext cx="8934390" cy="4860290"/>
        </p:xfrm>
        <a:graphic>
          <a:graphicData uri="http://schemas.openxmlformats.org/drawingml/2006/table">
            <a:tbl>
              <a:tblPr firstRow="1" firstCol="1" bandRow="1">
                <a:tableStyleId>{5940675A-B579-460E-94D1-54222C63F5DA}</a:tableStyleId>
              </a:tblPr>
              <a:tblGrid>
                <a:gridCol w="1010811">
                  <a:extLst>
                    <a:ext uri="{9D8B030D-6E8A-4147-A177-3AD203B41FA5}">
                      <a16:colId xmlns:a16="http://schemas.microsoft.com/office/drawing/2014/main" val="20001"/>
                    </a:ext>
                  </a:extLst>
                </a:gridCol>
                <a:gridCol w="792088">
                  <a:extLst>
                    <a:ext uri="{9D8B030D-6E8A-4147-A177-3AD203B41FA5}">
                      <a16:colId xmlns:a16="http://schemas.microsoft.com/office/drawing/2014/main" val="3340208386"/>
                    </a:ext>
                  </a:extLst>
                </a:gridCol>
                <a:gridCol w="6480720">
                  <a:extLst>
                    <a:ext uri="{9D8B030D-6E8A-4147-A177-3AD203B41FA5}">
                      <a16:colId xmlns:a16="http://schemas.microsoft.com/office/drawing/2014/main" val="20007"/>
                    </a:ext>
                  </a:extLst>
                </a:gridCol>
                <a:gridCol w="650771">
                  <a:extLst>
                    <a:ext uri="{9D8B030D-6E8A-4147-A177-3AD203B41FA5}">
                      <a16:colId xmlns:a16="http://schemas.microsoft.com/office/drawing/2014/main" val="20011"/>
                    </a:ext>
                  </a:extLst>
                </a:gridCol>
              </a:tblGrid>
              <a:tr h="419987">
                <a:tc>
                  <a:txBody>
                    <a:bodyPr/>
                    <a:lstStyle/>
                    <a:p>
                      <a:r>
                        <a:rPr lang="en-GB" sz="800" dirty="0"/>
                        <a:t>XRN and Title</a:t>
                      </a:r>
                    </a:p>
                    <a:p>
                      <a:r>
                        <a:rPr lang="en-GB" sz="800" dirty="0"/>
                        <a:t>Voting Party</a:t>
                      </a:r>
                    </a:p>
                    <a:p>
                      <a:r>
                        <a:rPr lang="en-GB" sz="800" dirty="0"/>
                        <a:t>Change Pack Ref</a:t>
                      </a:r>
                    </a:p>
                  </a:txBody>
                  <a:tcPr>
                    <a:solidFill>
                      <a:schemeClr val="tx2">
                        <a:lumMod val="40000"/>
                        <a:lumOff val="60000"/>
                      </a:schemeClr>
                    </a:solidFill>
                  </a:tcPr>
                </a:tc>
                <a:tc>
                  <a:txBody>
                    <a:bodyPr/>
                    <a:lstStyle/>
                    <a:p>
                      <a:pPr>
                        <a:lnSpc>
                          <a:spcPct val="115000"/>
                        </a:lnSpc>
                        <a:spcAft>
                          <a:spcPts val="0"/>
                        </a:spcAft>
                      </a:pPr>
                      <a:r>
                        <a:rPr lang="en-GB" sz="900" dirty="0">
                          <a:effectLst/>
                          <a:latin typeface="+mn-lt"/>
                          <a:ea typeface="Calibri"/>
                          <a:cs typeface="Times New Roman"/>
                        </a:rPr>
                        <a:t>Organisation</a:t>
                      </a:r>
                    </a:p>
                  </a:txBody>
                  <a:tcPr marL="59044" marR="59044" marT="0" marB="0">
                    <a:solidFill>
                      <a:schemeClr val="accent4">
                        <a:lumMod val="40000"/>
                        <a:lumOff val="60000"/>
                      </a:schemeClr>
                    </a:solidFill>
                  </a:tcPr>
                </a:tc>
                <a:tc>
                  <a:txBody>
                    <a:bodyPr/>
                    <a:lstStyle/>
                    <a:p>
                      <a:pPr>
                        <a:lnSpc>
                          <a:spcPct val="115000"/>
                        </a:lnSpc>
                        <a:spcAft>
                          <a:spcPts val="0"/>
                        </a:spcAft>
                      </a:pPr>
                      <a:endParaRPr lang="en-GB" sz="900" dirty="0">
                        <a:effectLst/>
                        <a:latin typeface="+mn-lt"/>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latin typeface="+mn-lt"/>
                          <a:ea typeface="Calibri"/>
                          <a:cs typeface="Times New Roman"/>
                        </a:rPr>
                        <a:t>Change Proposal in Principle </a:t>
                      </a:r>
                    </a:p>
                  </a:txBody>
                  <a:tcPr marL="59044" marR="59044" marT="0" marB="0">
                    <a:solidFill>
                      <a:schemeClr val="accent4">
                        <a:lumMod val="40000"/>
                        <a:lumOff val="60000"/>
                      </a:schemeClr>
                    </a:solidFill>
                  </a:tcPr>
                </a:tc>
                <a:extLst>
                  <a:ext uri="{0D108BD9-81ED-4DB2-BD59-A6C34878D82A}">
                    <a16:rowId xmlns:a16="http://schemas.microsoft.com/office/drawing/2014/main" val="10001"/>
                  </a:ext>
                </a:extLst>
              </a:tr>
              <a:tr h="764351">
                <a:tc>
                  <a:txBody>
                    <a:bodyPr/>
                    <a:lstStyle/>
                    <a:p>
                      <a:pPr>
                        <a:lnSpc>
                          <a:spcPct val="115000"/>
                        </a:lnSpc>
                        <a:spcAft>
                          <a:spcPts val="0"/>
                        </a:spcAft>
                      </a:pPr>
                      <a:r>
                        <a:rPr lang="en-US" sz="900" dirty="0">
                          <a:effectLst/>
                          <a:latin typeface="+mn-lt"/>
                        </a:rPr>
                        <a:t>XRN5144 Enabling Re-assignment of Supplier Short Codes to Implement Supplier of Last Resort Directions</a:t>
                      </a: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Voting Party: All </a:t>
                      </a:r>
                    </a:p>
                    <a:p>
                      <a:pPr>
                        <a:lnSpc>
                          <a:spcPct val="115000"/>
                        </a:lnSpc>
                        <a:spcAft>
                          <a:spcPts val="0"/>
                        </a:spcAft>
                      </a:pPr>
                      <a:r>
                        <a:rPr lang="en-GB" sz="900" dirty="0">
                          <a:effectLst/>
                          <a:latin typeface="+mn-lt"/>
                        </a:rPr>
                        <a:t> </a:t>
                      </a: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Change Pack Ref:</a:t>
                      </a:r>
                    </a:p>
                    <a:p>
                      <a:pPr>
                        <a:lnSpc>
                          <a:spcPct val="115000"/>
                        </a:lnSpc>
                        <a:spcAft>
                          <a:spcPts val="0"/>
                        </a:spcAft>
                      </a:pPr>
                      <a:r>
                        <a:rPr lang="en-GB" sz="900" dirty="0">
                          <a:effectLst/>
                          <a:latin typeface="+mn-lt"/>
                          <a:ea typeface="Calibri"/>
                          <a:cs typeface="Times New Roman"/>
                          <a:hlinkClick r:id="rId2"/>
                        </a:rPr>
                        <a:t>2566.3 - MT - JR</a:t>
                      </a:r>
                      <a:endParaRPr lang="en-GB" sz="900" dirty="0">
                        <a:effectLst/>
                        <a:latin typeface="+mn-lt"/>
                        <a:ea typeface="Calibri"/>
                        <a:cs typeface="Times New Roman"/>
                      </a:endParaRPr>
                    </a:p>
                  </a:txBody>
                  <a:tcPr marL="59044" marR="59044" marT="0" marB="0"/>
                </a:tc>
                <a:tc>
                  <a:txBody>
                    <a:bodyPr/>
                    <a:lstStyle/>
                    <a:p>
                      <a:pPr>
                        <a:lnSpc>
                          <a:spcPct val="115000"/>
                        </a:lnSpc>
                        <a:spcAft>
                          <a:spcPts val="0"/>
                        </a:spcAft>
                      </a:pPr>
                      <a:r>
                        <a:rPr lang="en-GB" sz="900" dirty="0">
                          <a:effectLst/>
                          <a:latin typeface="+mn-lt"/>
                          <a:ea typeface="Calibri"/>
                          <a:cs typeface="Times New Roman"/>
                        </a:rPr>
                        <a:t>Wales and West</a:t>
                      </a:r>
                    </a:p>
                  </a:txBody>
                  <a:tcPr marL="59044" marR="59044" marT="0" marB="0"/>
                </a:tc>
                <a:tc>
                  <a:txBody>
                    <a:bodyPr/>
                    <a:lstStyle/>
                    <a:p>
                      <a:pPr>
                        <a:lnSpc>
                          <a:spcPct val="115000"/>
                        </a:lnSpc>
                        <a:spcAft>
                          <a:spcPts val="0"/>
                        </a:spcAft>
                      </a:pPr>
                      <a:r>
                        <a:rPr lang="en-US" sz="900" dirty="0">
                          <a:effectLst/>
                          <a:latin typeface="+mn-lt"/>
                          <a:ea typeface="Calibri"/>
                          <a:cs typeface="Times New Roman"/>
                        </a:rPr>
                        <a:t>Q1 - We think that the change poses a material risk to WWU because we will use the link between Supplier short code and the legal entity.  this will have a number of impacts on WWU.  We think This proposal has been put forward to solve a small but urgent problem (speedy transfer in case a Supplier of Last Resort is appointed) but creates a much larger and enduring problem.</a:t>
                      </a:r>
                    </a:p>
                    <a:p>
                      <a:pPr>
                        <a:lnSpc>
                          <a:spcPct val="115000"/>
                        </a:lnSpc>
                        <a:spcAft>
                          <a:spcPts val="0"/>
                        </a:spcAft>
                      </a:pPr>
                      <a:r>
                        <a:rPr lang="en-US" sz="900" dirty="0">
                          <a:effectLst/>
                          <a:latin typeface="+mn-lt"/>
                          <a:ea typeface="Calibri"/>
                          <a:cs typeface="Times New Roman"/>
                        </a:rPr>
                        <a:t>If Supply short code ABC moves from X ltd to Y ltd then unless a clear record is kept of exactly when this happened we will not have a clear view of the company history.  It also means that any reports based on Supplier Short Codes would need to be checked in case there was a change of owner and the reports would fail to give a true picture.   Over time it would mean that these reports would become unusable particularly if they were done over a few years where there were a number of movements of Supplier Short Codes.</a:t>
                      </a:r>
                    </a:p>
                    <a:p>
                      <a:pPr>
                        <a:lnSpc>
                          <a:spcPct val="115000"/>
                        </a:lnSpc>
                        <a:spcAft>
                          <a:spcPts val="0"/>
                        </a:spcAft>
                      </a:pPr>
                      <a:r>
                        <a:rPr lang="en-US" sz="900" dirty="0">
                          <a:effectLst/>
                          <a:latin typeface="+mn-lt"/>
                          <a:ea typeface="Calibri"/>
                          <a:cs typeface="Times New Roman"/>
                        </a:rPr>
                        <a:t>There is no shortage of short codes there are 26 cubed or 17,576 available.</a:t>
                      </a:r>
                    </a:p>
                    <a:p>
                      <a:pPr>
                        <a:lnSpc>
                          <a:spcPct val="115000"/>
                        </a:lnSpc>
                        <a:spcAft>
                          <a:spcPts val="0"/>
                        </a:spcAft>
                      </a:pPr>
                      <a:r>
                        <a:rPr lang="en-US" sz="900" dirty="0">
                          <a:effectLst/>
                          <a:latin typeface="+mn-lt"/>
                          <a:ea typeface="Calibri"/>
                          <a:cs typeface="Times New Roman"/>
                        </a:rPr>
                        <a:t>A specific financial impact relates to Supplier related debt for example for Post Emergency Metering Services.  If short codes move between legal entities then it will be difficult to identify the legal entity that is liable for the debt.  This will almost certainly lead to increased bad debt resulting in prices being higher than they otherwise would be.</a:t>
                      </a:r>
                    </a:p>
                    <a:p>
                      <a:pPr>
                        <a:lnSpc>
                          <a:spcPct val="115000"/>
                        </a:lnSpc>
                        <a:spcAft>
                          <a:spcPts val="0"/>
                        </a:spcAft>
                      </a:pPr>
                      <a:r>
                        <a:rPr lang="en-US" sz="900" dirty="0">
                          <a:effectLst/>
                          <a:latin typeface="+mn-lt"/>
                          <a:ea typeface="Calibri"/>
                          <a:cs typeface="Times New Roman"/>
                        </a:rPr>
                        <a:t>When a Supplier fails and a SOLR is appointed one of 2 things can happen.</a:t>
                      </a:r>
                    </a:p>
                    <a:p>
                      <a:pPr>
                        <a:lnSpc>
                          <a:spcPct val="115000"/>
                        </a:lnSpc>
                        <a:spcAft>
                          <a:spcPts val="0"/>
                        </a:spcAft>
                      </a:pPr>
                      <a:r>
                        <a:rPr lang="en-US" sz="900" dirty="0">
                          <a:effectLst/>
                          <a:latin typeface="+mn-lt"/>
                          <a:ea typeface="Calibri"/>
                          <a:cs typeface="Times New Roman"/>
                        </a:rPr>
                        <a:t>1. The SOLR becomes the holder of the failed Supplier's </a:t>
                      </a:r>
                      <a:r>
                        <a:rPr lang="en-US" sz="900" dirty="0" err="1">
                          <a:effectLst/>
                          <a:latin typeface="+mn-lt"/>
                          <a:ea typeface="Calibri"/>
                          <a:cs typeface="Times New Roman"/>
                        </a:rPr>
                        <a:t>licence</a:t>
                      </a:r>
                      <a:r>
                        <a:rPr lang="en-US" sz="900" dirty="0">
                          <a:effectLst/>
                          <a:latin typeface="+mn-lt"/>
                          <a:ea typeface="Calibri"/>
                          <a:cs typeface="Times New Roman"/>
                        </a:rPr>
                        <a:t> and the short-code moves across to the new supplier.   Industry records do not need to be changed but we need an additional Supplier account to be set up for the Supplier taking on the failed Supplier's </a:t>
                      </a:r>
                      <a:r>
                        <a:rPr lang="en-US" sz="900" dirty="0" err="1">
                          <a:effectLst/>
                          <a:latin typeface="+mn-lt"/>
                          <a:ea typeface="Calibri"/>
                          <a:cs typeface="Times New Roman"/>
                        </a:rPr>
                        <a:t>licence</a:t>
                      </a:r>
                      <a:r>
                        <a:rPr lang="en-US" sz="900" dirty="0">
                          <a:effectLst/>
                          <a:latin typeface="+mn-lt"/>
                          <a:ea typeface="Calibri"/>
                          <a:cs typeface="Times New Roman"/>
                        </a:rPr>
                        <a:t> for the new extra short-code under their entity. </a:t>
                      </a:r>
                    </a:p>
                    <a:p>
                      <a:pPr>
                        <a:lnSpc>
                          <a:spcPct val="115000"/>
                        </a:lnSpc>
                        <a:spcAft>
                          <a:spcPts val="0"/>
                        </a:spcAft>
                      </a:pPr>
                      <a:r>
                        <a:rPr lang="en-US" sz="900" dirty="0">
                          <a:effectLst/>
                          <a:latin typeface="+mn-lt"/>
                          <a:ea typeface="Calibri"/>
                          <a:cs typeface="Times New Roman"/>
                        </a:rPr>
                        <a:t>2. The </a:t>
                      </a:r>
                      <a:r>
                        <a:rPr lang="en-US" sz="900" dirty="0" err="1">
                          <a:effectLst/>
                          <a:latin typeface="+mn-lt"/>
                          <a:ea typeface="Calibri"/>
                          <a:cs typeface="Times New Roman"/>
                        </a:rPr>
                        <a:t>licence</a:t>
                      </a:r>
                      <a:r>
                        <a:rPr lang="en-US" sz="900" dirty="0">
                          <a:effectLst/>
                          <a:latin typeface="+mn-lt"/>
                          <a:ea typeface="Calibri"/>
                          <a:cs typeface="Times New Roman"/>
                        </a:rPr>
                        <a:t> is revoked and the supply points move under the SOLR’s existing </a:t>
                      </a:r>
                      <a:r>
                        <a:rPr lang="en-US" sz="900" dirty="0" err="1">
                          <a:effectLst/>
                          <a:latin typeface="+mn-lt"/>
                          <a:ea typeface="Calibri"/>
                          <a:cs typeface="Times New Roman"/>
                        </a:rPr>
                        <a:t>licence</a:t>
                      </a:r>
                      <a:r>
                        <a:rPr lang="en-US" sz="900" dirty="0">
                          <a:effectLst/>
                          <a:latin typeface="+mn-lt"/>
                          <a:ea typeface="Calibri"/>
                          <a:cs typeface="Times New Roman"/>
                        </a:rPr>
                        <a:t>/short-code. This requires prompt notification of the short-code to which the </a:t>
                      </a:r>
                      <a:r>
                        <a:rPr lang="en-US" sz="900" dirty="0" err="1">
                          <a:effectLst/>
                          <a:latin typeface="+mn-lt"/>
                          <a:ea typeface="Calibri"/>
                          <a:cs typeface="Times New Roman"/>
                        </a:rPr>
                        <a:t>the</a:t>
                      </a:r>
                      <a:r>
                        <a:rPr lang="en-US" sz="900" dirty="0">
                          <a:effectLst/>
                          <a:latin typeface="+mn-lt"/>
                          <a:ea typeface="Calibri"/>
                          <a:cs typeface="Times New Roman"/>
                        </a:rPr>
                        <a:t> supply points are being moved.</a:t>
                      </a:r>
                    </a:p>
                    <a:p>
                      <a:pPr>
                        <a:lnSpc>
                          <a:spcPct val="115000"/>
                        </a:lnSpc>
                        <a:spcAft>
                          <a:spcPts val="0"/>
                        </a:spcAft>
                      </a:pPr>
                      <a:r>
                        <a:rPr lang="en-US" sz="900" dirty="0">
                          <a:effectLst/>
                          <a:latin typeface="+mn-lt"/>
                          <a:ea typeface="Calibri"/>
                          <a:cs typeface="Times New Roman"/>
                        </a:rPr>
                        <a:t>The proposal is for a hybrid of these that would see the </a:t>
                      </a:r>
                      <a:r>
                        <a:rPr lang="en-US" sz="900" dirty="0" err="1">
                          <a:effectLst/>
                          <a:latin typeface="+mn-lt"/>
                          <a:ea typeface="Calibri"/>
                          <a:cs typeface="Times New Roman"/>
                        </a:rPr>
                        <a:t>the</a:t>
                      </a:r>
                      <a:r>
                        <a:rPr lang="en-US" sz="900" dirty="0">
                          <a:effectLst/>
                          <a:latin typeface="+mn-lt"/>
                          <a:ea typeface="Calibri"/>
                          <a:cs typeface="Times New Roman"/>
                        </a:rPr>
                        <a:t> failed Supplier's Short Code moved but without the </a:t>
                      </a:r>
                      <a:r>
                        <a:rPr lang="en-US" sz="900" dirty="0" err="1">
                          <a:effectLst/>
                          <a:latin typeface="+mn-lt"/>
                          <a:ea typeface="Calibri"/>
                          <a:cs typeface="Times New Roman"/>
                        </a:rPr>
                        <a:t>licence</a:t>
                      </a:r>
                      <a:r>
                        <a:rPr lang="en-US" sz="900" dirty="0">
                          <a:effectLst/>
                          <a:latin typeface="+mn-lt"/>
                          <a:ea typeface="Calibri"/>
                          <a:cs typeface="Times New Roman"/>
                        </a:rPr>
                        <a:t> being transferred to the new Supplier, thereby destroying any link between the legal entity and the short code.</a:t>
                      </a:r>
                    </a:p>
                    <a:p>
                      <a:pPr>
                        <a:lnSpc>
                          <a:spcPct val="115000"/>
                        </a:lnSpc>
                        <a:spcAft>
                          <a:spcPts val="0"/>
                        </a:spcAft>
                      </a:pPr>
                      <a:r>
                        <a:rPr lang="en-US" sz="900" dirty="0">
                          <a:effectLst/>
                          <a:latin typeface="+mn-lt"/>
                          <a:ea typeface="Calibri"/>
                          <a:cs typeface="Times New Roman"/>
                        </a:rPr>
                        <a:t>Q2 -  The change will not benefit WWU.</a:t>
                      </a:r>
                    </a:p>
                    <a:p>
                      <a:pPr>
                        <a:lnSpc>
                          <a:spcPct val="115000"/>
                        </a:lnSpc>
                        <a:spcAft>
                          <a:spcPts val="0"/>
                        </a:spcAft>
                      </a:pPr>
                      <a:r>
                        <a:rPr lang="en-US" sz="900" dirty="0">
                          <a:effectLst/>
                          <a:latin typeface="+mn-lt"/>
                          <a:ea typeface="Calibri"/>
                          <a:cs typeface="Times New Roman"/>
                        </a:rPr>
                        <a:t>At the very least if will make reports based on Supplier short codes unreliable and will require someone to know that short code ABC transferred from legal entity X to Y on a certain date.  At worst it will mean increased PEMS bad debt.  We would expect it to lead to more substantial risks for Shippers that ship for third party Suppliers.</a:t>
                      </a:r>
                    </a:p>
                    <a:p>
                      <a:pPr>
                        <a:lnSpc>
                          <a:spcPct val="115000"/>
                        </a:lnSpc>
                        <a:spcAft>
                          <a:spcPts val="0"/>
                        </a:spcAft>
                      </a:pPr>
                      <a:r>
                        <a:rPr lang="en-US" sz="900" dirty="0">
                          <a:effectLst/>
                          <a:latin typeface="+mn-lt"/>
                          <a:ea typeface="Calibri"/>
                          <a:cs typeface="Times New Roman"/>
                        </a:rPr>
                        <a:t>Q3 - We do not support this progressing either as a major or minor release.</a:t>
                      </a:r>
                    </a:p>
                    <a:p>
                      <a:pPr>
                        <a:lnSpc>
                          <a:spcPct val="115000"/>
                        </a:lnSpc>
                        <a:spcAft>
                          <a:spcPts val="0"/>
                        </a:spcAft>
                      </a:pPr>
                      <a:r>
                        <a:rPr lang="en-US" sz="900" dirty="0">
                          <a:effectLst/>
                          <a:latin typeface="+mn-lt"/>
                          <a:ea typeface="Calibri"/>
                          <a:cs typeface="Times New Roman"/>
                        </a:rPr>
                        <a:t>Q4 - This seems to have come out of the faster switching project and should be funded as a Shipper funded consequential change.</a:t>
                      </a:r>
                      <a:endParaRPr lang="en-GB" sz="900" dirty="0">
                        <a:effectLst/>
                        <a:latin typeface="+mn-lt"/>
                        <a:ea typeface="Calibri"/>
                        <a:cs typeface="Times New Roman"/>
                      </a:endParaRPr>
                    </a:p>
                  </a:txBody>
                  <a:tcPr marL="59044" marR="59044"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Reject</a:t>
                      </a:r>
                    </a:p>
                  </a:txBody>
                  <a:tcPr marL="59044" marR="59044"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8691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10571896"/>
              </p:ext>
            </p:extLst>
          </p:nvPr>
        </p:nvGraphicFramePr>
        <p:xfrm>
          <a:off x="104805" y="931073"/>
          <a:ext cx="8934390" cy="4016941"/>
        </p:xfrm>
        <a:graphic>
          <a:graphicData uri="http://schemas.openxmlformats.org/drawingml/2006/table">
            <a:tbl>
              <a:tblPr firstRow="1" firstCol="1" bandRow="1">
                <a:tableStyleId>{5940675A-B579-460E-94D1-54222C63F5DA}</a:tableStyleId>
              </a:tblPr>
              <a:tblGrid>
                <a:gridCol w="1463785">
                  <a:extLst>
                    <a:ext uri="{9D8B030D-6E8A-4147-A177-3AD203B41FA5}">
                      <a16:colId xmlns:a16="http://schemas.microsoft.com/office/drawing/2014/main" val="20001"/>
                    </a:ext>
                  </a:extLst>
                </a:gridCol>
                <a:gridCol w="797538">
                  <a:extLst>
                    <a:ext uri="{9D8B030D-6E8A-4147-A177-3AD203B41FA5}">
                      <a16:colId xmlns:a16="http://schemas.microsoft.com/office/drawing/2014/main" val="3340208386"/>
                    </a:ext>
                  </a:extLst>
                </a:gridCol>
                <a:gridCol w="5951957">
                  <a:extLst>
                    <a:ext uri="{9D8B030D-6E8A-4147-A177-3AD203B41FA5}">
                      <a16:colId xmlns:a16="http://schemas.microsoft.com/office/drawing/2014/main" val="20007"/>
                    </a:ext>
                  </a:extLst>
                </a:gridCol>
                <a:gridCol w="721110">
                  <a:extLst>
                    <a:ext uri="{9D8B030D-6E8A-4147-A177-3AD203B41FA5}">
                      <a16:colId xmlns:a16="http://schemas.microsoft.com/office/drawing/2014/main" val="20011"/>
                    </a:ext>
                  </a:extLst>
                </a:gridCol>
              </a:tblGrid>
              <a:tr h="834873">
                <a:tc>
                  <a:txBody>
                    <a:bodyPr/>
                    <a:lstStyle/>
                    <a:p>
                      <a:r>
                        <a:rPr lang="en-GB" sz="1000" dirty="0"/>
                        <a:t>XRN and Title</a:t>
                      </a:r>
                    </a:p>
                    <a:p>
                      <a:r>
                        <a:rPr lang="en-GB" sz="1000" dirty="0"/>
                        <a:t>Voting Party</a:t>
                      </a:r>
                    </a:p>
                    <a:p>
                      <a:r>
                        <a:rPr lang="en-GB" sz="1000" dirty="0"/>
                        <a:t>Change Pack Ref</a:t>
                      </a:r>
                    </a:p>
                  </a:txBody>
                  <a:tcPr>
                    <a:solidFill>
                      <a:schemeClr val="tx2">
                        <a:lumMod val="40000"/>
                        <a:lumOff val="60000"/>
                      </a:schemeClr>
                    </a:solidFill>
                  </a:tcPr>
                </a:tc>
                <a:tc>
                  <a:txBody>
                    <a:bodyPr/>
                    <a:lstStyle/>
                    <a:p>
                      <a:pPr>
                        <a:lnSpc>
                          <a:spcPct val="115000"/>
                        </a:lnSpc>
                        <a:spcAft>
                          <a:spcPts val="0"/>
                        </a:spcAft>
                      </a:pPr>
                      <a:r>
                        <a:rPr lang="en-GB" sz="900" dirty="0">
                          <a:effectLst/>
                          <a:latin typeface="+mn-lt"/>
                          <a:ea typeface="Calibri"/>
                          <a:cs typeface="Times New Roman"/>
                        </a:rPr>
                        <a:t>Organisation</a:t>
                      </a:r>
                    </a:p>
                  </a:txBody>
                  <a:tcPr marL="59044" marR="59044" marT="0" marB="0">
                    <a:solidFill>
                      <a:schemeClr val="accent4">
                        <a:lumMod val="40000"/>
                        <a:lumOff val="60000"/>
                      </a:schemeClr>
                    </a:solidFill>
                  </a:tcPr>
                </a:tc>
                <a:tc>
                  <a:txBody>
                    <a:bodyPr/>
                    <a:lstStyle/>
                    <a:p>
                      <a:pPr>
                        <a:lnSpc>
                          <a:spcPct val="115000"/>
                        </a:lnSpc>
                        <a:spcAft>
                          <a:spcPts val="0"/>
                        </a:spcAft>
                      </a:pPr>
                      <a:endParaRPr lang="en-GB" sz="900" dirty="0">
                        <a:effectLst/>
                        <a:latin typeface="+mn-lt"/>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700" dirty="0">
                          <a:effectLst/>
                          <a:latin typeface="+mn-lt"/>
                          <a:ea typeface="Calibri"/>
                          <a:cs typeface="Times New Roman"/>
                        </a:rPr>
                        <a:t>Change Proposal in Principle :</a:t>
                      </a:r>
                    </a:p>
                    <a:p>
                      <a:pPr marL="171450" indent="-171450">
                        <a:lnSpc>
                          <a:spcPct val="115000"/>
                        </a:lnSpc>
                        <a:spcAft>
                          <a:spcPts val="0"/>
                        </a:spcAft>
                        <a:buFont typeface="Arial" panose="020B0604020202020204" pitchFamily="34" charset="0"/>
                        <a:buChar char="•"/>
                      </a:pPr>
                      <a:r>
                        <a:rPr lang="en-GB" sz="700" dirty="0">
                          <a:effectLst/>
                          <a:latin typeface="+mn-lt"/>
                          <a:ea typeface="Calibri"/>
                          <a:cs typeface="Times New Roman"/>
                        </a:rPr>
                        <a:t>Approve</a:t>
                      </a:r>
                    </a:p>
                    <a:p>
                      <a:pPr marL="171450" indent="-171450">
                        <a:lnSpc>
                          <a:spcPct val="115000"/>
                        </a:lnSpc>
                        <a:spcAft>
                          <a:spcPts val="0"/>
                        </a:spcAft>
                        <a:buFont typeface="Arial" panose="020B0604020202020204" pitchFamily="34" charset="0"/>
                        <a:buChar char="•"/>
                      </a:pPr>
                      <a:r>
                        <a:rPr lang="en-GB" sz="700" dirty="0">
                          <a:effectLst/>
                          <a:latin typeface="+mn-lt"/>
                          <a:ea typeface="Calibri"/>
                          <a:cs typeface="Times New Roman"/>
                        </a:rPr>
                        <a:t>Reject</a:t>
                      </a:r>
                    </a:p>
                    <a:p>
                      <a:pPr marL="171450" indent="-171450">
                        <a:lnSpc>
                          <a:spcPct val="115000"/>
                        </a:lnSpc>
                        <a:spcAft>
                          <a:spcPts val="0"/>
                        </a:spcAft>
                        <a:buFont typeface="Arial" panose="020B0604020202020204" pitchFamily="34" charset="0"/>
                        <a:buChar char="•"/>
                      </a:pPr>
                      <a:r>
                        <a:rPr lang="en-GB" sz="700" dirty="0">
                          <a:effectLst/>
                          <a:latin typeface="+mn-lt"/>
                          <a:ea typeface="Calibri"/>
                          <a:cs typeface="Times New Roman"/>
                        </a:rPr>
                        <a:t>Defer</a:t>
                      </a:r>
                    </a:p>
                  </a:txBody>
                  <a:tcPr marL="59044" marR="59044" marT="0" marB="0">
                    <a:solidFill>
                      <a:schemeClr val="accent4">
                        <a:lumMod val="40000"/>
                        <a:lumOff val="60000"/>
                      </a:schemeClr>
                    </a:solidFill>
                  </a:tcPr>
                </a:tc>
                <a:extLst>
                  <a:ext uri="{0D108BD9-81ED-4DB2-BD59-A6C34878D82A}">
                    <a16:rowId xmlns:a16="http://schemas.microsoft.com/office/drawing/2014/main" val="10001"/>
                  </a:ext>
                </a:extLst>
              </a:tr>
              <a:tr h="1270088">
                <a:tc rowSpan="2">
                  <a:txBody>
                    <a:bodyPr/>
                    <a:lstStyle/>
                    <a:p>
                      <a:pPr>
                        <a:lnSpc>
                          <a:spcPct val="115000"/>
                        </a:lnSpc>
                        <a:spcAft>
                          <a:spcPts val="0"/>
                        </a:spcAft>
                      </a:pPr>
                      <a:r>
                        <a:rPr lang="en-US" sz="900" dirty="0">
                          <a:effectLst/>
                          <a:latin typeface="+mn-lt"/>
                        </a:rPr>
                        <a:t>XRN5144 Enabling Re-assignment of Supplier Short Codes to Implement Supplier of Last Resort Directions</a:t>
                      </a: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Voting Party: All </a:t>
                      </a:r>
                    </a:p>
                    <a:p>
                      <a:pPr>
                        <a:lnSpc>
                          <a:spcPct val="115000"/>
                        </a:lnSpc>
                        <a:spcAft>
                          <a:spcPts val="0"/>
                        </a:spcAft>
                      </a:pPr>
                      <a:r>
                        <a:rPr lang="en-GB" sz="900" dirty="0">
                          <a:effectLst/>
                          <a:latin typeface="+mn-lt"/>
                        </a:rPr>
                        <a:t> </a:t>
                      </a:r>
                    </a:p>
                    <a:p>
                      <a:pPr>
                        <a:lnSpc>
                          <a:spcPct val="115000"/>
                        </a:lnSpc>
                        <a:spcAft>
                          <a:spcPts val="0"/>
                        </a:spcAft>
                      </a:pPr>
                      <a:endParaRPr lang="en-GB" sz="900" dirty="0">
                        <a:effectLst/>
                        <a:latin typeface="+mn-lt"/>
                      </a:endParaRPr>
                    </a:p>
                    <a:p>
                      <a:pPr>
                        <a:lnSpc>
                          <a:spcPct val="115000"/>
                        </a:lnSpc>
                        <a:spcAft>
                          <a:spcPts val="0"/>
                        </a:spcAft>
                      </a:pPr>
                      <a:endParaRPr lang="en-GB" sz="900" dirty="0">
                        <a:effectLst/>
                        <a:latin typeface="+mn-lt"/>
                      </a:endParaRPr>
                    </a:p>
                    <a:p>
                      <a:pPr>
                        <a:lnSpc>
                          <a:spcPct val="115000"/>
                        </a:lnSpc>
                        <a:spcAft>
                          <a:spcPts val="0"/>
                        </a:spcAft>
                      </a:pPr>
                      <a:r>
                        <a:rPr lang="en-GB" sz="900" dirty="0">
                          <a:effectLst/>
                          <a:latin typeface="+mn-lt"/>
                          <a:ea typeface="Calibri"/>
                          <a:cs typeface="Times New Roman"/>
                        </a:rPr>
                        <a:t>Change Pack Ref:</a:t>
                      </a:r>
                    </a:p>
                    <a:p>
                      <a:pPr>
                        <a:lnSpc>
                          <a:spcPct val="115000"/>
                        </a:lnSpc>
                        <a:spcAft>
                          <a:spcPts val="0"/>
                        </a:spcAft>
                      </a:pPr>
                      <a:r>
                        <a:rPr lang="en-GB" sz="900" dirty="0">
                          <a:effectLst/>
                          <a:latin typeface="+mn-lt"/>
                          <a:ea typeface="Calibri"/>
                          <a:cs typeface="Times New Roman"/>
                          <a:hlinkClick r:id="rId2"/>
                        </a:rPr>
                        <a:t>2566.3 - MT - JR</a:t>
                      </a:r>
                      <a:endParaRPr lang="en-GB" sz="900" dirty="0">
                        <a:effectLst/>
                        <a:latin typeface="+mn-lt"/>
                        <a:ea typeface="Calibri"/>
                        <a:cs typeface="Times New Roman"/>
                      </a:endParaRPr>
                    </a:p>
                  </a:txBody>
                  <a:tcPr marL="59044" marR="59044" marT="0" marB="0"/>
                </a:tc>
                <a:tc>
                  <a:txBody>
                    <a:bodyPr/>
                    <a:lstStyle/>
                    <a:p>
                      <a:pPr>
                        <a:lnSpc>
                          <a:spcPct val="115000"/>
                        </a:lnSpc>
                        <a:spcAft>
                          <a:spcPts val="0"/>
                        </a:spcAft>
                      </a:pPr>
                      <a:r>
                        <a:rPr lang="en-GB" sz="900" dirty="0">
                          <a:effectLst/>
                          <a:latin typeface="+mn-lt"/>
                          <a:ea typeface="Calibri"/>
                          <a:cs typeface="Times New Roman"/>
                        </a:rPr>
                        <a:t>Scottish Power</a:t>
                      </a:r>
                    </a:p>
                  </a:txBody>
                  <a:tcPr marL="59044" marR="59044" marT="0" marB="0"/>
                </a:tc>
                <a:tc>
                  <a:txBody>
                    <a:bodyPr/>
                    <a:lstStyle/>
                    <a:p>
                      <a:pPr>
                        <a:lnSpc>
                          <a:spcPct val="115000"/>
                        </a:lnSpc>
                        <a:spcAft>
                          <a:spcPts val="0"/>
                        </a:spcAft>
                      </a:pPr>
                      <a:r>
                        <a:rPr lang="en-US" sz="900" dirty="0">
                          <a:effectLst/>
                          <a:latin typeface="+mn-lt"/>
                          <a:ea typeface="Calibri"/>
                          <a:cs typeface="Times New Roman"/>
                        </a:rPr>
                        <a:t>Q1 - More time is required to impact assess this change and identify what material risk/cost this could  have on Scottish Power. Given the fact there is now a 6 months delay to the CSS </a:t>
                      </a:r>
                      <a:r>
                        <a:rPr lang="en-US" sz="900" dirty="0" err="1">
                          <a:effectLst/>
                          <a:latin typeface="+mn-lt"/>
                          <a:ea typeface="Calibri"/>
                          <a:cs typeface="Times New Roman"/>
                        </a:rPr>
                        <a:t>Programme</a:t>
                      </a:r>
                      <a:r>
                        <a:rPr lang="en-US" sz="900" dirty="0">
                          <a:effectLst/>
                          <a:latin typeface="+mn-lt"/>
                          <a:ea typeface="Calibri"/>
                          <a:cs typeface="Times New Roman"/>
                        </a:rPr>
                        <a:t>, we would be appreciative of an extension to fully understand the impacts to our business system and processes. </a:t>
                      </a:r>
                    </a:p>
                    <a:p>
                      <a:pPr>
                        <a:lnSpc>
                          <a:spcPct val="115000"/>
                        </a:lnSpc>
                        <a:spcAft>
                          <a:spcPts val="0"/>
                        </a:spcAft>
                      </a:pPr>
                      <a:r>
                        <a:rPr lang="en-US" sz="900" dirty="0">
                          <a:effectLst/>
                          <a:latin typeface="+mn-lt"/>
                          <a:ea typeface="Calibri"/>
                          <a:cs typeface="Times New Roman"/>
                        </a:rPr>
                        <a:t>Q2 - No, the vast majority of </a:t>
                      </a:r>
                      <a:r>
                        <a:rPr lang="en-US" sz="900" dirty="0" err="1">
                          <a:effectLst/>
                          <a:latin typeface="+mn-lt"/>
                          <a:ea typeface="Calibri"/>
                          <a:cs typeface="Times New Roman"/>
                        </a:rPr>
                        <a:t>SoLRs</a:t>
                      </a:r>
                      <a:r>
                        <a:rPr lang="en-US" sz="900" dirty="0">
                          <a:effectLst/>
                          <a:latin typeface="+mn-lt"/>
                          <a:ea typeface="Calibri"/>
                          <a:cs typeface="Times New Roman"/>
                        </a:rPr>
                        <a:t> take responsibility of the ID going forward.  If this change is approved, it would only add to confusion.  </a:t>
                      </a:r>
                    </a:p>
                    <a:p>
                      <a:pPr>
                        <a:lnSpc>
                          <a:spcPct val="115000"/>
                        </a:lnSpc>
                        <a:spcAft>
                          <a:spcPts val="0"/>
                        </a:spcAft>
                      </a:pPr>
                      <a:r>
                        <a:rPr lang="en-US" sz="900" dirty="0">
                          <a:effectLst/>
                          <a:latin typeface="+mn-lt"/>
                          <a:ea typeface="Calibri"/>
                          <a:cs typeface="Times New Roman"/>
                        </a:rPr>
                        <a:t>We would be looking for the change to include effective from AND to dates.</a:t>
                      </a:r>
                    </a:p>
                    <a:p>
                      <a:pPr>
                        <a:lnSpc>
                          <a:spcPct val="115000"/>
                        </a:lnSpc>
                        <a:spcAft>
                          <a:spcPts val="0"/>
                        </a:spcAft>
                      </a:pPr>
                      <a:r>
                        <a:rPr lang="en-US" sz="900" dirty="0">
                          <a:effectLst/>
                          <a:latin typeface="+mn-lt"/>
                          <a:ea typeface="Calibri"/>
                          <a:cs typeface="Times New Roman"/>
                        </a:rPr>
                        <a:t>Q3 - Major Release</a:t>
                      </a:r>
                    </a:p>
                    <a:p>
                      <a:pPr>
                        <a:lnSpc>
                          <a:spcPct val="115000"/>
                        </a:lnSpc>
                        <a:spcAft>
                          <a:spcPts val="0"/>
                        </a:spcAft>
                      </a:pPr>
                      <a:r>
                        <a:rPr lang="en-US" sz="900" dirty="0">
                          <a:effectLst/>
                          <a:latin typeface="+mn-lt"/>
                          <a:ea typeface="Calibri"/>
                          <a:cs typeface="Times New Roman"/>
                        </a:rPr>
                        <a:t>Q4 - Yes</a:t>
                      </a:r>
                      <a:endParaRPr lang="en-GB" sz="900" dirty="0">
                        <a:effectLst/>
                        <a:latin typeface="+mn-lt"/>
                        <a:ea typeface="Calibri"/>
                        <a:cs typeface="Times New Roman"/>
                      </a:endParaRPr>
                    </a:p>
                  </a:txBody>
                  <a:tcPr marL="59044" marR="59044"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mn-lt"/>
                          <a:ea typeface="+mn-ea"/>
                          <a:cs typeface="+mn-cs"/>
                        </a:rPr>
                        <a:t>Defer</a:t>
                      </a:r>
                    </a:p>
                  </a:txBody>
                  <a:tcPr marL="59044" marR="59044" marT="0" marB="0"/>
                </a:tc>
                <a:extLst>
                  <a:ext uri="{0D108BD9-81ED-4DB2-BD59-A6C34878D82A}">
                    <a16:rowId xmlns:a16="http://schemas.microsoft.com/office/drawing/2014/main" val="10002"/>
                  </a:ext>
                </a:extLst>
              </a:tr>
              <a:tr h="1911980">
                <a:tc vMerge="1">
                  <a:txBody>
                    <a:bodyPr/>
                    <a:lstStyle/>
                    <a:p>
                      <a:pPr>
                        <a:lnSpc>
                          <a:spcPct val="115000"/>
                        </a:lnSpc>
                        <a:spcAft>
                          <a:spcPts val="0"/>
                        </a:spcAft>
                      </a:pPr>
                      <a:endParaRPr lang="en-GB" sz="900" dirty="0">
                        <a:effectLst/>
                        <a:latin typeface="Calibri"/>
                        <a:ea typeface="Calibri"/>
                        <a:cs typeface="Times New Roman"/>
                      </a:endParaRPr>
                    </a:p>
                  </a:txBody>
                  <a:tcPr marL="59044" marR="59044" marT="0" marB="0"/>
                </a:tc>
                <a:tc>
                  <a:txBody>
                    <a:bodyPr/>
                    <a:lstStyle/>
                    <a:p>
                      <a:pPr>
                        <a:lnSpc>
                          <a:spcPct val="115000"/>
                        </a:lnSpc>
                        <a:spcAft>
                          <a:spcPts val="0"/>
                        </a:spcAft>
                      </a:pPr>
                      <a:r>
                        <a:rPr lang="en-GB" sz="900" dirty="0">
                          <a:effectLst/>
                          <a:latin typeface="+mn-lt"/>
                          <a:ea typeface="Calibri"/>
                          <a:cs typeface="Times New Roman"/>
                        </a:rPr>
                        <a:t>SGN</a:t>
                      </a:r>
                    </a:p>
                  </a:txBody>
                  <a:tcPr marL="59044" marR="59044" marT="0" marB="0"/>
                </a:tc>
                <a:tc>
                  <a:txBody>
                    <a:bodyPr/>
                    <a:lstStyle/>
                    <a:p>
                      <a:pPr>
                        <a:lnSpc>
                          <a:spcPct val="115000"/>
                        </a:lnSpc>
                        <a:spcAft>
                          <a:spcPts val="0"/>
                        </a:spcAft>
                      </a:pPr>
                      <a:r>
                        <a:rPr lang="en-US" sz="900" dirty="0">
                          <a:effectLst/>
                          <a:latin typeface="+mn-lt"/>
                          <a:ea typeface="Calibri"/>
                          <a:cs typeface="Times New Roman"/>
                        </a:rPr>
                        <a:t>Q1 - Yes – SGN as a Transporter believes the proposal to re-use the Supplier Sort Code may pose a material risk to our business.</a:t>
                      </a:r>
                    </a:p>
                    <a:p>
                      <a:pPr>
                        <a:lnSpc>
                          <a:spcPct val="115000"/>
                        </a:lnSpc>
                        <a:spcAft>
                          <a:spcPts val="0"/>
                        </a:spcAft>
                      </a:pPr>
                      <a:r>
                        <a:rPr lang="en-US" sz="900" dirty="0">
                          <a:effectLst/>
                          <a:latin typeface="+mn-lt"/>
                          <a:ea typeface="Calibri"/>
                          <a:cs typeface="Times New Roman"/>
                        </a:rPr>
                        <a:t>Re-use of the Supplier short code presents issues in relation to the current Post Emergency Metering Services (PEMS). Existing activity carried out under PEMS Contracts will impact the contractual relationships and billing due to the change in relationship which would be initiated by this proposal.</a:t>
                      </a:r>
                    </a:p>
                    <a:p>
                      <a:pPr>
                        <a:lnSpc>
                          <a:spcPct val="115000"/>
                        </a:lnSpc>
                        <a:spcAft>
                          <a:spcPts val="0"/>
                        </a:spcAft>
                      </a:pPr>
                      <a:r>
                        <a:rPr lang="en-US" sz="900" dirty="0">
                          <a:effectLst/>
                          <a:latin typeface="+mn-lt"/>
                          <a:ea typeface="Calibri"/>
                          <a:cs typeface="Times New Roman"/>
                        </a:rPr>
                        <a:t>Q2 - No - This will impact the ability to accurately identify a legal entity for contractual purposes. In addition, the wider implications to systems in breaking the relationship between the Supplier and Shipper have yet to be established.</a:t>
                      </a:r>
                    </a:p>
                    <a:p>
                      <a:pPr>
                        <a:lnSpc>
                          <a:spcPct val="115000"/>
                        </a:lnSpc>
                        <a:spcAft>
                          <a:spcPts val="0"/>
                        </a:spcAft>
                      </a:pPr>
                      <a:r>
                        <a:rPr lang="en-US" sz="900" dirty="0">
                          <a:effectLst/>
                          <a:latin typeface="+mn-lt"/>
                          <a:ea typeface="Calibri"/>
                          <a:cs typeface="Times New Roman"/>
                        </a:rPr>
                        <a:t>Q3 - In the event that this change were to be implemented, we would request a Major Release with a minimum of 6 months lead time. This would enable impacted parties to make operational and system changes to mitigate consequential contractual relationships. </a:t>
                      </a:r>
                    </a:p>
                    <a:p>
                      <a:pPr>
                        <a:lnSpc>
                          <a:spcPct val="115000"/>
                        </a:lnSpc>
                        <a:spcAft>
                          <a:spcPts val="0"/>
                        </a:spcAft>
                      </a:pPr>
                      <a:r>
                        <a:rPr lang="en-US" sz="900" dirty="0">
                          <a:effectLst/>
                          <a:latin typeface="+mn-lt"/>
                          <a:ea typeface="Calibri"/>
                          <a:cs typeface="Times New Roman"/>
                        </a:rPr>
                        <a:t>Q4 - No funding indication provided therefore no comment.</a:t>
                      </a:r>
                    </a:p>
                  </a:txBody>
                  <a:tcPr marL="59044" marR="59044"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Calibri"/>
                          <a:cs typeface="Times New Roman"/>
                        </a:rPr>
                        <a:t>Reject</a:t>
                      </a:r>
                    </a:p>
                  </a:txBody>
                  <a:tcPr marL="59044" marR="59044" marT="0" marB="0"/>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09B4BD36-431B-4E9E-A72D-4966E096B0F4}"/>
              </a:ext>
            </a:extLst>
          </p:cNvPr>
          <p:cNvSpPr txBox="1"/>
          <p:nvPr/>
        </p:nvSpPr>
        <p:spPr>
          <a:xfrm>
            <a:off x="104805" y="106314"/>
            <a:ext cx="8934390" cy="807913"/>
          </a:xfrm>
          <a:prstGeom prst="rect">
            <a:avLst/>
          </a:prstGeom>
          <a:noFill/>
        </p:spPr>
        <p:txBody>
          <a:bodyPr wrap="square" rtlCol="0">
            <a:spAutoFit/>
          </a:bodyPr>
          <a:lstStyle/>
          <a:p>
            <a:r>
              <a:rPr lang="en-GB" sz="1050" dirty="0"/>
              <a:t>Initial review questions</a:t>
            </a:r>
          </a:p>
          <a:p>
            <a:r>
              <a:rPr lang="en-US" sz="900" dirty="0"/>
              <a:t>1. Do you think the change proposed poses a material risk/cost to your </a:t>
            </a:r>
            <a:r>
              <a:rPr lang="en-US" sz="900" dirty="0" err="1"/>
              <a:t>organisation</a:t>
            </a:r>
            <a:r>
              <a:rPr lang="en-US" sz="900" dirty="0"/>
              <a:t> and / or the market? </a:t>
            </a:r>
            <a:endParaRPr lang="en-GB" sz="1100" dirty="0">
              <a:ea typeface="Calibri"/>
              <a:cs typeface="Times New Roman"/>
            </a:endParaRPr>
          </a:p>
          <a:p>
            <a:r>
              <a:rPr lang="en-US" sz="900" dirty="0">
                <a:ea typeface="Calibri"/>
                <a:cs typeface="Times New Roman"/>
              </a:rPr>
              <a:t>2. Do you think the change proposed will benefit your </a:t>
            </a:r>
            <a:r>
              <a:rPr lang="en-US" sz="900" dirty="0" err="1">
                <a:ea typeface="Calibri"/>
                <a:cs typeface="Times New Roman"/>
              </a:rPr>
              <a:t>organisation</a:t>
            </a:r>
            <a:r>
              <a:rPr lang="en-US" sz="900" dirty="0">
                <a:ea typeface="Calibri"/>
                <a:cs typeface="Times New Roman"/>
              </a:rPr>
              <a:t> and / or the market? Please provide any quantifiable outputs as well as any assumptions.</a:t>
            </a:r>
            <a:endParaRPr lang="en-GB" sz="900" dirty="0">
              <a:ea typeface="Calibri"/>
              <a:cs typeface="Times New Roman"/>
            </a:endParaRPr>
          </a:p>
          <a:p>
            <a:r>
              <a:rPr lang="en-GB" sz="900" dirty="0">
                <a:ea typeface="Calibri"/>
                <a:cs typeface="Times New Roman"/>
              </a:rPr>
              <a:t>3.</a:t>
            </a:r>
            <a:r>
              <a:rPr lang="en-US" sz="900" dirty="0">
                <a:ea typeface="Calibri"/>
                <a:cs typeface="Times New Roman"/>
              </a:rPr>
              <a:t> As a result of this change, would your </a:t>
            </a:r>
            <a:r>
              <a:rPr lang="en-US" sz="900" dirty="0" err="1">
                <a:ea typeface="Calibri"/>
                <a:cs typeface="Times New Roman"/>
              </a:rPr>
              <a:t>organisation</a:t>
            </a:r>
            <a:r>
              <a:rPr lang="en-US" sz="900" dirty="0">
                <a:ea typeface="Calibri"/>
                <a:cs typeface="Times New Roman"/>
              </a:rPr>
              <a:t> support this to be implemented within a minor/major release.  What Lead time is needed</a:t>
            </a:r>
            <a:endParaRPr lang="en-GB" sz="900" dirty="0">
              <a:ea typeface="Calibri"/>
              <a:cs typeface="Times New Roman"/>
            </a:endParaRPr>
          </a:p>
          <a:p>
            <a:r>
              <a:rPr lang="en-US" sz="900" dirty="0">
                <a:cs typeface="Times New Roman"/>
              </a:rPr>
              <a:t>4. Do you agree with the principles of this funding as indicated in section A6 (Service Lines and Funding)?</a:t>
            </a:r>
            <a:endParaRPr lang="en-GB" sz="900" dirty="0">
              <a:cs typeface="Times New Roman"/>
            </a:endParaRPr>
          </a:p>
        </p:txBody>
      </p:sp>
    </p:spTree>
    <p:extLst>
      <p:ext uri="{BB962C8B-B14F-4D97-AF65-F5344CB8AC3E}">
        <p14:creationId xmlns:p14="http://schemas.microsoft.com/office/powerpoint/2010/main" val="130946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779662"/>
            <a:ext cx="8229600" cy="997620"/>
          </a:xfrm>
        </p:spPr>
        <p:txBody>
          <a:bodyPr>
            <a:normAutofit fontScale="90000"/>
          </a:bodyPr>
          <a:lstStyle/>
          <a:p>
            <a:pPr algn="l"/>
            <a:r>
              <a:rPr lang="en-GB" dirty="0"/>
              <a:t>4. New Change Proposals – Post Solution Review</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852926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39702"/>
            <a:ext cx="8229600" cy="637580"/>
          </a:xfrm>
        </p:spPr>
        <p:txBody>
          <a:bodyPr/>
          <a:lstStyle/>
          <a:p>
            <a:r>
              <a:rPr lang="en-GB" dirty="0"/>
              <a:t>2. New Change Proposals – Initial Review</a:t>
            </a:r>
          </a:p>
        </p:txBody>
      </p:sp>
    </p:spTree>
    <p:extLst>
      <p:ext uri="{BB962C8B-B14F-4D97-AF65-F5344CB8AC3E}">
        <p14:creationId xmlns:p14="http://schemas.microsoft.com/office/powerpoint/2010/main" val="2072178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4.1 XRN4923 - AQ Calculation for RGMA (ONUPD) Estimate Reads</a:t>
            </a:r>
          </a:p>
        </p:txBody>
      </p:sp>
      <p:sp>
        <p:nvSpPr>
          <p:cNvPr id="3" name="Subtitle 2"/>
          <p:cNvSpPr>
            <a:spLocks noGrp="1"/>
          </p:cNvSpPr>
          <p:nvPr>
            <p:ph type="subTitle" idx="1"/>
          </p:nvPr>
        </p:nvSpPr>
        <p:spPr/>
        <p:txBody>
          <a:bodyPr/>
          <a:lstStyle/>
          <a:p>
            <a:r>
              <a:rPr lang="en-US" dirty="0">
                <a:solidFill>
                  <a:schemeClr val="bg1">
                    <a:lumMod val="50000"/>
                  </a:schemeClr>
                </a:solidFill>
              </a:rPr>
              <a:t>Follow up from DSG</a:t>
            </a:r>
            <a:endParaRPr lang="en-GB" dirty="0">
              <a:solidFill>
                <a:schemeClr val="bg1">
                  <a:lumMod val="50000"/>
                </a:schemeClr>
              </a:solidFill>
            </a:endParaRPr>
          </a:p>
        </p:txBody>
      </p:sp>
    </p:spTree>
    <p:extLst>
      <p:ext uri="{BB962C8B-B14F-4D97-AF65-F5344CB8AC3E}">
        <p14:creationId xmlns:p14="http://schemas.microsoft.com/office/powerpoint/2010/main" val="53593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B423-F174-4570-800B-9726F82C458B}"/>
              </a:ext>
            </a:extLst>
          </p:cNvPr>
          <p:cNvSpPr>
            <a:spLocks noGrp="1"/>
          </p:cNvSpPr>
          <p:nvPr>
            <p:ph type="title"/>
          </p:nvPr>
        </p:nvSpPr>
        <p:spPr/>
        <p:txBody>
          <a:bodyPr/>
          <a:lstStyle/>
          <a:p>
            <a:r>
              <a:rPr lang="en-GB" dirty="0"/>
              <a:t>Background</a:t>
            </a:r>
          </a:p>
        </p:txBody>
      </p:sp>
      <p:sp>
        <p:nvSpPr>
          <p:cNvPr id="3" name="Content Placeholder 2">
            <a:extLst>
              <a:ext uri="{FF2B5EF4-FFF2-40B4-BE49-F238E27FC236}">
                <a16:creationId xmlns:a16="http://schemas.microsoft.com/office/drawing/2014/main" id="{CF8C135D-8EA3-4A6E-A488-C81F115F48AC}"/>
              </a:ext>
            </a:extLst>
          </p:cNvPr>
          <p:cNvSpPr>
            <a:spLocks noGrp="1"/>
          </p:cNvSpPr>
          <p:nvPr>
            <p:ph idx="1"/>
          </p:nvPr>
        </p:nvSpPr>
        <p:spPr>
          <a:xfrm>
            <a:off x="441970" y="772890"/>
            <a:ext cx="8229600" cy="4103116"/>
          </a:xfrm>
        </p:spPr>
        <p:txBody>
          <a:bodyPr>
            <a:normAutofit lnSpcReduction="10000"/>
          </a:bodyPr>
          <a:lstStyle/>
          <a:p>
            <a:r>
              <a:rPr lang="en-US" sz="1400" dirty="0"/>
              <a:t>XRN4923 was raised to look at the possibility of using Estimated RGMA readings within the Rolling AQ process</a:t>
            </a:r>
          </a:p>
          <a:p>
            <a:r>
              <a:rPr lang="en-US" sz="1400" dirty="0"/>
              <a:t>Scope includes UPD updates where no reads are provided, resulting in the CDSP having to estimate readings (JOB file are out of scope)</a:t>
            </a:r>
          </a:p>
          <a:p>
            <a:r>
              <a:rPr lang="en-US" sz="1400" dirty="0"/>
              <a:t>Currently CDSP estimated transfer readings feed AQ calculation processes</a:t>
            </a:r>
          </a:p>
          <a:p>
            <a:r>
              <a:rPr lang="en-US" sz="1400" dirty="0"/>
              <a:t>Aim is to align the approach and include estimated RGMA readings within the AQ calculation process</a:t>
            </a:r>
          </a:p>
          <a:p>
            <a:r>
              <a:rPr lang="en-GB" sz="1400" dirty="0"/>
              <a:t>Solution Review Change Pack was issued out in November (2489.9 - RT - PO)</a:t>
            </a:r>
          </a:p>
          <a:p>
            <a:r>
              <a:rPr lang="en-US" sz="1400" dirty="0"/>
              <a:t>One solution was identified - Enable estimate reads created in UKL as a result of successful processing of RGMA ONUPD updates to trigger and be used in the Rolling AQ calculation process</a:t>
            </a:r>
          </a:p>
          <a:p>
            <a:r>
              <a:rPr lang="en-US" sz="1400" dirty="0"/>
              <a:t>HLSO cost was between 10,000 - 20,000 GBP</a:t>
            </a:r>
            <a:endParaRPr lang="en-GB" sz="1400" dirty="0"/>
          </a:p>
          <a:p>
            <a:r>
              <a:rPr lang="en-GB" sz="1400" dirty="0"/>
              <a:t>Reps received are as follows:</a:t>
            </a:r>
          </a:p>
          <a:p>
            <a:pPr lvl="1"/>
            <a:r>
              <a:rPr lang="en-GB" sz="1400" dirty="0"/>
              <a:t>2 Approval</a:t>
            </a:r>
          </a:p>
          <a:p>
            <a:pPr lvl="1"/>
            <a:r>
              <a:rPr lang="en-GB" sz="1400" dirty="0"/>
              <a:t>1 Reject</a:t>
            </a:r>
          </a:p>
          <a:p>
            <a:pPr lvl="1"/>
            <a:r>
              <a:rPr lang="en-GB" sz="1400" dirty="0"/>
              <a:t>1 Defer</a:t>
            </a:r>
          </a:p>
          <a:p>
            <a:r>
              <a:rPr lang="en-GB" sz="1400" dirty="0"/>
              <a:t>Reps discussed in December-2020 ChMC and approval given to defer back to DSG for further development/ratify logic</a:t>
            </a:r>
          </a:p>
        </p:txBody>
      </p:sp>
    </p:spTree>
    <p:extLst>
      <p:ext uri="{BB962C8B-B14F-4D97-AF65-F5344CB8AC3E}">
        <p14:creationId xmlns:p14="http://schemas.microsoft.com/office/powerpoint/2010/main" val="3032674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266B1-70FF-4409-901C-34353458C0EB}"/>
              </a:ext>
            </a:extLst>
          </p:cNvPr>
          <p:cNvSpPr>
            <a:spLocks noGrp="1"/>
          </p:cNvSpPr>
          <p:nvPr>
            <p:ph type="title"/>
          </p:nvPr>
        </p:nvSpPr>
        <p:spPr/>
        <p:txBody>
          <a:bodyPr/>
          <a:lstStyle/>
          <a:p>
            <a:r>
              <a:rPr lang="en-GB" dirty="0"/>
              <a:t>XRN4923 Reps</a:t>
            </a:r>
          </a:p>
        </p:txBody>
      </p:sp>
      <p:graphicFrame>
        <p:nvGraphicFramePr>
          <p:cNvPr id="5" name="Table 4">
            <a:extLst>
              <a:ext uri="{FF2B5EF4-FFF2-40B4-BE49-F238E27FC236}">
                <a16:creationId xmlns:a16="http://schemas.microsoft.com/office/drawing/2014/main" id="{B3E55D80-7FEC-466D-B099-29835D8915D9}"/>
              </a:ext>
            </a:extLst>
          </p:cNvPr>
          <p:cNvGraphicFramePr>
            <a:graphicFrameLocks noGrp="1"/>
          </p:cNvGraphicFramePr>
          <p:nvPr>
            <p:extLst/>
          </p:nvPr>
        </p:nvGraphicFramePr>
        <p:xfrm>
          <a:off x="179512" y="735013"/>
          <a:ext cx="8784977" cy="4077337"/>
        </p:xfrm>
        <a:graphic>
          <a:graphicData uri="http://schemas.openxmlformats.org/drawingml/2006/table">
            <a:tbl>
              <a:tblPr>
                <a:tableStyleId>{5C22544A-7EE6-4342-B048-85BDC9FD1C3A}</a:tableStyleId>
              </a:tblPr>
              <a:tblGrid>
                <a:gridCol w="508222">
                  <a:extLst>
                    <a:ext uri="{9D8B030D-6E8A-4147-A177-3AD203B41FA5}">
                      <a16:colId xmlns:a16="http://schemas.microsoft.com/office/drawing/2014/main" val="2530685306"/>
                    </a:ext>
                  </a:extLst>
                </a:gridCol>
                <a:gridCol w="435619">
                  <a:extLst>
                    <a:ext uri="{9D8B030D-6E8A-4147-A177-3AD203B41FA5}">
                      <a16:colId xmlns:a16="http://schemas.microsoft.com/office/drawing/2014/main" val="3179562298"/>
                    </a:ext>
                  </a:extLst>
                </a:gridCol>
                <a:gridCol w="435619">
                  <a:extLst>
                    <a:ext uri="{9D8B030D-6E8A-4147-A177-3AD203B41FA5}">
                      <a16:colId xmlns:a16="http://schemas.microsoft.com/office/drawing/2014/main" val="862755316"/>
                    </a:ext>
                  </a:extLst>
                </a:gridCol>
                <a:gridCol w="2323299">
                  <a:extLst>
                    <a:ext uri="{9D8B030D-6E8A-4147-A177-3AD203B41FA5}">
                      <a16:colId xmlns:a16="http://schemas.microsoft.com/office/drawing/2014/main" val="3253047457"/>
                    </a:ext>
                  </a:extLst>
                </a:gridCol>
                <a:gridCol w="5082218">
                  <a:extLst>
                    <a:ext uri="{9D8B030D-6E8A-4147-A177-3AD203B41FA5}">
                      <a16:colId xmlns:a16="http://schemas.microsoft.com/office/drawing/2014/main" val="1300580775"/>
                    </a:ext>
                  </a:extLst>
                </a:gridCol>
              </a:tblGrid>
              <a:tr h="88628">
                <a:tc>
                  <a:txBody>
                    <a:bodyPr/>
                    <a:lstStyle/>
                    <a:p>
                      <a:pPr algn="ctr" fontAlgn="ctr"/>
                      <a:r>
                        <a:rPr lang="en-GB" sz="800" b="1" u="none" strike="noStrike">
                          <a:solidFill>
                            <a:schemeClr val="bg1"/>
                          </a:solidFill>
                          <a:effectLst/>
                        </a:rPr>
                        <a:t>Customer</a:t>
                      </a:r>
                      <a:endParaRPr lang="en-GB" sz="800" b="1" i="0" u="none" strike="noStrike">
                        <a:solidFill>
                          <a:schemeClr val="bg1"/>
                        </a:solidFill>
                        <a:effectLst/>
                        <a:latin typeface="Arial" panose="020B0604020202020204" pitchFamily="34" charset="0"/>
                      </a:endParaRPr>
                    </a:p>
                  </a:txBody>
                  <a:tcPr marL="3056" marR="3056" marT="3056" marB="0" anchor="ctr">
                    <a:solidFill>
                      <a:schemeClr val="accent2"/>
                    </a:solidFill>
                  </a:tcPr>
                </a:tc>
                <a:tc>
                  <a:txBody>
                    <a:bodyPr/>
                    <a:lstStyle/>
                    <a:p>
                      <a:pPr algn="ctr" fontAlgn="ctr"/>
                      <a:r>
                        <a:rPr lang="en-GB" sz="800" b="1" u="none" strike="noStrike" dirty="0">
                          <a:solidFill>
                            <a:schemeClr val="bg1"/>
                          </a:solidFill>
                          <a:effectLst/>
                        </a:rPr>
                        <a:t>Org</a:t>
                      </a:r>
                      <a:endParaRPr lang="en-GB" sz="800" b="1" i="0" u="none" strike="noStrike" dirty="0">
                        <a:solidFill>
                          <a:schemeClr val="bg1"/>
                        </a:solidFill>
                        <a:effectLst/>
                        <a:latin typeface="Arial" panose="020B0604020202020204" pitchFamily="34" charset="0"/>
                      </a:endParaRPr>
                    </a:p>
                  </a:txBody>
                  <a:tcPr marL="3056" marR="3056" marT="3056" marB="0" anchor="ctr">
                    <a:solidFill>
                      <a:schemeClr val="accent2"/>
                    </a:solidFill>
                  </a:tcPr>
                </a:tc>
                <a:tc>
                  <a:txBody>
                    <a:bodyPr/>
                    <a:lstStyle/>
                    <a:p>
                      <a:pPr algn="ctr" fontAlgn="ctr"/>
                      <a:r>
                        <a:rPr lang="en-GB" sz="800" b="1" u="none" strike="noStrike">
                          <a:solidFill>
                            <a:schemeClr val="bg1"/>
                          </a:solidFill>
                          <a:effectLst/>
                        </a:rPr>
                        <a:t>Status</a:t>
                      </a:r>
                      <a:endParaRPr lang="en-GB" sz="800" b="1" i="0" u="none" strike="noStrike">
                        <a:solidFill>
                          <a:schemeClr val="bg1"/>
                        </a:solidFill>
                        <a:effectLst/>
                        <a:latin typeface="Arial" panose="020B0604020202020204" pitchFamily="34" charset="0"/>
                      </a:endParaRPr>
                    </a:p>
                  </a:txBody>
                  <a:tcPr marL="3056" marR="3056" marT="3056" marB="0" anchor="ctr">
                    <a:solidFill>
                      <a:schemeClr val="accent2"/>
                    </a:solidFill>
                  </a:tcPr>
                </a:tc>
                <a:tc>
                  <a:txBody>
                    <a:bodyPr/>
                    <a:lstStyle/>
                    <a:p>
                      <a:pPr algn="l" fontAlgn="ctr"/>
                      <a:r>
                        <a:rPr lang="en-GB" sz="800" b="1" i="0" u="none" strike="noStrike" dirty="0">
                          <a:solidFill>
                            <a:schemeClr val="bg1"/>
                          </a:solidFill>
                          <a:effectLst/>
                          <a:latin typeface="Arial" panose="020B0604020202020204" pitchFamily="34" charset="0"/>
                        </a:rPr>
                        <a:t>Representation</a:t>
                      </a:r>
                    </a:p>
                  </a:txBody>
                  <a:tcPr marL="3056" marR="3056" marT="3056" marB="0" anchor="ctr">
                    <a:solidFill>
                      <a:schemeClr val="accent2"/>
                    </a:solidFill>
                  </a:tcPr>
                </a:tc>
                <a:tc>
                  <a:txBody>
                    <a:bodyPr/>
                    <a:lstStyle/>
                    <a:p>
                      <a:pPr algn="l" fontAlgn="ctr"/>
                      <a:r>
                        <a:rPr lang="en-GB" sz="800" b="1" u="none" strike="noStrike" dirty="0">
                          <a:solidFill>
                            <a:schemeClr val="bg1"/>
                          </a:solidFill>
                          <a:effectLst/>
                        </a:rPr>
                        <a:t>XOS Response</a:t>
                      </a:r>
                      <a:endParaRPr lang="en-GB" sz="800" b="1" i="0" u="none" strike="noStrike" dirty="0">
                        <a:solidFill>
                          <a:schemeClr val="bg1"/>
                        </a:solidFill>
                        <a:effectLst/>
                        <a:latin typeface="Arial" panose="020B0604020202020204" pitchFamily="34" charset="0"/>
                      </a:endParaRPr>
                    </a:p>
                  </a:txBody>
                  <a:tcPr marL="3056" marR="3056" marT="3056" marB="0" anchor="ctr">
                    <a:solidFill>
                      <a:schemeClr val="accent2"/>
                    </a:solidFill>
                  </a:tcPr>
                </a:tc>
                <a:extLst>
                  <a:ext uri="{0D108BD9-81ED-4DB2-BD59-A6C34878D82A}">
                    <a16:rowId xmlns:a16="http://schemas.microsoft.com/office/drawing/2014/main" val="4002968572"/>
                  </a:ext>
                </a:extLst>
              </a:tr>
              <a:tr h="1757278">
                <a:tc>
                  <a:txBody>
                    <a:bodyPr/>
                    <a:lstStyle/>
                    <a:p>
                      <a:pPr algn="ctr" fontAlgn="ctr"/>
                      <a:r>
                        <a:rPr lang="en-GB" sz="800" u="none" strike="noStrike" dirty="0">
                          <a:effectLst/>
                        </a:rPr>
                        <a:t>Eleanor Laurence</a:t>
                      </a:r>
                      <a:endParaRPr lang="en-GB" sz="800" b="0" i="0" u="none" strike="noStrike" dirty="0">
                        <a:solidFill>
                          <a:srgbClr val="000000"/>
                        </a:solidFill>
                        <a:effectLst/>
                        <a:latin typeface="Arial" panose="020B0604020202020204" pitchFamily="34" charset="0"/>
                      </a:endParaRPr>
                    </a:p>
                  </a:txBody>
                  <a:tcPr marL="3056" marR="3056" marT="3056" marB="0" anchor="ctr"/>
                </a:tc>
                <a:tc>
                  <a:txBody>
                    <a:bodyPr/>
                    <a:lstStyle/>
                    <a:p>
                      <a:pPr algn="ctr" fontAlgn="ctr"/>
                      <a:r>
                        <a:rPr lang="en-GB" sz="800" u="none" strike="noStrike">
                          <a:effectLst/>
                        </a:rPr>
                        <a:t>EDF</a:t>
                      </a:r>
                      <a:endParaRPr lang="en-GB" sz="800" b="0" i="0" u="none" strike="noStrike">
                        <a:solidFill>
                          <a:srgbClr val="000000"/>
                        </a:solidFill>
                        <a:effectLst/>
                        <a:latin typeface="Arial" panose="020B0604020202020204" pitchFamily="34" charset="0"/>
                      </a:endParaRPr>
                    </a:p>
                  </a:txBody>
                  <a:tcPr marL="3056" marR="3056" marT="3056" marB="0" anchor="ctr"/>
                </a:tc>
                <a:tc>
                  <a:txBody>
                    <a:bodyPr/>
                    <a:lstStyle/>
                    <a:p>
                      <a:pPr algn="ctr" fontAlgn="ctr"/>
                      <a:r>
                        <a:rPr lang="en-GB" sz="800" u="none" strike="noStrike" dirty="0">
                          <a:effectLst/>
                        </a:rPr>
                        <a:t>Reject Date &amp; Solution</a:t>
                      </a:r>
                      <a:endParaRPr lang="en-GB" sz="800" b="0" i="0" u="none" strike="noStrike" dirty="0">
                        <a:solidFill>
                          <a:srgbClr val="000000"/>
                        </a:solidFill>
                        <a:effectLst/>
                        <a:latin typeface="Arial" panose="020B0604020202020204" pitchFamily="34" charset="0"/>
                      </a:endParaRPr>
                    </a:p>
                  </a:txBody>
                  <a:tcPr marL="3056" marR="3056" marT="3056" marB="0" anchor="ctr"/>
                </a:tc>
                <a:tc>
                  <a:txBody>
                    <a:bodyPr/>
                    <a:lstStyle/>
                    <a:p>
                      <a:pPr algn="l" fontAlgn="ctr"/>
                      <a:r>
                        <a:rPr lang="en-US" sz="800" u="none" strike="noStrike" dirty="0">
                          <a:effectLst/>
                        </a:rPr>
                        <a:t>We do not support option 1 if UPD flows sent as part of a Change of Shipper/Supplier event are not treated differently (wait to estimate any read until after end of window for a Supplier to provide a customer or other opening read that could be validated and used in preference to a possible inaccurate estimate). We also do not see the benefits this will bring as estimated read will be generated using AQ and last read and so will not benefit the rolling AQ process</a:t>
                      </a:r>
                      <a:endParaRPr lang="en-US" sz="800" b="0" i="0" u="none" strike="noStrike" dirty="0">
                        <a:solidFill>
                          <a:srgbClr val="000000"/>
                        </a:solidFill>
                        <a:effectLst/>
                        <a:latin typeface="Arial" panose="020B0604020202020204" pitchFamily="34" charset="0"/>
                      </a:endParaRPr>
                    </a:p>
                  </a:txBody>
                  <a:tcPr marL="3056" marR="3056" marT="3056" marB="0" anchor="ctr"/>
                </a:tc>
                <a:tc>
                  <a:txBody>
                    <a:bodyPr/>
                    <a:lstStyle/>
                    <a:p>
                      <a:pPr algn="l" fontAlgn="ctr"/>
                      <a:r>
                        <a:rPr lang="en-US" sz="800" u="none" strike="noStrike" dirty="0">
                          <a:effectLst/>
                        </a:rPr>
                        <a:t>Thank you for your representation. Regarding your additional query, in the scenario where a UPD is provided as part of a Change of Shipper event, and the UPD is submitted before the CDSP estimates the Transfer Reading, the CDSP will firstly fulfil the Estimated Transfer Read early before estimating the UPD readings (if no actuals are provided), if actual readings are provided by the Shipper within the UPD file then these will either be used to assist the estimation of the Transfer Reading or the RGMA Read will be used as the Transfer Reading (depending when the UPD is submitted).  Shipper Transfer Readings currently triggers a Rolling AQ calculation, so the fulfilment of the UPD estimates in these scenarios would not add additional AQ calcs. The main reason/benefits for the proposal was to align processes (as other CDSP estimates such as Shipper Transfer/Re-Confirmation reads feed the AQ process) and an attempt to trigger additional Rolling AQ calculations that could make the AQ more accurate if a number of months have passed since the last Rolling AQ. </a:t>
                      </a:r>
                      <a:endParaRPr lang="en-US" sz="800" b="0" i="0" u="none" strike="noStrike" dirty="0">
                        <a:solidFill>
                          <a:srgbClr val="000000"/>
                        </a:solidFill>
                        <a:effectLst/>
                        <a:latin typeface="Arial" panose="020B0604020202020204" pitchFamily="34" charset="0"/>
                      </a:endParaRPr>
                    </a:p>
                  </a:txBody>
                  <a:tcPr marL="3056" marR="3056" marT="3056" marB="0" anchor="ctr"/>
                </a:tc>
                <a:extLst>
                  <a:ext uri="{0D108BD9-81ED-4DB2-BD59-A6C34878D82A}">
                    <a16:rowId xmlns:a16="http://schemas.microsoft.com/office/drawing/2014/main" val="1571694794"/>
                  </a:ext>
                </a:extLst>
              </a:tr>
              <a:tr h="351456">
                <a:tc>
                  <a:txBody>
                    <a:bodyPr/>
                    <a:lstStyle/>
                    <a:p>
                      <a:pPr algn="ctr" fontAlgn="ctr"/>
                      <a:r>
                        <a:rPr lang="en-GB" sz="800" u="none" strike="noStrike">
                          <a:effectLst/>
                        </a:rPr>
                        <a:t>Kirsty Dudley</a:t>
                      </a:r>
                      <a:endParaRPr lang="en-GB" sz="800" b="0" i="0" u="none" strike="noStrike">
                        <a:solidFill>
                          <a:srgbClr val="000000"/>
                        </a:solidFill>
                        <a:effectLst/>
                        <a:latin typeface="Arial" panose="020B0604020202020204" pitchFamily="34" charset="0"/>
                      </a:endParaRPr>
                    </a:p>
                  </a:txBody>
                  <a:tcPr marL="3056" marR="3056" marT="3056" marB="0" anchor="ctr"/>
                </a:tc>
                <a:tc>
                  <a:txBody>
                    <a:bodyPr/>
                    <a:lstStyle/>
                    <a:p>
                      <a:pPr algn="ctr" fontAlgn="ctr"/>
                      <a:r>
                        <a:rPr lang="en-GB" sz="800" u="none" strike="noStrike">
                          <a:effectLst/>
                        </a:rPr>
                        <a:t>Eon</a:t>
                      </a:r>
                      <a:endParaRPr lang="en-GB" sz="800" b="0" i="0" u="none" strike="noStrike">
                        <a:solidFill>
                          <a:srgbClr val="000000"/>
                        </a:solidFill>
                        <a:effectLst/>
                        <a:latin typeface="Arial" panose="020B0604020202020204" pitchFamily="34" charset="0"/>
                      </a:endParaRPr>
                    </a:p>
                  </a:txBody>
                  <a:tcPr marL="3056" marR="3056" marT="3056" marB="0" anchor="ctr"/>
                </a:tc>
                <a:tc>
                  <a:txBody>
                    <a:bodyPr/>
                    <a:lstStyle/>
                    <a:p>
                      <a:pPr algn="ctr" fontAlgn="ctr"/>
                      <a:r>
                        <a:rPr lang="en-GB" sz="800" u="none" strike="noStrike">
                          <a:effectLst/>
                        </a:rPr>
                        <a:t>Approve</a:t>
                      </a:r>
                      <a:endParaRPr lang="en-GB" sz="800" b="0" i="0" u="none" strike="noStrike">
                        <a:solidFill>
                          <a:srgbClr val="000000"/>
                        </a:solidFill>
                        <a:effectLst/>
                        <a:latin typeface="Arial" panose="020B0604020202020204" pitchFamily="34" charset="0"/>
                      </a:endParaRPr>
                    </a:p>
                  </a:txBody>
                  <a:tcPr marL="3056" marR="3056" marT="3056" marB="0" anchor="ctr"/>
                </a:tc>
                <a:tc>
                  <a:txBody>
                    <a:bodyPr/>
                    <a:lstStyle/>
                    <a:p>
                      <a:pPr algn="l" fontAlgn="ctr"/>
                      <a:r>
                        <a:rPr lang="en-US" sz="800" u="none" strike="noStrike" dirty="0">
                          <a:effectLst/>
                        </a:rPr>
                        <a:t>We support the estimate read approach outlined. Should any suggestions be made by others during this representation we believe they should be reviewed for suitability without impacting the implementation date.</a:t>
                      </a:r>
                      <a:endParaRPr lang="en-US" sz="800" b="0" i="0" u="none" strike="noStrike" dirty="0">
                        <a:solidFill>
                          <a:srgbClr val="000000"/>
                        </a:solidFill>
                        <a:effectLst/>
                        <a:latin typeface="Arial" panose="020B0604020202020204" pitchFamily="34" charset="0"/>
                      </a:endParaRPr>
                    </a:p>
                  </a:txBody>
                  <a:tcPr marL="3056" marR="3056" marT="3056" marB="0" anchor="ctr"/>
                </a:tc>
                <a:tc>
                  <a:txBody>
                    <a:bodyPr/>
                    <a:lstStyle/>
                    <a:p>
                      <a:pPr algn="l" fontAlgn="ctr"/>
                      <a:r>
                        <a:rPr lang="en-US" sz="800" u="none" strike="noStrike" dirty="0">
                          <a:effectLst/>
                        </a:rPr>
                        <a:t>Thank you for your representation, we will feed this into </a:t>
                      </a:r>
                      <a:r>
                        <a:rPr lang="en-US" sz="800" u="none" strike="noStrike" dirty="0" err="1">
                          <a:effectLst/>
                        </a:rPr>
                        <a:t>ChMC</a:t>
                      </a:r>
                      <a:r>
                        <a:rPr lang="en-US" sz="800" u="none" strike="noStrike" dirty="0">
                          <a:effectLst/>
                        </a:rPr>
                        <a:t> for a final decision.</a:t>
                      </a:r>
                      <a:endParaRPr lang="en-US" sz="800" b="0" i="0" u="none" strike="noStrike" dirty="0">
                        <a:solidFill>
                          <a:srgbClr val="000000"/>
                        </a:solidFill>
                        <a:effectLst/>
                        <a:latin typeface="Arial" panose="020B0604020202020204" pitchFamily="34" charset="0"/>
                      </a:endParaRPr>
                    </a:p>
                  </a:txBody>
                  <a:tcPr marL="3056" marR="3056" marT="3056" marB="0" anchor="ctr"/>
                </a:tc>
                <a:extLst>
                  <a:ext uri="{0D108BD9-81ED-4DB2-BD59-A6C34878D82A}">
                    <a16:rowId xmlns:a16="http://schemas.microsoft.com/office/drawing/2014/main" val="3083723338"/>
                  </a:ext>
                </a:extLst>
              </a:tr>
              <a:tr h="1335531">
                <a:tc>
                  <a:txBody>
                    <a:bodyPr/>
                    <a:lstStyle/>
                    <a:p>
                      <a:pPr algn="ctr" fontAlgn="ctr"/>
                      <a:r>
                        <a:rPr lang="en-GB" sz="800" u="none" strike="noStrike">
                          <a:effectLst/>
                        </a:rPr>
                        <a:t>Helen Bevan</a:t>
                      </a:r>
                      <a:endParaRPr lang="en-GB" sz="800" b="0" i="0" u="none" strike="noStrike">
                        <a:solidFill>
                          <a:srgbClr val="000000"/>
                        </a:solidFill>
                        <a:effectLst/>
                        <a:latin typeface="Arial" panose="020B0604020202020204" pitchFamily="34" charset="0"/>
                      </a:endParaRPr>
                    </a:p>
                  </a:txBody>
                  <a:tcPr marL="3056" marR="3056" marT="3056" marB="0" anchor="ctr"/>
                </a:tc>
                <a:tc>
                  <a:txBody>
                    <a:bodyPr/>
                    <a:lstStyle/>
                    <a:p>
                      <a:pPr algn="ctr" fontAlgn="ctr"/>
                      <a:r>
                        <a:rPr lang="en-GB" sz="800" u="none" strike="noStrike">
                          <a:effectLst/>
                        </a:rPr>
                        <a:t>Scottish Power</a:t>
                      </a:r>
                      <a:endParaRPr lang="en-GB" sz="800" b="0" i="0" u="none" strike="noStrike">
                        <a:solidFill>
                          <a:srgbClr val="000000"/>
                        </a:solidFill>
                        <a:effectLst/>
                        <a:latin typeface="Arial" panose="020B0604020202020204" pitchFamily="34" charset="0"/>
                      </a:endParaRPr>
                    </a:p>
                  </a:txBody>
                  <a:tcPr marL="3056" marR="3056" marT="3056" marB="0" anchor="ctr"/>
                </a:tc>
                <a:tc>
                  <a:txBody>
                    <a:bodyPr/>
                    <a:lstStyle/>
                    <a:p>
                      <a:pPr algn="ctr" fontAlgn="ctr"/>
                      <a:r>
                        <a:rPr lang="en-GB" sz="800" u="none" strike="noStrike" dirty="0">
                          <a:effectLst/>
                        </a:rPr>
                        <a:t>Defer Date &amp; Solution</a:t>
                      </a:r>
                      <a:endParaRPr lang="en-GB" sz="800" b="0" i="0" u="none" strike="noStrike" dirty="0">
                        <a:solidFill>
                          <a:srgbClr val="000000"/>
                        </a:solidFill>
                        <a:effectLst/>
                        <a:latin typeface="Arial" panose="020B0604020202020204" pitchFamily="34" charset="0"/>
                      </a:endParaRPr>
                    </a:p>
                  </a:txBody>
                  <a:tcPr marL="3056" marR="3056" marT="3056" marB="0" anchor="ctr"/>
                </a:tc>
                <a:tc>
                  <a:txBody>
                    <a:bodyPr/>
                    <a:lstStyle/>
                    <a:p>
                      <a:pPr algn="l" fontAlgn="ctr"/>
                      <a:r>
                        <a:rPr lang="en-US" sz="800" u="none" strike="noStrike" dirty="0">
                          <a:effectLst/>
                        </a:rPr>
                        <a:t>Could you confirm how the read estimation is calculated ,my understanding is that it is currently calculated using the current AQ, meaning the new AQ will likely to be similar or the same.  Can you please clarify what the benefit of the change is?</a:t>
                      </a:r>
                      <a:endParaRPr lang="en-US" sz="800" b="0" i="0" u="none" strike="noStrike" dirty="0">
                        <a:solidFill>
                          <a:srgbClr val="000000"/>
                        </a:solidFill>
                        <a:effectLst/>
                        <a:latin typeface="Arial" panose="020B0604020202020204" pitchFamily="34" charset="0"/>
                      </a:endParaRPr>
                    </a:p>
                  </a:txBody>
                  <a:tcPr marL="3056" marR="3056" marT="3056" marB="0" anchor="ctr"/>
                </a:tc>
                <a:tc>
                  <a:txBody>
                    <a:bodyPr/>
                    <a:lstStyle/>
                    <a:p>
                      <a:pPr algn="l" fontAlgn="ctr"/>
                      <a:r>
                        <a:rPr lang="en-US" sz="800" u="none" strike="noStrike">
                          <a:effectLst/>
                        </a:rPr>
                        <a:t>Thank you for your representation. Regarding your additional query, you are correct in that the CDSP non-daily metered read estimation process will utilise the AQ value in it's calculation.  Therefore the AQ, in theory, could be similar/the same as the previous AQ value if no additional changes have been made to the Supply Meter Point. However, this may not always be the case as the Rolling AQ process uses readings within an 'optimum' rolling period, and some reads used in the last rolling AQ processes may not form part of the new calculation, they may have dropped off, leading to a revised AQ value. The main reason for the proposal was to align processes (as other CDSP estimates such as Shipper Transfer/Re-Confirmation reads feed the AQ process) and an attempt to trigger additional Rolling AQ calculations.</a:t>
                      </a:r>
                      <a:endParaRPr lang="en-US" sz="800" b="0" i="0" u="none" strike="noStrike">
                        <a:solidFill>
                          <a:srgbClr val="000000"/>
                        </a:solidFill>
                        <a:effectLst/>
                        <a:latin typeface="Arial" panose="020B0604020202020204" pitchFamily="34" charset="0"/>
                      </a:endParaRPr>
                    </a:p>
                  </a:txBody>
                  <a:tcPr marL="3056" marR="3056" marT="3056" marB="0" anchor="ctr"/>
                </a:tc>
                <a:extLst>
                  <a:ext uri="{0D108BD9-81ED-4DB2-BD59-A6C34878D82A}">
                    <a16:rowId xmlns:a16="http://schemas.microsoft.com/office/drawing/2014/main" val="3979257648"/>
                  </a:ext>
                </a:extLst>
              </a:tr>
              <a:tr h="140582">
                <a:tc>
                  <a:txBody>
                    <a:bodyPr/>
                    <a:lstStyle/>
                    <a:p>
                      <a:pPr algn="ctr" fontAlgn="ctr"/>
                      <a:r>
                        <a:rPr lang="en-GB" sz="800" u="none" strike="noStrike">
                          <a:effectLst/>
                        </a:rPr>
                        <a:t>Alison Price</a:t>
                      </a:r>
                      <a:endParaRPr lang="en-GB" sz="800" b="0" i="0" u="none" strike="noStrike">
                        <a:solidFill>
                          <a:srgbClr val="000000"/>
                        </a:solidFill>
                        <a:effectLst/>
                        <a:latin typeface="Arial" panose="020B0604020202020204" pitchFamily="34" charset="0"/>
                      </a:endParaRPr>
                    </a:p>
                  </a:txBody>
                  <a:tcPr marL="3056" marR="3056" marT="3056" marB="0" anchor="ctr"/>
                </a:tc>
                <a:tc>
                  <a:txBody>
                    <a:bodyPr/>
                    <a:lstStyle/>
                    <a:p>
                      <a:pPr algn="ctr" fontAlgn="ctr"/>
                      <a:r>
                        <a:rPr lang="en-GB" sz="800" u="none" strike="noStrike">
                          <a:effectLst/>
                        </a:rPr>
                        <a:t>npower</a:t>
                      </a:r>
                      <a:endParaRPr lang="en-GB" sz="800" b="0" i="0" u="none" strike="noStrike">
                        <a:solidFill>
                          <a:srgbClr val="000000"/>
                        </a:solidFill>
                        <a:effectLst/>
                        <a:latin typeface="Arial" panose="020B0604020202020204" pitchFamily="34" charset="0"/>
                      </a:endParaRPr>
                    </a:p>
                  </a:txBody>
                  <a:tcPr marL="3056" marR="3056" marT="3056" marB="0" anchor="ctr"/>
                </a:tc>
                <a:tc>
                  <a:txBody>
                    <a:bodyPr/>
                    <a:lstStyle/>
                    <a:p>
                      <a:pPr algn="ctr" fontAlgn="ctr"/>
                      <a:r>
                        <a:rPr lang="en-GB" sz="800" u="none" strike="noStrike" dirty="0">
                          <a:effectLst/>
                        </a:rPr>
                        <a:t>Approve</a:t>
                      </a:r>
                      <a:endParaRPr lang="en-GB" sz="800" b="0" i="0" u="none" strike="noStrike" dirty="0">
                        <a:solidFill>
                          <a:srgbClr val="000000"/>
                        </a:solidFill>
                        <a:effectLst/>
                        <a:latin typeface="Arial" panose="020B0604020202020204" pitchFamily="34" charset="0"/>
                      </a:endParaRPr>
                    </a:p>
                  </a:txBody>
                  <a:tcPr marL="3056" marR="3056" marT="3056" marB="0" anchor="ctr"/>
                </a:tc>
                <a:tc>
                  <a:txBody>
                    <a:bodyPr/>
                    <a:lstStyle/>
                    <a:p>
                      <a:pPr algn="l" fontAlgn="ctr"/>
                      <a:r>
                        <a:rPr lang="en-GB" sz="800" u="none" strike="noStrike">
                          <a:effectLst/>
                        </a:rPr>
                        <a:t>Only 1 solution available</a:t>
                      </a:r>
                      <a:endParaRPr lang="en-GB" sz="800" b="0" i="0" u="none" strike="noStrike">
                        <a:solidFill>
                          <a:srgbClr val="000000"/>
                        </a:solidFill>
                        <a:effectLst/>
                        <a:latin typeface="Arial" panose="020B0604020202020204" pitchFamily="34" charset="0"/>
                      </a:endParaRPr>
                    </a:p>
                  </a:txBody>
                  <a:tcPr marL="3056" marR="3056" marT="3056" marB="0" anchor="ctr"/>
                </a:tc>
                <a:tc>
                  <a:txBody>
                    <a:bodyPr/>
                    <a:lstStyle/>
                    <a:p>
                      <a:pPr algn="l" fontAlgn="ctr"/>
                      <a:r>
                        <a:rPr lang="en-US" sz="800" u="none" strike="noStrike" dirty="0">
                          <a:effectLst/>
                        </a:rPr>
                        <a:t>Thank you for your representation, we will feed this into </a:t>
                      </a:r>
                      <a:r>
                        <a:rPr lang="en-US" sz="800" u="none" strike="noStrike" dirty="0" err="1">
                          <a:effectLst/>
                        </a:rPr>
                        <a:t>ChMC</a:t>
                      </a:r>
                      <a:r>
                        <a:rPr lang="en-US" sz="800" u="none" strike="noStrike" dirty="0">
                          <a:effectLst/>
                        </a:rPr>
                        <a:t> for a final decision.</a:t>
                      </a:r>
                      <a:endParaRPr lang="en-US" sz="800" b="0" i="0" u="none" strike="noStrike" dirty="0">
                        <a:solidFill>
                          <a:srgbClr val="000000"/>
                        </a:solidFill>
                        <a:effectLst/>
                        <a:latin typeface="Arial" panose="020B0604020202020204" pitchFamily="34" charset="0"/>
                      </a:endParaRPr>
                    </a:p>
                  </a:txBody>
                  <a:tcPr marL="3056" marR="3056" marT="3056" marB="0" anchor="ctr"/>
                </a:tc>
                <a:extLst>
                  <a:ext uri="{0D108BD9-81ED-4DB2-BD59-A6C34878D82A}">
                    <a16:rowId xmlns:a16="http://schemas.microsoft.com/office/drawing/2014/main" val="1857576569"/>
                  </a:ext>
                </a:extLst>
              </a:tr>
            </a:tbl>
          </a:graphicData>
        </a:graphic>
      </p:graphicFrame>
    </p:spTree>
    <p:extLst>
      <p:ext uri="{BB962C8B-B14F-4D97-AF65-F5344CB8AC3E}">
        <p14:creationId xmlns:p14="http://schemas.microsoft.com/office/powerpoint/2010/main" val="3425873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A55B-3D29-4123-95B4-0D38568C62AA}"/>
              </a:ext>
            </a:extLst>
          </p:cNvPr>
          <p:cNvSpPr>
            <a:spLocks noGrp="1"/>
          </p:cNvSpPr>
          <p:nvPr>
            <p:ph type="title"/>
          </p:nvPr>
        </p:nvSpPr>
        <p:spPr/>
        <p:txBody>
          <a:bodyPr>
            <a:normAutofit/>
          </a:bodyPr>
          <a:lstStyle/>
          <a:p>
            <a:r>
              <a:rPr lang="en-GB" sz="2400" dirty="0"/>
              <a:t>DSG Outcome</a:t>
            </a:r>
          </a:p>
        </p:txBody>
      </p:sp>
      <p:sp>
        <p:nvSpPr>
          <p:cNvPr id="3" name="Content Placeholder 2">
            <a:extLst>
              <a:ext uri="{FF2B5EF4-FFF2-40B4-BE49-F238E27FC236}">
                <a16:creationId xmlns:a16="http://schemas.microsoft.com/office/drawing/2014/main" id="{C24C7B1D-AEC1-4DF2-B523-6EDA52AA6A6A}"/>
              </a:ext>
            </a:extLst>
          </p:cNvPr>
          <p:cNvSpPr>
            <a:spLocks noGrp="1"/>
          </p:cNvSpPr>
          <p:nvPr>
            <p:ph idx="1"/>
          </p:nvPr>
        </p:nvSpPr>
        <p:spPr>
          <a:xfrm>
            <a:off x="452697" y="679714"/>
            <a:ext cx="8229600" cy="1944216"/>
          </a:xfrm>
        </p:spPr>
        <p:txBody>
          <a:bodyPr>
            <a:normAutofit/>
          </a:bodyPr>
          <a:lstStyle/>
          <a:p>
            <a:r>
              <a:rPr lang="en-US" sz="1600" dirty="0"/>
              <a:t>DSG was asked to provide ChMC with a recommendation of either progressing with the change or to withdraw</a:t>
            </a:r>
          </a:p>
          <a:p>
            <a:endParaRPr lang="en-US" sz="1600" dirty="0"/>
          </a:p>
          <a:p>
            <a:r>
              <a:rPr lang="en-US" sz="1600" dirty="0"/>
              <a:t>Majority of DSG members did not support progressing this change further, as per the previous representations. Some reps did recommend a deferral with additional analysis being carried out before it is looked at again</a:t>
            </a:r>
            <a:endParaRPr lang="en-GB" sz="1600" dirty="0"/>
          </a:p>
        </p:txBody>
      </p:sp>
      <p:sp>
        <p:nvSpPr>
          <p:cNvPr id="4" name="Title 1">
            <a:extLst>
              <a:ext uri="{FF2B5EF4-FFF2-40B4-BE49-F238E27FC236}">
                <a16:creationId xmlns:a16="http://schemas.microsoft.com/office/drawing/2014/main" id="{DF0569BA-6844-4755-9D8E-A7C930EF9938}"/>
              </a:ext>
            </a:extLst>
          </p:cNvPr>
          <p:cNvSpPr txBox="1">
            <a:spLocks/>
          </p:cNvSpPr>
          <p:nvPr/>
        </p:nvSpPr>
        <p:spPr>
          <a:xfrm>
            <a:off x="452697" y="2483596"/>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ChMC </a:t>
            </a:r>
            <a:r>
              <a:rPr lang="en-GB" sz="2400" dirty="0"/>
              <a:t>Action</a:t>
            </a:r>
            <a:endParaRPr lang="en-GB" dirty="0"/>
          </a:p>
        </p:txBody>
      </p:sp>
      <p:sp>
        <p:nvSpPr>
          <p:cNvPr id="5" name="Content Placeholder 2">
            <a:extLst>
              <a:ext uri="{FF2B5EF4-FFF2-40B4-BE49-F238E27FC236}">
                <a16:creationId xmlns:a16="http://schemas.microsoft.com/office/drawing/2014/main" id="{A9BBE136-894A-4A38-B94D-A12115F85D1C}"/>
              </a:ext>
            </a:extLst>
          </p:cNvPr>
          <p:cNvSpPr txBox="1">
            <a:spLocks/>
          </p:cNvSpPr>
          <p:nvPr/>
        </p:nvSpPr>
        <p:spPr>
          <a:xfrm>
            <a:off x="457200" y="3146698"/>
            <a:ext cx="8229600" cy="1718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t>We ask that the Change Management Committee make a decision to </a:t>
            </a:r>
          </a:p>
          <a:p>
            <a:pPr>
              <a:buFont typeface="+mj-lt"/>
              <a:buAutoNum type="arabicPeriod"/>
            </a:pPr>
            <a:r>
              <a:rPr lang="en-GB" sz="1600" dirty="0"/>
              <a:t>Defer the change for analysis</a:t>
            </a:r>
          </a:p>
          <a:p>
            <a:pPr>
              <a:buFont typeface="+mj-lt"/>
              <a:buAutoNum type="arabicPeriod"/>
            </a:pPr>
            <a:r>
              <a:rPr lang="en-GB" sz="1600" dirty="0"/>
              <a:t>Withdraw the change for it to be raised again at a later date if still needed.</a:t>
            </a:r>
          </a:p>
          <a:p>
            <a:endParaRPr lang="en-GB" sz="1600" dirty="0"/>
          </a:p>
          <a:p>
            <a:pPr marL="0" indent="0">
              <a:buNone/>
            </a:pPr>
            <a:r>
              <a:rPr lang="en-GB" sz="1600" dirty="0"/>
              <a:t>DSG and Xoserve recommends Option 2 to withdraw the change.</a:t>
            </a:r>
          </a:p>
        </p:txBody>
      </p:sp>
    </p:spTree>
    <p:extLst>
      <p:ext uri="{BB962C8B-B14F-4D97-AF65-F5344CB8AC3E}">
        <p14:creationId xmlns:p14="http://schemas.microsoft.com/office/powerpoint/2010/main" val="2902170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lstStyle/>
          <a:p>
            <a:r>
              <a:rPr lang="en-GB" dirty="0"/>
              <a:t>5. Implementation Plan</a:t>
            </a:r>
          </a:p>
        </p:txBody>
      </p:sp>
      <p:sp>
        <p:nvSpPr>
          <p:cNvPr id="8" name="Content Placeholder 7">
            <a:extLst>
              <a:ext uri="{FF2B5EF4-FFF2-40B4-BE49-F238E27FC236}">
                <a16:creationId xmlns:a16="http://schemas.microsoft.com/office/drawing/2014/main" id="{FE0FDACF-A59F-4C8E-B2AD-BB549AE22CA5}"/>
              </a:ext>
            </a:extLst>
          </p:cNvPr>
          <p:cNvSpPr>
            <a:spLocks noGrp="1"/>
          </p:cNvSpPr>
          <p:nvPr>
            <p:ph idx="1"/>
          </p:nvPr>
        </p:nvSpPr>
        <p:spPr>
          <a:xfrm>
            <a:off x="251520" y="915566"/>
            <a:ext cx="8229600" cy="4032448"/>
          </a:xfrm>
        </p:spPr>
        <p:txBody>
          <a:bodyPr>
            <a:normAutofit/>
          </a:bodyPr>
          <a:lstStyle/>
          <a:p>
            <a:pPr marL="0" indent="0">
              <a:buNone/>
            </a:pPr>
            <a:r>
              <a:rPr lang="en-US" sz="1200" dirty="0"/>
              <a:t>Please see the following slides for an overview of:</a:t>
            </a:r>
          </a:p>
          <a:p>
            <a:pPr marL="0" indent="0">
              <a:buNone/>
            </a:pPr>
            <a:endParaRPr lang="en-US" sz="1200" dirty="0"/>
          </a:p>
          <a:p>
            <a:r>
              <a:rPr lang="en-US" sz="1200" dirty="0"/>
              <a:t>Detail Design Changes for approval</a:t>
            </a:r>
          </a:p>
          <a:p>
            <a:pPr marL="971550" lvl="2" indent="-171450"/>
            <a:r>
              <a:rPr lang="en-US" sz="1000" dirty="0"/>
              <a:t>XRN4850 - Notification of Customer Contact Details to Transporters</a:t>
            </a:r>
          </a:p>
          <a:p>
            <a:pPr marL="971550" lvl="2" indent="-171450"/>
            <a:r>
              <a:rPr lang="en-US" sz="1000" dirty="0"/>
              <a:t>XRN4922 CSSC Shipper BRD </a:t>
            </a:r>
          </a:p>
          <a:p>
            <a:pPr marL="971550" lvl="2" indent="-171450"/>
            <a:r>
              <a:rPr lang="en-US" sz="1000" dirty="0"/>
              <a:t>Settlement Data </a:t>
            </a:r>
          </a:p>
          <a:p>
            <a:pPr marL="0" indent="0">
              <a:buNone/>
            </a:pPr>
            <a:endParaRPr lang="en-US" sz="1200" dirty="0"/>
          </a:p>
          <a:p>
            <a:r>
              <a:rPr lang="en-US" sz="1200" dirty="0"/>
              <a:t>Outages </a:t>
            </a:r>
          </a:p>
          <a:p>
            <a:pPr marL="971550" lvl="2" indent="-171450"/>
            <a:r>
              <a:rPr lang="en-US" sz="1000" dirty="0"/>
              <a:t>D &amp; Boks, Control-M and </a:t>
            </a:r>
            <a:r>
              <a:rPr lang="en-US" sz="1000" dirty="0" err="1"/>
              <a:t>Birst</a:t>
            </a:r>
            <a:r>
              <a:rPr lang="en-US" sz="1000" dirty="0"/>
              <a:t> Connector Joined together under Shared Components</a:t>
            </a:r>
          </a:p>
          <a:p>
            <a:pPr marL="971550" lvl="2" indent="-171450"/>
            <a:r>
              <a:rPr lang="en-US" sz="1000" dirty="0"/>
              <a:t>DCC dates amended to be confirmed</a:t>
            </a:r>
          </a:p>
          <a:p>
            <a:pPr marL="971550" lvl="2" indent="-171450"/>
            <a:r>
              <a:rPr lang="en-US" sz="1000" dirty="0"/>
              <a:t>2 new outages – UK Link Portal and CMS</a:t>
            </a:r>
          </a:p>
          <a:p>
            <a:pPr marL="0" indent="0">
              <a:buNone/>
            </a:pPr>
            <a:endParaRPr lang="en-US" sz="1200" dirty="0"/>
          </a:p>
          <a:p>
            <a:pPr marL="0" indent="0">
              <a:buNone/>
            </a:pPr>
            <a:r>
              <a:rPr lang="en-US" sz="1200" dirty="0"/>
              <a:t>Attached is the full Implementation Plan document.</a:t>
            </a:r>
          </a:p>
          <a:p>
            <a:pPr marL="0" indent="0">
              <a:buNone/>
            </a:pPr>
            <a:endParaRPr lang="en-US" sz="1200" dirty="0"/>
          </a:p>
        </p:txBody>
      </p:sp>
      <p:graphicFrame>
        <p:nvGraphicFramePr>
          <p:cNvPr id="3" name="Object 2">
            <a:extLst>
              <a:ext uri="{FF2B5EF4-FFF2-40B4-BE49-F238E27FC236}">
                <a16:creationId xmlns:a16="http://schemas.microsoft.com/office/drawing/2014/main" id="{0C80300F-B89D-47CA-990E-948AA6F4ACB4}"/>
              </a:ext>
            </a:extLst>
          </p:cNvPr>
          <p:cNvGraphicFramePr>
            <a:graphicFrameLocks noChangeAspect="1"/>
          </p:cNvGraphicFramePr>
          <p:nvPr>
            <p:extLst>
              <p:ext uri="{D42A27DB-BD31-4B8C-83A1-F6EECF244321}">
                <p14:modId xmlns:p14="http://schemas.microsoft.com/office/powerpoint/2010/main" val="2172020039"/>
              </p:ext>
            </p:extLst>
          </p:nvPr>
        </p:nvGraphicFramePr>
        <p:xfrm>
          <a:off x="827584" y="3824709"/>
          <a:ext cx="914400" cy="806450"/>
        </p:xfrm>
        <a:graphic>
          <a:graphicData uri="http://schemas.openxmlformats.org/presentationml/2006/ole">
            <mc:AlternateContent xmlns:mc="http://schemas.openxmlformats.org/markup-compatibility/2006">
              <mc:Choice xmlns:v="urn:schemas-microsoft-com:vml" Requires="v">
                <p:oleObj spid="_x0000_s12300"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827584" y="382470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31544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lstStyle/>
          <a:p>
            <a:r>
              <a:rPr lang="en-GB" sz="2400" dirty="0"/>
              <a:t>Detailed</a:t>
            </a:r>
            <a:r>
              <a:rPr lang="en-GB" dirty="0"/>
              <a:t> Design Summary</a:t>
            </a:r>
          </a:p>
        </p:txBody>
      </p:sp>
      <p:sp>
        <p:nvSpPr>
          <p:cNvPr id="8" name="Content Placeholder 7">
            <a:extLst>
              <a:ext uri="{FF2B5EF4-FFF2-40B4-BE49-F238E27FC236}">
                <a16:creationId xmlns:a16="http://schemas.microsoft.com/office/drawing/2014/main" id="{FE0FDACF-A59F-4C8E-B2AD-BB549AE22CA5}"/>
              </a:ext>
            </a:extLst>
          </p:cNvPr>
          <p:cNvSpPr>
            <a:spLocks noGrp="1"/>
          </p:cNvSpPr>
          <p:nvPr>
            <p:ph idx="1"/>
          </p:nvPr>
        </p:nvSpPr>
        <p:spPr>
          <a:xfrm>
            <a:off x="485265" y="3759882"/>
            <a:ext cx="7704856" cy="936104"/>
          </a:xfrm>
        </p:spPr>
        <p:txBody>
          <a:bodyPr>
            <a:normAutofit fontScale="92500" lnSpcReduction="20000"/>
          </a:bodyPr>
          <a:lstStyle/>
          <a:p>
            <a:pPr marL="0" indent="0">
              <a:buNone/>
            </a:pPr>
            <a:endParaRPr lang="en-US" sz="1200" dirty="0"/>
          </a:p>
          <a:p>
            <a:pPr marL="0" indent="0">
              <a:buNone/>
            </a:pPr>
            <a:r>
              <a:rPr lang="en-US" sz="1200" dirty="0"/>
              <a:t>The CSSC Settlement data change had 1 abstain response from Npower</a:t>
            </a:r>
          </a:p>
          <a:p>
            <a:pPr marL="0" indent="0">
              <a:buNone/>
            </a:pPr>
            <a:endParaRPr lang="en-US" sz="1200" dirty="0"/>
          </a:p>
          <a:p>
            <a:pPr marL="0" indent="0">
              <a:buNone/>
            </a:pPr>
            <a:r>
              <a:rPr lang="en-US" sz="1200" i="1" dirty="0"/>
              <a:t>“These proposals are still being evaluated as part of the detailed design phase, and therefore we have no views to put forward at the current time.”</a:t>
            </a:r>
          </a:p>
        </p:txBody>
      </p:sp>
      <p:graphicFrame>
        <p:nvGraphicFramePr>
          <p:cNvPr id="5" name="Chart 4">
            <a:extLst>
              <a:ext uri="{FF2B5EF4-FFF2-40B4-BE49-F238E27FC236}">
                <a16:creationId xmlns:a16="http://schemas.microsoft.com/office/drawing/2014/main" id="{BDE303AA-477F-40F1-A562-B7EF119E8347}"/>
              </a:ext>
            </a:extLst>
          </p:cNvPr>
          <p:cNvGraphicFramePr>
            <a:graphicFrameLocks/>
          </p:cNvGraphicFramePr>
          <p:nvPr>
            <p:extLst>
              <p:ext uri="{D42A27DB-BD31-4B8C-83A1-F6EECF244321}">
                <p14:modId xmlns:p14="http://schemas.microsoft.com/office/powerpoint/2010/main" val="2185428325"/>
              </p:ext>
            </p:extLst>
          </p:nvPr>
        </p:nvGraphicFramePr>
        <p:xfrm>
          <a:off x="755576" y="915566"/>
          <a:ext cx="5328121" cy="2326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1949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74992E0-BCD1-4A51-8935-B53B635A99B8}"/>
              </a:ext>
            </a:extLst>
          </p:cNvPr>
          <p:cNvGraphicFramePr>
            <a:graphicFrameLocks noGrp="1"/>
          </p:cNvGraphicFramePr>
          <p:nvPr>
            <p:extLst>
              <p:ext uri="{D42A27DB-BD31-4B8C-83A1-F6EECF244321}">
                <p14:modId xmlns:p14="http://schemas.microsoft.com/office/powerpoint/2010/main" val="1930990487"/>
              </p:ext>
            </p:extLst>
          </p:nvPr>
        </p:nvGraphicFramePr>
        <p:xfrm>
          <a:off x="107504" y="195486"/>
          <a:ext cx="8845484" cy="4752529"/>
        </p:xfrm>
        <a:graphic>
          <a:graphicData uri="http://schemas.openxmlformats.org/drawingml/2006/table">
            <a:tbl>
              <a:tblPr/>
              <a:tblGrid>
                <a:gridCol w="648072">
                  <a:extLst>
                    <a:ext uri="{9D8B030D-6E8A-4147-A177-3AD203B41FA5}">
                      <a16:colId xmlns:a16="http://schemas.microsoft.com/office/drawing/2014/main" val="4094102199"/>
                    </a:ext>
                  </a:extLst>
                </a:gridCol>
                <a:gridCol w="576064">
                  <a:extLst>
                    <a:ext uri="{9D8B030D-6E8A-4147-A177-3AD203B41FA5}">
                      <a16:colId xmlns:a16="http://schemas.microsoft.com/office/drawing/2014/main" val="61664599"/>
                    </a:ext>
                  </a:extLst>
                </a:gridCol>
                <a:gridCol w="504056">
                  <a:extLst>
                    <a:ext uri="{9D8B030D-6E8A-4147-A177-3AD203B41FA5}">
                      <a16:colId xmlns:a16="http://schemas.microsoft.com/office/drawing/2014/main" val="785555221"/>
                    </a:ext>
                  </a:extLst>
                </a:gridCol>
                <a:gridCol w="504056">
                  <a:extLst>
                    <a:ext uri="{9D8B030D-6E8A-4147-A177-3AD203B41FA5}">
                      <a16:colId xmlns:a16="http://schemas.microsoft.com/office/drawing/2014/main" val="2209708765"/>
                    </a:ext>
                  </a:extLst>
                </a:gridCol>
                <a:gridCol w="504056">
                  <a:extLst>
                    <a:ext uri="{9D8B030D-6E8A-4147-A177-3AD203B41FA5}">
                      <a16:colId xmlns:a16="http://schemas.microsoft.com/office/drawing/2014/main" val="3285821310"/>
                    </a:ext>
                  </a:extLst>
                </a:gridCol>
                <a:gridCol w="432048">
                  <a:extLst>
                    <a:ext uri="{9D8B030D-6E8A-4147-A177-3AD203B41FA5}">
                      <a16:colId xmlns:a16="http://schemas.microsoft.com/office/drawing/2014/main" val="2263523341"/>
                    </a:ext>
                  </a:extLst>
                </a:gridCol>
                <a:gridCol w="4680520">
                  <a:extLst>
                    <a:ext uri="{9D8B030D-6E8A-4147-A177-3AD203B41FA5}">
                      <a16:colId xmlns:a16="http://schemas.microsoft.com/office/drawing/2014/main" val="3614956670"/>
                    </a:ext>
                  </a:extLst>
                </a:gridCol>
                <a:gridCol w="996612">
                  <a:extLst>
                    <a:ext uri="{9D8B030D-6E8A-4147-A177-3AD203B41FA5}">
                      <a16:colId xmlns:a16="http://schemas.microsoft.com/office/drawing/2014/main" val="4070683867"/>
                    </a:ext>
                  </a:extLst>
                </a:gridCol>
              </a:tblGrid>
              <a:tr h="136953">
                <a:tc gridSpan="8">
                  <a:txBody>
                    <a:bodyPr/>
                    <a:lstStyle/>
                    <a:p>
                      <a:pPr algn="ctr" fontAlgn="ctr"/>
                      <a:r>
                        <a:rPr lang="en-GB" sz="800" b="1" i="0" u="none" strike="noStrike" dirty="0">
                          <a:solidFill>
                            <a:srgbClr val="000000"/>
                          </a:solidFill>
                          <a:effectLst/>
                          <a:latin typeface="Arial" panose="020B0604020202020204" pitchFamily="34" charset="0"/>
                        </a:rPr>
                        <a:t>Outages</a:t>
                      </a:r>
                    </a:p>
                  </a:txBody>
                  <a:tcPr marL="2536" marR="2536" marT="2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6242381"/>
                  </a:ext>
                </a:extLst>
              </a:tr>
              <a:tr h="99757">
                <a:tc rowSpan="2">
                  <a:txBody>
                    <a:bodyPr/>
                    <a:lstStyle/>
                    <a:p>
                      <a:pPr algn="ctr" fontAlgn="ctr"/>
                      <a:r>
                        <a:rPr lang="en-GB" sz="600" b="0" i="0" u="none" strike="noStrike">
                          <a:solidFill>
                            <a:srgbClr val="000000"/>
                          </a:solidFill>
                          <a:effectLst/>
                          <a:latin typeface="Arial" panose="020B0604020202020204" pitchFamily="34" charset="0"/>
                        </a:rPr>
                        <a:t>Change  Request Number</a:t>
                      </a:r>
                    </a:p>
                  </a:txBody>
                  <a:tcPr marL="2536" marR="2536" marT="2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algn="ctr" fontAlgn="ctr"/>
                      <a:r>
                        <a:rPr lang="en-GB" sz="600" b="0" i="0" u="none" strike="noStrike">
                          <a:solidFill>
                            <a:srgbClr val="000000"/>
                          </a:solidFill>
                          <a:effectLst/>
                          <a:latin typeface="Arial" panose="020B0604020202020204" pitchFamily="34" charset="0"/>
                        </a:rPr>
                        <a:t>Impacted System</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gridSpan="5">
                  <a:txBody>
                    <a:bodyPr/>
                    <a:lstStyle/>
                    <a:p>
                      <a:pPr algn="ctr" fontAlgn="ctr"/>
                      <a:r>
                        <a:rPr lang="en-GB" sz="600" b="0" i="0" u="none" strike="noStrike" dirty="0">
                          <a:solidFill>
                            <a:srgbClr val="000000"/>
                          </a:solidFill>
                          <a:effectLst/>
                          <a:latin typeface="Arial" panose="020B0604020202020204" pitchFamily="34" charset="0"/>
                        </a:rPr>
                        <a:t>Outage Duration</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600" b="0" i="0" u="none" strike="noStrike">
                          <a:solidFill>
                            <a:srgbClr val="000000"/>
                          </a:solidFill>
                          <a:effectLst/>
                          <a:latin typeface="Arial" panose="020B0604020202020204" pitchFamily="34" charset="0"/>
                        </a:rPr>
                        <a:t>Committee Notified Date</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395790490"/>
                  </a:ext>
                </a:extLst>
              </a:tr>
              <a:tr h="99757">
                <a:tc vMerge="1">
                  <a:txBody>
                    <a:bodyPr/>
                    <a:lstStyle/>
                    <a:p>
                      <a:endParaRPr lang="en-GB"/>
                    </a:p>
                  </a:txBody>
                  <a:tcPr/>
                </a:tc>
                <a:tc vMerge="1">
                  <a:txBody>
                    <a:bodyPr/>
                    <a:lstStyle/>
                    <a:p>
                      <a:endParaRPr lang="en-GB"/>
                    </a:p>
                  </a:txBody>
                  <a:tcPr/>
                </a:tc>
                <a:tc>
                  <a:txBody>
                    <a:bodyPr/>
                    <a:lstStyle/>
                    <a:p>
                      <a:pPr algn="ctr" fontAlgn="ctr"/>
                      <a:r>
                        <a:rPr lang="en-GB" sz="600" b="0" i="0" u="none" strike="noStrike">
                          <a:solidFill>
                            <a:srgbClr val="000000"/>
                          </a:solidFill>
                          <a:effectLst/>
                          <a:latin typeface="Arial" panose="020B0604020202020204" pitchFamily="34" charset="0"/>
                        </a:rPr>
                        <a:t>Start Date</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600" b="0" i="0" u="none" strike="noStrike">
                          <a:solidFill>
                            <a:srgbClr val="000000"/>
                          </a:solidFill>
                          <a:effectLst/>
                          <a:latin typeface="Arial" panose="020B0604020202020204" pitchFamily="34" charset="0"/>
                        </a:rPr>
                        <a:t>Start Time</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600" b="0" i="0" u="none" strike="noStrike">
                          <a:solidFill>
                            <a:srgbClr val="000000"/>
                          </a:solidFill>
                          <a:effectLst/>
                          <a:latin typeface="Arial" panose="020B0604020202020204" pitchFamily="34" charset="0"/>
                        </a:rPr>
                        <a:t>End Date</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600" b="0" i="0" u="none" strike="noStrike" dirty="0">
                          <a:solidFill>
                            <a:srgbClr val="000000"/>
                          </a:solidFill>
                          <a:effectLst/>
                          <a:latin typeface="Arial" panose="020B0604020202020204" pitchFamily="34" charset="0"/>
                        </a:rPr>
                        <a:t>End Time</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fontAlgn="ctr"/>
                      <a:r>
                        <a:rPr lang="en-GB" sz="600" b="0" i="0" u="none" strike="noStrike" dirty="0">
                          <a:solidFill>
                            <a:srgbClr val="000000"/>
                          </a:solidFill>
                          <a:effectLst/>
                          <a:latin typeface="Arial" panose="020B0604020202020204" pitchFamily="34" charset="0"/>
                        </a:rPr>
                        <a:t>Brief Description</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vMerge="1">
                  <a:txBody>
                    <a:bodyPr/>
                    <a:lstStyle/>
                    <a:p>
                      <a:endParaRPr lang="en-GB"/>
                    </a:p>
                  </a:txBody>
                  <a:tcPr/>
                </a:tc>
                <a:extLst>
                  <a:ext uri="{0D108BD9-81ED-4DB2-BD59-A6C34878D82A}">
                    <a16:rowId xmlns:a16="http://schemas.microsoft.com/office/drawing/2014/main" val="1093854696"/>
                  </a:ext>
                </a:extLst>
              </a:tr>
              <a:tr h="545752">
                <a:tc>
                  <a:txBody>
                    <a:bodyPr/>
                    <a:lstStyle/>
                    <a:p>
                      <a:pPr algn="ctr" fontAlgn="ctr"/>
                      <a:r>
                        <a:rPr lang="en-GB" sz="600" b="0" i="0" u="none" strike="noStrike" dirty="0">
                          <a:solidFill>
                            <a:srgbClr val="000000"/>
                          </a:solidFill>
                          <a:effectLst/>
                          <a:latin typeface="Arial" panose="020B0604020202020204" pitchFamily="34" charset="0"/>
                        </a:rPr>
                        <a:t>4970</a:t>
                      </a:r>
                    </a:p>
                  </a:txBody>
                  <a:tcPr marL="2536" marR="2536" marT="2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solidFill>
                            <a:srgbClr val="000000"/>
                          </a:solidFill>
                          <a:effectLst/>
                          <a:latin typeface="Arial" panose="020B0604020202020204" pitchFamily="34" charset="0"/>
                        </a:rPr>
                        <a:t>CMS</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09/05/2020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dirty="0">
                          <a:solidFill>
                            <a:srgbClr val="000000"/>
                          </a:solidFill>
                          <a:effectLst/>
                          <a:latin typeface="Arial" panose="020B0604020202020204" pitchFamily="34" charset="0"/>
                        </a:rPr>
                        <a:t>00:00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dirty="0">
                          <a:solidFill>
                            <a:srgbClr val="000000"/>
                          </a:solidFill>
                          <a:effectLst/>
                          <a:latin typeface="Arial" panose="020B0604020202020204" pitchFamily="34" charset="0"/>
                        </a:rPr>
                        <a:t>10/05/2020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dirty="0">
                          <a:solidFill>
                            <a:srgbClr val="000000"/>
                          </a:solidFill>
                          <a:effectLst/>
                          <a:latin typeface="Arial" panose="020B0604020202020204" pitchFamily="34" charset="0"/>
                        </a:rPr>
                        <a:t>19:00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dirty="0">
                          <a:solidFill>
                            <a:srgbClr val="000000"/>
                          </a:solidFill>
                          <a:effectLst/>
                          <a:latin typeface="Arial" panose="020B0604020202020204" pitchFamily="34" charset="0"/>
                        </a:rPr>
                        <a:t>This is the cutover of the production environment for CMS, the outage will be on the weekend, the impact to the industry should be minor and that the Contact Management System will be unable to send or receive files, raise contacts and will not allow users to log on during the maintenance window as the application is switched from PET/KET to Chess/Cress. Subject to change due to multiple inflight changes at the time, but only by a week.</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Updated 13/05/2020</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56855127"/>
                  </a:ext>
                </a:extLst>
              </a:tr>
              <a:tr h="636141">
                <a:tc>
                  <a:txBody>
                    <a:bodyPr/>
                    <a:lstStyle/>
                    <a:p>
                      <a:pPr algn="ctr" fontAlgn="ctr"/>
                      <a:r>
                        <a:rPr lang="en-GB" sz="600" b="0" i="0" u="none" strike="noStrike">
                          <a:solidFill>
                            <a:srgbClr val="000000"/>
                          </a:solidFill>
                          <a:effectLst/>
                          <a:latin typeface="Arial" panose="020B0604020202020204" pitchFamily="34" charset="0"/>
                        </a:rPr>
                        <a:t>4970</a:t>
                      </a:r>
                    </a:p>
                  </a:txBody>
                  <a:tcPr marL="2536" marR="2536" marT="2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600" b="0" i="0" u="none" strike="noStrike">
                          <a:solidFill>
                            <a:srgbClr val="000000"/>
                          </a:solidFill>
                          <a:effectLst/>
                          <a:latin typeface="Arial" panose="020B0604020202020204" pitchFamily="34" charset="0"/>
                        </a:rPr>
                        <a:t>CMS</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23/05/2020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dirty="0">
                          <a:solidFill>
                            <a:srgbClr val="000000"/>
                          </a:solidFill>
                          <a:effectLst/>
                          <a:latin typeface="Arial" panose="020B0604020202020204" pitchFamily="34" charset="0"/>
                        </a:rPr>
                        <a:t>00:00:00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dirty="0">
                          <a:solidFill>
                            <a:srgbClr val="000000"/>
                          </a:solidFill>
                          <a:effectLst/>
                          <a:latin typeface="Arial" panose="020B0604020202020204" pitchFamily="34" charset="0"/>
                        </a:rPr>
                        <a:t>24/05/2020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dirty="0">
                          <a:solidFill>
                            <a:srgbClr val="000000"/>
                          </a:solidFill>
                          <a:effectLst/>
                          <a:latin typeface="Arial" panose="020B0604020202020204" pitchFamily="34" charset="0"/>
                        </a:rPr>
                        <a:t>07:00:00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0" i="0" u="none" strike="noStrike" dirty="0">
                          <a:solidFill>
                            <a:srgbClr val="000000"/>
                          </a:solidFill>
                          <a:effectLst/>
                          <a:latin typeface="Arial" panose="020B0604020202020204" pitchFamily="34" charset="0"/>
                        </a:rPr>
                        <a:t>This is the outage for CMS DR testing this will be on the weekend, the impact to the industry will be minor as this will be conducted through the scheduled maintenance window. During this window CMS will be unavailable as such users will be unable to log into the system and  files that would normally be processed daily are unaffected as they are planned/scheduled for outside this window. Subject to change due to multiple inflight changes at the time, but only by a week.</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Updated 13/05/2020</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54111915"/>
                  </a:ext>
                </a:extLst>
              </a:tr>
              <a:tr h="497320">
                <a:tc>
                  <a:txBody>
                    <a:bodyPr/>
                    <a:lstStyle/>
                    <a:p>
                      <a:pPr algn="ctr" fontAlgn="ctr"/>
                      <a:r>
                        <a:rPr lang="en-GB" sz="600" b="0" i="0" u="none" strike="noStrike">
                          <a:solidFill>
                            <a:srgbClr val="000000"/>
                          </a:solidFill>
                          <a:effectLst/>
                          <a:latin typeface="Arial" panose="020B0604020202020204" pitchFamily="34" charset="0"/>
                        </a:rPr>
                        <a:t>4970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Shared Components</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15/05/2020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16/05/2020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0" i="0" u="none" strike="noStrike" dirty="0">
                          <a:solidFill>
                            <a:srgbClr val="000000"/>
                          </a:solidFill>
                          <a:effectLst/>
                          <a:latin typeface="Arial" panose="020B0604020202020204" pitchFamily="34" charset="0"/>
                        </a:rPr>
                        <a:t>This is the cutover is for the collective aspects that make up Xoserve Shared Components (AD &amp; Boks, Control-M and </a:t>
                      </a:r>
                      <a:r>
                        <a:rPr lang="en-US" sz="600" b="0" i="0" u="none" strike="noStrike" dirty="0" err="1">
                          <a:solidFill>
                            <a:srgbClr val="000000"/>
                          </a:solidFill>
                          <a:effectLst/>
                          <a:latin typeface="Arial" panose="020B0604020202020204" pitchFamily="34" charset="0"/>
                        </a:rPr>
                        <a:t>Birst</a:t>
                      </a:r>
                      <a:r>
                        <a:rPr lang="en-US" sz="600" b="0" i="0" u="none" strike="noStrike" dirty="0">
                          <a:solidFill>
                            <a:srgbClr val="000000"/>
                          </a:solidFill>
                          <a:effectLst/>
                          <a:latin typeface="Arial" panose="020B0604020202020204" pitchFamily="34" charset="0"/>
                        </a:rPr>
                        <a:t> Connector) the impact to the industry should be minor. Batch jobs that </a:t>
                      </a:r>
                      <a:r>
                        <a:rPr lang="en-US" sz="600" b="0" i="0" u="none" strike="noStrike" dirty="0" err="1">
                          <a:solidFill>
                            <a:srgbClr val="000000"/>
                          </a:solidFill>
                          <a:effectLst/>
                          <a:latin typeface="Arial" panose="020B0604020202020204" pitchFamily="34" charset="0"/>
                        </a:rPr>
                        <a:t>utilise</a:t>
                      </a:r>
                      <a:r>
                        <a:rPr lang="en-US" sz="600" b="0" i="0" u="none" strike="noStrike" dirty="0">
                          <a:solidFill>
                            <a:srgbClr val="000000"/>
                          </a:solidFill>
                          <a:effectLst/>
                          <a:latin typeface="Arial" panose="020B0604020202020204" pitchFamily="34" charset="0"/>
                        </a:rPr>
                        <a:t> Control-M during this window will use the contingency process will the migration from our Legacy DC into the TCS ECP takes place. Subject to change due to multiple inflight changes at the time, but only by a week.</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dirty="0">
                          <a:solidFill>
                            <a:srgbClr val="000000"/>
                          </a:solidFill>
                          <a:effectLst/>
                          <a:latin typeface="Arial" panose="020B0604020202020204" pitchFamily="34" charset="0"/>
                        </a:rPr>
                        <a:t>13/05/2020</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12289212"/>
                  </a:ext>
                </a:extLst>
              </a:tr>
              <a:tr h="332689">
                <a:tc>
                  <a:txBody>
                    <a:bodyPr/>
                    <a:lstStyle/>
                    <a:p>
                      <a:pPr algn="l" fontAlgn="b"/>
                      <a:r>
                        <a:rPr lang="en-GB" sz="600" b="0" i="0" u="none" strike="noStrike">
                          <a:solidFill>
                            <a:srgbClr val="000000"/>
                          </a:solidFill>
                          <a:effectLst/>
                          <a:latin typeface="Arial" panose="020B0604020202020204" pitchFamily="34" charset="0"/>
                        </a:rPr>
                        <a:t> </a:t>
                      </a:r>
                    </a:p>
                  </a:txBody>
                  <a:tcPr marL="2536" marR="2536" marT="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Internet routing for UKLink</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23/05/2020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24/05/2020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effectLst/>
                          <a:latin typeface="Arial" panose="020B0604020202020204" pitchFamily="34" charset="0"/>
                        </a:rPr>
                        <a:t>This is the cutover of the Internet routing for UKLink, the  outage will be on the weekend and the impact will be minor, UKLink will be unable to be accessed and unable to send or receive files to corresponding systems during the maintenance window as the application is switched from our Legacy DC to TCS ECP.</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13/11/2019</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253392"/>
                  </a:ext>
                </a:extLst>
              </a:tr>
              <a:tr h="876277">
                <a:tc>
                  <a:txBody>
                    <a:bodyPr/>
                    <a:lstStyle/>
                    <a:p>
                      <a:pPr algn="l" fontAlgn="b"/>
                      <a:r>
                        <a:rPr lang="en-GB" sz="600" b="0" i="0" u="none" strike="noStrike">
                          <a:solidFill>
                            <a:srgbClr val="000000"/>
                          </a:solidFill>
                          <a:effectLst/>
                          <a:latin typeface="Arial" panose="020B0604020202020204" pitchFamily="34" charset="0"/>
                        </a:rPr>
                        <a:t> </a:t>
                      </a:r>
                    </a:p>
                  </a:txBody>
                  <a:tcPr marL="2536" marR="2536" marT="253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Gemini</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05/07/2020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03:00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solidFill>
                            <a:srgbClr val="000000"/>
                          </a:solidFill>
                          <a:effectLst/>
                          <a:latin typeface="Arial" panose="020B0604020202020204" pitchFamily="34" charset="0"/>
                        </a:rPr>
                        <a:t>05/07/2020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17:00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600" b="0" i="0" u="none" strike="noStrike" dirty="0">
                          <a:solidFill>
                            <a:srgbClr val="000000"/>
                          </a:solidFill>
                          <a:effectLst/>
                          <a:latin typeface="Arial" panose="020B0604020202020204" pitchFamily="34" charset="0"/>
                        </a:rPr>
                        <a:t>In order to complete the Gemini Re-Platforming (GRP) project implementation, an extended outage will be required on the Gemini system on 5</a:t>
                      </a:r>
                      <a:r>
                        <a:rPr lang="en-US" sz="600" b="0" i="0" u="none" strike="noStrike" baseline="30000" dirty="0">
                          <a:solidFill>
                            <a:srgbClr val="000000"/>
                          </a:solidFill>
                          <a:effectLst/>
                          <a:latin typeface="Arial" panose="020B0604020202020204" pitchFamily="34" charset="0"/>
                        </a:rPr>
                        <a:t>th</a:t>
                      </a:r>
                      <a:r>
                        <a:rPr lang="en-US" sz="600" b="0" i="0" u="none" strike="noStrike" dirty="0">
                          <a:solidFill>
                            <a:srgbClr val="000000"/>
                          </a:solidFill>
                          <a:effectLst/>
                          <a:latin typeface="Arial" panose="020B0604020202020204" pitchFamily="34" charset="0"/>
                        </a:rPr>
                        <a:t> July 2020. Provisional timescales for the GRP implementation are as follows:</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Gemini Maintenance Window: 03.00 to 5.00</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Extended outage: 05.00 to 13.00</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In the event of a rollback an additional outage will be required from 13.00 to 17.00</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If a change is identified to the above timings, a further notification will be issued.</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The GRP team will work with the National Grid and Xoserve business to ensure appropriate measures are in place to manage all impacts due to the extended outage.</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If you have any concerns or any questions, please contact the project team on                   box.xoserve.geminire-platform@xoserve.com </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11/12/2019</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666907"/>
                  </a:ext>
                </a:extLst>
              </a:tr>
              <a:tr h="497320">
                <a:tc>
                  <a:txBody>
                    <a:bodyPr/>
                    <a:lstStyle/>
                    <a:p>
                      <a:pPr algn="ctr" fontAlgn="ctr"/>
                      <a:r>
                        <a:rPr lang="en-GB" sz="600" b="0" i="0" u="none" strike="noStrike">
                          <a:solidFill>
                            <a:srgbClr val="000000"/>
                          </a:solidFill>
                          <a:effectLst/>
                          <a:latin typeface="Arial" panose="020B0604020202020204" pitchFamily="34" charset="0"/>
                        </a:rPr>
                        <a:t>4970</a:t>
                      </a:r>
                    </a:p>
                  </a:txBody>
                  <a:tcPr marL="2536" marR="2536" marT="2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DCC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0" i="0" u="none" strike="noStrike">
                          <a:solidFill>
                            <a:srgbClr val="000000"/>
                          </a:solidFill>
                          <a:effectLst/>
                          <a:latin typeface="Arial" panose="020B0604020202020204" pitchFamily="34" charset="0"/>
                        </a:rPr>
                        <a:t>This is the cutover of the production environment for DCC the outage will be on the weekend, the impact to the industry will be minor and that any nominations/ confirmations that utilises the Data Communications Company (DCC) as a background application will be unable to send or receive files during the maintenance window as the application is switched from our Legacy DC to TCS ECP. Subject to change due to multiple inflight changes and dependencies on suppliers.</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Updated 13/05/2020</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93732136"/>
                  </a:ext>
                </a:extLst>
              </a:tr>
              <a:tr h="455365">
                <a:tc>
                  <a:txBody>
                    <a:bodyPr/>
                    <a:lstStyle/>
                    <a:p>
                      <a:pPr algn="ctr" fontAlgn="ctr"/>
                      <a:r>
                        <a:rPr lang="en-GB" sz="600" b="0" i="0" u="none" strike="noStrike">
                          <a:solidFill>
                            <a:srgbClr val="000000"/>
                          </a:solidFill>
                          <a:effectLst/>
                          <a:latin typeface="Arial" panose="020B0604020202020204" pitchFamily="34" charset="0"/>
                        </a:rPr>
                        <a:t>4970</a:t>
                      </a:r>
                    </a:p>
                  </a:txBody>
                  <a:tcPr marL="2536" marR="2536" marT="253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DCC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a:solidFill>
                            <a:srgbClr val="000000"/>
                          </a:solidFill>
                          <a:effectLst/>
                          <a:latin typeface="Arial" panose="020B0604020202020204" pitchFamily="34" charset="0"/>
                        </a:rPr>
                        <a:t>TBC</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600" b="0" i="0" u="none" strike="noStrike">
                          <a:solidFill>
                            <a:srgbClr val="000000"/>
                          </a:solidFill>
                          <a:effectLst/>
                          <a:latin typeface="Arial" panose="020B0604020202020204" pitchFamily="34" charset="0"/>
                        </a:rPr>
                        <a:t>This is the outage for DCC DR testing this will be on the weekend, the impact to the industry will be minor and that any application that utilises DCC as a background application will be unable to send or receive files during the maintenance window will DR testing is conduct. Subject to change due to multiple inflight changes at the time, but only by a week.</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dirty="0">
                          <a:solidFill>
                            <a:srgbClr val="000000"/>
                          </a:solidFill>
                          <a:effectLst/>
                          <a:latin typeface="Arial" panose="020B0604020202020204" pitchFamily="34" charset="0"/>
                        </a:rPr>
                        <a:t>Updated 13/05/2020</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69129001"/>
                  </a:ext>
                </a:extLst>
              </a:tr>
              <a:tr h="287599">
                <a:tc>
                  <a:txBody>
                    <a:bodyPr/>
                    <a:lstStyle/>
                    <a:p>
                      <a:pPr algn="ctr" fontAlgn="b"/>
                      <a:r>
                        <a:rPr lang="en-GB" sz="600" b="0" i="0" u="none" strike="noStrike" dirty="0">
                          <a:solidFill>
                            <a:srgbClr val="000000"/>
                          </a:solidFill>
                          <a:effectLst/>
                          <a:latin typeface="Arial" panose="020B0604020202020204" pitchFamily="34" charset="0"/>
                        </a:rPr>
                        <a:t>10266</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dirty="0">
                          <a:solidFill>
                            <a:srgbClr val="000000"/>
                          </a:solidFill>
                          <a:effectLst/>
                          <a:latin typeface="Arial" panose="020B0604020202020204" pitchFamily="34" charset="0"/>
                        </a:rPr>
                        <a:t>UK Link Portal and CMS        </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dirty="0">
                          <a:solidFill>
                            <a:srgbClr val="000000"/>
                          </a:solidFill>
                          <a:effectLst/>
                          <a:latin typeface="Arial" panose="020B0604020202020204" pitchFamily="34" charset="0"/>
                        </a:rPr>
                        <a:t>17/07/2020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dirty="0">
                          <a:solidFill>
                            <a:srgbClr val="000000"/>
                          </a:solidFill>
                          <a:effectLst/>
                          <a:latin typeface="Arial" panose="020B0604020202020204" pitchFamily="34" charset="0"/>
                        </a:rPr>
                        <a:t>23:00 UK BST</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a:solidFill>
                            <a:srgbClr val="000000"/>
                          </a:solidFill>
                          <a:effectLst/>
                          <a:latin typeface="Arial" panose="020B0604020202020204" pitchFamily="34" charset="0"/>
                        </a:rPr>
                        <a:t>18/07/2020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a:solidFill>
                            <a:srgbClr val="000000"/>
                          </a:solidFill>
                          <a:effectLst/>
                          <a:latin typeface="Arial" panose="020B0604020202020204" pitchFamily="34" charset="0"/>
                        </a:rPr>
                        <a:t>10:00 UK BST</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a:solidFill>
                            <a:srgbClr val="000000"/>
                          </a:solidFill>
                          <a:effectLst/>
                          <a:latin typeface="Arial" panose="020B0604020202020204" pitchFamily="34" charset="0"/>
                        </a:rPr>
                        <a:t>UK Link Disaster Recovery Test 2020</a:t>
                      </a:r>
                      <a:br>
                        <a:rPr lang="en-US" sz="600" b="0" i="0" u="none" strike="noStrike">
                          <a:solidFill>
                            <a:srgbClr val="000000"/>
                          </a:solidFill>
                          <a:effectLst/>
                          <a:latin typeface="Arial" panose="020B0604020202020204" pitchFamily="34" charset="0"/>
                        </a:rPr>
                      </a:br>
                      <a:r>
                        <a:rPr lang="en-US" sz="600" b="0" i="0" u="none" strike="noStrike">
                          <a:solidFill>
                            <a:srgbClr val="000000"/>
                          </a:solidFill>
                          <a:effectLst/>
                          <a:latin typeface="Arial" panose="020B0604020202020204" pitchFamily="34" charset="0"/>
                        </a:rPr>
                        <a:t>(Failover to DR site) - the UK Link system will operate normally from the DR site in the period between Failover and Failback.</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dirty="0">
                          <a:solidFill>
                            <a:srgbClr val="000000"/>
                          </a:solidFill>
                          <a:effectLst/>
                          <a:latin typeface="Arial" panose="020B0604020202020204" pitchFamily="34" charset="0"/>
                        </a:rPr>
                        <a:t> 13/05/2020</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58352920"/>
                  </a:ext>
                </a:extLst>
              </a:tr>
              <a:tr h="287599">
                <a:tc>
                  <a:txBody>
                    <a:bodyPr/>
                    <a:lstStyle/>
                    <a:p>
                      <a:pPr algn="ctr" fontAlgn="b"/>
                      <a:r>
                        <a:rPr lang="en-GB" sz="600" b="0" i="0" u="none" strike="noStrike">
                          <a:solidFill>
                            <a:srgbClr val="000000"/>
                          </a:solidFill>
                          <a:effectLst/>
                          <a:latin typeface="Arial" panose="020B0604020202020204" pitchFamily="34" charset="0"/>
                        </a:rPr>
                        <a:t>10266</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a:solidFill>
                            <a:srgbClr val="000000"/>
                          </a:solidFill>
                          <a:effectLst/>
                          <a:latin typeface="Arial" panose="020B0604020202020204" pitchFamily="34" charset="0"/>
                        </a:rPr>
                        <a:t>UK Link Portal    </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a:solidFill>
                            <a:srgbClr val="000000"/>
                          </a:solidFill>
                          <a:effectLst/>
                          <a:latin typeface="Arial" panose="020B0604020202020204" pitchFamily="34" charset="0"/>
                        </a:rPr>
                        <a:t>18/07/2020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a:solidFill>
                            <a:srgbClr val="000000"/>
                          </a:solidFill>
                          <a:effectLst/>
                          <a:latin typeface="Arial" panose="020B0604020202020204" pitchFamily="34" charset="0"/>
                        </a:rPr>
                        <a:t>23:00 UK BST</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a:solidFill>
                            <a:srgbClr val="000000"/>
                          </a:solidFill>
                          <a:effectLst/>
                          <a:latin typeface="Arial" panose="020B0604020202020204" pitchFamily="34" charset="0"/>
                        </a:rPr>
                        <a:t>19/07/2020</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GB" sz="600" b="0" i="0" u="none" strike="noStrike">
                          <a:solidFill>
                            <a:srgbClr val="000000"/>
                          </a:solidFill>
                          <a:effectLst/>
                          <a:latin typeface="Arial" panose="020B0604020202020204" pitchFamily="34" charset="0"/>
                        </a:rPr>
                        <a:t>07:00 UK BST</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600" b="0" i="0" u="none" strike="noStrike" dirty="0">
                          <a:solidFill>
                            <a:srgbClr val="000000"/>
                          </a:solidFill>
                          <a:effectLst/>
                          <a:latin typeface="Arial" panose="020B0604020202020204" pitchFamily="34" charset="0"/>
                        </a:rPr>
                        <a:t>UK Link Disaster Recovery Test 2020 </a:t>
                      </a: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(Failback to primary site) - contingency dates for the test are Friday 14th to Sunday 16th August 2020 with the same timings as above.</a:t>
                      </a:r>
                    </a:p>
                  </a:txBody>
                  <a:tcPr marL="2536" marR="2536" marT="253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GB" sz="600" b="0" i="0" u="none" strike="noStrike" dirty="0">
                          <a:solidFill>
                            <a:srgbClr val="000000"/>
                          </a:solidFill>
                          <a:effectLst/>
                          <a:latin typeface="Arial" panose="020B0604020202020204" pitchFamily="34" charset="0"/>
                        </a:rPr>
                        <a:t> 13/05/2020</a:t>
                      </a:r>
                    </a:p>
                  </a:txBody>
                  <a:tcPr marL="2536" marR="2536" marT="253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1462561"/>
                  </a:ext>
                </a:extLst>
              </a:tr>
            </a:tbl>
          </a:graphicData>
        </a:graphic>
      </p:graphicFrame>
    </p:spTree>
    <p:extLst>
      <p:ext uri="{BB962C8B-B14F-4D97-AF65-F5344CB8AC3E}">
        <p14:creationId xmlns:p14="http://schemas.microsoft.com/office/powerpoint/2010/main" val="3170488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7580"/>
          </a:xfrm>
        </p:spPr>
        <p:txBody>
          <a:bodyPr>
            <a:normAutofit/>
          </a:bodyPr>
          <a:lstStyle/>
          <a:p>
            <a:pPr algn="l"/>
            <a:r>
              <a:rPr lang="en-GB" dirty="0"/>
              <a:t>6. Approval of </a:t>
            </a:r>
            <a:r>
              <a:rPr lang="en-GB" sz="2400" dirty="0"/>
              <a:t>Change</a:t>
            </a:r>
            <a:r>
              <a:rPr lang="en-GB" dirty="0"/>
              <a:t> documents</a:t>
            </a:r>
            <a:endParaRPr lang="en-GB" sz="1800" dirty="0">
              <a:solidFill>
                <a:schemeClr val="tx1"/>
              </a:solidFill>
            </a:endParaRPr>
          </a:p>
        </p:txBody>
      </p:sp>
      <p:sp>
        <p:nvSpPr>
          <p:cNvPr id="8" name="Content Placeholder 7">
            <a:extLst>
              <a:ext uri="{FF2B5EF4-FFF2-40B4-BE49-F238E27FC236}">
                <a16:creationId xmlns:a16="http://schemas.microsoft.com/office/drawing/2014/main" id="{71E95280-1982-4EE4-A522-590DAAC21D81}"/>
              </a:ext>
            </a:extLst>
          </p:cNvPr>
          <p:cNvSpPr>
            <a:spLocks noGrp="1"/>
          </p:cNvSpPr>
          <p:nvPr>
            <p:ph idx="1"/>
          </p:nvPr>
        </p:nvSpPr>
        <p:spPr>
          <a:xfrm>
            <a:off x="254224" y="840140"/>
            <a:ext cx="8635552" cy="3816424"/>
          </a:xfrm>
        </p:spPr>
        <p:txBody>
          <a:bodyPr>
            <a:normAutofit/>
          </a:bodyPr>
          <a:lstStyle/>
          <a:p>
            <a:r>
              <a:rPr lang="en-GB" sz="1400" dirty="0"/>
              <a:t>6.1	BER for XRN5092 </a:t>
            </a:r>
            <a:r>
              <a:rPr lang="en-GB" sz="1400" dirty="0" err="1"/>
              <a:t>iConversion</a:t>
            </a:r>
            <a:r>
              <a:rPr lang="en-GB" sz="1400" dirty="0"/>
              <a:t> Phase 2 </a:t>
            </a:r>
          </a:p>
          <a:p>
            <a:pPr lvl="1"/>
            <a:r>
              <a:rPr lang="en-GB" sz="1200" dirty="0"/>
              <a:t>Voting: NTS</a:t>
            </a:r>
          </a:p>
          <a:p>
            <a:pPr lvl="1"/>
            <a:endParaRPr lang="en-GB" sz="1400" dirty="0"/>
          </a:p>
          <a:p>
            <a:r>
              <a:rPr lang="en-GB" sz="1400" dirty="0"/>
              <a:t>6.2	BER for XRN5152 Minor Release drop 7 </a:t>
            </a:r>
          </a:p>
          <a:p>
            <a:pPr lvl="1"/>
            <a:r>
              <a:rPr lang="en-GB" sz="1200" dirty="0"/>
              <a:t>Voting: All</a:t>
            </a:r>
          </a:p>
          <a:p>
            <a:pPr marL="457200" lvl="1" indent="0">
              <a:buNone/>
            </a:pPr>
            <a:endParaRPr lang="en-GB" sz="1400" dirty="0"/>
          </a:p>
          <a:p>
            <a:r>
              <a:rPr lang="en-GB" sz="1400" dirty="0"/>
              <a:t>6.3	CCR for XRN5064 Meter Asset Enquiry Enhancements </a:t>
            </a:r>
          </a:p>
          <a:p>
            <a:pPr lvl="1"/>
            <a:r>
              <a:rPr lang="en-GB" sz="1200" dirty="0"/>
              <a:t>Voting: Shippers</a:t>
            </a:r>
          </a:p>
          <a:p>
            <a:pPr marL="457200" lvl="1" indent="0">
              <a:buNone/>
            </a:pPr>
            <a:endParaRPr lang="en-GB" sz="1400" dirty="0"/>
          </a:p>
          <a:p>
            <a:r>
              <a:rPr lang="en-GB" sz="1400" dirty="0"/>
              <a:t>6.4	CCR for XRN4779 Adding AQ to the PARR reports </a:t>
            </a:r>
          </a:p>
          <a:p>
            <a:pPr lvl="1"/>
            <a:r>
              <a:rPr lang="en-GB" sz="1200" dirty="0"/>
              <a:t>Voting: Shippers</a:t>
            </a:r>
          </a:p>
          <a:p>
            <a:pPr marL="457200" lvl="1" indent="0">
              <a:buNone/>
            </a:pPr>
            <a:endParaRPr lang="en-GB" sz="1400" dirty="0"/>
          </a:p>
          <a:p>
            <a:r>
              <a:rPr lang="en-GB" sz="1400" dirty="0"/>
              <a:t>6.5	CCR for XRN4857 Reporting review</a:t>
            </a:r>
          </a:p>
          <a:p>
            <a:pPr lvl="1"/>
            <a:r>
              <a:rPr lang="en-GB" sz="1200" dirty="0"/>
              <a:t>Voting: Shippers</a:t>
            </a:r>
            <a:endParaRPr lang="en-GB" sz="1400" dirty="0"/>
          </a:p>
          <a:p>
            <a:pPr lvl="1"/>
            <a:endParaRPr lang="en-GB" sz="1200" dirty="0"/>
          </a:p>
          <a:p>
            <a:endParaRPr lang="en-GB" sz="1400" dirty="0"/>
          </a:p>
          <a:p>
            <a:pPr marL="457200" lvl="1" indent="0">
              <a:buNone/>
            </a:pPr>
            <a:endParaRPr lang="en-GB" sz="1200" dirty="0">
              <a:solidFill>
                <a:srgbClr val="FF0000"/>
              </a:solidFill>
            </a:endParaRPr>
          </a:p>
          <a:p>
            <a:pPr marL="457200" lvl="1" indent="0">
              <a:buNone/>
            </a:pPr>
            <a:endParaRPr lang="en-GB" sz="1200" dirty="0">
              <a:solidFill>
                <a:srgbClr val="FF0000"/>
              </a:solidFill>
            </a:endParaRPr>
          </a:p>
          <a:p>
            <a:endParaRPr lang="en-GB" sz="1400" dirty="0"/>
          </a:p>
          <a:p>
            <a:pPr marL="914400" lvl="2" indent="0">
              <a:buNone/>
            </a:pPr>
            <a:endParaRPr lang="en-GB" sz="800" dirty="0"/>
          </a:p>
        </p:txBody>
      </p:sp>
      <p:graphicFrame>
        <p:nvGraphicFramePr>
          <p:cNvPr id="3" name="Object 2">
            <a:extLst>
              <a:ext uri="{FF2B5EF4-FFF2-40B4-BE49-F238E27FC236}">
                <a16:creationId xmlns:a16="http://schemas.microsoft.com/office/drawing/2014/main" id="{0E693FBA-B1D3-49AF-B05F-308BA0690A1D}"/>
              </a:ext>
            </a:extLst>
          </p:cNvPr>
          <p:cNvGraphicFramePr>
            <a:graphicFrameLocks noChangeAspect="1"/>
          </p:cNvGraphicFramePr>
          <p:nvPr>
            <p:extLst>
              <p:ext uri="{D42A27DB-BD31-4B8C-83A1-F6EECF244321}">
                <p14:modId xmlns:p14="http://schemas.microsoft.com/office/powerpoint/2010/main" val="2765858445"/>
              </p:ext>
            </p:extLst>
          </p:nvPr>
        </p:nvGraphicFramePr>
        <p:xfrm>
          <a:off x="6516216" y="812702"/>
          <a:ext cx="864096" cy="762085"/>
        </p:xfrm>
        <a:graphic>
          <a:graphicData uri="http://schemas.openxmlformats.org/presentationml/2006/ole">
            <mc:AlternateContent xmlns:mc="http://schemas.openxmlformats.org/markup-compatibility/2006">
              <mc:Choice xmlns:v="urn:schemas-microsoft-com:vml" Requires="v">
                <p:oleObj spid="_x0000_s6303"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6516216" y="812702"/>
                        <a:ext cx="864096" cy="762085"/>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42311E6F-85EC-4D7D-B572-E1B5A9F6E932}"/>
              </a:ext>
            </a:extLst>
          </p:cNvPr>
          <p:cNvGraphicFramePr>
            <a:graphicFrameLocks noChangeAspect="1"/>
          </p:cNvGraphicFramePr>
          <p:nvPr>
            <p:extLst>
              <p:ext uri="{D42A27DB-BD31-4B8C-83A1-F6EECF244321}">
                <p14:modId xmlns:p14="http://schemas.microsoft.com/office/powerpoint/2010/main" val="4048592301"/>
              </p:ext>
            </p:extLst>
          </p:nvPr>
        </p:nvGraphicFramePr>
        <p:xfrm>
          <a:off x="6516216" y="1491630"/>
          <a:ext cx="864096" cy="762085"/>
        </p:xfrm>
        <a:graphic>
          <a:graphicData uri="http://schemas.openxmlformats.org/presentationml/2006/ole">
            <mc:AlternateContent xmlns:mc="http://schemas.openxmlformats.org/markup-compatibility/2006">
              <mc:Choice xmlns:v="urn:schemas-microsoft-com:vml" Requires="v">
                <p:oleObj spid="_x0000_s6304" name="Document" showAsIcon="1" r:id="rId5" imgW="914400" imgH="806400" progId="Word.Document.12">
                  <p:embed/>
                </p:oleObj>
              </mc:Choice>
              <mc:Fallback>
                <p:oleObj name="Document" showAsIcon="1" r:id="rId5" imgW="914400" imgH="806400" progId="Word.Document.12">
                  <p:embed/>
                  <p:pic>
                    <p:nvPicPr>
                      <p:cNvPr id="0" name=""/>
                      <p:cNvPicPr/>
                      <p:nvPr/>
                    </p:nvPicPr>
                    <p:blipFill>
                      <a:blip r:embed="rId6"/>
                      <a:stretch>
                        <a:fillRect/>
                      </a:stretch>
                    </p:blipFill>
                    <p:spPr>
                      <a:xfrm>
                        <a:off x="6516216" y="1491630"/>
                        <a:ext cx="864096" cy="76208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BC57C21-9A98-4C98-9AD9-D166F2F033CA}"/>
              </a:ext>
            </a:extLst>
          </p:cNvPr>
          <p:cNvGraphicFramePr>
            <a:graphicFrameLocks noChangeAspect="1"/>
          </p:cNvGraphicFramePr>
          <p:nvPr>
            <p:extLst>
              <p:ext uri="{D42A27DB-BD31-4B8C-83A1-F6EECF244321}">
                <p14:modId xmlns:p14="http://schemas.microsoft.com/office/powerpoint/2010/main" val="3139967312"/>
              </p:ext>
            </p:extLst>
          </p:nvPr>
        </p:nvGraphicFramePr>
        <p:xfrm>
          <a:off x="6517495" y="2168525"/>
          <a:ext cx="914400" cy="806450"/>
        </p:xfrm>
        <a:graphic>
          <a:graphicData uri="http://schemas.openxmlformats.org/presentationml/2006/ole">
            <mc:AlternateContent xmlns:mc="http://schemas.openxmlformats.org/markup-compatibility/2006">
              <mc:Choice xmlns:v="urn:schemas-microsoft-com:vml" Requires="v">
                <p:oleObj spid="_x0000_s6305" name="Document" showAsIcon="1" r:id="rId7" imgW="914400" imgH="806400" progId="Word.Document.12">
                  <p:embed/>
                </p:oleObj>
              </mc:Choice>
              <mc:Fallback>
                <p:oleObj name="Document" showAsIcon="1" r:id="rId7" imgW="914400" imgH="806400" progId="Word.Document.12">
                  <p:embed/>
                  <p:pic>
                    <p:nvPicPr>
                      <p:cNvPr id="0" name=""/>
                      <p:cNvPicPr/>
                      <p:nvPr/>
                    </p:nvPicPr>
                    <p:blipFill>
                      <a:blip r:embed="rId8"/>
                      <a:stretch>
                        <a:fillRect/>
                      </a:stretch>
                    </p:blipFill>
                    <p:spPr>
                      <a:xfrm>
                        <a:off x="6517495" y="2168525"/>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6A6A994-94EC-43BF-AFA6-E3C567AB5047}"/>
              </a:ext>
            </a:extLst>
          </p:cNvPr>
          <p:cNvGraphicFramePr>
            <a:graphicFrameLocks noChangeAspect="1"/>
          </p:cNvGraphicFramePr>
          <p:nvPr>
            <p:extLst>
              <p:ext uri="{D42A27DB-BD31-4B8C-83A1-F6EECF244321}">
                <p14:modId xmlns:p14="http://schemas.microsoft.com/office/powerpoint/2010/main" val="3110114428"/>
              </p:ext>
            </p:extLst>
          </p:nvPr>
        </p:nvGraphicFramePr>
        <p:xfrm>
          <a:off x="6517495" y="2903172"/>
          <a:ext cx="914400" cy="806450"/>
        </p:xfrm>
        <a:graphic>
          <a:graphicData uri="http://schemas.openxmlformats.org/presentationml/2006/ole">
            <mc:AlternateContent xmlns:mc="http://schemas.openxmlformats.org/markup-compatibility/2006">
              <mc:Choice xmlns:v="urn:schemas-microsoft-com:vml" Requires="v">
                <p:oleObj spid="_x0000_s6306" name="Document" showAsIcon="1" r:id="rId9" imgW="914400" imgH="806400" progId="Word.Document.12">
                  <p:embed/>
                </p:oleObj>
              </mc:Choice>
              <mc:Fallback>
                <p:oleObj name="Document" showAsIcon="1" r:id="rId9" imgW="914400" imgH="806400" progId="Word.Document.12">
                  <p:embed/>
                  <p:pic>
                    <p:nvPicPr>
                      <p:cNvPr id="0" name=""/>
                      <p:cNvPicPr/>
                      <p:nvPr/>
                    </p:nvPicPr>
                    <p:blipFill>
                      <a:blip r:embed="rId10"/>
                      <a:stretch>
                        <a:fillRect/>
                      </a:stretch>
                    </p:blipFill>
                    <p:spPr>
                      <a:xfrm>
                        <a:off x="6517495" y="2903172"/>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2899D264-EDD4-44C3-B816-3E6F81947797}"/>
              </a:ext>
            </a:extLst>
          </p:cNvPr>
          <p:cNvGraphicFramePr>
            <a:graphicFrameLocks noChangeAspect="1"/>
          </p:cNvGraphicFramePr>
          <p:nvPr>
            <p:extLst>
              <p:ext uri="{D42A27DB-BD31-4B8C-83A1-F6EECF244321}">
                <p14:modId xmlns:p14="http://schemas.microsoft.com/office/powerpoint/2010/main" val="3464944395"/>
              </p:ext>
            </p:extLst>
          </p:nvPr>
        </p:nvGraphicFramePr>
        <p:xfrm>
          <a:off x="6517495" y="3651870"/>
          <a:ext cx="914400" cy="806450"/>
        </p:xfrm>
        <a:graphic>
          <a:graphicData uri="http://schemas.openxmlformats.org/presentationml/2006/ole">
            <mc:AlternateContent xmlns:mc="http://schemas.openxmlformats.org/markup-compatibility/2006">
              <mc:Choice xmlns:v="urn:schemas-microsoft-com:vml" Requires="v">
                <p:oleObj spid="_x0000_s6307" name="Document" showAsIcon="1" r:id="rId11" imgW="914400" imgH="806400" progId="Word.Document.12">
                  <p:embed/>
                </p:oleObj>
              </mc:Choice>
              <mc:Fallback>
                <p:oleObj name="Document" showAsIcon="1" r:id="rId11" imgW="914400" imgH="806400" progId="Word.Document.12">
                  <p:embed/>
                  <p:pic>
                    <p:nvPicPr>
                      <p:cNvPr id="0" name=""/>
                      <p:cNvPicPr/>
                      <p:nvPr/>
                    </p:nvPicPr>
                    <p:blipFill>
                      <a:blip r:embed="rId12"/>
                      <a:stretch>
                        <a:fillRect/>
                      </a:stretch>
                    </p:blipFill>
                    <p:spPr>
                      <a:xfrm>
                        <a:off x="6517495" y="365187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121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311108" y="123478"/>
            <a:ext cx="8229600" cy="936104"/>
          </a:xfrm>
        </p:spPr>
        <p:txBody>
          <a:bodyPr>
            <a:noAutofit/>
          </a:bodyPr>
          <a:lstStyle/>
          <a:p>
            <a:pPr algn="l"/>
            <a:r>
              <a:rPr lang="en-GB" sz="2400" dirty="0">
                <a:latin typeface="Arial"/>
                <a:cs typeface="Arial"/>
              </a:rPr>
              <a:t>7.1  XRN5110 November 2020</a:t>
            </a:r>
            <a:br>
              <a:rPr lang="en-GB" sz="2000" dirty="0">
                <a:latin typeface="Arial"/>
                <a:cs typeface="Arial"/>
              </a:rPr>
            </a:br>
            <a:br>
              <a:rPr lang="en-GB" sz="2000" dirty="0">
                <a:latin typeface="Arial"/>
                <a:cs typeface="Arial"/>
              </a:rPr>
            </a:br>
            <a:r>
              <a:rPr lang="en-GB" sz="2000" dirty="0">
                <a:latin typeface="Arial"/>
                <a:cs typeface="Arial"/>
              </a:rPr>
              <a:t>History and Scope</a:t>
            </a:r>
            <a:endParaRPr lang="en-GB" sz="2000" dirty="0"/>
          </a:p>
        </p:txBody>
      </p:sp>
      <p:sp>
        <p:nvSpPr>
          <p:cNvPr id="5" name="TextBox 4">
            <a:extLst>
              <a:ext uri="{FF2B5EF4-FFF2-40B4-BE49-F238E27FC236}">
                <a16:creationId xmlns:a16="http://schemas.microsoft.com/office/drawing/2014/main" id="{DFA77669-B323-43A7-AA90-FFEE9856EC44}"/>
              </a:ext>
            </a:extLst>
          </p:cNvPr>
          <p:cNvSpPr txBox="1"/>
          <p:nvPr/>
        </p:nvSpPr>
        <p:spPr>
          <a:xfrm>
            <a:off x="186580" y="1131590"/>
            <a:ext cx="8770840" cy="3785652"/>
          </a:xfrm>
          <a:prstGeom prst="rect">
            <a:avLst/>
          </a:prstGeom>
          <a:noFill/>
        </p:spPr>
        <p:txBody>
          <a:bodyPr wrap="square" rtlCol="0" anchor="t">
            <a:spAutoFit/>
          </a:bodyPr>
          <a:lstStyle/>
          <a:p>
            <a:pPr marL="171450" indent="-171450">
              <a:buFont typeface="Arial" panose="020B0604020202020204" pitchFamily="34" charset="0"/>
              <a:buChar char="•"/>
            </a:pPr>
            <a:r>
              <a:rPr lang="en-US" sz="1200" dirty="0">
                <a:solidFill>
                  <a:schemeClr val="tx2"/>
                </a:solidFill>
                <a:latin typeface="Arial"/>
                <a:cs typeface="Arial"/>
              </a:rPr>
              <a:t>November 2020 Major Release was firstly earmarked for delivery of Retro, a project that subsequently required a detailed Proof Of Concept exercise</a:t>
            </a:r>
          </a:p>
          <a:p>
            <a:endParaRPr lang="en-US" sz="1200" dirty="0">
              <a:solidFill>
                <a:schemeClr val="tx2"/>
              </a:solidFill>
              <a:latin typeface="Arial"/>
              <a:cs typeface="Arial"/>
            </a:endParaRPr>
          </a:p>
          <a:p>
            <a:pPr marL="171450" indent="-171450">
              <a:buFont typeface="Arial" panose="020B0604020202020204" pitchFamily="34" charset="0"/>
              <a:buChar char="•"/>
            </a:pPr>
            <a:r>
              <a:rPr lang="en-US" sz="1200" dirty="0">
                <a:solidFill>
                  <a:schemeClr val="tx2"/>
                </a:solidFill>
                <a:latin typeface="Arial"/>
                <a:cs typeface="Arial"/>
              </a:rPr>
              <a:t>An alternative November-20 major release was scoped, based on priority (regulatory, customer benefits) and readiness (progress through the governance cycle) to make use of the delivery capacity </a:t>
            </a:r>
          </a:p>
          <a:p>
            <a:pPr marL="171450" indent="-171450">
              <a:buFont typeface="Arial" panose="020B0604020202020204" pitchFamily="34" charset="0"/>
              <a:buChar char="•"/>
            </a:pPr>
            <a:endParaRPr lang="en-US" sz="1200" dirty="0">
              <a:solidFill>
                <a:schemeClr val="tx2"/>
              </a:solidFill>
              <a:latin typeface="Arial"/>
              <a:cs typeface="Arial"/>
            </a:endParaRPr>
          </a:p>
          <a:p>
            <a:pPr marL="171450" indent="-171450">
              <a:buFont typeface="Arial" panose="020B0604020202020204" pitchFamily="34" charset="0"/>
              <a:buChar char="•"/>
            </a:pPr>
            <a:r>
              <a:rPr lang="en-US" sz="1200" dirty="0">
                <a:solidFill>
                  <a:schemeClr val="tx2"/>
                </a:solidFill>
                <a:latin typeface="Arial"/>
                <a:cs typeface="Arial"/>
              </a:rPr>
              <a:t>In Feb-20 </a:t>
            </a:r>
            <a:r>
              <a:rPr lang="en-US" sz="1200" dirty="0" err="1">
                <a:solidFill>
                  <a:schemeClr val="tx2"/>
                </a:solidFill>
                <a:latin typeface="Arial"/>
                <a:cs typeface="Arial"/>
              </a:rPr>
              <a:t>ChMC</a:t>
            </a:r>
            <a:r>
              <a:rPr lang="en-US" sz="1200" dirty="0">
                <a:solidFill>
                  <a:schemeClr val="tx2"/>
                </a:solidFill>
                <a:latin typeface="Arial"/>
                <a:cs typeface="Arial"/>
              </a:rPr>
              <a:t> approved a scope of 9 changes under parent XRN5110 including:</a:t>
            </a:r>
          </a:p>
          <a:p>
            <a:endParaRPr lang="en-US" sz="1200" dirty="0">
              <a:solidFill>
                <a:schemeClr val="tx2"/>
              </a:solidFill>
              <a:latin typeface="Arial"/>
              <a:cs typeface="Arial"/>
            </a:endParaRPr>
          </a:p>
          <a:p>
            <a:pPr lvl="0"/>
            <a:r>
              <a:rPr lang="en-GB" sz="1200" dirty="0">
                <a:solidFill>
                  <a:schemeClr val="tx2"/>
                </a:solidFill>
                <a:latin typeface="Arial"/>
                <a:cs typeface="Arial"/>
              </a:rPr>
              <a:t>	- 4780c MAP ID: CSSC</a:t>
            </a:r>
          </a:p>
          <a:p>
            <a:pPr lvl="0"/>
            <a:r>
              <a:rPr lang="en-GB" sz="1200" dirty="0">
                <a:solidFill>
                  <a:schemeClr val="tx2"/>
                </a:solidFill>
                <a:latin typeface="Arial"/>
                <a:cs typeface="Arial"/>
              </a:rPr>
              <a:t>	- 4801 Additional Info in DES</a:t>
            </a:r>
          </a:p>
          <a:p>
            <a:pPr lvl="0"/>
            <a:r>
              <a:rPr lang="en-GB" sz="1200" dirty="0">
                <a:solidFill>
                  <a:schemeClr val="tx2"/>
                </a:solidFill>
                <a:latin typeface="Arial"/>
                <a:cs typeface="Arial"/>
              </a:rPr>
              <a:t>	- 4871b Ratchet regime changes</a:t>
            </a:r>
          </a:p>
          <a:p>
            <a:pPr lvl="0"/>
            <a:r>
              <a:rPr lang="en-GB" sz="1200" dirty="0">
                <a:solidFill>
                  <a:schemeClr val="tx2"/>
                </a:solidFill>
                <a:latin typeface="Arial"/>
                <a:cs typeface="Arial"/>
              </a:rPr>
              <a:t>	- 4897 Contact Details</a:t>
            </a:r>
          </a:p>
          <a:p>
            <a:pPr lvl="0"/>
            <a:r>
              <a:rPr lang="en-GB" sz="1200" dirty="0">
                <a:solidFill>
                  <a:schemeClr val="tx2"/>
                </a:solidFill>
                <a:latin typeface="Arial"/>
                <a:cs typeface="Arial"/>
              </a:rPr>
              <a:t>	- 4899 Contact Details</a:t>
            </a:r>
          </a:p>
          <a:p>
            <a:pPr lvl="0"/>
            <a:r>
              <a:rPr lang="en-GB" sz="1200" dirty="0">
                <a:solidFill>
                  <a:schemeClr val="tx2"/>
                </a:solidFill>
                <a:latin typeface="Arial"/>
                <a:cs typeface="Arial"/>
              </a:rPr>
              <a:t>	- 4931 Space in SPA Files</a:t>
            </a:r>
          </a:p>
          <a:p>
            <a:pPr lvl="0"/>
            <a:r>
              <a:rPr lang="en-GB" sz="1200" dirty="0">
                <a:solidFill>
                  <a:schemeClr val="tx2"/>
                </a:solidFill>
                <a:latin typeface="Arial"/>
                <a:cs typeface="Arial"/>
              </a:rPr>
              <a:t>	- 4941 MOD 692 - Auto Updates to Meter Read Frequency</a:t>
            </a:r>
          </a:p>
          <a:p>
            <a:pPr lvl="0"/>
            <a:r>
              <a:rPr lang="en-GB" sz="1200" dirty="0">
                <a:solidFill>
                  <a:schemeClr val="tx2"/>
                </a:solidFill>
                <a:latin typeface="Arial"/>
                <a:cs typeface="Arial"/>
              </a:rPr>
              <a:t>	- 4992 Supplier of last resort charge type</a:t>
            </a:r>
          </a:p>
          <a:p>
            <a:pPr lvl="0"/>
            <a:r>
              <a:rPr lang="en-GB" sz="1200" dirty="0">
                <a:solidFill>
                  <a:schemeClr val="tx2"/>
                </a:solidFill>
                <a:latin typeface="Arial"/>
                <a:cs typeface="Arial"/>
              </a:rPr>
              <a:t>	- 5014 </a:t>
            </a:r>
            <a:r>
              <a:rPr lang="en-GB" sz="1200" dirty="0" err="1">
                <a:solidFill>
                  <a:schemeClr val="tx2"/>
                </a:solidFill>
                <a:latin typeface="Arial"/>
                <a:cs typeface="Arial"/>
              </a:rPr>
              <a:t>Hydeploy</a:t>
            </a:r>
            <a:r>
              <a:rPr lang="en-GB" sz="1200" dirty="0">
                <a:solidFill>
                  <a:schemeClr val="tx2"/>
                </a:solidFill>
                <a:latin typeface="Arial"/>
                <a:cs typeface="Arial"/>
              </a:rPr>
              <a:t> trial</a:t>
            </a:r>
          </a:p>
          <a:p>
            <a:endParaRPr lang="en-US" sz="1200" dirty="0">
              <a:solidFill>
                <a:schemeClr val="tx2"/>
              </a:solidFill>
              <a:ea typeface="+mn-lt"/>
              <a:cs typeface="+mn-lt"/>
            </a:endParaRPr>
          </a:p>
          <a:p>
            <a:pPr marL="171450" indent="-171450">
              <a:buFont typeface="Arial"/>
              <a:buChar char="•"/>
            </a:pPr>
            <a:r>
              <a:rPr lang="en-US" sz="1200" dirty="0">
                <a:solidFill>
                  <a:schemeClr val="tx2"/>
                </a:solidFill>
                <a:ea typeface="+mn-lt"/>
                <a:cs typeface="+mn-lt"/>
              </a:rPr>
              <a:t>Release Service Provider will be stood up in May (post-design phase) to begin development with associated costs being incurred from this point </a:t>
            </a:r>
          </a:p>
        </p:txBody>
      </p:sp>
    </p:spTree>
    <p:extLst>
      <p:ext uri="{BB962C8B-B14F-4D97-AF65-F5344CB8AC3E}">
        <p14:creationId xmlns:p14="http://schemas.microsoft.com/office/powerpoint/2010/main" val="2570374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a:t>XRN5110 - Nov 20 Release -  Status Update</a:t>
            </a:r>
          </a:p>
        </p:txBody>
      </p:sp>
      <p:grpSp>
        <p:nvGrpSpPr>
          <p:cNvPr id="10" name="Group 9">
            <a:extLst>
              <a:ext uri="{FF2B5EF4-FFF2-40B4-BE49-F238E27FC236}">
                <a16:creationId xmlns:a16="http://schemas.microsoft.com/office/drawing/2014/main" id="{EEDE4AA0-BEE7-40EF-ADC2-D1B3EAA1B345}"/>
              </a:ext>
            </a:extLst>
          </p:cNvPr>
          <p:cNvGrpSpPr/>
          <p:nvPr/>
        </p:nvGrpSpPr>
        <p:grpSpPr>
          <a:xfrm>
            <a:off x="251520" y="987574"/>
            <a:ext cx="8594612" cy="3643441"/>
            <a:chOff x="137840" y="723530"/>
            <a:chExt cx="8017423" cy="3202821"/>
          </a:xfrm>
          <a:solidFill>
            <a:srgbClr val="FFC000"/>
          </a:solidFill>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7840" y="723530"/>
            <a:ext cx="8017423" cy="3202821"/>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13/05/20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j-lt"/>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9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An additional </a:t>
                        </a:r>
                        <a:r>
                          <a:rPr kumimoji="0" lang="en-GB" sz="950" b="0" i="0" u="none" strike="noStrike" kern="1200" cap="none" normalizeH="0" baseline="0" dirty="0" err="1">
                            <a:ln>
                              <a:noFill/>
                            </a:ln>
                            <a:solidFill>
                              <a:schemeClr val="tx1"/>
                            </a:solidFill>
                            <a:effectLst/>
                            <a:latin typeface="+mn-lt"/>
                            <a:ea typeface="Verdana" pitchFamily="34" charset="0"/>
                            <a:cs typeface="Arial" panose="020B0604020202020204" pitchFamily="34" charset="0"/>
                          </a:rPr>
                          <a:t>ChMC</a:t>
                        </a:r>
                        <a:r>
                          <a:rPr kumimoji="0" lang="en-GB" sz="9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meeting was held on the 04/05/20 to discuss the possibility of deferring the  implementation of XRN5110 from Nov 20 to Feb 21 due to the ongoing risk caused by COVID-19 and it’s impact on industry participants. The decision from the </a:t>
                        </a:r>
                        <a:r>
                          <a:rPr kumimoji="0" lang="en-GB" sz="950" b="0" i="0" u="none" strike="noStrike" kern="1200" cap="none" normalizeH="0" baseline="0" dirty="0" err="1">
                            <a:ln>
                              <a:noFill/>
                            </a:ln>
                            <a:solidFill>
                              <a:schemeClr val="tx1"/>
                            </a:solidFill>
                            <a:effectLst/>
                            <a:latin typeface="+mn-lt"/>
                            <a:ea typeface="Verdana" pitchFamily="34" charset="0"/>
                            <a:cs typeface="Arial" panose="020B0604020202020204" pitchFamily="34" charset="0"/>
                          </a:rPr>
                          <a:t>ChMC</a:t>
                        </a:r>
                        <a:r>
                          <a:rPr kumimoji="0" lang="en-GB" sz="9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on the 04/05/20 was make a decision at the </a:t>
                        </a:r>
                        <a:r>
                          <a:rPr kumimoji="0" lang="en-GB" sz="950" b="0" i="0" u="none" strike="noStrike" kern="1200" cap="none" normalizeH="0" baseline="0" dirty="0" err="1">
                            <a:ln>
                              <a:noFill/>
                            </a:ln>
                            <a:solidFill>
                              <a:schemeClr val="tx1"/>
                            </a:solidFill>
                            <a:effectLst/>
                            <a:latin typeface="+mn-lt"/>
                            <a:ea typeface="Verdana" pitchFamily="34" charset="0"/>
                            <a:cs typeface="Arial" panose="020B0604020202020204" pitchFamily="34" charset="0"/>
                          </a:rPr>
                          <a:t>ChMC</a:t>
                        </a:r>
                        <a:r>
                          <a:rPr kumimoji="0" lang="en-GB" sz="9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meeting on the 13</a:t>
                        </a:r>
                        <a:r>
                          <a:rPr kumimoji="0" lang="en-GB" sz="950" b="0" i="0" u="none" strike="noStrike" kern="1200" cap="none" normalizeH="0" baseline="30000" dirty="0">
                            <a:ln>
                              <a:noFill/>
                            </a:ln>
                            <a:solidFill>
                              <a:schemeClr val="tx1"/>
                            </a:solidFill>
                            <a:effectLst/>
                            <a:latin typeface="+mn-lt"/>
                            <a:ea typeface="Verdana" pitchFamily="34" charset="0"/>
                            <a:cs typeface="Arial" panose="020B0604020202020204" pitchFamily="34" charset="0"/>
                          </a:rPr>
                          <a:t>th</a:t>
                        </a:r>
                        <a:r>
                          <a:rPr kumimoji="0" lang="en-GB" sz="9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May once updated Government guidance is available.</a:t>
                        </a:r>
                      </a:p>
                      <a:p>
                        <a:pPr marL="171450" lvl="0" indent="-171450">
                          <a:buFont typeface="Arial" panose="020B0604020202020204" pitchFamily="34" charset="0"/>
                          <a:buChar char="•"/>
                        </a:pPr>
                        <a:r>
                          <a:rPr kumimoji="0" lang="en-GB" sz="9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An Impact Assessment is currently being produced to identify the Code Object conflicts between Nov 20 and CSSC and will be completed once the Design activities are completed.</a:t>
                        </a:r>
                      </a:p>
                      <a:p>
                        <a:pPr marL="171450" lvl="0" indent="-171450">
                          <a:buFont typeface="Arial" panose="020B0604020202020204" pitchFamily="34" charset="0"/>
                          <a:buChar char="•"/>
                        </a:pPr>
                        <a:r>
                          <a:rPr kumimoji="0" lang="en-GB" sz="9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Design activities are ongoing and due to finish on 15</a:t>
                        </a:r>
                        <a:r>
                          <a:rPr kumimoji="0" lang="en-GB" sz="950" b="0" i="0" u="none" strike="noStrike" kern="1200" cap="none" normalizeH="0" baseline="30000" dirty="0">
                            <a:ln>
                              <a:noFill/>
                            </a:ln>
                            <a:solidFill>
                              <a:schemeClr val="tx1"/>
                            </a:solidFill>
                            <a:effectLst/>
                            <a:latin typeface="+mn-lt"/>
                            <a:ea typeface="Verdana" pitchFamily="34" charset="0"/>
                            <a:cs typeface="Arial" panose="020B0604020202020204" pitchFamily="34" charset="0"/>
                          </a:rPr>
                          <a:t>th</a:t>
                        </a:r>
                        <a:r>
                          <a:rPr kumimoji="0" lang="en-GB" sz="9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April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identified that Build may not start to plan because the CSSC project may still be using the environment.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identified that there may be code conflicts against the Nov 20 release and CSSC. The Nov 20 project team will identify all  the impacted code objects once Design is completed.</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 identified that due to COVID-19 availability of required resources may be available during the project delivery</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392305">
                  <a:tc>
                    <a:txBody>
                      <a:body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BER presented contains forecast costs and is based on all eight changes being delivered in Nov 20.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Full delivery costs to be confirmed once contractual arrangements agreed with suppliers for full delivery of the release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1496708"/>
                    </a:ext>
                  </a:extLst>
                </a:tr>
                <a:tr h="392305">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9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No current concerns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3140005"/>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259096" y="1394296"/>
              <a:ext cx="204194" cy="2131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5650588" y="786830"/>
              <a:ext cx="196885" cy="1903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grpSp>
      <p:sp>
        <p:nvSpPr>
          <p:cNvPr id="11" name="Oval 10">
            <a:extLst>
              <a:ext uri="{FF2B5EF4-FFF2-40B4-BE49-F238E27FC236}">
                <a16:creationId xmlns:a16="http://schemas.microsoft.com/office/drawing/2014/main" id="{A0F57896-72F6-46F0-8DCF-1B43A706D61C}"/>
              </a:ext>
            </a:extLst>
          </p:cNvPr>
          <p:cNvSpPr/>
          <p:nvPr/>
        </p:nvSpPr>
        <p:spPr>
          <a:xfrm>
            <a:off x="5987072"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Tree>
    <p:extLst>
      <p:ext uri="{BB962C8B-B14F-4D97-AF65-F5344CB8AC3E}">
        <p14:creationId xmlns:p14="http://schemas.microsoft.com/office/powerpoint/2010/main" val="234075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8" y="51470"/>
            <a:ext cx="7211144" cy="360040"/>
          </a:xfrm>
        </p:spPr>
        <p:txBody>
          <a:bodyPr>
            <a:noAutofit/>
          </a:bodyPr>
          <a:lstStyle/>
          <a:p>
            <a:r>
              <a:rPr lang="en-GB" sz="2000" dirty="0"/>
              <a:t>2.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3143784017"/>
              </p:ext>
            </p:extLst>
          </p:nvPr>
        </p:nvGraphicFramePr>
        <p:xfrm>
          <a:off x="71499" y="411510"/>
          <a:ext cx="9001001" cy="4632108"/>
        </p:xfrm>
        <a:graphic>
          <a:graphicData uri="http://schemas.openxmlformats.org/drawingml/2006/table">
            <a:tbl>
              <a:tblPr firstRow="1" firstCol="1" bandRow="1">
                <a:tableStyleId>{5940675A-B579-460E-94D1-54222C63F5DA}</a:tableStyleId>
              </a:tblPr>
              <a:tblGrid>
                <a:gridCol w="64807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576064">
                  <a:extLst>
                    <a:ext uri="{9D8B030D-6E8A-4147-A177-3AD203B41FA5}">
                      <a16:colId xmlns:a16="http://schemas.microsoft.com/office/drawing/2014/main" val="20002"/>
                    </a:ext>
                  </a:extLst>
                </a:gridCol>
                <a:gridCol w="432048">
                  <a:extLst>
                    <a:ext uri="{9D8B030D-6E8A-4147-A177-3AD203B41FA5}">
                      <a16:colId xmlns:a16="http://schemas.microsoft.com/office/drawing/2014/main" val="20003"/>
                    </a:ext>
                  </a:extLst>
                </a:gridCol>
                <a:gridCol w="432048">
                  <a:extLst>
                    <a:ext uri="{9D8B030D-6E8A-4147-A177-3AD203B41FA5}">
                      <a16:colId xmlns:a16="http://schemas.microsoft.com/office/drawing/2014/main" val="20005"/>
                    </a:ext>
                  </a:extLst>
                </a:gridCol>
                <a:gridCol w="432048">
                  <a:extLst>
                    <a:ext uri="{9D8B030D-6E8A-4147-A177-3AD203B41FA5}">
                      <a16:colId xmlns:a16="http://schemas.microsoft.com/office/drawing/2014/main" val="3663843725"/>
                    </a:ext>
                  </a:extLst>
                </a:gridCol>
                <a:gridCol w="1800200">
                  <a:extLst>
                    <a:ext uri="{9D8B030D-6E8A-4147-A177-3AD203B41FA5}">
                      <a16:colId xmlns:a16="http://schemas.microsoft.com/office/drawing/2014/main" val="20007"/>
                    </a:ext>
                  </a:extLst>
                </a:gridCol>
                <a:gridCol w="2592289">
                  <a:extLst>
                    <a:ext uri="{9D8B030D-6E8A-4147-A177-3AD203B41FA5}">
                      <a16:colId xmlns:a16="http://schemas.microsoft.com/office/drawing/2014/main" val="20008"/>
                    </a:ext>
                  </a:extLst>
                </a:gridCol>
              </a:tblGrid>
              <a:tr h="112968">
                <a:tc rowSpan="2">
                  <a:txBody>
                    <a:bodyPr/>
                    <a:lstStyle/>
                    <a:p>
                      <a:pPr>
                        <a:lnSpc>
                          <a:spcPct val="115000"/>
                        </a:lnSpc>
                        <a:spcAft>
                          <a:spcPts val="0"/>
                        </a:spcAft>
                      </a:pPr>
                      <a:r>
                        <a:rPr lang="en-GB" sz="1100" dirty="0">
                          <a:effectLst/>
                        </a:rPr>
                        <a:t>Agenda</a:t>
                      </a:r>
                    </a:p>
                    <a:p>
                      <a:pPr>
                        <a:lnSpc>
                          <a:spcPct val="115000"/>
                        </a:lnSpc>
                        <a:spcAft>
                          <a:spcPts val="0"/>
                        </a:spcAft>
                      </a:pPr>
                      <a:r>
                        <a:rPr lang="en-GB" sz="1100" dirty="0">
                          <a:effectLst/>
                        </a:rPr>
                        <a:t>Item</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dirty="0">
                          <a:effectLst/>
                        </a:rPr>
                        <a:t>Voting</a:t>
                      </a:r>
                      <a:endParaRPr lang="en-GB" sz="1100" dirty="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dirty="0">
                          <a:effectLst/>
                        </a:rPr>
                        <a:t>Funding</a:t>
                      </a:r>
                      <a:endParaRPr lang="en-GB" sz="1100" dirty="0">
                        <a:effectLst/>
                        <a:latin typeface="Calibri"/>
                        <a:ea typeface="Calibri"/>
                        <a:cs typeface="Times New Roman"/>
                      </a:endParaRPr>
                    </a:p>
                  </a:txBody>
                  <a:tcPr marL="66582" marR="66582" marT="0" marB="0">
                    <a:solidFill>
                      <a:schemeClr val="accent5"/>
                    </a:solidFill>
                  </a:tcPr>
                </a:tc>
                <a:tc rowSpan="2">
                  <a:txBody>
                    <a:bodyPr/>
                    <a:lstStyle/>
                    <a:p>
                      <a:pPr>
                        <a:lnSpc>
                          <a:spcPct val="115000"/>
                        </a:lnSpc>
                        <a:spcAft>
                          <a:spcPts val="0"/>
                        </a:spcAft>
                      </a:pPr>
                      <a:r>
                        <a:rPr lang="en-GB" sz="1100" dirty="0">
                          <a:effectLst/>
                        </a:rPr>
                        <a:t>DSC Service Area</a:t>
                      </a:r>
                      <a:endParaRPr lang="en-GB" sz="1100" dirty="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vMerge="1">
                  <a:txBody>
                    <a:bodyPr/>
                    <a:lstStyle/>
                    <a:p>
                      <a:endParaRPr lang="en-GB"/>
                    </a:p>
                  </a:txBody>
                  <a:tcPr/>
                </a:tc>
                <a:tc>
                  <a:txBody>
                    <a:bodyPr/>
                    <a:lstStyle/>
                    <a:p>
                      <a:pPr>
                        <a:lnSpc>
                          <a:spcPct val="115000"/>
                        </a:lnSpc>
                        <a:spcAft>
                          <a:spcPts val="0"/>
                        </a:spcAft>
                      </a:pPr>
                      <a:r>
                        <a:rPr lang="en-GB" sz="1000" dirty="0">
                          <a:effectLst/>
                        </a:rPr>
                        <a:t>Shipper </a:t>
                      </a:r>
                    </a:p>
                    <a:p>
                      <a:pPr>
                        <a:lnSpc>
                          <a:spcPct val="115000"/>
                        </a:lnSpc>
                        <a:spcAft>
                          <a:spcPts val="0"/>
                        </a:spcAft>
                      </a:pPr>
                      <a:r>
                        <a:rPr lang="en-GB" sz="1000" dirty="0">
                          <a:effectLst/>
                        </a:rPr>
                        <a:t>Y/N</a:t>
                      </a:r>
                      <a:endParaRPr lang="en-GB" sz="10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000" dirty="0">
                          <a:effectLst/>
                        </a:rPr>
                        <a:t>DNO</a:t>
                      </a:r>
                    </a:p>
                    <a:p>
                      <a:pPr>
                        <a:lnSpc>
                          <a:spcPct val="115000"/>
                        </a:lnSpc>
                        <a:spcAft>
                          <a:spcPts val="0"/>
                        </a:spcAft>
                      </a:pPr>
                      <a:r>
                        <a:rPr lang="en-GB" sz="1000" dirty="0">
                          <a:effectLst/>
                        </a:rPr>
                        <a:t>Y/N</a:t>
                      </a:r>
                      <a:endParaRPr lang="en-GB" sz="1000" dirty="0">
                        <a:effectLst/>
                        <a:latin typeface="Calibri"/>
                        <a:ea typeface="Calibri"/>
                        <a:cs typeface="Times New Roman"/>
                      </a:endParaRPr>
                    </a:p>
                  </a:txBody>
                  <a:tcPr marL="66582" marR="66582" marT="0" marB="0">
                    <a:solidFill>
                      <a:schemeClr val="accent5"/>
                    </a:solidFill>
                  </a:tcPr>
                </a:tc>
                <a:tc>
                  <a:txBody>
                    <a:bodyPr/>
                    <a:lstStyle/>
                    <a:p>
                      <a:pPr>
                        <a:lnSpc>
                          <a:spcPct val="115000"/>
                        </a:lnSpc>
                        <a:spcAft>
                          <a:spcPts val="0"/>
                        </a:spcAft>
                      </a:pPr>
                      <a:r>
                        <a:rPr lang="en-GB" sz="1000" dirty="0">
                          <a:effectLst/>
                        </a:rPr>
                        <a:t>IGT</a:t>
                      </a:r>
                    </a:p>
                    <a:p>
                      <a:pPr>
                        <a:lnSpc>
                          <a:spcPct val="115000"/>
                        </a:lnSpc>
                        <a:spcAft>
                          <a:spcPts val="0"/>
                        </a:spcAft>
                      </a:pPr>
                      <a:r>
                        <a:rPr lang="en-GB" sz="1000" dirty="0">
                          <a:effectLst/>
                        </a:rPr>
                        <a:t>Y/N</a:t>
                      </a:r>
                      <a:endParaRPr lang="en-GB" sz="1000" dirty="0">
                        <a:effectLst/>
                        <a:latin typeface="Calibri"/>
                        <a:ea typeface="Calibri"/>
                        <a:cs typeface="Times New Roman"/>
                      </a:endParaRP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NTS</a:t>
                      </a:r>
                    </a:p>
                    <a:p>
                      <a:pPr marL="0" algn="l" defTabSz="914400" rtl="0" eaLnBrk="1" latinLnBrk="0" hangingPunct="1">
                        <a:lnSpc>
                          <a:spcPct val="115000"/>
                        </a:lnSpc>
                        <a:spcAft>
                          <a:spcPts val="0"/>
                        </a:spcAft>
                      </a:pPr>
                      <a:r>
                        <a:rPr lang="en-GB" sz="1000" kern="1200" dirty="0">
                          <a:solidFill>
                            <a:schemeClr val="tx1"/>
                          </a:solidFill>
                          <a:effectLst/>
                          <a:latin typeface="+mn-lt"/>
                          <a:ea typeface="+mn-ea"/>
                          <a:cs typeface="+mn-cs"/>
                        </a:rPr>
                        <a:t>Y/N</a:t>
                      </a:r>
                    </a:p>
                  </a:txBody>
                  <a:tcPr marL="66582" marR="66582" marT="0" marB="0">
                    <a:solidFill>
                      <a:schemeClr val="accent5"/>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529451">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2.1</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XRN5164 CSEP Data Assurance – Performance Monitoring Capability </a:t>
                      </a: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r>
                        <a:rPr lang="en-GB" sz="1200" dirty="0"/>
                        <a:t>Y</a:t>
                      </a:r>
                    </a:p>
                  </a:txBody>
                  <a:tcPr marL="66582" marR="66582" marT="0" marB="0" anchor="ctr"/>
                </a:tc>
                <a:tc>
                  <a:txBody>
                    <a:bodyPr/>
                    <a:lstStyle/>
                    <a:p>
                      <a:pPr algn="ctr"/>
                      <a:r>
                        <a:rPr lang="en-GB" sz="1200" dirty="0"/>
                        <a:t>Y</a:t>
                      </a:r>
                    </a:p>
                  </a:txBody>
                  <a:tcPr marL="66582" marR="66582" marT="0" marB="0" anchor="ctr"/>
                </a:tc>
                <a:tc>
                  <a:txBody>
                    <a:bodyPr/>
                    <a:lstStyle/>
                    <a:p>
                      <a:endParaRPr lang="en-GB"/>
                    </a:p>
                  </a:txBody>
                  <a:tcPr marL="66582" marR="66582" marT="0" marB="0" anchor="ctr"/>
                </a:tc>
                <a:tc>
                  <a:txBody>
                    <a:bodyPr/>
                    <a:lstStyle/>
                    <a:p>
                      <a:r>
                        <a:rPr lang="en-US" sz="1000" kern="1200" dirty="0">
                          <a:solidFill>
                            <a:schemeClr val="tx1"/>
                          </a:solidFill>
                          <a:effectLst/>
                          <a:latin typeface="Arial" panose="020B0604020202020204" pitchFamily="34" charset="0"/>
                          <a:ea typeface="+mn-ea"/>
                          <a:cs typeface="Arial" panose="020B0604020202020204" pitchFamily="34" charset="0"/>
                        </a:rPr>
                        <a:t>Funding breakdown to be determined between IGT and GT Customer Classes</a:t>
                      </a: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DSC Service Area 10: Connected System Exit Points</a:t>
                      </a:r>
                    </a:p>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ASGT-CS SA10-01</a:t>
                      </a:r>
                    </a:p>
                  </a:txBody>
                  <a:tcPr marL="9525" marR="9525" marT="9525" marB="0" anchor="ctr"/>
                </a:tc>
                <a:extLst>
                  <a:ext uri="{0D108BD9-81ED-4DB2-BD59-A6C34878D82A}">
                    <a16:rowId xmlns:a16="http://schemas.microsoft.com/office/drawing/2014/main" val="1970574119"/>
                  </a:ext>
                </a:extLst>
              </a:tr>
              <a:tr h="925284">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2.2</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dirty="0">
                          <a:solidFill>
                            <a:srgbClr val="000000"/>
                          </a:solidFill>
                          <a:effectLst/>
                          <a:latin typeface="Arial" panose="020B0604020202020204" pitchFamily="34" charset="0"/>
                          <a:ea typeface="+mn-ea"/>
                          <a:cs typeface="Arial" panose="020B0604020202020204" pitchFamily="34" charset="0"/>
                        </a:rPr>
                        <a:t>XRN5167 </a:t>
                      </a: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Report Product Class 4 Read Performance (MOD 672)</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X</a:t>
                      </a: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100% Shipper</a:t>
                      </a:r>
                    </a:p>
                  </a:txBody>
                  <a:tcPr marL="66582" marR="66582" marT="0" marB="0" anchor="ctr"/>
                </a:tc>
                <a:tc>
                  <a:txBody>
                    <a:bodyPr/>
                    <a:lstStyle/>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DSC Service Area 11: Performance Assurance - provision of information to the Performance Assurance Framework Administrator</a:t>
                      </a:r>
                    </a:p>
                    <a:p>
                      <a:pPr marL="0" marR="0" lvl="0" indent="0" algn="l" defTabSz="914400" rtl="0" eaLnBrk="1" fontAlgn="ctr" latinLnBrk="0" hangingPunct="1">
                        <a:lnSpc>
                          <a:spcPct val="115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DS-CS SA3 </a:t>
                      </a:r>
                    </a:p>
                  </a:txBody>
                  <a:tcPr marL="9525" marR="9525" marT="9525" marB="0" anchor="ctr"/>
                </a:tc>
                <a:extLst>
                  <a:ext uri="{0D108BD9-81ED-4DB2-BD59-A6C34878D82A}">
                    <a16:rowId xmlns:a16="http://schemas.microsoft.com/office/drawing/2014/main" val="10002"/>
                  </a:ext>
                </a:extLst>
              </a:tr>
              <a:tr h="4775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2.3</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XRN5168 – MOD0721 – Shipper submitted AQ Corrections during COVID-19</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100% Shipper</a:t>
                      </a:r>
                    </a:p>
                    <a:p>
                      <a:pPr marL="0" marR="0" lvl="0" indent="0" algn="l" defTabSz="914400" rtl="0" eaLnBrk="1" fontAlgn="base" latinLnBrk="0" hangingPunct="1">
                        <a:lnSpc>
                          <a:spcPct val="115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6: Annual quantity, DM supply point capacity and offtake rate reviews </a:t>
                      </a:r>
                    </a:p>
                  </a:txBody>
                  <a:tcPr marL="9525" marR="9525" marT="9525" marB="0" anchor="ctr"/>
                </a:tc>
                <a:extLst>
                  <a:ext uri="{0D108BD9-81ED-4DB2-BD59-A6C34878D82A}">
                    <a16:rowId xmlns:a16="http://schemas.microsoft.com/office/drawing/2014/main" val="852675658"/>
                  </a:ext>
                </a:extLst>
              </a:tr>
              <a:tr h="4775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2.4</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XRN5169 – MOD0722 – Allow Users to submit Estimated Meter Readings during COVID-19</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33% Shipper</a:t>
                      </a:r>
                    </a:p>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67% DNO</a:t>
                      </a: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5: Metered volume and quantity </a:t>
                      </a:r>
                    </a:p>
                  </a:txBody>
                  <a:tcPr marL="9525" marR="9525" marT="9525" marB="0" anchor="ctr"/>
                </a:tc>
                <a:extLst>
                  <a:ext uri="{0D108BD9-81ED-4DB2-BD59-A6C34878D82A}">
                    <a16:rowId xmlns:a16="http://schemas.microsoft.com/office/drawing/2014/main" val="880213208"/>
                  </a:ext>
                </a:extLst>
              </a:tr>
              <a:tr h="4775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2.5</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XRN5170 – MOD0723 – User of the Isolation Flag to identify site with abnormal load reduction during COVID-19 period</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100% Shipper</a:t>
                      </a:r>
                    </a:p>
                    <a:p>
                      <a:pPr marL="0" marR="0" lvl="0" indent="0" algn="l" defTabSz="914400" rtl="0" eaLnBrk="1" fontAlgn="base" latinLnBrk="0" hangingPunct="1">
                        <a:lnSpc>
                          <a:spcPct val="115000"/>
                        </a:lnSpc>
                        <a:spcBef>
                          <a:spcPts val="0"/>
                        </a:spcBef>
                        <a:spcAft>
                          <a:spcPts val="0"/>
                        </a:spcAft>
                        <a:buClrTx/>
                        <a:buSzTx/>
                        <a:buFontTx/>
                        <a:buNone/>
                        <a:tabLst/>
                        <a:defRPr/>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1: Manage supply point registration</a:t>
                      </a:r>
                    </a:p>
                  </a:txBody>
                  <a:tcPr marL="9525" marR="9525" marT="9525" marB="0" anchor="ctr"/>
                </a:tc>
                <a:extLst>
                  <a:ext uri="{0D108BD9-81ED-4DB2-BD59-A6C34878D82A}">
                    <a16:rowId xmlns:a16="http://schemas.microsoft.com/office/drawing/2014/main" val="2656425915"/>
                  </a:ext>
                </a:extLst>
              </a:tr>
              <a:tr h="4775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2.6</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XRN5171 – MOD0724 – Amendment to Ratchet charges during COVID-19 period</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algn="ctr">
                        <a:lnSpc>
                          <a:spcPct val="115000"/>
                        </a:lnSpc>
                        <a:spcAft>
                          <a:spcPts val="0"/>
                        </a:spcAft>
                      </a:pPr>
                      <a:endParaRPr lang="en-GB" sz="1000" kern="120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33% Shipper</a:t>
                      </a:r>
                    </a:p>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67% DNO</a:t>
                      </a: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Service Area 5: Metered volume and quantity </a:t>
                      </a:r>
                    </a:p>
                  </a:txBody>
                  <a:tcPr marL="9525" marR="9525" marT="9525" marB="0" anchor="ctr"/>
                </a:tc>
                <a:extLst>
                  <a:ext uri="{0D108BD9-81ED-4DB2-BD59-A6C34878D82A}">
                    <a16:rowId xmlns:a16="http://schemas.microsoft.com/office/drawing/2014/main" val="3756033570"/>
                  </a:ext>
                </a:extLst>
              </a:tr>
              <a:tr h="477566">
                <a:tc>
                  <a:txBody>
                    <a:bodyPr/>
                    <a:lstStyle/>
                    <a:p>
                      <a:pP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2.7</a:t>
                      </a:r>
                    </a:p>
                  </a:txBody>
                  <a:tcPr marL="66582" marR="66582"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Arial" panose="020B0604020202020204" pitchFamily="34" charset="0"/>
                          <a:ea typeface="+mn-ea"/>
                          <a:cs typeface="Arial" panose="020B0604020202020204" pitchFamily="34" charset="0"/>
                        </a:rPr>
                        <a:t>XRN5172 MOD0725 – Ability to Reflect the Correct Customer Network Use and System Offtake Quantity (SOQ) During COVID-19 </a:t>
                      </a:r>
                      <a:endParaRPr lang="en-GB" sz="1000" b="0" i="0" u="none" strike="noStrike"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algn="ctr" defTabSz="914400" rtl="0" eaLnBrk="1" latinLnBrk="0" hangingPunct="1">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8580" marR="68580"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algn="ctr">
                        <a:lnSpc>
                          <a:spcPct val="115000"/>
                        </a:lnSpc>
                        <a:spcAft>
                          <a:spcPts val="0"/>
                        </a:spcAft>
                      </a:pPr>
                      <a:r>
                        <a:rPr lang="en-GB" sz="1000" kern="1200" dirty="0">
                          <a:solidFill>
                            <a:schemeClr val="tx1"/>
                          </a:solidFill>
                          <a:effectLst/>
                          <a:latin typeface="Arial" panose="020B0604020202020204" pitchFamily="34" charset="0"/>
                          <a:ea typeface="+mn-ea"/>
                          <a:cs typeface="Arial" panose="020B0604020202020204" pitchFamily="34" charset="0"/>
                        </a:rPr>
                        <a:t>Y</a:t>
                      </a:r>
                    </a:p>
                  </a:txBody>
                  <a:tcPr marL="66582" marR="66582"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00" kern="1200" noProof="0" dirty="0">
                        <a:solidFill>
                          <a:schemeClr val="tx1"/>
                        </a:solidFill>
                        <a:effectLst/>
                        <a:latin typeface="Arial" panose="020B0604020202020204" pitchFamily="34" charset="0"/>
                        <a:ea typeface="+mn-ea"/>
                        <a:cs typeface="Arial" panose="020B0604020202020204" pitchFamily="34" charset="0"/>
                      </a:endParaRPr>
                    </a:p>
                  </a:txBody>
                  <a:tcPr marL="66582" marR="66582" marT="0" marB="0" anchor="ctr"/>
                </a:tc>
                <a:tc>
                  <a:txBody>
                    <a:bodyPr/>
                    <a:lstStyle/>
                    <a:p>
                      <a:pPr marL="0" marR="0" lvl="0" indent="0" algn="l" defTabSz="914400" rtl="0" eaLnBrk="1" fontAlgn="base" latinLnBrk="0" hangingPunct="1">
                        <a:lnSpc>
                          <a:spcPct val="115000"/>
                        </a:lnSpc>
                        <a:spcBef>
                          <a:spcPts val="0"/>
                        </a:spcBef>
                        <a:spcAft>
                          <a:spcPts val="0"/>
                        </a:spcAft>
                        <a:buClrTx/>
                        <a:buSzTx/>
                        <a:buFontTx/>
                        <a:buNone/>
                        <a:tabLst/>
                        <a:defRPr/>
                      </a:pPr>
                      <a:r>
                        <a:rPr lang="en-GB" sz="1000" kern="1200" dirty="0">
                          <a:solidFill>
                            <a:schemeClr val="tx1"/>
                          </a:solidFill>
                          <a:effectLst/>
                          <a:latin typeface="Arial" panose="020B0604020202020204" pitchFamily="34" charset="0"/>
                          <a:ea typeface="+mn-ea"/>
                          <a:cs typeface="Arial" panose="020B0604020202020204" pitchFamily="34" charset="0"/>
                        </a:rPr>
                        <a:t>TBC</a:t>
                      </a:r>
                    </a:p>
                  </a:txBody>
                  <a:tcPr marL="66582" marR="66582" marT="0" marB="0"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TBC</a:t>
                      </a:r>
                    </a:p>
                  </a:txBody>
                  <a:tcPr marL="9525" marR="9525" marT="9525" marB="0" anchor="ctr"/>
                </a:tc>
                <a:extLst>
                  <a:ext uri="{0D108BD9-81ED-4DB2-BD59-A6C34878D82A}">
                    <a16:rowId xmlns:a16="http://schemas.microsoft.com/office/drawing/2014/main" val="2973771861"/>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XRN5110 - Nov 20 Delivery Timeline</a:t>
            </a:r>
          </a:p>
        </p:txBody>
      </p:sp>
      <p:pic>
        <p:nvPicPr>
          <p:cNvPr id="8" name="Picture 7">
            <a:extLst>
              <a:ext uri="{FF2B5EF4-FFF2-40B4-BE49-F238E27FC236}">
                <a16:creationId xmlns:a16="http://schemas.microsoft.com/office/drawing/2014/main" id="{F7695C53-C6A5-488A-BDFE-A122167FE322}"/>
              </a:ext>
            </a:extLst>
          </p:cNvPr>
          <p:cNvPicPr>
            <a:picLocks noChangeAspect="1"/>
          </p:cNvPicPr>
          <p:nvPr/>
        </p:nvPicPr>
        <p:blipFill>
          <a:blip r:embed="rId2"/>
          <a:stretch>
            <a:fillRect/>
          </a:stretch>
        </p:blipFill>
        <p:spPr>
          <a:xfrm>
            <a:off x="1918049" y="1275606"/>
            <a:ext cx="6768751" cy="2880320"/>
          </a:xfrm>
          <a:prstGeom prst="rect">
            <a:avLst/>
          </a:prstGeom>
        </p:spPr>
      </p:pic>
    </p:spTree>
    <p:extLst>
      <p:ext uri="{BB962C8B-B14F-4D97-AF65-F5344CB8AC3E}">
        <p14:creationId xmlns:p14="http://schemas.microsoft.com/office/powerpoint/2010/main" val="323650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52B7A-CE0C-4B9B-AFB9-B8B88832C0A0}"/>
              </a:ext>
            </a:extLst>
          </p:cNvPr>
          <p:cNvSpPr>
            <a:spLocks noGrp="1"/>
          </p:cNvSpPr>
          <p:nvPr>
            <p:ph type="title"/>
          </p:nvPr>
        </p:nvSpPr>
        <p:spPr/>
        <p:txBody>
          <a:bodyPr/>
          <a:lstStyle/>
          <a:p>
            <a:r>
              <a:rPr lang="en-GB" dirty="0"/>
              <a:t>7.2 BER for XRN5110 November 2020</a:t>
            </a:r>
          </a:p>
        </p:txBody>
      </p:sp>
      <p:sp>
        <p:nvSpPr>
          <p:cNvPr id="3" name="Content Placeholder 2">
            <a:extLst>
              <a:ext uri="{FF2B5EF4-FFF2-40B4-BE49-F238E27FC236}">
                <a16:creationId xmlns:a16="http://schemas.microsoft.com/office/drawing/2014/main" id="{E301A1C0-2625-46F3-8880-BF7309460F60}"/>
              </a:ext>
            </a:extLst>
          </p:cNvPr>
          <p:cNvSpPr>
            <a:spLocks noGrp="1"/>
          </p:cNvSpPr>
          <p:nvPr>
            <p:ph idx="1"/>
          </p:nvPr>
        </p:nvSpPr>
        <p:spPr/>
        <p:txBody>
          <a:bodyPr>
            <a:normAutofit/>
          </a:bodyPr>
          <a:lstStyle/>
          <a:p>
            <a:r>
              <a:rPr lang="en-GB" sz="2000" dirty="0"/>
              <a:t>This is still being worked on and will be a late paper</a:t>
            </a:r>
          </a:p>
        </p:txBody>
      </p:sp>
    </p:spTree>
    <p:extLst>
      <p:ext uri="{BB962C8B-B14F-4D97-AF65-F5344CB8AC3E}">
        <p14:creationId xmlns:p14="http://schemas.microsoft.com/office/powerpoint/2010/main" val="150375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7F5C-5039-4FC8-BDBE-4919933E1F10}"/>
              </a:ext>
            </a:extLst>
          </p:cNvPr>
          <p:cNvSpPr>
            <a:spLocks noGrp="1"/>
          </p:cNvSpPr>
          <p:nvPr>
            <p:ph type="title"/>
          </p:nvPr>
        </p:nvSpPr>
        <p:spPr>
          <a:xfrm>
            <a:off x="685800" y="2060972"/>
            <a:ext cx="7772400" cy="1230858"/>
          </a:xfrm>
        </p:spPr>
        <p:txBody>
          <a:bodyPr>
            <a:normAutofit fontScale="90000"/>
          </a:bodyPr>
          <a:lstStyle/>
          <a:p>
            <a:r>
              <a:rPr lang="en-GB" dirty="0"/>
              <a:t>7.3 XRN5110 November 2020 release</a:t>
            </a:r>
            <a:br>
              <a:rPr lang="en-GB" dirty="0"/>
            </a:br>
            <a:endParaRPr lang="en-GB" dirty="0"/>
          </a:p>
        </p:txBody>
      </p:sp>
    </p:spTree>
    <p:extLst>
      <p:ext uri="{BB962C8B-B14F-4D97-AF65-F5344CB8AC3E}">
        <p14:creationId xmlns:p14="http://schemas.microsoft.com/office/powerpoint/2010/main" val="255295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21B793B-B731-4563-8D40-94A23AF67982}"/>
              </a:ext>
            </a:extLst>
          </p:cNvPr>
          <p:cNvSpPr txBox="1"/>
          <p:nvPr/>
        </p:nvSpPr>
        <p:spPr>
          <a:xfrm>
            <a:off x="251520" y="4229675"/>
            <a:ext cx="8568952" cy="646331"/>
          </a:xfrm>
          <a:prstGeom prst="rect">
            <a:avLst/>
          </a:prstGeom>
          <a:noFill/>
          <a:ln>
            <a:solidFill>
              <a:schemeClr val="accent1"/>
            </a:solidFill>
          </a:ln>
        </p:spPr>
        <p:txBody>
          <a:bodyPr wrap="square" rtlCol="0">
            <a:spAutoFit/>
          </a:bodyPr>
          <a:lstStyle/>
          <a:p>
            <a:r>
              <a:rPr lang="en-GB" sz="1200" dirty="0"/>
              <a:t>Reject – Reject the proposal to move Nov 2020 delivery schedule to Feb 2021</a:t>
            </a:r>
          </a:p>
          <a:p>
            <a:endParaRPr lang="en-GB" sz="1200" dirty="0"/>
          </a:p>
          <a:p>
            <a:r>
              <a:rPr lang="en-GB" sz="1200" dirty="0"/>
              <a:t>Approve – Approve to move the Nov 2020 release to Feb 2021</a:t>
            </a:r>
          </a:p>
        </p:txBody>
      </p:sp>
      <p:graphicFrame>
        <p:nvGraphicFramePr>
          <p:cNvPr id="5" name="Chart 4">
            <a:extLst>
              <a:ext uri="{FF2B5EF4-FFF2-40B4-BE49-F238E27FC236}">
                <a16:creationId xmlns:a16="http://schemas.microsoft.com/office/drawing/2014/main" id="{EAF08300-035E-4444-B136-214D0DC7A235}"/>
              </a:ext>
            </a:extLst>
          </p:cNvPr>
          <p:cNvGraphicFramePr>
            <a:graphicFrameLocks/>
          </p:cNvGraphicFramePr>
          <p:nvPr>
            <p:extLst/>
          </p:nvPr>
        </p:nvGraphicFramePr>
        <p:xfrm>
          <a:off x="467544" y="267495"/>
          <a:ext cx="8208912" cy="3672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897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07504" y="195486"/>
          <a:ext cx="8640959" cy="4608513"/>
        </p:xfrm>
        <a:graphic>
          <a:graphicData uri="http://schemas.openxmlformats.org/drawingml/2006/table">
            <a:tbl>
              <a:tblPr firstRow="1" firstCol="1" bandRow="1">
                <a:tableStyleId>{5940675A-B579-460E-94D1-54222C63F5DA}</a:tableStyleId>
              </a:tblPr>
              <a:tblGrid>
                <a:gridCol w="1711081">
                  <a:extLst>
                    <a:ext uri="{9D8B030D-6E8A-4147-A177-3AD203B41FA5}">
                      <a16:colId xmlns:a16="http://schemas.microsoft.com/office/drawing/2014/main" val="20001"/>
                    </a:ext>
                  </a:extLst>
                </a:gridCol>
                <a:gridCol w="941095">
                  <a:extLst>
                    <a:ext uri="{9D8B030D-6E8A-4147-A177-3AD203B41FA5}">
                      <a16:colId xmlns:a16="http://schemas.microsoft.com/office/drawing/2014/main" val="20006"/>
                    </a:ext>
                  </a:extLst>
                </a:gridCol>
                <a:gridCol w="684432">
                  <a:extLst>
                    <a:ext uri="{9D8B030D-6E8A-4147-A177-3AD203B41FA5}">
                      <a16:colId xmlns:a16="http://schemas.microsoft.com/office/drawing/2014/main" val="1990762972"/>
                    </a:ext>
                  </a:extLst>
                </a:gridCol>
                <a:gridCol w="684432">
                  <a:extLst>
                    <a:ext uri="{9D8B030D-6E8A-4147-A177-3AD203B41FA5}">
                      <a16:colId xmlns:a16="http://schemas.microsoft.com/office/drawing/2014/main" val="20007"/>
                    </a:ext>
                  </a:extLst>
                </a:gridCol>
                <a:gridCol w="513324">
                  <a:extLst>
                    <a:ext uri="{9D8B030D-6E8A-4147-A177-3AD203B41FA5}">
                      <a16:colId xmlns:a16="http://schemas.microsoft.com/office/drawing/2014/main" val="20008"/>
                    </a:ext>
                  </a:extLst>
                </a:gridCol>
                <a:gridCol w="4106595">
                  <a:extLst>
                    <a:ext uri="{9D8B030D-6E8A-4147-A177-3AD203B41FA5}">
                      <a16:colId xmlns:a16="http://schemas.microsoft.com/office/drawing/2014/main" val="20009"/>
                    </a:ext>
                  </a:extLst>
                </a:gridCol>
              </a:tblGrid>
              <a:tr h="325335">
                <a:tc gridSpan="6">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19034">
                <a:tc rowSpan="2">
                  <a:txBody>
                    <a:bodyPr/>
                    <a:lstStyle/>
                    <a:p>
                      <a:pPr>
                        <a:lnSpc>
                          <a:spcPct val="115000"/>
                        </a:lnSpc>
                        <a:spcAft>
                          <a:spcPts val="0"/>
                        </a:spcAft>
                      </a:pPr>
                      <a:r>
                        <a:rPr lang="en-GB" sz="800" kern="1200" dirty="0">
                          <a:solidFill>
                            <a:schemeClr val="tx1"/>
                          </a:solidFill>
                          <a:effectLst/>
                          <a:latin typeface="+mn-lt"/>
                          <a:ea typeface="+mn-ea"/>
                          <a:cs typeface="+mn-cs"/>
                        </a:rPr>
                        <a:t>XRN / Title</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56275">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603484">
                <a:tc rowSpan="5">
                  <a:txBody>
                    <a:bodyPr/>
                    <a:lstStyle/>
                    <a:p>
                      <a:pPr>
                        <a:lnSpc>
                          <a:spcPct val="115000"/>
                        </a:lnSpc>
                        <a:spcAft>
                          <a:spcPts val="0"/>
                        </a:spcAft>
                      </a:pPr>
                      <a:endParaRPr lang="en-US" sz="105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XRN5110 - November 2020 Major Release Covid-19 Impacts - Capacity to Deliver in November</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Change Pack ref:  </a:t>
                      </a:r>
                    </a:p>
                    <a:p>
                      <a:pPr>
                        <a:lnSpc>
                          <a:spcPct val="115000"/>
                        </a:lnSpc>
                        <a:spcAft>
                          <a:spcPts val="0"/>
                        </a:spcAft>
                      </a:pPr>
                      <a:r>
                        <a:rPr lang="en-GB" sz="1050" kern="1200" dirty="0">
                          <a:solidFill>
                            <a:schemeClr val="tx1"/>
                          </a:solidFill>
                          <a:effectLst/>
                          <a:latin typeface="+mn-lt"/>
                          <a:ea typeface="+mn-ea"/>
                          <a:cs typeface="+mn-cs"/>
                        </a:rPr>
                        <a:t> </a:t>
                      </a:r>
                      <a:r>
                        <a:rPr lang="en-GB" sz="1050" kern="1200" dirty="0">
                          <a:solidFill>
                            <a:schemeClr val="tx1"/>
                          </a:solidFill>
                          <a:effectLst/>
                          <a:latin typeface="+mn-lt"/>
                          <a:ea typeface="+mn-ea"/>
                          <a:cs typeface="+mn-cs"/>
                          <a:hlinkClick r:id="rId2"/>
                        </a:rPr>
                        <a:t>2566.9 - MT - JR</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November 2020 Release</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Voting: Shipper, Supplier, DNs and </a:t>
                      </a:r>
                      <a:r>
                        <a:rPr lang="en-GB" sz="1050" kern="1200" dirty="0" err="1">
                          <a:solidFill>
                            <a:schemeClr val="tx1"/>
                          </a:solidFill>
                          <a:effectLst/>
                          <a:latin typeface="+mn-lt"/>
                          <a:ea typeface="+mn-ea"/>
                          <a:cs typeface="+mn-cs"/>
                        </a:rPr>
                        <a:t>iGTs</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tc>
                <a:tc>
                  <a:txBody>
                    <a:bodyPr/>
                    <a:lstStyle/>
                    <a:p>
                      <a:pPr algn="l" fontAlgn="ctr"/>
                      <a:r>
                        <a:rPr lang="en-GB" sz="1000" b="0" i="0" u="none" strike="noStrike">
                          <a:solidFill>
                            <a:srgbClr val="000000"/>
                          </a:solidFill>
                          <a:effectLst/>
                          <a:latin typeface="Arial" panose="020B0604020202020204" pitchFamily="34" charset="0"/>
                        </a:rPr>
                        <a:t>EDF Energy</a:t>
                      </a:r>
                    </a:p>
                  </a:txBody>
                  <a:tcPr marL="6350" marR="6350" marT="6350" marB="0" anchor="ct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r>
                        <a:rPr lang="en-GB" sz="1000" kern="1200" dirty="0">
                          <a:solidFill>
                            <a:schemeClr val="tx1"/>
                          </a:solidFill>
                          <a:effectLst/>
                          <a:latin typeface="+mn-lt"/>
                          <a:ea typeface="+mn-ea"/>
                          <a:cs typeface="+mn-cs"/>
                        </a:rPr>
                        <a:t>X</a:t>
                      </a:r>
                    </a:p>
                  </a:txBody>
                  <a:tcPr marL="59044" marR="59044" marT="0" marB="0" anchor="ctr"/>
                </a:tc>
                <a:tc>
                  <a:txBody>
                    <a:bodyPr/>
                    <a:lstStyle/>
                    <a:p>
                      <a:pPr algn="l" fontAlgn="ctr"/>
                      <a:r>
                        <a:rPr lang="en-GB" sz="1000" b="0" i="0" u="none" strike="noStrike" dirty="0">
                          <a:solidFill>
                            <a:srgbClr val="000000"/>
                          </a:solidFill>
                          <a:effectLst/>
                          <a:latin typeface="Arial" panose="020B0604020202020204" pitchFamily="34" charset="0"/>
                        </a:rPr>
                        <a:t>None</a:t>
                      </a:r>
                    </a:p>
                  </a:txBody>
                  <a:tcPr marL="6350" marR="6350" marT="6350" marB="0" anchor="ctr"/>
                </a:tc>
                <a:extLst>
                  <a:ext uri="{0D108BD9-81ED-4DB2-BD59-A6C34878D82A}">
                    <a16:rowId xmlns:a16="http://schemas.microsoft.com/office/drawing/2014/main" val="941584291"/>
                  </a:ext>
                </a:extLst>
              </a:tr>
              <a:tr h="694157">
                <a:tc vMerge="1">
                  <a:txBody>
                    <a:bodyPr/>
                    <a:lstStyle/>
                    <a:p>
                      <a:endParaRPr lang="en-GB"/>
                    </a:p>
                  </a:txBody>
                  <a:tcPr/>
                </a:tc>
                <a:tc>
                  <a:txBody>
                    <a:bodyPr/>
                    <a:lstStyle/>
                    <a:p>
                      <a:pPr algn="l" fontAlgn="ctr"/>
                      <a:r>
                        <a:rPr lang="en-GB" sz="1050" b="0" i="0" u="none" strike="noStrike">
                          <a:solidFill>
                            <a:srgbClr val="000000"/>
                          </a:solidFill>
                          <a:effectLst/>
                          <a:latin typeface="Arial" panose="020B0604020202020204" pitchFamily="34" charset="0"/>
                        </a:rPr>
                        <a:t>ESP</a:t>
                      </a:r>
                    </a:p>
                  </a:txBody>
                  <a:tcPr marL="6350" marR="6350" marT="6350" marB="0" anchor="ct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r>
                        <a:rPr lang="en-GB" sz="1050" kern="1200" dirty="0">
                          <a:solidFill>
                            <a:schemeClr val="tx1"/>
                          </a:solidFill>
                          <a:effectLst/>
                          <a:latin typeface="+mn-lt"/>
                          <a:ea typeface="+mn-ea"/>
                          <a:cs typeface="+mn-cs"/>
                        </a:rPr>
                        <a:t>X</a:t>
                      </a:r>
                    </a:p>
                  </a:txBody>
                  <a:tcPr marL="59044" marR="59044" marT="0" marB="0" anchor="ctr"/>
                </a:tc>
                <a:tc>
                  <a:txBody>
                    <a:bodyPr/>
                    <a:lstStyle/>
                    <a:p>
                      <a:pPr algn="l" fontAlgn="ctr"/>
                      <a:r>
                        <a:rPr lang="en-US" sz="1050" b="0" i="0" u="none" strike="noStrike">
                          <a:solidFill>
                            <a:srgbClr val="000000"/>
                          </a:solidFill>
                          <a:effectLst/>
                          <a:latin typeface="Arial" panose="020B0604020202020204" pitchFamily="34" charset="0"/>
                        </a:rPr>
                        <a:t>At this time ESP has adequate resources in place to manage the scope of the November release. As Xoserve has indicated they should have the resources to deliver the change then ESP is happy to continue with the delivery in November as scheduled. </a:t>
                      </a:r>
                    </a:p>
                  </a:txBody>
                  <a:tcPr marL="6350" marR="6350" marT="6350" marB="0" anchor="ctr"/>
                </a:tc>
                <a:extLst>
                  <a:ext uri="{0D108BD9-81ED-4DB2-BD59-A6C34878D82A}">
                    <a16:rowId xmlns:a16="http://schemas.microsoft.com/office/drawing/2014/main" val="399249979"/>
                  </a:ext>
                </a:extLst>
              </a:tr>
              <a:tr h="1208818">
                <a:tc vMerge="1">
                  <a:txBody>
                    <a:bodyPr/>
                    <a:lstStyle/>
                    <a:p>
                      <a:endParaRPr lang="en-GB"/>
                    </a:p>
                  </a:txBody>
                  <a:tcPr/>
                </a:tc>
                <a:tc>
                  <a:txBody>
                    <a:bodyPr/>
                    <a:lstStyle/>
                    <a:p>
                      <a:pPr algn="l" fontAlgn="ctr"/>
                      <a:r>
                        <a:rPr lang="en-GB" sz="1050" b="0" i="0" u="none" strike="noStrike">
                          <a:solidFill>
                            <a:srgbClr val="000000"/>
                          </a:solidFill>
                          <a:effectLst/>
                          <a:latin typeface="Arial" panose="020B0604020202020204" pitchFamily="34" charset="0"/>
                        </a:rPr>
                        <a:t>EON</a:t>
                      </a:r>
                    </a:p>
                  </a:txBody>
                  <a:tcPr marL="6350" marR="6350" marT="6350" marB="0" anchor="ctr"/>
                </a:tc>
                <a:tc>
                  <a:txBody>
                    <a:bodyPr/>
                    <a:lstStyle/>
                    <a:p>
                      <a:pPr algn="ctr" fontAlgn="ctr"/>
                      <a:r>
                        <a:rPr lang="en-GB" sz="1050" kern="1200" dirty="0">
                          <a:solidFill>
                            <a:schemeClr val="tx1"/>
                          </a:solidFill>
                          <a:effectLst/>
                          <a:latin typeface="+mn-lt"/>
                          <a:ea typeface="+mn-ea"/>
                          <a:cs typeface="+mn-cs"/>
                        </a:rPr>
                        <a:t>N/A</a:t>
                      </a:r>
                    </a:p>
                  </a:txBody>
                  <a:tcPr marL="635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mn-ea"/>
                          <a:cs typeface="+mn-cs"/>
                        </a:rPr>
                        <a:t>N/A</a:t>
                      </a:r>
                    </a:p>
                  </a:txBody>
                  <a:tcPr marL="6350" marR="6350" marT="635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50" kern="1200" dirty="0">
                          <a:solidFill>
                            <a:schemeClr val="tx1"/>
                          </a:solidFill>
                          <a:effectLst/>
                          <a:latin typeface="+mn-lt"/>
                          <a:ea typeface="+mn-ea"/>
                          <a:cs typeface="+mn-cs"/>
                        </a:rPr>
                        <a:t>N/A</a:t>
                      </a:r>
                    </a:p>
                  </a:txBody>
                  <a:tcPr marL="59044" marR="59044" marT="0" marB="0" anchor="ctr"/>
                </a:tc>
                <a:tc>
                  <a:txBody>
                    <a:bodyPr/>
                    <a:lstStyle/>
                    <a:p>
                      <a:pPr algn="l" fontAlgn="ctr"/>
                      <a:r>
                        <a:rPr lang="en-US" sz="1050" b="0" i="0" u="none" strike="noStrike" dirty="0">
                          <a:solidFill>
                            <a:srgbClr val="000000"/>
                          </a:solidFill>
                          <a:effectLst/>
                          <a:latin typeface="Arial" panose="020B0604020202020204" pitchFamily="34" charset="0"/>
                        </a:rPr>
                        <a:t>We </a:t>
                      </a:r>
                      <a:r>
                        <a:rPr lang="en-US" sz="1050" b="0" i="0" u="none" strike="noStrike" dirty="0" err="1">
                          <a:solidFill>
                            <a:srgbClr val="000000"/>
                          </a:solidFill>
                          <a:effectLst/>
                          <a:latin typeface="Arial" panose="020B0604020202020204" pitchFamily="34" charset="0"/>
                        </a:rPr>
                        <a:t>recognise</a:t>
                      </a:r>
                      <a:r>
                        <a:rPr lang="en-US" sz="1050" b="0" i="0" u="none" strike="noStrike" dirty="0">
                          <a:solidFill>
                            <a:srgbClr val="000000"/>
                          </a:solidFill>
                          <a:effectLst/>
                          <a:latin typeface="Arial" panose="020B0604020202020204" pitchFamily="34" charset="0"/>
                        </a:rPr>
                        <a:t> the pressures of the current releases, we are able to </a:t>
                      </a:r>
                      <a:r>
                        <a:rPr lang="en-US" sz="1050" b="0" i="0" u="none" strike="noStrike" dirty="0" err="1">
                          <a:solidFill>
                            <a:srgbClr val="000000"/>
                          </a:solidFill>
                          <a:effectLst/>
                          <a:latin typeface="Arial" panose="020B0604020202020204" pitchFamily="34" charset="0"/>
                        </a:rPr>
                        <a:t>mobilise</a:t>
                      </a:r>
                      <a:r>
                        <a:rPr lang="en-US" sz="1050" b="0" i="0" u="none" strike="noStrike" dirty="0">
                          <a:solidFill>
                            <a:srgbClr val="000000"/>
                          </a:solidFill>
                          <a:effectLst/>
                          <a:latin typeface="Arial" panose="020B0604020202020204" pitchFamily="34" charset="0"/>
                        </a:rPr>
                        <a:t> delivery either November 2020 or February 2021. We would support the consensus of the response. </a:t>
                      </a:r>
                      <a:br>
                        <a:rPr lang="en-US" sz="1050" b="0" i="0" u="none" strike="noStrike" dirty="0">
                          <a:solidFill>
                            <a:srgbClr val="000000"/>
                          </a:solidFill>
                          <a:effectLst/>
                          <a:latin typeface="Arial" panose="020B0604020202020204" pitchFamily="34" charset="0"/>
                        </a:rPr>
                      </a:br>
                      <a:br>
                        <a:rPr lang="en-US" sz="1050" b="0" i="0" u="none" strike="noStrike" dirty="0">
                          <a:solidFill>
                            <a:srgbClr val="000000"/>
                          </a:solidFill>
                          <a:effectLst/>
                          <a:latin typeface="Arial" panose="020B0604020202020204" pitchFamily="34" charset="0"/>
                        </a:rPr>
                      </a:br>
                      <a:r>
                        <a:rPr lang="en-US" sz="1050" b="0" i="0" u="none" strike="noStrike" dirty="0">
                          <a:solidFill>
                            <a:srgbClr val="000000"/>
                          </a:solidFill>
                          <a:effectLst/>
                          <a:latin typeface="Arial" panose="020B0604020202020204" pitchFamily="34" charset="0"/>
                        </a:rPr>
                        <a:t>We accept that changing to February 2021 has different challenges as this is normally a document only release but we are keen to support a pragmatic delivery. </a:t>
                      </a:r>
                    </a:p>
                  </a:txBody>
                  <a:tcPr marL="6350" marR="6350" marT="6350" marB="0" anchor="ctr"/>
                </a:tc>
                <a:extLst>
                  <a:ext uri="{0D108BD9-81ED-4DB2-BD59-A6C34878D82A}">
                    <a16:rowId xmlns:a16="http://schemas.microsoft.com/office/drawing/2014/main" val="3427401251"/>
                  </a:ext>
                </a:extLst>
              </a:tr>
              <a:tr h="694157">
                <a:tc vMerge="1">
                  <a:txBody>
                    <a:bodyPr/>
                    <a:lstStyle/>
                    <a:p>
                      <a:endParaRPr lang="en-GB"/>
                    </a:p>
                  </a:txBody>
                  <a:tcPr/>
                </a:tc>
                <a:tc>
                  <a:txBody>
                    <a:bodyPr/>
                    <a:lstStyle/>
                    <a:p>
                      <a:pPr algn="l" fontAlgn="ctr"/>
                      <a:r>
                        <a:rPr lang="en-GB" sz="1050" b="0" i="0" u="none" strike="noStrike">
                          <a:solidFill>
                            <a:srgbClr val="000000"/>
                          </a:solidFill>
                          <a:effectLst/>
                          <a:latin typeface="Arial" panose="020B0604020202020204" pitchFamily="34" charset="0"/>
                        </a:rPr>
                        <a:t>NGN</a:t>
                      </a:r>
                    </a:p>
                  </a:txBody>
                  <a:tcPr marL="6350" marR="6350" marT="6350" marB="0" anchor="ct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r>
                        <a:rPr lang="en-GB" sz="1050" kern="1200" dirty="0">
                          <a:solidFill>
                            <a:schemeClr val="tx1"/>
                          </a:solidFill>
                          <a:effectLst/>
                          <a:latin typeface="+mn-lt"/>
                          <a:ea typeface="+mn-ea"/>
                          <a:cs typeface="+mn-cs"/>
                        </a:rPr>
                        <a:t>X</a:t>
                      </a:r>
                    </a:p>
                  </a:txBody>
                  <a:tcPr marL="59044" marR="59044" marT="0" marB="0" anchor="ctr"/>
                </a:tc>
                <a:tc>
                  <a:txBody>
                    <a:bodyPr/>
                    <a:lstStyle/>
                    <a:p>
                      <a:pPr algn="l" fontAlgn="ctr"/>
                      <a:r>
                        <a:rPr lang="en-US" sz="1050" b="0" i="0" u="none" strike="noStrike">
                          <a:solidFill>
                            <a:srgbClr val="000000"/>
                          </a:solidFill>
                          <a:effectLst/>
                          <a:latin typeface="Arial" panose="020B0604020202020204" pitchFamily="34" charset="0"/>
                        </a:rPr>
                        <a:t>NGN would prefer for the November 2020 release to be delivered as currently planned and not delayed until February 2021. We believe it is important to keep everything running as close to normal where possible to minimise the impacts on industry.</a:t>
                      </a:r>
                    </a:p>
                  </a:txBody>
                  <a:tcPr marL="6350" marR="6350" marT="6350" marB="0" anchor="ctr"/>
                </a:tc>
                <a:extLst>
                  <a:ext uri="{0D108BD9-81ED-4DB2-BD59-A6C34878D82A}">
                    <a16:rowId xmlns:a16="http://schemas.microsoft.com/office/drawing/2014/main" val="4092962423"/>
                  </a:ext>
                </a:extLst>
              </a:tr>
              <a:tr h="507253">
                <a:tc vMerge="1">
                  <a:txBody>
                    <a:bodyPr/>
                    <a:lstStyle/>
                    <a:p>
                      <a:endParaRPr lang="en-GB"/>
                    </a:p>
                  </a:txBody>
                  <a:tcPr/>
                </a:tc>
                <a:tc>
                  <a:txBody>
                    <a:bodyPr/>
                    <a:lstStyle/>
                    <a:p>
                      <a:pPr algn="l" fontAlgn="ctr"/>
                      <a:r>
                        <a:rPr lang="en-GB" sz="1050" b="0" i="0" u="none" strike="noStrike" dirty="0" err="1">
                          <a:solidFill>
                            <a:srgbClr val="000000"/>
                          </a:solidFill>
                          <a:effectLst/>
                          <a:latin typeface="Arial" panose="020B0604020202020204" pitchFamily="34" charset="0"/>
                        </a:rPr>
                        <a:t>Orstead</a:t>
                      </a:r>
                      <a:endParaRPr lang="en-GB" sz="1050" b="0" i="0" u="none" strike="noStrike" dirty="0">
                        <a:solidFill>
                          <a:srgbClr val="000000"/>
                        </a:solidFill>
                        <a:effectLst/>
                        <a:latin typeface="Arial" panose="020B0604020202020204" pitchFamily="34" charset="0"/>
                      </a:endParaRPr>
                    </a:p>
                  </a:txBody>
                  <a:tcPr marL="6350" marR="6350" marT="6350" marB="0" anchor="ctr"/>
                </a:tc>
                <a:tc>
                  <a:txBody>
                    <a:bodyPr/>
                    <a:lstStyle/>
                    <a:p>
                      <a:pPr algn="ctr" fontAlgn="ctr"/>
                      <a:r>
                        <a:rPr lang="en-GB" sz="105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chor="ctr"/>
                </a:tc>
                <a:tc>
                  <a:txBody>
                    <a:bodyPr/>
                    <a:lstStyle/>
                    <a:p>
                      <a:pPr algn="l" fontAlgn="ctr"/>
                      <a:r>
                        <a:rPr lang="en-US" sz="1050" b="0" i="0" u="none" strike="noStrike" dirty="0">
                          <a:solidFill>
                            <a:srgbClr val="000000"/>
                          </a:solidFill>
                          <a:effectLst/>
                          <a:latin typeface="Arial" panose="020B0604020202020204" pitchFamily="34" charset="0"/>
                        </a:rPr>
                        <a:t>We support a delay to the implementation of the November 2020 as this will have no adverse effects on our business.</a:t>
                      </a:r>
                    </a:p>
                  </a:txBody>
                  <a:tcPr marL="6350" marR="6350" marT="6350" marB="0" anchor="ctr"/>
                </a:tc>
                <a:extLst>
                  <a:ext uri="{0D108BD9-81ED-4DB2-BD59-A6C34878D82A}">
                    <a16:rowId xmlns:a16="http://schemas.microsoft.com/office/drawing/2014/main" val="488404845"/>
                  </a:ext>
                </a:extLst>
              </a:tr>
            </a:tbl>
          </a:graphicData>
        </a:graphic>
      </p:graphicFrame>
    </p:spTree>
    <p:extLst>
      <p:ext uri="{BB962C8B-B14F-4D97-AF65-F5344CB8AC3E}">
        <p14:creationId xmlns:p14="http://schemas.microsoft.com/office/powerpoint/2010/main" val="3095190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07504" y="159483"/>
          <a:ext cx="8928991" cy="4824534"/>
        </p:xfrm>
        <a:graphic>
          <a:graphicData uri="http://schemas.openxmlformats.org/drawingml/2006/table">
            <a:tbl>
              <a:tblPr firstRow="1" firstCol="1" bandRow="1">
                <a:tableStyleId>{5940675A-B579-460E-94D1-54222C63F5DA}</a:tableStyleId>
              </a:tblPr>
              <a:tblGrid>
                <a:gridCol w="1768117">
                  <a:extLst>
                    <a:ext uri="{9D8B030D-6E8A-4147-A177-3AD203B41FA5}">
                      <a16:colId xmlns:a16="http://schemas.microsoft.com/office/drawing/2014/main" val="20001"/>
                    </a:ext>
                  </a:extLst>
                </a:gridCol>
                <a:gridCol w="972465">
                  <a:extLst>
                    <a:ext uri="{9D8B030D-6E8A-4147-A177-3AD203B41FA5}">
                      <a16:colId xmlns:a16="http://schemas.microsoft.com/office/drawing/2014/main" val="20006"/>
                    </a:ext>
                  </a:extLst>
                </a:gridCol>
                <a:gridCol w="707246">
                  <a:extLst>
                    <a:ext uri="{9D8B030D-6E8A-4147-A177-3AD203B41FA5}">
                      <a16:colId xmlns:a16="http://schemas.microsoft.com/office/drawing/2014/main" val="1990762972"/>
                    </a:ext>
                  </a:extLst>
                </a:gridCol>
                <a:gridCol w="707246">
                  <a:extLst>
                    <a:ext uri="{9D8B030D-6E8A-4147-A177-3AD203B41FA5}">
                      <a16:colId xmlns:a16="http://schemas.microsoft.com/office/drawing/2014/main" val="20007"/>
                    </a:ext>
                  </a:extLst>
                </a:gridCol>
                <a:gridCol w="530435">
                  <a:extLst>
                    <a:ext uri="{9D8B030D-6E8A-4147-A177-3AD203B41FA5}">
                      <a16:colId xmlns:a16="http://schemas.microsoft.com/office/drawing/2014/main" val="20008"/>
                    </a:ext>
                  </a:extLst>
                </a:gridCol>
                <a:gridCol w="4243482">
                  <a:extLst>
                    <a:ext uri="{9D8B030D-6E8A-4147-A177-3AD203B41FA5}">
                      <a16:colId xmlns:a16="http://schemas.microsoft.com/office/drawing/2014/main" val="20009"/>
                    </a:ext>
                  </a:extLst>
                </a:gridCol>
              </a:tblGrid>
              <a:tr h="331389">
                <a:tc gridSpan="6">
                  <a:txBody>
                    <a:bodyPr/>
                    <a:lstStyle/>
                    <a:p>
                      <a:pPr algn="l">
                        <a:lnSpc>
                          <a:spcPct val="115000"/>
                        </a:lnSpc>
                        <a:spcAft>
                          <a:spcPts val="0"/>
                        </a:spcAft>
                      </a:pPr>
                      <a:r>
                        <a:rPr lang="en-GB" sz="8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dirty="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324970">
                <a:tc rowSpan="2">
                  <a:txBody>
                    <a:bodyPr/>
                    <a:lstStyle/>
                    <a:p>
                      <a:pPr>
                        <a:lnSpc>
                          <a:spcPct val="115000"/>
                        </a:lnSpc>
                        <a:spcAft>
                          <a:spcPts val="0"/>
                        </a:spcAft>
                      </a:pPr>
                      <a:r>
                        <a:rPr lang="en-GB" sz="800" kern="1200" dirty="0">
                          <a:solidFill>
                            <a:schemeClr val="tx1"/>
                          </a:solidFill>
                          <a:effectLst/>
                          <a:latin typeface="+mn-lt"/>
                          <a:ea typeface="+mn-ea"/>
                          <a:cs typeface="+mn-cs"/>
                        </a:rPr>
                        <a:t>XRN / Title</a:t>
                      </a:r>
                    </a:p>
                  </a:txBody>
                  <a:tcPr marL="59044" marR="59044" marT="0" marB="0">
                    <a:solidFill>
                      <a:schemeClr val="tx2">
                        <a:lumMod val="40000"/>
                        <a:lumOff val="60000"/>
                      </a:schemeClr>
                    </a:solidFill>
                  </a:tcPr>
                </a:tc>
                <a:tc gridSpan="4">
                  <a:txBody>
                    <a:bodyPr/>
                    <a:lstStyle/>
                    <a:p>
                      <a:pPr>
                        <a:lnSpc>
                          <a:spcPct val="115000"/>
                        </a:lnSpc>
                        <a:spcAft>
                          <a:spcPts val="0"/>
                        </a:spcAft>
                      </a:pPr>
                      <a:r>
                        <a:rPr lang="en-GB" sz="800" kern="1200" dirty="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800" kern="1200" dirty="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61043">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800" kern="1200" dirty="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800" kern="1200" dirty="0">
                          <a:solidFill>
                            <a:schemeClr val="tx1"/>
                          </a:solidFill>
                          <a:effectLst/>
                          <a:latin typeface="+mn-lt"/>
                          <a:ea typeface="+mn-ea"/>
                          <a:cs typeface="+mn-cs"/>
                        </a:rPr>
                        <a:t>Deferred </a:t>
                      </a:r>
                    </a:p>
                  </a:txBody>
                  <a:tcPr marL="6350" marR="6350" marT="6350" marB="0">
                    <a:solidFill>
                      <a:srgbClr val="FFBF00"/>
                    </a:solidFill>
                  </a:tcPr>
                </a:tc>
                <a:tc>
                  <a:txBody>
                    <a:bodyPr/>
                    <a:lstStyle/>
                    <a:p>
                      <a:pPr>
                        <a:lnSpc>
                          <a:spcPct val="115000"/>
                        </a:lnSpc>
                        <a:spcAft>
                          <a:spcPts val="0"/>
                        </a:spcAft>
                      </a:pPr>
                      <a:r>
                        <a:rPr lang="en-GB" sz="800" kern="1200" dirty="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29511">
                <a:tc rowSpan="5">
                  <a:txBody>
                    <a:bodyPr/>
                    <a:lstStyle/>
                    <a:p>
                      <a:pPr>
                        <a:lnSpc>
                          <a:spcPct val="115000"/>
                        </a:lnSpc>
                        <a:spcAft>
                          <a:spcPts val="0"/>
                        </a:spcAft>
                      </a:pPr>
                      <a:endParaRPr lang="en-US" sz="1050" kern="1200" dirty="0">
                        <a:solidFill>
                          <a:schemeClr val="tx1"/>
                        </a:solidFill>
                        <a:effectLst/>
                        <a:latin typeface="+mn-lt"/>
                        <a:ea typeface="+mn-ea"/>
                        <a:cs typeface="+mn-cs"/>
                      </a:endParaRPr>
                    </a:p>
                    <a:p>
                      <a:pPr>
                        <a:lnSpc>
                          <a:spcPct val="115000"/>
                        </a:lnSpc>
                        <a:spcAft>
                          <a:spcPts val="0"/>
                        </a:spcAft>
                      </a:pPr>
                      <a:r>
                        <a:rPr lang="en-US" sz="1050" kern="1200" dirty="0">
                          <a:solidFill>
                            <a:schemeClr val="tx1"/>
                          </a:solidFill>
                          <a:effectLst/>
                          <a:latin typeface="+mn-lt"/>
                          <a:ea typeface="+mn-ea"/>
                          <a:cs typeface="+mn-cs"/>
                        </a:rPr>
                        <a:t>XRN5110 - November 2020 Major Release Covid-19 Impacts - Capacity to Deliver in November</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Change Pack ref</a:t>
                      </a:r>
                      <a:r>
                        <a:rPr lang="en-GB" sz="1050" kern="1200">
                          <a:solidFill>
                            <a:schemeClr val="tx1"/>
                          </a:solidFill>
                          <a:effectLst/>
                          <a:latin typeface="+mn-lt"/>
                          <a:ea typeface="+mn-ea"/>
                          <a:cs typeface="+mn-cs"/>
                        </a:rPr>
                        <a:t>:  </a:t>
                      </a:r>
                    </a:p>
                    <a:p>
                      <a:pPr>
                        <a:lnSpc>
                          <a:spcPct val="115000"/>
                        </a:lnSpc>
                        <a:spcAft>
                          <a:spcPts val="0"/>
                        </a:spcAft>
                      </a:pPr>
                      <a:r>
                        <a:rPr lang="en-GB" sz="1050" kern="1200">
                          <a:solidFill>
                            <a:schemeClr val="tx1"/>
                          </a:solidFill>
                          <a:effectLst/>
                          <a:latin typeface="+mn-lt"/>
                          <a:ea typeface="+mn-ea"/>
                          <a:cs typeface="+mn-cs"/>
                        </a:rPr>
                        <a:t> </a:t>
                      </a:r>
                      <a:r>
                        <a:rPr lang="en-GB" sz="1050" kern="1200" dirty="0">
                          <a:solidFill>
                            <a:schemeClr val="tx1"/>
                          </a:solidFill>
                          <a:effectLst/>
                          <a:latin typeface="+mn-lt"/>
                          <a:ea typeface="+mn-ea"/>
                          <a:cs typeface="+mn-cs"/>
                          <a:hlinkClick r:id="rId2"/>
                        </a:rPr>
                        <a:t>2566.9 - MT - JR</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November 2020 Release</a:t>
                      </a:r>
                    </a:p>
                    <a:p>
                      <a:pPr>
                        <a:lnSpc>
                          <a:spcPct val="115000"/>
                        </a:lnSpc>
                        <a:spcAft>
                          <a:spcPts val="0"/>
                        </a:spcAft>
                      </a:pPr>
                      <a:endParaRPr lang="en-GB" sz="1050" kern="1200" dirty="0">
                        <a:solidFill>
                          <a:schemeClr val="tx1"/>
                        </a:solidFill>
                        <a:effectLst/>
                        <a:latin typeface="+mn-lt"/>
                        <a:ea typeface="+mn-ea"/>
                        <a:cs typeface="+mn-cs"/>
                      </a:endParaRPr>
                    </a:p>
                    <a:p>
                      <a:pPr>
                        <a:lnSpc>
                          <a:spcPct val="115000"/>
                        </a:lnSpc>
                        <a:spcAft>
                          <a:spcPts val="0"/>
                        </a:spcAft>
                      </a:pPr>
                      <a:r>
                        <a:rPr lang="en-GB" sz="1050" kern="1200" dirty="0">
                          <a:solidFill>
                            <a:schemeClr val="tx1"/>
                          </a:solidFill>
                          <a:effectLst/>
                          <a:latin typeface="+mn-lt"/>
                          <a:ea typeface="+mn-ea"/>
                          <a:cs typeface="+mn-cs"/>
                        </a:rPr>
                        <a:t>Voting: Shipper, Supplier, DNs and </a:t>
                      </a:r>
                      <a:r>
                        <a:rPr lang="en-GB" sz="1050" kern="1200" dirty="0" err="1">
                          <a:solidFill>
                            <a:schemeClr val="tx1"/>
                          </a:solidFill>
                          <a:effectLst/>
                          <a:latin typeface="+mn-lt"/>
                          <a:ea typeface="+mn-ea"/>
                          <a:cs typeface="+mn-cs"/>
                        </a:rPr>
                        <a:t>iGTs</a:t>
                      </a:r>
                      <a:endParaRPr lang="en-GB" sz="1050" kern="1200" dirty="0">
                        <a:solidFill>
                          <a:schemeClr val="tx1"/>
                        </a:solidFill>
                        <a:effectLst/>
                        <a:latin typeface="+mn-lt"/>
                        <a:ea typeface="+mn-ea"/>
                        <a:cs typeface="+mn-cs"/>
                      </a:endParaRPr>
                    </a:p>
                    <a:p>
                      <a:pPr>
                        <a:lnSpc>
                          <a:spcPct val="115000"/>
                        </a:lnSpc>
                        <a:spcAft>
                          <a:spcPts val="0"/>
                        </a:spcAft>
                      </a:pPr>
                      <a:endParaRPr lang="en-GB" sz="1050" kern="1200" dirty="0">
                        <a:solidFill>
                          <a:schemeClr val="tx1"/>
                        </a:solidFill>
                        <a:effectLst/>
                        <a:latin typeface="+mn-lt"/>
                        <a:ea typeface="+mn-ea"/>
                        <a:cs typeface="+mn-cs"/>
                      </a:endParaRPr>
                    </a:p>
                  </a:txBody>
                  <a:tcPr marL="59044" marR="59044" marT="0" marB="0"/>
                </a:tc>
                <a:tc>
                  <a:txBody>
                    <a:bodyPr/>
                    <a:lstStyle/>
                    <a:p>
                      <a:pPr algn="l" fontAlgn="ctr"/>
                      <a:r>
                        <a:rPr lang="en-GB" sz="900" b="0" i="0" u="none" strike="noStrike">
                          <a:solidFill>
                            <a:srgbClr val="000000"/>
                          </a:solidFill>
                          <a:effectLst/>
                          <a:latin typeface="Arial" panose="020B0604020202020204" pitchFamily="34" charset="0"/>
                        </a:rPr>
                        <a:t>SGN</a:t>
                      </a:r>
                    </a:p>
                  </a:txBody>
                  <a:tcPr marL="6350" marR="6350" marT="6350" marB="0" anchor="ct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r>
                        <a:rPr lang="en-GB" sz="1000" kern="1200" dirty="0">
                          <a:solidFill>
                            <a:schemeClr val="tx1"/>
                          </a:solidFill>
                          <a:effectLst/>
                          <a:latin typeface="+mn-lt"/>
                          <a:ea typeface="+mn-ea"/>
                          <a:cs typeface="+mn-cs"/>
                        </a:rPr>
                        <a:t>X</a:t>
                      </a: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SGN support the current scheduled implementation for the November 2020 Major Release to continue as BAU.</a:t>
                      </a:r>
                    </a:p>
                  </a:txBody>
                  <a:tcPr marL="6350" marR="6350" marT="6350" marB="0" anchor="ctr"/>
                </a:tc>
                <a:extLst>
                  <a:ext uri="{0D108BD9-81ED-4DB2-BD59-A6C34878D82A}">
                    <a16:rowId xmlns:a16="http://schemas.microsoft.com/office/drawing/2014/main" val="941584291"/>
                  </a:ext>
                </a:extLst>
              </a:tr>
              <a:tr h="513435">
                <a:tc vMerge="1">
                  <a:txBody>
                    <a:bodyPr/>
                    <a:lstStyle/>
                    <a:p>
                      <a:endParaRPr lang="en-GB"/>
                    </a:p>
                  </a:txBody>
                  <a:tcPr/>
                </a:tc>
                <a:tc>
                  <a:txBody>
                    <a:bodyPr/>
                    <a:lstStyle/>
                    <a:p>
                      <a:pPr algn="l" fontAlgn="ctr"/>
                      <a:r>
                        <a:rPr lang="en-GB" sz="900" b="0" i="0" u="none" strike="noStrike">
                          <a:solidFill>
                            <a:srgbClr val="000000"/>
                          </a:solidFill>
                          <a:effectLst/>
                          <a:latin typeface="Arial" panose="020B0604020202020204" pitchFamily="34" charset="0"/>
                        </a:rPr>
                        <a:t>Npower</a:t>
                      </a:r>
                    </a:p>
                  </a:txBody>
                  <a:tcPr marL="6350" marR="6350" marT="6350" marB="0" anchor="ct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a:solidFill>
                            <a:srgbClr val="000000"/>
                          </a:solidFill>
                          <a:effectLst/>
                          <a:latin typeface="Arial" panose="020B0604020202020204" pitchFamily="34" charset="0"/>
                        </a:rPr>
                        <a:t>It is still too early to take a view on the impact that C-19 will have on our ability to manage the November release as planned.  However, we think that a longer implementation period for some of the changes listed would be helpful. </a:t>
                      </a:r>
                    </a:p>
                  </a:txBody>
                  <a:tcPr marL="6350" marR="6350" marT="6350" marB="0" anchor="ctr"/>
                </a:tc>
                <a:extLst>
                  <a:ext uri="{0D108BD9-81ED-4DB2-BD59-A6C34878D82A}">
                    <a16:rowId xmlns:a16="http://schemas.microsoft.com/office/drawing/2014/main" val="399249979"/>
                  </a:ext>
                </a:extLst>
              </a:tr>
              <a:tr h="953523">
                <a:tc vMerge="1">
                  <a:txBody>
                    <a:bodyPr/>
                    <a:lstStyle/>
                    <a:p>
                      <a:endParaRPr lang="en-GB"/>
                    </a:p>
                  </a:txBody>
                  <a:tcPr/>
                </a:tc>
                <a:tc>
                  <a:txBody>
                    <a:bodyPr/>
                    <a:lstStyle/>
                    <a:p>
                      <a:pPr algn="l" fontAlgn="ctr"/>
                      <a:r>
                        <a:rPr lang="en-GB" sz="900" b="0" i="0" u="none" strike="noStrike">
                          <a:solidFill>
                            <a:srgbClr val="000000"/>
                          </a:solidFill>
                          <a:effectLst/>
                          <a:latin typeface="Arial" panose="020B0604020202020204" pitchFamily="34" charset="0"/>
                        </a:rPr>
                        <a:t>SSE</a:t>
                      </a:r>
                    </a:p>
                  </a:txBody>
                  <a:tcPr marL="6350" marR="6350" marT="6350" marB="0" anchor="ctr"/>
                </a:tc>
                <a:tc>
                  <a:txBody>
                    <a:bodyPr/>
                    <a:lstStyle/>
                    <a:p>
                      <a:pPr algn="ctr" fontAlgn="ctr"/>
                      <a:r>
                        <a:rPr lang="en-GB" sz="1050" kern="1200" dirty="0">
                          <a:solidFill>
                            <a:schemeClr val="tx1"/>
                          </a:solidFill>
                          <a:effectLst/>
                          <a:latin typeface="+mn-lt"/>
                          <a:ea typeface="+mn-ea"/>
                          <a:cs typeface="+mn-cs"/>
                        </a:rPr>
                        <a:t>X</a:t>
                      </a:r>
                    </a:p>
                    <a:p>
                      <a:pPr algn="ctr" fontAlgn="ctr"/>
                      <a:r>
                        <a:rPr lang="en-GB" sz="1050" kern="1200" dirty="0">
                          <a:solidFill>
                            <a:schemeClr val="tx1"/>
                          </a:solidFill>
                          <a:effectLst/>
                          <a:latin typeface="+mn-lt"/>
                          <a:ea typeface="+mn-ea"/>
                          <a:cs typeface="+mn-cs"/>
                        </a:rPr>
                        <a:t>Part delivery</a:t>
                      </a:r>
                    </a:p>
                  </a:txBody>
                  <a:tcPr marL="6350" marR="6350" marT="635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1050" kern="1200" dirty="0">
                        <a:solidFill>
                          <a:schemeClr val="tx1"/>
                        </a:solidFill>
                        <a:effectLst/>
                        <a:latin typeface="+mn-lt"/>
                        <a:ea typeface="+mn-ea"/>
                        <a:cs typeface="+mn-cs"/>
                      </a:endParaRPr>
                    </a:p>
                  </a:txBody>
                  <a:tcPr marL="6350" marR="6350" marT="635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GB" sz="105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a:solidFill>
                            <a:srgbClr val="000000"/>
                          </a:solidFill>
                          <a:effectLst/>
                          <a:latin typeface="Arial" panose="020B0604020202020204" pitchFamily="34" charset="0"/>
                        </a:rPr>
                        <a:t>We consider that the majority of changes in scope for delivery in the November 2020 release should remain so if possible, to mitigate against change congestion next year. The exception to this would  be XRN4941, which should be removed from November 2020 scope due to the appeal raised against/pending Ofgem decision on the related UNC modification that XRN4941 is dependent on for implementation.</a:t>
                      </a:r>
                    </a:p>
                  </a:txBody>
                  <a:tcPr marL="6350" marR="6350" marT="6350" marB="0" anchor="ctr"/>
                </a:tc>
                <a:extLst>
                  <a:ext uri="{0D108BD9-81ED-4DB2-BD59-A6C34878D82A}">
                    <a16:rowId xmlns:a16="http://schemas.microsoft.com/office/drawing/2014/main" val="3427401251"/>
                  </a:ext>
                </a:extLst>
              </a:tr>
              <a:tr h="707073">
                <a:tc vMerge="1">
                  <a:txBody>
                    <a:bodyPr/>
                    <a:lstStyle/>
                    <a:p>
                      <a:endParaRPr lang="en-GB"/>
                    </a:p>
                  </a:txBody>
                  <a:tcPr/>
                </a:tc>
                <a:tc>
                  <a:txBody>
                    <a:bodyPr/>
                    <a:lstStyle/>
                    <a:p>
                      <a:pPr algn="l" fontAlgn="ctr"/>
                      <a:r>
                        <a:rPr lang="en-GB" sz="900" b="0" i="0" u="none" strike="noStrike">
                          <a:solidFill>
                            <a:srgbClr val="000000"/>
                          </a:solidFill>
                          <a:effectLst/>
                          <a:latin typeface="Arial" panose="020B0604020202020204" pitchFamily="34" charset="0"/>
                        </a:rPr>
                        <a:t>Ovo Energy</a:t>
                      </a:r>
                    </a:p>
                  </a:txBody>
                  <a:tcPr marL="6350" marR="6350" marT="6350" marB="0" anchor="ctr"/>
                </a:tc>
                <a:tc>
                  <a:txBody>
                    <a:bodyPr/>
                    <a:lstStyle/>
                    <a:p>
                      <a:pPr algn="ctr" fontAlgn="ctr"/>
                      <a:r>
                        <a:rPr lang="en-GB" sz="1050" kern="1200" dirty="0">
                          <a:solidFill>
                            <a:schemeClr val="tx1"/>
                          </a:solidFill>
                          <a:effectLst/>
                          <a:latin typeface="+mn-lt"/>
                          <a:ea typeface="+mn-ea"/>
                          <a:cs typeface="+mn-cs"/>
                        </a:rPr>
                        <a:t>X</a:t>
                      </a:r>
                    </a:p>
                    <a:p>
                      <a:pPr algn="ctr" fontAlgn="ctr"/>
                      <a:r>
                        <a:rPr lang="en-GB" sz="1050" kern="1200" dirty="0">
                          <a:solidFill>
                            <a:schemeClr val="tx1"/>
                          </a:solidFill>
                          <a:effectLst/>
                          <a:latin typeface="+mn-lt"/>
                          <a:ea typeface="+mn-ea"/>
                          <a:cs typeface="+mn-cs"/>
                        </a:rPr>
                        <a:t>Tentatively</a:t>
                      </a:r>
                    </a:p>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a:solidFill>
                            <a:srgbClr val="000000"/>
                          </a:solidFill>
                          <a:effectLst/>
                          <a:latin typeface="Arial" panose="020B0604020202020204" pitchFamily="34" charset="0"/>
                        </a:rPr>
                        <a:t>We tentatively support this mod. However, we believe that it should be noted that if there is a delay to the November release there could be a knock on effect to later modifications, and that due consideration should be given to understand workloads and capabilities further down the line.</a:t>
                      </a:r>
                    </a:p>
                  </a:txBody>
                  <a:tcPr marL="6350" marR="6350" marT="6350" marB="0" anchor="ctr"/>
                </a:tc>
                <a:extLst>
                  <a:ext uri="{0D108BD9-81ED-4DB2-BD59-A6C34878D82A}">
                    <a16:rowId xmlns:a16="http://schemas.microsoft.com/office/drawing/2014/main" val="4092962423"/>
                  </a:ext>
                </a:extLst>
              </a:tr>
              <a:tr h="1403590">
                <a:tc vMerge="1">
                  <a:txBody>
                    <a:bodyPr/>
                    <a:lstStyle/>
                    <a:p>
                      <a:endParaRPr lang="en-GB"/>
                    </a:p>
                  </a:txBody>
                  <a:tcPr/>
                </a:tc>
                <a:tc>
                  <a:txBody>
                    <a:bodyPr/>
                    <a:lstStyle/>
                    <a:p>
                      <a:pPr algn="l" fontAlgn="ctr"/>
                      <a:r>
                        <a:rPr lang="en-GB" sz="900" b="0" i="0" u="none" strike="noStrike" dirty="0">
                          <a:solidFill>
                            <a:srgbClr val="000000"/>
                          </a:solidFill>
                          <a:effectLst/>
                          <a:latin typeface="Arial" panose="020B0604020202020204" pitchFamily="34" charset="0"/>
                        </a:rPr>
                        <a:t>Centrica</a:t>
                      </a:r>
                    </a:p>
                  </a:txBody>
                  <a:tcPr marL="6350" marR="6350" marT="6350" marB="0" anchor="ctr"/>
                </a:tc>
                <a:tc>
                  <a:txBody>
                    <a:bodyPr/>
                    <a:lstStyle/>
                    <a:p>
                      <a:pPr algn="ctr" fontAlgn="ctr"/>
                      <a:r>
                        <a:rPr lang="en-GB" sz="1050" kern="1200" dirty="0">
                          <a:solidFill>
                            <a:schemeClr val="tx1"/>
                          </a:solidFill>
                          <a:effectLst/>
                          <a:latin typeface="+mn-lt"/>
                          <a:ea typeface="+mn-ea"/>
                          <a:cs typeface="+mn-cs"/>
                        </a:rPr>
                        <a:t>X</a:t>
                      </a:r>
                    </a:p>
                  </a:txBody>
                  <a:tcPr marL="6350" marR="6350" marT="6350" marB="0" anchor="ctr">
                    <a:noFill/>
                  </a:tcPr>
                </a:tc>
                <a:tc>
                  <a:txBody>
                    <a:bodyPr/>
                    <a:lstStyle/>
                    <a:p>
                      <a:pPr algn="ctr" fontAlgn="ctr"/>
                      <a:endParaRPr lang="en-GB" sz="105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050" kern="1200" dirty="0">
                        <a:solidFill>
                          <a:schemeClr val="tx1"/>
                        </a:solidFill>
                        <a:effectLst/>
                        <a:latin typeface="+mn-lt"/>
                        <a:ea typeface="+mn-ea"/>
                        <a:cs typeface="+mn-cs"/>
                      </a:endParaRPr>
                    </a:p>
                  </a:txBody>
                  <a:tcPr marL="59044" marR="59044" marT="0" marB="0" anchor="ctr"/>
                </a:tc>
                <a:tc>
                  <a:txBody>
                    <a:bodyPr/>
                    <a:lstStyle/>
                    <a:p>
                      <a:pPr algn="l" fontAlgn="ctr"/>
                      <a:r>
                        <a:rPr lang="en-US" sz="900" b="0" i="0" u="none" strike="noStrike" dirty="0">
                          <a:solidFill>
                            <a:srgbClr val="000000"/>
                          </a:solidFill>
                          <a:effectLst/>
                          <a:latin typeface="Arial" panose="020B0604020202020204" pitchFamily="34" charset="0"/>
                        </a:rPr>
                        <a:t>A delay to the industry release would allow industry participants to </a:t>
                      </a:r>
                      <a:r>
                        <a:rPr lang="en-US" sz="900" b="0" i="0" u="none" strike="noStrike" dirty="0" err="1">
                          <a:solidFill>
                            <a:srgbClr val="000000"/>
                          </a:solidFill>
                          <a:effectLst/>
                          <a:latin typeface="Arial" panose="020B0604020202020204" pitchFamily="34" charset="0"/>
                        </a:rPr>
                        <a:t>prioritise</a:t>
                      </a:r>
                      <a:r>
                        <a:rPr lang="en-US" sz="900" b="0" i="0" u="none" strike="noStrike" dirty="0">
                          <a:solidFill>
                            <a:srgbClr val="000000"/>
                          </a:solidFill>
                          <a:effectLst/>
                          <a:latin typeface="Arial" panose="020B0604020202020204" pitchFamily="34" charset="0"/>
                        </a:rPr>
                        <a:t> workstreams in alignment with Ofgem’s guidance:</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ensuring customer needs are met, particularly the needs of people in vulnerable situations</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maintaining secure, reliable and safe energy supplies; and </a:t>
                      </a: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 ensuring the safety and protection of consumers and employees.</a:t>
                      </a:r>
                      <a:br>
                        <a:rPr lang="en-US" sz="900" b="0" i="0" u="none" strike="noStrike" dirty="0">
                          <a:solidFill>
                            <a:srgbClr val="000000"/>
                          </a:solidFill>
                          <a:effectLst/>
                          <a:latin typeface="Arial" panose="020B0604020202020204" pitchFamily="34" charset="0"/>
                        </a:rPr>
                      </a:br>
                      <a:br>
                        <a:rPr lang="en-US" sz="900" b="0" i="0" u="none" strike="noStrike" dirty="0">
                          <a:solidFill>
                            <a:srgbClr val="000000"/>
                          </a:solidFill>
                          <a:effectLst/>
                          <a:latin typeface="Arial" panose="020B0604020202020204" pitchFamily="34" charset="0"/>
                        </a:rPr>
                      </a:br>
                      <a:r>
                        <a:rPr lang="en-US" sz="900" b="0" i="0" u="none" strike="noStrike" dirty="0">
                          <a:solidFill>
                            <a:srgbClr val="000000"/>
                          </a:solidFill>
                          <a:effectLst/>
                          <a:latin typeface="Arial" panose="020B0604020202020204" pitchFamily="34" charset="0"/>
                        </a:rPr>
                        <a:t>The earliest date we would accept the implementation of this release would be February 2021, however, we are willing to also consider later dates in 2021 where appropriate.</a:t>
                      </a:r>
                    </a:p>
                  </a:txBody>
                  <a:tcPr marL="6350" marR="6350" marT="6350" marB="0" anchor="ctr"/>
                </a:tc>
                <a:extLst>
                  <a:ext uri="{0D108BD9-81ED-4DB2-BD59-A6C34878D82A}">
                    <a16:rowId xmlns:a16="http://schemas.microsoft.com/office/drawing/2014/main" val="488404845"/>
                  </a:ext>
                </a:extLst>
              </a:tr>
            </a:tbl>
          </a:graphicData>
        </a:graphic>
      </p:graphicFrame>
    </p:spTree>
    <p:extLst>
      <p:ext uri="{BB962C8B-B14F-4D97-AF65-F5344CB8AC3E}">
        <p14:creationId xmlns:p14="http://schemas.microsoft.com/office/powerpoint/2010/main" val="4160100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39470"/>
            <a:ext cx="8229600" cy="637580"/>
          </a:xfrm>
        </p:spPr>
        <p:txBody>
          <a:bodyPr>
            <a:normAutofit/>
          </a:bodyPr>
          <a:lstStyle/>
          <a:p>
            <a:r>
              <a:rPr lang="en-GB" sz="2000" dirty="0"/>
              <a:t>8.1.1 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52618" y="555526"/>
          <a:ext cx="8838763" cy="4435996"/>
        </p:xfrm>
        <a:graphic>
          <a:graphicData uri="http://schemas.openxmlformats.org/drawingml/2006/table">
            <a:tbl>
              <a:tblPr firstRow="1" bandRow="1"/>
              <a:tblGrid>
                <a:gridCol w="1245068">
                  <a:extLst>
                    <a:ext uri="{9D8B030D-6E8A-4147-A177-3AD203B41FA5}">
                      <a16:colId xmlns:a16="http://schemas.microsoft.com/office/drawing/2014/main" val="20000"/>
                    </a:ext>
                  </a:extLst>
                </a:gridCol>
                <a:gridCol w="1934598">
                  <a:extLst>
                    <a:ext uri="{9D8B030D-6E8A-4147-A177-3AD203B41FA5}">
                      <a16:colId xmlns:a16="http://schemas.microsoft.com/office/drawing/2014/main" val="20001"/>
                    </a:ext>
                  </a:extLst>
                </a:gridCol>
                <a:gridCol w="1893003">
                  <a:extLst>
                    <a:ext uri="{9D8B030D-6E8A-4147-A177-3AD203B41FA5}">
                      <a16:colId xmlns:a16="http://schemas.microsoft.com/office/drawing/2014/main" val="20002"/>
                    </a:ext>
                  </a:extLst>
                </a:gridCol>
                <a:gridCol w="1925393">
                  <a:extLst>
                    <a:ext uri="{9D8B030D-6E8A-4147-A177-3AD203B41FA5}">
                      <a16:colId xmlns:a16="http://schemas.microsoft.com/office/drawing/2014/main" val="20003"/>
                    </a:ext>
                  </a:extLst>
                </a:gridCol>
                <a:gridCol w="1840701">
                  <a:extLst>
                    <a:ext uri="{9D8B030D-6E8A-4147-A177-3AD203B41FA5}">
                      <a16:colId xmlns:a16="http://schemas.microsoft.com/office/drawing/2014/main" val="20004"/>
                    </a:ext>
                  </a:extLst>
                </a:gridCol>
              </a:tblGrid>
              <a:tr h="400805">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13</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May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5098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790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7216">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2857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Issues with UAT and RT are being experienced by Xoserve which is having a cumulative impact on plan hence we have changed our RAG status to amber.</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User Acceptance Testing (UAT) has been completed for 4 changes and Regression Testing (RT) completed for 2.  </a:t>
                      </a:r>
                      <a:r>
                        <a:rPr kumimoji="0" lang="en-GB"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Replan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completed, UAT and RT is in progress for the remaining changes.</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Performance Testing:</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Has commenced for all changes</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Training:</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Training arranged for 11</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May for 5 changes, xrn4850 training proposed for w/c 18</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May</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Market Trials: </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MT approach approved at DSG and participants confirmed.  Data prep in progress.  Workshops with DN’s/</a:t>
                      </a:r>
                      <a:r>
                        <a:rPr kumimoji="0" lang="en-GB"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iGT’s</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planned for 15</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&amp; 22</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nd</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May</a:t>
                      </a:r>
                    </a:p>
                    <a:p>
                      <a:pPr marL="171450" lvl="0" indent="-171450">
                        <a:buFont typeface="Arial" panose="020B0604020202020204" pitchFamily="34" charset="0"/>
                        <a:buChar char="•"/>
                      </a:pPr>
                      <a:r>
                        <a:rPr kumimoji="0" lang="en-GB" sz="1050" b="1"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iDR</a:t>
                      </a: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Preparation has commenced with a planned execution on 12</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/13</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Implementation date of Saturday 27</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confirmed. Implementation approach shared.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320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There is a risk that the progress of June 20 project phases and Market Trials for XRN4850 will be impacted from COVID-19 leading to a delay to implementation; we are closely monitoring impacts of WFH and any staff number reduction across </a:t>
                      </a:r>
                      <a:r>
                        <a:rPr kumimoji="0" lang="en-US"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Xoserve</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and Suppliers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2031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Operating costs for xrn4850 shared with DN’s on 21</a:t>
                      </a:r>
                      <a:r>
                        <a:rPr kumimoji="0" lang="en-US"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st</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20310">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931777" y="1383299"/>
            <a:ext cx="218894" cy="2216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193854" y="667168"/>
            <a:ext cx="211059" cy="1979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6086109" y="1377108"/>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30994" y="1377108"/>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85326" y="1377108"/>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164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10046"/>
            <a:ext cx="8229600" cy="637580"/>
          </a:xfrm>
        </p:spPr>
        <p:txBody>
          <a:bodyPr>
            <a:normAutofit/>
          </a:bodyPr>
          <a:lstStyle/>
          <a:p>
            <a:r>
              <a:rPr lang="en-GB" sz="2000" dirty="0"/>
              <a:t>XRN4996 - June 20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7164287" y="956043"/>
            <a:ext cx="2855871" cy="3847207"/>
          </a:xfrm>
          <a:prstGeom prst="rect">
            <a:avLst/>
          </a:prstGeom>
          <a:noFill/>
        </p:spPr>
        <p:txBody>
          <a:bodyPr wrap="square" rtlCol="0">
            <a:spAutoFit/>
          </a:bodyPr>
          <a:lstStyle/>
          <a:p>
            <a:r>
              <a:rPr lang="en-GB" sz="900" b="1" dirty="0">
                <a:solidFill>
                  <a:schemeClr val="tx2"/>
                </a:solidFill>
                <a:latin typeface="Arial" panose="020B0604020202020204" pitchFamily="34" charset="0"/>
                <a:cs typeface="Arial" panose="020B0604020202020204" pitchFamily="34" charset="0"/>
              </a:rPr>
              <a:t>Key Milestone Dates:</a:t>
            </a:r>
          </a:p>
          <a:p>
            <a:r>
              <a:rPr lang="en-GB" sz="900" b="1" dirty="0">
                <a:solidFill>
                  <a:schemeClr val="tx2"/>
                </a:solidFill>
                <a:latin typeface="Arial" panose="020B0604020202020204" pitchFamily="34" charset="0"/>
                <a:cs typeface="Arial" panose="020B0604020202020204" pitchFamily="34" charset="0"/>
              </a:rPr>
              <a:t>Capture completion</a:t>
            </a:r>
          </a:p>
          <a:p>
            <a:r>
              <a:rPr lang="en-GB" sz="900" b="1" dirty="0">
                <a:solidFill>
                  <a:schemeClr val="tx2"/>
                </a:solidFill>
                <a:latin typeface="Arial" panose="020B0604020202020204" pitchFamily="34" charset="0"/>
                <a:cs typeface="Arial" panose="020B0604020202020204" pitchFamily="34" charset="0"/>
              </a:rPr>
              <a:t>- 19/09/19</a:t>
            </a:r>
          </a:p>
          <a:p>
            <a:endParaRPr lang="en-GB" sz="900" b="1" dirty="0">
              <a:solidFill>
                <a:srgbClr val="1D3E61"/>
              </a:solidFill>
            </a:endParaRPr>
          </a:p>
          <a:p>
            <a:r>
              <a:rPr lang="en-GB" sz="900" b="1" dirty="0">
                <a:solidFill>
                  <a:srgbClr val="1D3E61"/>
                </a:solidFill>
              </a:rPr>
              <a:t>Design completion</a:t>
            </a:r>
          </a:p>
          <a:p>
            <a:r>
              <a:rPr lang="en-GB" sz="900" b="1" dirty="0">
                <a:solidFill>
                  <a:srgbClr val="1D3E61"/>
                </a:solidFill>
              </a:rPr>
              <a:t>- 13/12/19</a:t>
            </a:r>
          </a:p>
          <a:p>
            <a:endParaRPr lang="en-GB" sz="900" b="1" dirty="0">
              <a:solidFill>
                <a:srgbClr val="1D3E61"/>
              </a:solidFill>
            </a:endParaRPr>
          </a:p>
          <a:p>
            <a:r>
              <a:rPr lang="en-GB" sz="900" b="1" dirty="0">
                <a:solidFill>
                  <a:srgbClr val="1D3E61"/>
                </a:solidFill>
              </a:rPr>
              <a:t>Build &amp; Unit Test completion</a:t>
            </a:r>
          </a:p>
          <a:p>
            <a:r>
              <a:rPr lang="en-GB" sz="900" b="1" dirty="0">
                <a:solidFill>
                  <a:srgbClr val="1D3E61"/>
                </a:solidFill>
              </a:rPr>
              <a:t>- 31/01/20</a:t>
            </a:r>
          </a:p>
          <a:p>
            <a:endParaRPr lang="en-GB" sz="900" b="1" dirty="0">
              <a:solidFill>
                <a:srgbClr val="1D3E61"/>
              </a:solidFill>
            </a:endParaRPr>
          </a:p>
          <a:p>
            <a:r>
              <a:rPr lang="en-GB" sz="900" b="1" dirty="0">
                <a:solidFill>
                  <a:srgbClr val="1D3E61"/>
                </a:solidFill>
              </a:rPr>
              <a:t>System &amp; UAT completion</a:t>
            </a:r>
          </a:p>
          <a:p>
            <a:r>
              <a:rPr lang="en-GB" sz="900" b="1" dirty="0">
                <a:solidFill>
                  <a:srgbClr val="1D3E61"/>
                </a:solidFill>
              </a:rPr>
              <a:t>- 15/05/20</a:t>
            </a:r>
          </a:p>
          <a:p>
            <a:endParaRPr lang="en-GB" sz="900" b="1" dirty="0">
              <a:solidFill>
                <a:srgbClr val="1D3E61"/>
              </a:solidFill>
            </a:endParaRPr>
          </a:p>
          <a:p>
            <a:r>
              <a:rPr lang="en-GB" sz="900" b="1" dirty="0">
                <a:solidFill>
                  <a:srgbClr val="1D3E61"/>
                </a:solidFill>
              </a:rPr>
              <a:t>Regression Test completion</a:t>
            </a:r>
          </a:p>
          <a:p>
            <a:r>
              <a:rPr lang="en-GB" sz="900" b="1" dirty="0">
                <a:solidFill>
                  <a:srgbClr val="1D3E61"/>
                </a:solidFill>
              </a:rPr>
              <a:t>- 29/05/20</a:t>
            </a:r>
          </a:p>
          <a:p>
            <a:endParaRPr lang="en-GB" sz="900" b="1" dirty="0">
              <a:solidFill>
                <a:srgbClr val="1D3E61"/>
              </a:solidFill>
            </a:endParaRPr>
          </a:p>
          <a:p>
            <a:r>
              <a:rPr lang="en-GB" sz="900" b="1" dirty="0">
                <a:solidFill>
                  <a:srgbClr val="1D3E61"/>
                </a:solidFill>
              </a:rPr>
              <a:t>Market Trials completion</a:t>
            </a:r>
          </a:p>
          <a:p>
            <a:r>
              <a:rPr lang="en-GB" sz="900" b="1" dirty="0">
                <a:solidFill>
                  <a:srgbClr val="1D3E61"/>
                </a:solidFill>
              </a:rPr>
              <a:t>- 19/06/20 (provisional)</a:t>
            </a:r>
          </a:p>
          <a:p>
            <a:endParaRPr lang="en-GB" sz="900" b="1" dirty="0">
              <a:solidFill>
                <a:srgbClr val="1D3E61"/>
              </a:solidFill>
            </a:endParaRPr>
          </a:p>
          <a:p>
            <a:r>
              <a:rPr lang="en-GB" sz="900" b="1" dirty="0">
                <a:solidFill>
                  <a:srgbClr val="1D3E61"/>
                </a:solidFill>
              </a:rPr>
              <a:t>Implementation</a:t>
            </a:r>
          </a:p>
          <a:p>
            <a:r>
              <a:rPr lang="en-GB" sz="900" b="1" dirty="0">
                <a:solidFill>
                  <a:srgbClr val="1D3E61"/>
                </a:solidFill>
              </a:rPr>
              <a:t>- 27/06/20</a:t>
            </a:r>
          </a:p>
          <a:p>
            <a:endParaRPr lang="en-GB" sz="900" b="1" dirty="0">
              <a:solidFill>
                <a:srgbClr val="1D3E61"/>
              </a:solidFill>
            </a:endParaRPr>
          </a:p>
          <a:p>
            <a:r>
              <a:rPr lang="en-GB" sz="900" b="1" dirty="0">
                <a:solidFill>
                  <a:srgbClr val="1D3E61"/>
                </a:solidFill>
              </a:rPr>
              <a:t>PIS Completion</a:t>
            </a:r>
          </a:p>
          <a:p>
            <a:r>
              <a:rPr lang="en-GB" sz="900" b="1" dirty="0">
                <a:solidFill>
                  <a:srgbClr val="1D3E61"/>
                </a:solidFill>
              </a:rPr>
              <a:t>- 25/09/20 (provisional)</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67D02FF-F835-4296-971C-63880727617A}"/>
              </a:ext>
            </a:extLst>
          </p:cNvPr>
          <p:cNvPicPr>
            <a:picLocks noChangeAspect="1"/>
          </p:cNvPicPr>
          <p:nvPr/>
        </p:nvPicPr>
        <p:blipFill>
          <a:blip r:embed="rId2"/>
          <a:stretch>
            <a:fillRect/>
          </a:stretch>
        </p:blipFill>
        <p:spPr>
          <a:xfrm>
            <a:off x="1691680" y="627534"/>
            <a:ext cx="5261761" cy="4169397"/>
          </a:xfrm>
          <a:prstGeom prst="rect">
            <a:avLst/>
          </a:prstGeom>
        </p:spPr>
      </p:pic>
    </p:spTree>
    <p:extLst>
      <p:ext uri="{BB962C8B-B14F-4D97-AF65-F5344CB8AC3E}">
        <p14:creationId xmlns:p14="http://schemas.microsoft.com/office/powerpoint/2010/main" val="1874532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7"/>
            <a:ext cx="8229600" cy="637580"/>
          </a:xfrm>
        </p:spPr>
        <p:txBody>
          <a:bodyPr>
            <a:normAutofit/>
          </a:bodyPr>
          <a:lstStyle/>
          <a:p>
            <a:r>
              <a:rPr lang="en-GB" sz="2000" dirty="0"/>
              <a:t>June 20 Release Summary</a:t>
            </a:r>
          </a:p>
        </p:txBody>
      </p:sp>
      <p:sp>
        <p:nvSpPr>
          <p:cNvPr id="3" name="TextBox 2"/>
          <p:cNvSpPr txBox="1"/>
          <p:nvPr/>
        </p:nvSpPr>
        <p:spPr>
          <a:xfrm>
            <a:off x="107504" y="699542"/>
            <a:ext cx="9144000" cy="3801041"/>
          </a:xfrm>
          <a:prstGeom prst="rect">
            <a:avLst/>
          </a:prstGeom>
          <a:noFill/>
        </p:spPr>
        <p:txBody>
          <a:bodyPr wrap="square" rtlCol="0">
            <a:spAutoFit/>
          </a:bodyPr>
          <a:lstStyle/>
          <a:p>
            <a:r>
              <a:rPr lang="en-GB" sz="1100" dirty="0"/>
              <a:t>June 20 Release consists of 7 changes, Implementation is planned for June 2020:</a:t>
            </a:r>
          </a:p>
          <a:p>
            <a:endParaRPr lang="en-GB" sz="1200" dirty="0"/>
          </a:p>
          <a:p>
            <a:r>
              <a:rPr lang="en-GB" sz="1100" b="1" u="sng" dirty="0"/>
              <a:t>In Scope</a:t>
            </a:r>
          </a:p>
          <a:p>
            <a:pPr marL="285750" indent="-285750">
              <a:buFont typeface="Arial" panose="020B0604020202020204" pitchFamily="34" charset="0"/>
              <a:buChar char="•"/>
            </a:pPr>
            <a:r>
              <a:rPr lang="en-GB" sz="1100" b="1" dirty="0"/>
              <a:t>XRN4772</a:t>
            </a:r>
            <a:r>
              <a:rPr lang="en-GB" sz="1100" dirty="0"/>
              <a:t> - </a:t>
            </a:r>
            <a:r>
              <a:rPr lang="en-US" sz="1100" dirty="0"/>
              <a:t>Composite Weather Variable (CWV) Improvements</a:t>
            </a:r>
          </a:p>
          <a:p>
            <a:pPr marL="285750" indent="-285750">
              <a:buFont typeface="Arial" panose="020B0604020202020204" pitchFamily="34" charset="0"/>
              <a:buChar char="•"/>
            </a:pPr>
            <a:r>
              <a:rPr lang="en-US" sz="1100" b="1" dirty="0"/>
              <a:t>XRN4888</a:t>
            </a:r>
            <a:r>
              <a:rPr lang="en-US" sz="1100" dirty="0"/>
              <a:t> - Removing Duplicate Address Update Validation for IGT Supply Meter Points via Contact Management Service (CMS)</a:t>
            </a:r>
          </a:p>
          <a:p>
            <a:pPr marL="285750" indent="-285750">
              <a:buFont typeface="Arial" panose="020B0604020202020204" pitchFamily="34" charset="0"/>
              <a:buChar char="•"/>
            </a:pPr>
            <a:r>
              <a:rPr lang="en-US" sz="1100" b="1" dirty="0"/>
              <a:t>XRN4930</a:t>
            </a:r>
            <a:r>
              <a:rPr lang="en-US" sz="1100" dirty="0"/>
              <a:t> – Requirement to Inform Shipper of Meter Link Code Change</a:t>
            </a:r>
          </a:p>
          <a:p>
            <a:pPr marL="285750" indent="-285750">
              <a:buFont typeface="Arial" panose="020B0604020202020204" pitchFamily="34" charset="0"/>
              <a:buChar char="•"/>
            </a:pPr>
            <a:r>
              <a:rPr lang="en-US" sz="1100" b="1" dirty="0"/>
              <a:t>XRN4850</a:t>
            </a:r>
            <a:r>
              <a:rPr lang="en-US" sz="1100" dirty="0"/>
              <a:t> - Notification of Customer Contact Details to Transporters</a:t>
            </a:r>
          </a:p>
          <a:p>
            <a:pPr marL="285750" indent="-285750">
              <a:buFont typeface="Arial" panose="020B0604020202020204" pitchFamily="34" charset="0"/>
              <a:buChar char="•"/>
            </a:pPr>
            <a:r>
              <a:rPr lang="en-US" sz="1100" b="1" dirty="0"/>
              <a:t>XRN4865</a:t>
            </a:r>
            <a:r>
              <a:rPr lang="en-US" sz="1100" dirty="0"/>
              <a:t> - Amendment to Treatment and Reporting  of CYCL Reads</a:t>
            </a:r>
          </a:p>
          <a:p>
            <a:pPr marL="285750" indent="-285750">
              <a:buFont typeface="Arial" panose="020B0604020202020204" pitchFamily="34" charset="0"/>
              <a:buChar char="•"/>
            </a:pPr>
            <a:r>
              <a:rPr lang="en-US" sz="1100" b="1" dirty="0"/>
              <a:t>XRN4932</a:t>
            </a:r>
            <a:r>
              <a:rPr lang="en-US" sz="1100" dirty="0"/>
              <a:t> - Improvements to the quality of the Conversion Factor values held on the Supply Point Register (MOD0681S)</a:t>
            </a:r>
            <a:endParaRPr lang="en-US" sz="1100" b="1" u="sng" dirty="0"/>
          </a:p>
          <a:p>
            <a:pPr marL="285750" indent="-285750">
              <a:buFont typeface="Arial" panose="020B0604020202020204" pitchFamily="34" charset="0"/>
              <a:buChar char="•"/>
            </a:pPr>
            <a:r>
              <a:rPr lang="en-US" sz="1100" b="1" dirty="0"/>
              <a:t>XRN4780 (B)***</a:t>
            </a:r>
            <a:r>
              <a:rPr lang="en-US" sz="1100" dirty="0"/>
              <a:t> – Inclusion of Meter Asset Provider Identity (MAP Id) in the UK Link system (CSS Consequential Change)</a:t>
            </a:r>
          </a:p>
          <a:p>
            <a:pPr marL="285750" indent="-285750">
              <a:buFont typeface="Arial" panose="020B0604020202020204" pitchFamily="34" charset="0"/>
              <a:buChar char="•"/>
            </a:pPr>
            <a:endParaRPr lang="en-US" sz="1100" dirty="0"/>
          </a:p>
          <a:p>
            <a:r>
              <a:rPr lang="en-US" sz="1100" b="1" u="sng" dirty="0"/>
              <a:t>Descoped</a:t>
            </a:r>
          </a:p>
          <a:p>
            <a:pPr marL="285750" indent="-285750">
              <a:buFont typeface="Arial" panose="020B0604020202020204" pitchFamily="34" charset="0"/>
              <a:buChar char="•"/>
            </a:pPr>
            <a:r>
              <a:rPr lang="en-GB" sz="1100" b="1" strike="sngStrike" dirty="0"/>
              <a:t>XRN4691**</a:t>
            </a:r>
            <a:r>
              <a:rPr lang="en-GB" sz="1100" strike="sngStrike" dirty="0"/>
              <a:t> - </a:t>
            </a:r>
            <a:r>
              <a:rPr lang="en-US" sz="1100" strike="sngStrike" dirty="0"/>
              <a:t>CSEPs: IGT and GT File Formats (CGI Files)</a:t>
            </a:r>
            <a:endParaRPr lang="en-GB" sz="1100" strike="sngStrike" dirty="0"/>
          </a:p>
          <a:p>
            <a:pPr marL="285750" indent="-285750">
              <a:buFont typeface="Arial" panose="020B0604020202020204" pitchFamily="34" charset="0"/>
              <a:buChar char="•"/>
            </a:pPr>
            <a:r>
              <a:rPr lang="en-GB" sz="1100" b="1" strike="sngStrike" dirty="0"/>
              <a:t>XRN4692**</a:t>
            </a:r>
            <a:r>
              <a:rPr lang="en-GB" sz="1100" strike="sngStrike" dirty="0"/>
              <a:t> - </a:t>
            </a:r>
            <a:r>
              <a:rPr lang="en-US" sz="1100" strike="sngStrike" dirty="0"/>
              <a:t>CSEPs: IGT and GT File Formats (CIN Files)</a:t>
            </a:r>
          </a:p>
          <a:p>
            <a:pPr marL="285750" indent="-285750">
              <a:buFont typeface="Arial" panose="020B0604020202020204" pitchFamily="34" charset="0"/>
              <a:buChar char="•"/>
            </a:pPr>
            <a:r>
              <a:rPr lang="en-GB" sz="1100" b="1" strike="sngStrike" dirty="0"/>
              <a:t>XRN4780 (B) </a:t>
            </a:r>
            <a:r>
              <a:rPr lang="en-GB" sz="1100" strike="sngStrike" dirty="0"/>
              <a:t>- </a:t>
            </a:r>
            <a:r>
              <a:rPr lang="en-US" sz="1100" strike="sngStrike" dirty="0"/>
              <a:t>Inclusion of Meter Asset Provider Identity (MAP Id) in the UK Link system (CSS Consequential Change)</a:t>
            </a:r>
          </a:p>
          <a:p>
            <a:pPr marL="285750" indent="-285750">
              <a:buFont typeface="Arial" panose="020B0604020202020204" pitchFamily="34" charset="0"/>
              <a:buChar char="•"/>
            </a:pPr>
            <a:r>
              <a:rPr lang="en-US" sz="1100" b="1" strike="sngStrike" dirty="0"/>
              <a:t>XRN4871 (B)** </a:t>
            </a:r>
            <a:r>
              <a:rPr lang="en-US" sz="1100" strike="sngStrike" dirty="0"/>
              <a:t>- Changes to Ratchet Regime (MOD0665)</a:t>
            </a:r>
          </a:p>
          <a:p>
            <a:pPr marL="285750" indent="-285750">
              <a:buFont typeface="Arial" panose="020B0604020202020204" pitchFamily="34" charset="0"/>
              <a:buChar char="•"/>
            </a:pPr>
            <a:r>
              <a:rPr lang="en-US" sz="1100" b="1" strike="sngStrike" dirty="0"/>
              <a:t>XRN4941*</a:t>
            </a:r>
            <a:r>
              <a:rPr lang="en-GB" sz="1100" strike="sngStrike" dirty="0"/>
              <a:t> - </a:t>
            </a:r>
            <a:r>
              <a:rPr lang="en-US" sz="1100" strike="sngStrike" dirty="0"/>
              <a:t>Auto updates to meter read frequency (MOD0692)</a:t>
            </a:r>
            <a:endParaRPr lang="en-GB" sz="1100" strike="sngStrike" dirty="0"/>
          </a:p>
          <a:p>
            <a:endParaRPr lang="en-GB" sz="1400" dirty="0"/>
          </a:p>
          <a:p>
            <a:pPr lvl="0"/>
            <a:r>
              <a:rPr lang="en-GB" sz="800" dirty="0"/>
              <a:t>* Pending Solution/MOD </a:t>
            </a:r>
            <a:r>
              <a:rPr lang="en-GB" sz="800" dirty="0">
                <a:cs typeface="Arial" panose="020B0604020202020204" pitchFamily="34" charset="0"/>
              </a:rPr>
              <a:t>approval by ChMC/DSG for remaining CRs. Descoped at ChMC on 08/01/20</a:t>
            </a:r>
          </a:p>
          <a:p>
            <a:pPr lvl="0"/>
            <a:r>
              <a:rPr lang="en-GB" sz="800" dirty="0">
                <a:cs typeface="Arial" panose="020B0604020202020204" pitchFamily="34" charset="0"/>
              </a:rPr>
              <a:t>** Descoped at </a:t>
            </a:r>
            <a:r>
              <a:rPr lang="en-GB" sz="800" dirty="0" err="1">
                <a:cs typeface="Arial" panose="020B0604020202020204" pitchFamily="34" charset="0"/>
              </a:rPr>
              <a:t>eChMC</a:t>
            </a:r>
            <a:r>
              <a:rPr lang="en-GB" sz="800" dirty="0">
                <a:cs typeface="Arial" panose="020B0604020202020204" pitchFamily="34" charset="0"/>
              </a:rPr>
              <a:t> on 22/11/19</a:t>
            </a:r>
          </a:p>
          <a:p>
            <a:pPr lvl="0"/>
            <a:r>
              <a:rPr lang="en-GB" sz="800" dirty="0">
                <a:cs typeface="Arial" panose="020B0604020202020204" pitchFamily="34" charset="0"/>
              </a:rPr>
              <a:t>*** Added to scope (revised scope from original)</a:t>
            </a:r>
          </a:p>
          <a:p>
            <a:endParaRPr lang="en-GB" sz="900" dirty="0"/>
          </a:p>
        </p:txBody>
      </p:sp>
    </p:spTree>
    <p:extLst>
      <p:ext uri="{BB962C8B-B14F-4D97-AF65-F5344CB8AC3E}">
        <p14:creationId xmlns:p14="http://schemas.microsoft.com/office/powerpoint/2010/main" val="3150741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7.1.2 High Level Implementation Timeline</a:t>
            </a:r>
          </a:p>
        </p:txBody>
      </p:sp>
      <p:sp>
        <p:nvSpPr>
          <p:cNvPr id="3" name="TextBox 2"/>
          <p:cNvSpPr txBox="1"/>
          <p:nvPr/>
        </p:nvSpPr>
        <p:spPr>
          <a:xfrm>
            <a:off x="395536" y="771550"/>
            <a:ext cx="8280920" cy="1600438"/>
          </a:xfrm>
          <a:prstGeom prst="rect">
            <a:avLst/>
          </a:prstGeom>
          <a:noFill/>
        </p:spPr>
        <p:txBody>
          <a:bodyPr wrap="square" rtlCol="0">
            <a:spAutoFit/>
          </a:bodyPr>
          <a:lstStyle/>
          <a:p>
            <a:pPr marL="285750" indent="-285750">
              <a:buFont typeface="Arial" panose="020B0604020202020204" pitchFamily="34" charset="0"/>
              <a:buChar char="•"/>
            </a:pPr>
            <a:r>
              <a:rPr lang="en-GB" sz="1600" dirty="0"/>
              <a:t>The implementation for the 6 changes consists of code transports for BW, PO, AMT and ISU systems. Deployments for CMS and </a:t>
            </a:r>
            <a:r>
              <a:rPr lang="en-GB" sz="1600" dirty="0" err="1"/>
              <a:t>UKLink</a:t>
            </a:r>
            <a:r>
              <a:rPr lang="en-GB" sz="1600" dirty="0"/>
              <a:t> Portal and Integration for SMS/Email service.</a:t>
            </a:r>
          </a:p>
          <a:p>
            <a:pPr marL="285750" indent="-285750">
              <a:buFont typeface="Arial" panose="020B0604020202020204" pitchFamily="34" charset="0"/>
              <a:buChar char="•"/>
            </a:pPr>
            <a:r>
              <a:rPr lang="en-GB" sz="1600" dirty="0"/>
              <a:t>We will need to close our EFT channels in order to implement the AMT and PO changes as part of XRN4850 and XRN4772</a:t>
            </a:r>
          </a:p>
          <a:p>
            <a:endParaRPr lang="en-GB" dirty="0"/>
          </a:p>
        </p:txBody>
      </p:sp>
      <p:sp>
        <p:nvSpPr>
          <p:cNvPr id="5" name="AutoShape 3">
            <a:extLst>
              <a:ext uri="{FF2B5EF4-FFF2-40B4-BE49-F238E27FC236}">
                <a16:creationId xmlns:a16="http://schemas.microsoft.com/office/drawing/2014/main" id="{1758A7DF-9868-48FA-BF01-8DBF4379B9EA}"/>
              </a:ext>
            </a:extLst>
          </p:cNvPr>
          <p:cNvSpPr>
            <a:spLocks noChangeAspect="1" noChangeArrowheads="1" noTextEdit="1"/>
          </p:cNvSpPr>
          <p:nvPr/>
        </p:nvSpPr>
        <p:spPr bwMode="auto">
          <a:xfrm>
            <a:off x="201613" y="2066925"/>
            <a:ext cx="8740775"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205">
            <a:extLst>
              <a:ext uri="{FF2B5EF4-FFF2-40B4-BE49-F238E27FC236}">
                <a16:creationId xmlns:a16="http://schemas.microsoft.com/office/drawing/2014/main" id="{0CF2231F-5D44-423C-A43E-C6367898A8CB}"/>
              </a:ext>
            </a:extLst>
          </p:cNvPr>
          <p:cNvGrpSpPr>
            <a:grpSpLocks/>
          </p:cNvGrpSpPr>
          <p:nvPr/>
        </p:nvGrpSpPr>
        <p:grpSpPr bwMode="auto">
          <a:xfrm>
            <a:off x="220663" y="2097088"/>
            <a:ext cx="8653463" cy="2400300"/>
            <a:chOff x="139" y="1321"/>
            <a:chExt cx="5451" cy="1512"/>
          </a:xfrm>
        </p:grpSpPr>
        <p:sp>
          <p:nvSpPr>
            <p:cNvPr id="1407" name="Line 5">
              <a:extLst>
                <a:ext uri="{FF2B5EF4-FFF2-40B4-BE49-F238E27FC236}">
                  <a16:creationId xmlns:a16="http://schemas.microsoft.com/office/drawing/2014/main" id="{73CED6EF-C8A8-4E9A-AB4E-8093C57F46FD}"/>
                </a:ext>
              </a:extLst>
            </p:cNvPr>
            <p:cNvSpPr>
              <a:spLocks noChangeShapeType="1"/>
            </p:cNvSpPr>
            <p:nvPr/>
          </p:nvSpPr>
          <p:spPr bwMode="auto">
            <a:xfrm>
              <a:off x="331" y="2347"/>
              <a:ext cx="0" cy="68"/>
            </a:xfrm>
            <a:prstGeom prst="line">
              <a:avLst/>
            </a:prstGeom>
            <a:noFill/>
            <a:ln w="952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8" name="Rectangle 6">
              <a:extLst>
                <a:ext uri="{FF2B5EF4-FFF2-40B4-BE49-F238E27FC236}">
                  <a16:creationId xmlns:a16="http://schemas.microsoft.com/office/drawing/2014/main" id="{5A44CDE3-A936-4CED-98B6-90C33735EC55}"/>
                </a:ext>
              </a:extLst>
            </p:cNvPr>
            <p:cNvSpPr>
              <a:spLocks noChangeArrowheads="1"/>
            </p:cNvSpPr>
            <p:nvPr/>
          </p:nvSpPr>
          <p:spPr bwMode="auto">
            <a:xfrm>
              <a:off x="139" y="2737"/>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9" name="Rectangle 7">
              <a:extLst>
                <a:ext uri="{FF2B5EF4-FFF2-40B4-BE49-F238E27FC236}">
                  <a16:creationId xmlns:a16="http://schemas.microsoft.com/office/drawing/2014/main" id="{9D944D84-D829-4125-874E-72C22BCC8421}"/>
                </a:ext>
              </a:extLst>
            </p:cNvPr>
            <p:cNvSpPr>
              <a:spLocks noChangeArrowheads="1"/>
            </p:cNvSpPr>
            <p:nvPr/>
          </p:nvSpPr>
          <p:spPr bwMode="auto">
            <a:xfrm>
              <a:off x="217" y="2737"/>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0" name="Rectangle 8">
              <a:extLst>
                <a:ext uri="{FF2B5EF4-FFF2-40B4-BE49-F238E27FC236}">
                  <a16:creationId xmlns:a16="http://schemas.microsoft.com/office/drawing/2014/main" id="{F0400F25-FDF7-4F9B-B9F5-B8B1D58269B7}"/>
                </a:ext>
              </a:extLst>
            </p:cNvPr>
            <p:cNvSpPr>
              <a:spLocks noChangeArrowheads="1"/>
            </p:cNvSpPr>
            <p:nvPr/>
          </p:nvSpPr>
          <p:spPr bwMode="auto">
            <a:xfrm>
              <a:off x="247" y="2737"/>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1" name="Rectangle 9">
              <a:extLst>
                <a:ext uri="{FF2B5EF4-FFF2-40B4-BE49-F238E27FC236}">
                  <a16:creationId xmlns:a16="http://schemas.microsoft.com/office/drawing/2014/main" id="{D97B3C1E-9C62-4889-B3F1-3EEB7BD60328}"/>
                </a:ext>
              </a:extLst>
            </p:cNvPr>
            <p:cNvSpPr>
              <a:spLocks noChangeArrowheads="1"/>
            </p:cNvSpPr>
            <p:nvPr/>
          </p:nvSpPr>
          <p:spPr bwMode="auto">
            <a:xfrm>
              <a:off x="331" y="2737"/>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2" name="Rectangle 10">
              <a:extLst>
                <a:ext uri="{FF2B5EF4-FFF2-40B4-BE49-F238E27FC236}">
                  <a16:creationId xmlns:a16="http://schemas.microsoft.com/office/drawing/2014/main" id="{E0648F3E-F9D4-4C50-80BA-0C87F01C03F2}"/>
                </a:ext>
              </a:extLst>
            </p:cNvPr>
            <p:cNvSpPr>
              <a:spLocks noChangeArrowheads="1"/>
            </p:cNvSpPr>
            <p:nvPr/>
          </p:nvSpPr>
          <p:spPr bwMode="auto">
            <a:xfrm>
              <a:off x="361" y="2737"/>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3" name="Line 11">
              <a:extLst>
                <a:ext uri="{FF2B5EF4-FFF2-40B4-BE49-F238E27FC236}">
                  <a16:creationId xmlns:a16="http://schemas.microsoft.com/office/drawing/2014/main" id="{CD38B0D9-F061-4D61-AC61-F4D9FAC0B704}"/>
                </a:ext>
              </a:extLst>
            </p:cNvPr>
            <p:cNvSpPr>
              <a:spLocks noChangeShapeType="1"/>
            </p:cNvSpPr>
            <p:nvPr/>
          </p:nvSpPr>
          <p:spPr bwMode="auto">
            <a:xfrm>
              <a:off x="5431" y="2347"/>
              <a:ext cx="0" cy="68"/>
            </a:xfrm>
            <a:prstGeom prst="line">
              <a:avLst/>
            </a:prstGeom>
            <a:noFill/>
            <a:ln w="952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4" name="Rectangle 12">
              <a:extLst>
                <a:ext uri="{FF2B5EF4-FFF2-40B4-BE49-F238E27FC236}">
                  <a16:creationId xmlns:a16="http://schemas.microsoft.com/office/drawing/2014/main" id="{3857B03E-2F45-4F93-AB88-C840968E2AFE}"/>
                </a:ext>
              </a:extLst>
            </p:cNvPr>
            <p:cNvSpPr>
              <a:spLocks noChangeArrowheads="1"/>
            </p:cNvSpPr>
            <p:nvPr/>
          </p:nvSpPr>
          <p:spPr bwMode="auto">
            <a:xfrm>
              <a:off x="5239" y="2737"/>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solidFill>
                    <a:srgbClr val="000000"/>
                  </a:solidFill>
                  <a:latin typeface="Calibri" panose="020F0502020204030204" pitchFamily="34" charset="0"/>
                </a:rPr>
                <a:t>27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5" name="Rectangle 13">
              <a:extLst>
                <a:ext uri="{FF2B5EF4-FFF2-40B4-BE49-F238E27FC236}">
                  <a16:creationId xmlns:a16="http://schemas.microsoft.com/office/drawing/2014/main" id="{3FAE9775-40FB-465A-AFBC-9A755147442F}"/>
                </a:ext>
              </a:extLst>
            </p:cNvPr>
            <p:cNvSpPr>
              <a:spLocks noChangeArrowheads="1"/>
            </p:cNvSpPr>
            <p:nvPr/>
          </p:nvSpPr>
          <p:spPr bwMode="auto">
            <a:xfrm>
              <a:off x="5317" y="2737"/>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6" name="Rectangle 14">
              <a:extLst>
                <a:ext uri="{FF2B5EF4-FFF2-40B4-BE49-F238E27FC236}">
                  <a16:creationId xmlns:a16="http://schemas.microsoft.com/office/drawing/2014/main" id="{41DE9B56-3B23-4EA8-A223-DACDF0A963B7}"/>
                </a:ext>
              </a:extLst>
            </p:cNvPr>
            <p:cNvSpPr>
              <a:spLocks noChangeArrowheads="1"/>
            </p:cNvSpPr>
            <p:nvPr/>
          </p:nvSpPr>
          <p:spPr bwMode="auto">
            <a:xfrm>
              <a:off x="5353" y="2737"/>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7" name="Rectangle 15">
              <a:extLst>
                <a:ext uri="{FF2B5EF4-FFF2-40B4-BE49-F238E27FC236}">
                  <a16:creationId xmlns:a16="http://schemas.microsoft.com/office/drawing/2014/main" id="{D3DC2900-3ED0-4671-ABB8-B02819951675}"/>
                </a:ext>
              </a:extLst>
            </p:cNvPr>
            <p:cNvSpPr>
              <a:spLocks noChangeArrowheads="1"/>
            </p:cNvSpPr>
            <p:nvPr/>
          </p:nvSpPr>
          <p:spPr bwMode="auto">
            <a:xfrm>
              <a:off x="5431" y="2737"/>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8" name="Rectangle 16">
              <a:extLst>
                <a:ext uri="{FF2B5EF4-FFF2-40B4-BE49-F238E27FC236}">
                  <a16:creationId xmlns:a16="http://schemas.microsoft.com/office/drawing/2014/main" id="{E83E0CF7-0C7D-4317-9EA6-E22EED6252E2}"/>
                </a:ext>
              </a:extLst>
            </p:cNvPr>
            <p:cNvSpPr>
              <a:spLocks noChangeArrowheads="1"/>
            </p:cNvSpPr>
            <p:nvPr/>
          </p:nvSpPr>
          <p:spPr bwMode="auto">
            <a:xfrm>
              <a:off x="5461" y="2737"/>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9" name="Rectangle 17">
              <a:extLst>
                <a:ext uri="{FF2B5EF4-FFF2-40B4-BE49-F238E27FC236}">
                  <a16:creationId xmlns:a16="http://schemas.microsoft.com/office/drawing/2014/main" id="{70D87309-F13F-4945-AB09-F7A657AAE195}"/>
                </a:ext>
              </a:extLst>
            </p:cNvPr>
            <p:cNvSpPr>
              <a:spLocks noChangeArrowheads="1"/>
            </p:cNvSpPr>
            <p:nvPr/>
          </p:nvSpPr>
          <p:spPr bwMode="auto">
            <a:xfrm>
              <a:off x="319" y="1976"/>
              <a:ext cx="5118" cy="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0" name="Rectangle 18">
              <a:extLst>
                <a:ext uri="{FF2B5EF4-FFF2-40B4-BE49-F238E27FC236}">
                  <a16:creationId xmlns:a16="http://schemas.microsoft.com/office/drawing/2014/main" id="{24D6D666-3AEF-4D7B-8BA7-FAACC60A7F2D}"/>
                </a:ext>
              </a:extLst>
            </p:cNvPr>
            <p:cNvSpPr>
              <a:spLocks noChangeArrowheads="1"/>
            </p:cNvSpPr>
            <p:nvPr/>
          </p:nvSpPr>
          <p:spPr bwMode="auto">
            <a:xfrm>
              <a:off x="319" y="1981"/>
              <a:ext cx="5118" cy="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1" name="Rectangle 19">
              <a:extLst>
                <a:ext uri="{FF2B5EF4-FFF2-40B4-BE49-F238E27FC236}">
                  <a16:creationId xmlns:a16="http://schemas.microsoft.com/office/drawing/2014/main" id="{C46B06F6-6464-46AC-B42B-4772F99EA3F8}"/>
                </a:ext>
              </a:extLst>
            </p:cNvPr>
            <p:cNvSpPr>
              <a:spLocks noChangeArrowheads="1"/>
            </p:cNvSpPr>
            <p:nvPr/>
          </p:nvSpPr>
          <p:spPr bwMode="auto">
            <a:xfrm>
              <a:off x="319" y="1986"/>
              <a:ext cx="5118" cy="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2" name="Rectangle 20">
              <a:extLst>
                <a:ext uri="{FF2B5EF4-FFF2-40B4-BE49-F238E27FC236}">
                  <a16:creationId xmlns:a16="http://schemas.microsoft.com/office/drawing/2014/main" id="{CC2ACAF3-E950-47D3-A1BC-BD2B19B39823}"/>
                </a:ext>
              </a:extLst>
            </p:cNvPr>
            <p:cNvSpPr>
              <a:spLocks noChangeArrowheads="1"/>
            </p:cNvSpPr>
            <p:nvPr/>
          </p:nvSpPr>
          <p:spPr bwMode="auto">
            <a:xfrm>
              <a:off x="319" y="1991"/>
              <a:ext cx="5118" cy="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3" name="Rectangle 21">
              <a:extLst>
                <a:ext uri="{FF2B5EF4-FFF2-40B4-BE49-F238E27FC236}">
                  <a16:creationId xmlns:a16="http://schemas.microsoft.com/office/drawing/2014/main" id="{4CEE3899-C917-49DF-B6A9-F74FB9B65C5F}"/>
                </a:ext>
              </a:extLst>
            </p:cNvPr>
            <p:cNvSpPr>
              <a:spLocks noChangeArrowheads="1"/>
            </p:cNvSpPr>
            <p:nvPr/>
          </p:nvSpPr>
          <p:spPr bwMode="auto">
            <a:xfrm>
              <a:off x="319" y="1996"/>
              <a:ext cx="5118" cy="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4" name="Rectangle 22">
              <a:extLst>
                <a:ext uri="{FF2B5EF4-FFF2-40B4-BE49-F238E27FC236}">
                  <a16:creationId xmlns:a16="http://schemas.microsoft.com/office/drawing/2014/main" id="{CDB3B29B-0F0D-47BB-A7D7-EC1EB5510997}"/>
                </a:ext>
              </a:extLst>
            </p:cNvPr>
            <p:cNvSpPr>
              <a:spLocks noChangeArrowheads="1"/>
            </p:cNvSpPr>
            <p:nvPr/>
          </p:nvSpPr>
          <p:spPr bwMode="auto">
            <a:xfrm>
              <a:off x="319" y="2000"/>
              <a:ext cx="5118" cy="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5" name="Rectangle 23">
              <a:extLst>
                <a:ext uri="{FF2B5EF4-FFF2-40B4-BE49-F238E27FC236}">
                  <a16:creationId xmlns:a16="http://schemas.microsoft.com/office/drawing/2014/main" id="{B81B467C-9E8A-47B2-89A9-DF50EBA3AB92}"/>
                </a:ext>
              </a:extLst>
            </p:cNvPr>
            <p:cNvSpPr>
              <a:spLocks noChangeArrowheads="1"/>
            </p:cNvSpPr>
            <p:nvPr/>
          </p:nvSpPr>
          <p:spPr bwMode="auto">
            <a:xfrm>
              <a:off x="319" y="2005"/>
              <a:ext cx="5118" cy="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6" name="Rectangle 24">
              <a:extLst>
                <a:ext uri="{FF2B5EF4-FFF2-40B4-BE49-F238E27FC236}">
                  <a16:creationId xmlns:a16="http://schemas.microsoft.com/office/drawing/2014/main" id="{1DB3A632-4D18-4561-9FD6-57936FA15A81}"/>
                </a:ext>
              </a:extLst>
            </p:cNvPr>
            <p:cNvSpPr>
              <a:spLocks noChangeArrowheads="1"/>
            </p:cNvSpPr>
            <p:nvPr/>
          </p:nvSpPr>
          <p:spPr bwMode="auto">
            <a:xfrm>
              <a:off x="319" y="2010"/>
              <a:ext cx="5118" cy="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7" name="Rectangle 25">
              <a:extLst>
                <a:ext uri="{FF2B5EF4-FFF2-40B4-BE49-F238E27FC236}">
                  <a16:creationId xmlns:a16="http://schemas.microsoft.com/office/drawing/2014/main" id="{0AEE4082-1934-476D-A95B-F015CC5ED7E7}"/>
                </a:ext>
              </a:extLst>
            </p:cNvPr>
            <p:cNvSpPr>
              <a:spLocks noChangeArrowheads="1"/>
            </p:cNvSpPr>
            <p:nvPr/>
          </p:nvSpPr>
          <p:spPr bwMode="auto">
            <a:xfrm>
              <a:off x="319" y="2015"/>
              <a:ext cx="5118" cy="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8" name="Rectangle 26">
              <a:extLst>
                <a:ext uri="{FF2B5EF4-FFF2-40B4-BE49-F238E27FC236}">
                  <a16:creationId xmlns:a16="http://schemas.microsoft.com/office/drawing/2014/main" id="{6FFE3CAF-BCCC-454F-891C-A445F8720FEC}"/>
                </a:ext>
              </a:extLst>
            </p:cNvPr>
            <p:cNvSpPr>
              <a:spLocks noChangeArrowheads="1"/>
            </p:cNvSpPr>
            <p:nvPr/>
          </p:nvSpPr>
          <p:spPr bwMode="auto">
            <a:xfrm>
              <a:off x="319" y="2020"/>
              <a:ext cx="5118" cy="4"/>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9" name="Rectangle 27">
              <a:extLst>
                <a:ext uri="{FF2B5EF4-FFF2-40B4-BE49-F238E27FC236}">
                  <a16:creationId xmlns:a16="http://schemas.microsoft.com/office/drawing/2014/main" id="{63CE04B7-3457-4ED1-9202-9AB2F61A16CF}"/>
                </a:ext>
              </a:extLst>
            </p:cNvPr>
            <p:cNvSpPr>
              <a:spLocks noChangeArrowheads="1"/>
            </p:cNvSpPr>
            <p:nvPr/>
          </p:nvSpPr>
          <p:spPr bwMode="auto">
            <a:xfrm>
              <a:off x="319" y="2024"/>
              <a:ext cx="5118" cy="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0" name="Rectangle 28">
              <a:extLst>
                <a:ext uri="{FF2B5EF4-FFF2-40B4-BE49-F238E27FC236}">
                  <a16:creationId xmlns:a16="http://schemas.microsoft.com/office/drawing/2014/main" id="{3E065344-AC22-479F-AAFC-8CD5315249B8}"/>
                </a:ext>
              </a:extLst>
            </p:cNvPr>
            <p:cNvSpPr>
              <a:spLocks noChangeArrowheads="1"/>
            </p:cNvSpPr>
            <p:nvPr/>
          </p:nvSpPr>
          <p:spPr bwMode="auto">
            <a:xfrm>
              <a:off x="319" y="2029"/>
              <a:ext cx="5118" cy="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1" name="Rectangle 29">
              <a:extLst>
                <a:ext uri="{FF2B5EF4-FFF2-40B4-BE49-F238E27FC236}">
                  <a16:creationId xmlns:a16="http://schemas.microsoft.com/office/drawing/2014/main" id="{8AC56A90-BF4E-42AA-B3D7-3CF3E8C3B28A}"/>
                </a:ext>
              </a:extLst>
            </p:cNvPr>
            <p:cNvSpPr>
              <a:spLocks noChangeArrowheads="1"/>
            </p:cNvSpPr>
            <p:nvPr/>
          </p:nvSpPr>
          <p:spPr bwMode="auto">
            <a:xfrm>
              <a:off x="319" y="2034"/>
              <a:ext cx="5118" cy="5"/>
            </a:xfrm>
            <a:prstGeom prst="rect">
              <a:avLst/>
            </a:prstGeom>
            <a:solidFill>
              <a:srgbClr val="E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2" name="Rectangle 30">
              <a:extLst>
                <a:ext uri="{FF2B5EF4-FFF2-40B4-BE49-F238E27FC236}">
                  <a16:creationId xmlns:a16="http://schemas.microsoft.com/office/drawing/2014/main" id="{A936F103-DF9B-4517-A866-F0061B0EF6A3}"/>
                </a:ext>
              </a:extLst>
            </p:cNvPr>
            <p:cNvSpPr>
              <a:spLocks noChangeArrowheads="1"/>
            </p:cNvSpPr>
            <p:nvPr/>
          </p:nvSpPr>
          <p:spPr bwMode="auto">
            <a:xfrm>
              <a:off x="319" y="2039"/>
              <a:ext cx="5118" cy="5"/>
            </a:xfrm>
            <a:prstGeom prst="rect">
              <a:avLst/>
            </a:prstGeom>
            <a:solidFill>
              <a:srgbClr val="EEEE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3" name="Rectangle 31">
              <a:extLst>
                <a:ext uri="{FF2B5EF4-FFF2-40B4-BE49-F238E27FC236}">
                  <a16:creationId xmlns:a16="http://schemas.microsoft.com/office/drawing/2014/main" id="{993B780E-4E2E-4706-AE19-5CC9FD19376E}"/>
                </a:ext>
              </a:extLst>
            </p:cNvPr>
            <p:cNvSpPr>
              <a:spLocks noChangeArrowheads="1"/>
            </p:cNvSpPr>
            <p:nvPr/>
          </p:nvSpPr>
          <p:spPr bwMode="auto">
            <a:xfrm>
              <a:off x="319" y="2044"/>
              <a:ext cx="5118" cy="5"/>
            </a:xfrm>
            <a:prstGeom prst="rect">
              <a:avLst/>
            </a:pr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4" name="Rectangle 32">
              <a:extLst>
                <a:ext uri="{FF2B5EF4-FFF2-40B4-BE49-F238E27FC236}">
                  <a16:creationId xmlns:a16="http://schemas.microsoft.com/office/drawing/2014/main" id="{05F92BDA-4381-4406-B4CF-EFF652E8BF37}"/>
                </a:ext>
              </a:extLst>
            </p:cNvPr>
            <p:cNvSpPr>
              <a:spLocks noChangeArrowheads="1"/>
            </p:cNvSpPr>
            <p:nvPr/>
          </p:nvSpPr>
          <p:spPr bwMode="auto">
            <a:xfrm>
              <a:off x="319" y="2049"/>
              <a:ext cx="5118" cy="4"/>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5" name="Rectangle 33">
              <a:extLst>
                <a:ext uri="{FF2B5EF4-FFF2-40B4-BE49-F238E27FC236}">
                  <a16:creationId xmlns:a16="http://schemas.microsoft.com/office/drawing/2014/main" id="{62CE3952-2F05-4A08-B288-A235F9781395}"/>
                </a:ext>
              </a:extLst>
            </p:cNvPr>
            <p:cNvSpPr>
              <a:spLocks noChangeArrowheads="1"/>
            </p:cNvSpPr>
            <p:nvPr/>
          </p:nvSpPr>
          <p:spPr bwMode="auto">
            <a:xfrm>
              <a:off x="319" y="2053"/>
              <a:ext cx="5118" cy="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6" name="Rectangle 34">
              <a:extLst>
                <a:ext uri="{FF2B5EF4-FFF2-40B4-BE49-F238E27FC236}">
                  <a16:creationId xmlns:a16="http://schemas.microsoft.com/office/drawing/2014/main" id="{F3495003-EFB1-48C5-A35A-658AB8646BA1}"/>
                </a:ext>
              </a:extLst>
            </p:cNvPr>
            <p:cNvSpPr>
              <a:spLocks noChangeArrowheads="1"/>
            </p:cNvSpPr>
            <p:nvPr/>
          </p:nvSpPr>
          <p:spPr bwMode="auto">
            <a:xfrm>
              <a:off x="319" y="2058"/>
              <a:ext cx="5118" cy="5"/>
            </a:xfrm>
            <a:prstGeom prst="rect">
              <a:avLst/>
            </a:prstGeom>
            <a:solidFill>
              <a:srgbClr val="E8E8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7" name="Rectangle 35">
              <a:extLst>
                <a:ext uri="{FF2B5EF4-FFF2-40B4-BE49-F238E27FC236}">
                  <a16:creationId xmlns:a16="http://schemas.microsoft.com/office/drawing/2014/main" id="{CCE418CA-82C1-4A54-9FBE-57E630C48B5C}"/>
                </a:ext>
              </a:extLst>
            </p:cNvPr>
            <p:cNvSpPr>
              <a:spLocks noChangeArrowheads="1"/>
            </p:cNvSpPr>
            <p:nvPr/>
          </p:nvSpPr>
          <p:spPr bwMode="auto">
            <a:xfrm>
              <a:off x="319" y="2063"/>
              <a:ext cx="5118" cy="5"/>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8" name="Rectangle 36">
              <a:extLst>
                <a:ext uri="{FF2B5EF4-FFF2-40B4-BE49-F238E27FC236}">
                  <a16:creationId xmlns:a16="http://schemas.microsoft.com/office/drawing/2014/main" id="{5B6B23AE-7B91-49B7-BD8F-478F559004CC}"/>
                </a:ext>
              </a:extLst>
            </p:cNvPr>
            <p:cNvSpPr>
              <a:spLocks noChangeArrowheads="1"/>
            </p:cNvSpPr>
            <p:nvPr/>
          </p:nvSpPr>
          <p:spPr bwMode="auto">
            <a:xfrm>
              <a:off x="319" y="2068"/>
              <a:ext cx="5118" cy="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9" name="Rectangle 37">
              <a:extLst>
                <a:ext uri="{FF2B5EF4-FFF2-40B4-BE49-F238E27FC236}">
                  <a16:creationId xmlns:a16="http://schemas.microsoft.com/office/drawing/2014/main" id="{C0DA28B7-7C0B-4F33-ADDA-D6480981FA21}"/>
                </a:ext>
              </a:extLst>
            </p:cNvPr>
            <p:cNvSpPr>
              <a:spLocks noChangeArrowheads="1"/>
            </p:cNvSpPr>
            <p:nvPr/>
          </p:nvSpPr>
          <p:spPr bwMode="auto">
            <a:xfrm>
              <a:off x="319" y="2073"/>
              <a:ext cx="5118" cy="4"/>
            </a:xfrm>
            <a:prstGeom prst="rect">
              <a:avLst/>
            </a:prstGeom>
            <a:solidFill>
              <a:srgbClr val="E4E4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0" name="Rectangle 38">
              <a:extLst>
                <a:ext uri="{FF2B5EF4-FFF2-40B4-BE49-F238E27FC236}">
                  <a16:creationId xmlns:a16="http://schemas.microsoft.com/office/drawing/2014/main" id="{43E11B60-081A-4C91-AF4F-E90306E70E07}"/>
                </a:ext>
              </a:extLst>
            </p:cNvPr>
            <p:cNvSpPr>
              <a:spLocks noChangeArrowheads="1"/>
            </p:cNvSpPr>
            <p:nvPr/>
          </p:nvSpPr>
          <p:spPr bwMode="auto">
            <a:xfrm>
              <a:off x="319" y="2077"/>
              <a:ext cx="5118" cy="5"/>
            </a:xfrm>
            <a:prstGeom prst="rect">
              <a:avLst/>
            </a:prstGeom>
            <a:solidFill>
              <a:srgbClr val="E3E3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1" name="Rectangle 39">
              <a:extLst>
                <a:ext uri="{FF2B5EF4-FFF2-40B4-BE49-F238E27FC236}">
                  <a16:creationId xmlns:a16="http://schemas.microsoft.com/office/drawing/2014/main" id="{EF008A02-3B4D-4F22-A680-A572FB106D71}"/>
                </a:ext>
              </a:extLst>
            </p:cNvPr>
            <p:cNvSpPr>
              <a:spLocks noChangeArrowheads="1"/>
            </p:cNvSpPr>
            <p:nvPr/>
          </p:nvSpPr>
          <p:spPr bwMode="auto">
            <a:xfrm>
              <a:off x="319" y="2082"/>
              <a:ext cx="5118" cy="5"/>
            </a:xfrm>
            <a:prstGeom prst="rect">
              <a:avLst/>
            </a:prstGeom>
            <a:solidFill>
              <a:srgbClr val="E2E2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2" name="Rectangle 40">
              <a:extLst>
                <a:ext uri="{FF2B5EF4-FFF2-40B4-BE49-F238E27FC236}">
                  <a16:creationId xmlns:a16="http://schemas.microsoft.com/office/drawing/2014/main" id="{CE110145-B273-42B4-BB25-09CBCD25F7B7}"/>
                </a:ext>
              </a:extLst>
            </p:cNvPr>
            <p:cNvSpPr>
              <a:spLocks noChangeArrowheads="1"/>
            </p:cNvSpPr>
            <p:nvPr/>
          </p:nvSpPr>
          <p:spPr bwMode="auto">
            <a:xfrm>
              <a:off x="319" y="2087"/>
              <a:ext cx="5118" cy="5"/>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3" name="Rectangle 41">
              <a:extLst>
                <a:ext uri="{FF2B5EF4-FFF2-40B4-BE49-F238E27FC236}">
                  <a16:creationId xmlns:a16="http://schemas.microsoft.com/office/drawing/2014/main" id="{D7317996-88C8-47FF-94E5-6C7F4FA9816C}"/>
                </a:ext>
              </a:extLst>
            </p:cNvPr>
            <p:cNvSpPr>
              <a:spLocks noChangeArrowheads="1"/>
            </p:cNvSpPr>
            <p:nvPr/>
          </p:nvSpPr>
          <p:spPr bwMode="auto">
            <a:xfrm>
              <a:off x="319" y="2092"/>
              <a:ext cx="5118" cy="5"/>
            </a:xfrm>
            <a:prstGeom prst="rect">
              <a:avLst/>
            </a:prstGeom>
            <a:solidFill>
              <a:srgbClr val="DFDF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4" name="Rectangle 42">
              <a:extLst>
                <a:ext uri="{FF2B5EF4-FFF2-40B4-BE49-F238E27FC236}">
                  <a16:creationId xmlns:a16="http://schemas.microsoft.com/office/drawing/2014/main" id="{59A8439B-C60C-4464-8352-002F5DDFBBE6}"/>
                </a:ext>
              </a:extLst>
            </p:cNvPr>
            <p:cNvSpPr>
              <a:spLocks noChangeArrowheads="1"/>
            </p:cNvSpPr>
            <p:nvPr/>
          </p:nvSpPr>
          <p:spPr bwMode="auto">
            <a:xfrm>
              <a:off x="319" y="2097"/>
              <a:ext cx="5118" cy="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5" name="Rectangle 43">
              <a:extLst>
                <a:ext uri="{FF2B5EF4-FFF2-40B4-BE49-F238E27FC236}">
                  <a16:creationId xmlns:a16="http://schemas.microsoft.com/office/drawing/2014/main" id="{C7051A02-474A-42A4-B611-200B0A05A7FA}"/>
                </a:ext>
              </a:extLst>
            </p:cNvPr>
            <p:cNvSpPr>
              <a:spLocks noChangeArrowheads="1"/>
            </p:cNvSpPr>
            <p:nvPr/>
          </p:nvSpPr>
          <p:spPr bwMode="auto">
            <a:xfrm>
              <a:off x="319" y="2102"/>
              <a:ext cx="5118" cy="4"/>
            </a:xfrm>
            <a:prstGeom prst="rect">
              <a:avLst/>
            </a:prstGeom>
            <a:solidFill>
              <a:srgbClr val="DCDC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6" name="Rectangle 44">
              <a:extLst>
                <a:ext uri="{FF2B5EF4-FFF2-40B4-BE49-F238E27FC236}">
                  <a16:creationId xmlns:a16="http://schemas.microsoft.com/office/drawing/2014/main" id="{3EEA4D17-CAF7-4929-A54A-DAB39820584E}"/>
                </a:ext>
              </a:extLst>
            </p:cNvPr>
            <p:cNvSpPr>
              <a:spLocks noChangeArrowheads="1"/>
            </p:cNvSpPr>
            <p:nvPr/>
          </p:nvSpPr>
          <p:spPr bwMode="auto">
            <a:xfrm>
              <a:off x="319" y="2106"/>
              <a:ext cx="5118" cy="5"/>
            </a:xfrm>
            <a:prstGeom prst="rect">
              <a:avLst/>
            </a:prstGeom>
            <a:solidFill>
              <a:srgbClr val="DBDB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7" name="Rectangle 45">
              <a:extLst>
                <a:ext uri="{FF2B5EF4-FFF2-40B4-BE49-F238E27FC236}">
                  <a16:creationId xmlns:a16="http://schemas.microsoft.com/office/drawing/2014/main" id="{952039EE-0553-46BE-8CF8-B365035D5479}"/>
                </a:ext>
              </a:extLst>
            </p:cNvPr>
            <p:cNvSpPr>
              <a:spLocks noChangeArrowheads="1"/>
            </p:cNvSpPr>
            <p:nvPr/>
          </p:nvSpPr>
          <p:spPr bwMode="auto">
            <a:xfrm>
              <a:off x="319" y="2111"/>
              <a:ext cx="5118" cy="5"/>
            </a:xfrm>
            <a:prstGeom prst="rect">
              <a:avLst/>
            </a:prstGeom>
            <a:solidFill>
              <a:srgbClr val="DADA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8" name="Rectangle 46">
              <a:extLst>
                <a:ext uri="{FF2B5EF4-FFF2-40B4-BE49-F238E27FC236}">
                  <a16:creationId xmlns:a16="http://schemas.microsoft.com/office/drawing/2014/main" id="{26290532-7D29-403F-BBB5-6817A4855C50}"/>
                </a:ext>
              </a:extLst>
            </p:cNvPr>
            <p:cNvSpPr>
              <a:spLocks noChangeArrowheads="1"/>
            </p:cNvSpPr>
            <p:nvPr/>
          </p:nvSpPr>
          <p:spPr bwMode="auto">
            <a:xfrm>
              <a:off x="319" y="2116"/>
              <a:ext cx="5118" cy="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9" name="Rectangle 47">
              <a:extLst>
                <a:ext uri="{FF2B5EF4-FFF2-40B4-BE49-F238E27FC236}">
                  <a16:creationId xmlns:a16="http://schemas.microsoft.com/office/drawing/2014/main" id="{A3BCCF9C-3A28-405B-BC07-AFE6A846F1B9}"/>
                </a:ext>
              </a:extLst>
            </p:cNvPr>
            <p:cNvSpPr>
              <a:spLocks noChangeArrowheads="1"/>
            </p:cNvSpPr>
            <p:nvPr/>
          </p:nvSpPr>
          <p:spPr bwMode="auto">
            <a:xfrm>
              <a:off x="319" y="2121"/>
              <a:ext cx="5118" cy="5"/>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0" name="Rectangle 48">
              <a:extLst>
                <a:ext uri="{FF2B5EF4-FFF2-40B4-BE49-F238E27FC236}">
                  <a16:creationId xmlns:a16="http://schemas.microsoft.com/office/drawing/2014/main" id="{2B7CB9C9-1B0C-4AE2-BE27-49CEB0506B50}"/>
                </a:ext>
              </a:extLst>
            </p:cNvPr>
            <p:cNvSpPr>
              <a:spLocks noChangeArrowheads="1"/>
            </p:cNvSpPr>
            <p:nvPr/>
          </p:nvSpPr>
          <p:spPr bwMode="auto">
            <a:xfrm>
              <a:off x="319" y="2126"/>
              <a:ext cx="5118" cy="4"/>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1" name="Rectangle 49">
              <a:extLst>
                <a:ext uri="{FF2B5EF4-FFF2-40B4-BE49-F238E27FC236}">
                  <a16:creationId xmlns:a16="http://schemas.microsoft.com/office/drawing/2014/main" id="{2643E5A8-7928-444D-B26A-582C2C3DDE37}"/>
                </a:ext>
              </a:extLst>
            </p:cNvPr>
            <p:cNvSpPr>
              <a:spLocks noChangeArrowheads="1"/>
            </p:cNvSpPr>
            <p:nvPr/>
          </p:nvSpPr>
          <p:spPr bwMode="auto">
            <a:xfrm>
              <a:off x="319" y="2130"/>
              <a:ext cx="5118" cy="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2" name="Rectangle 50">
              <a:extLst>
                <a:ext uri="{FF2B5EF4-FFF2-40B4-BE49-F238E27FC236}">
                  <a16:creationId xmlns:a16="http://schemas.microsoft.com/office/drawing/2014/main" id="{398E9078-848B-4760-AC72-77B7B09969F6}"/>
                </a:ext>
              </a:extLst>
            </p:cNvPr>
            <p:cNvSpPr>
              <a:spLocks noChangeArrowheads="1"/>
            </p:cNvSpPr>
            <p:nvPr/>
          </p:nvSpPr>
          <p:spPr bwMode="auto">
            <a:xfrm>
              <a:off x="319" y="2135"/>
              <a:ext cx="5118" cy="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3" name="Rectangle 51">
              <a:extLst>
                <a:ext uri="{FF2B5EF4-FFF2-40B4-BE49-F238E27FC236}">
                  <a16:creationId xmlns:a16="http://schemas.microsoft.com/office/drawing/2014/main" id="{D7ACDCA0-B514-45E2-8545-945345FE2509}"/>
                </a:ext>
              </a:extLst>
            </p:cNvPr>
            <p:cNvSpPr>
              <a:spLocks noChangeArrowheads="1"/>
            </p:cNvSpPr>
            <p:nvPr/>
          </p:nvSpPr>
          <p:spPr bwMode="auto">
            <a:xfrm>
              <a:off x="319" y="2140"/>
              <a:ext cx="5118" cy="5"/>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4" name="Rectangle 52">
              <a:extLst>
                <a:ext uri="{FF2B5EF4-FFF2-40B4-BE49-F238E27FC236}">
                  <a16:creationId xmlns:a16="http://schemas.microsoft.com/office/drawing/2014/main" id="{B1A75CE6-F771-4568-AB34-860E8921BC8D}"/>
                </a:ext>
              </a:extLst>
            </p:cNvPr>
            <p:cNvSpPr>
              <a:spLocks noChangeArrowheads="1"/>
            </p:cNvSpPr>
            <p:nvPr/>
          </p:nvSpPr>
          <p:spPr bwMode="auto">
            <a:xfrm>
              <a:off x="319" y="2145"/>
              <a:ext cx="5118" cy="5"/>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5" name="Rectangle 53">
              <a:extLst>
                <a:ext uri="{FF2B5EF4-FFF2-40B4-BE49-F238E27FC236}">
                  <a16:creationId xmlns:a16="http://schemas.microsoft.com/office/drawing/2014/main" id="{D6A6B147-B237-4DAA-AC4E-386DE834B24F}"/>
                </a:ext>
              </a:extLst>
            </p:cNvPr>
            <p:cNvSpPr>
              <a:spLocks noChangeArrowheads="1"/>
            </p:cNvSpPr>
            <p:nvPr/>
          </p:nvSpPr>
          <p:spPr bwMode="auto">
            <a:xfrm>
              <a:off x="319" y="2150"/>
              <a:ext cx="5118" cy="5"/>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6" name="Rectangle 54">
              <a:extLst>
                <a:ext uri="{FF2B5EF4-FFF2-40B4-BE49-F238E27FC236}">
                  <a16:creationId xmlns:a16="http://schemas.microsoft.com/office/drawing/2014/main" id="{A230FF2A-A242-454B-B4FA-92F37B833FDB}"/>
                </a:ext>
              </a:extLst>
            </p:cNvPr>
            <p:cNvSpPr>
              <a:spLocks noChangeArrowheads="1"/>
            </p:cNvSpPr>
            <p:nvPr/>
          </p:nvSpPr>
          <p:spPr bwMode="auto">
            <a:xfrm>
              <a:off x="319" y="2155"/>
              <a:ext cx="5118" cy="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7" name="Rectangle 55">
              <a:extLst>
                <a:ext uri="{FF2B5EF4-FFF2-40B4-BE49-F238E27FC236}">
                  <a16:creationId xmlns:a16="http://schemas.microsoft.com/office/drawing/2014/main" id="{38110A15-FB15-43BA-8AA6-957AF1BA392A}"/>
                </a:ext>
              </a:extLst>
            </p:cNvPr>
            <p:cNvSpPr>
              <a:spLocks noChangeArrowheads="1"/>
            </p:cNvSpPr>
            <p:nvPr/>
          </p:nvSpPr>
          <p:spPr bwMode="auto">
            <a:xfrm>
              <a:off x="319" y="2159"/>
              <a:ext cx="5118" cy="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8" name="Rectangle 56">
              <a:extLst>
                <a:ext uri="{FF2B5EF4-FFF2-40B4-BE49-F238E27FC236}">
                  <a16:creationId xmlns:a16="http://schemas.microsoft.com/office/drawing/2014/main" id="{9D90666E-DB8E-4AF3-9D69-FD6E13DC4DD6}"/>
                </a:ext>
              </a:extLst>
            </p:cNvPr>
            <p:cNvSpPr>
              <a:spLocks noChangeArrowheads="1"/>
            </p:cNvSpPr>
            <p:nvPr/>
          </p:nvSpPr>
          <p:spPr bwMode="auto">
            <a:xfrm>
              <a:off x="319" y="2164"/>
              <a:ext cx="5118" cy="5"/>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9" name="Rectangle 57">
              <a:extLst>
                <a:ext uri="{FF2B5EF4-FFF2-40B4-BE49-F238E27FC236}">
                  <a16:creationId xmlns:a16="http://schemas.microsoft.com/office/drawing/2014/main" id="{7AC97583-7FAB-4E60-B7DD-BF8BDF4FC758}"/>
                </a:ext>
              </a:extLst>
            </p:cNvPr>
            <p:cNvSpPr>
              <a:spLocks noChangeArrowheads="1"/>
            </p:cNvSpPr>
            <p:nvPr/>
          </p:nvSpPr>
          <p:spPr bwMode="auto">
            <a:xfrm>
              <a:off x="319" y="2159"/>
              <a:ext cx="5118" cy="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0" name="Rectangle 58">
              <a:extLst>
                <a:ext uri="{FF2B5EF4-FFF2-40B4-BE49-F238E27FC236}">
                  <a16:creationId xmlns:a16="http://schemas.microsoft.com/office/drawing/2014/main" id="{E4902703-7A06-4851-AA68-5B0868E649D3}"/>
                </a:ext>
              </a:extLst>
            </p:cNvPr>
            <p:cNvSpPr>
              <a:spLocks noChangeArrowheads="1"/>
            </p:cNvSpPr>
            <p:nvPr/>
          </p:nvSpPr>
          <p:spPr bwMode="auto">
            <a:xfrm>
              <a:off x="319" y="2164"/>
              <a:ext cx="5118" cy="10"/>
            </a:xfrm>
            <a:prstGeom prst="rect">
              <a:avLst/>
            </a:prstGeom>
            <a:solidFill>
              <a:srgbClr val="A7A7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1" name="Rectangle 59">
              <a:extLst>
                <a:ext uri="{FF2B5EF4-FFF2-40B4-BE49-F238E27FC236}">
                  <a16:creationId xmlns:a16="http://schemas.microsoft.com/office/drawing/2014/main" id="{7C690EC5-BC37-469E-B5D2-61AAC459AEFA}"/>
                </a:ext>
              </a:extLst>
            </p:cNvPr>
            <p:cNvSpPr>
              <a:spLocks noChangeArrowheads="1"/>
            </p:cNvSpPr>
            <p:nvPr/>
          </p:nvSpPr>
          <p:spPr bwMode="auto">
            <a:xfrm>
              <a:off x="319" y="2174"/>
              <a:ext cx="5118" cy="5"/>
            </a:xfrm>
            <a:prstGeom prst="rect">
              <a:avLst/>
            </a:prstGeom>
            <a:solidFill>
              <a:srgbClr val="A8A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2" name="Rectangle 60">
              <a:extLst>
                <a:ext uri="{FF2B5EF4-FFF2-40B4-BE49-F238E27FC236}">
                  <a16:creationId xmlns:a16="http://schemas.microsoft.com/office/drawing/2014/main" id="{9FC66551-C18F-4D85-A91A-F3E3DABC8A44}"/>
                </a:ext>
              </a:extLst>
            </p:cNvPr>
            <p:cNvSpPr>
              <a:spLocks noChangeArrowheads="1"/>
            </p:cNvSpPr>
            <p:nvPr/>
          </p:nvSpPr>
          <p:spPr bwMode="auto">
            <a:xfrm>
              <a:off x="319" y="2179"/>
              <a:ext cx="5118" cy="4"/>
            </a:xfrm>
            <a:prstGeom prst="rect">
              <a:avLst/>
            </a:prstGeom>
            <a:solidFill>
              <a:srgbClr val="A9A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3" name="Rectangle 61">
              <a:extLst>
                <a:ext uri="{FF2B5EF4-FFF2-40B4-BE49-F238E27FC236}">
                  <a16:creationId xmlns:a16="http://schemas.microsoft.com/office/drawing/2014/main" id="{AEB9FF8A-402C-49CA-BC3A-65270BC43F9D}"/>
                </a:ext>
              </a:extLst>
            </p:cNvPr>
            <p:cNvSpPr>
              <a:spLocks noChangeArrowheads="1"/>
            </p:cNvSpPr>
            <p:nvPr/>
          </p:nvSpPr>
          <p:spPr bwMode="auto">
            <a:xfrm>
              <a:off x="319" y="2183"/>
              <a:ext cx="5118" cy="5"/>
            </a:xfrm>
            <a:prstGeom prst="rect">
              <a:avLst/>
            </a:prstGeom>
            <a:solidFill>
              <a:srgbClr val="AAAA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4" name="Rectangle 62">
              <a:extLst>
                <a:ext uri="{FF2B5EF4-FFF2-40B4-BE49-F238E27FC236}">
                  <a16:creationId xmlns:a16="http://schemas.microsoft.com/office/drawing/2014/main" id="{90AC4298-A3A1-4CDF-8C80-B30FA7498488}"/>
                </a:ext>
              </a:extLst>
            </p:cNvPr>
            <p:cNvSpPr>
              <a:spLocks noChangeArrowheads="1"/>
            </p:cNvSpPr>
            <p:nvPr/>
          </p:nvSpPr>
          <p:spPr bwMode="auto">
            <a:xfrm>
              <a:off x="319" y="2188"/>
              <a:ext cx="5118" cy="5"/>
            </a:xfrm>
            <a:prstGeom prst="rect">
              <a:avLst/>
            </a:prstGeom>
            <a:solidFill>
              <a:srgbClr val="ABAB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5" name="Rectangle 63">
              <a:extLst>
                <a:ext uri="{FF2B5EF4-FFF2-40B4-BE49-F238E27FC236}">
                  <a16:creationId xmlns:a16="http://schemas.microsoft.com/office/drawing/2014/main" id="{C90DA56C-967C-4F6E-B48F-6677B7E44EAC}"/>
                </a:ext>
              </a:extLst>
            </p:cNvPr>
            <p:cNvSpPr>
              <a:spLocks noChangeArrowheads="1"/>
            </p:cNvSpPr>
            <p:nvPr/>
          </p:nvSpPr>
          <p:spPr bwMode="auto">
            <a:xfrm>
              <a:off x="319" y="2193"/>
              <a:ext cx="5118" cy="5"/>
            </a:xfrm>
            <a:prstGeom prst="rect">
              <a:avLst/>
            </a:prstGeom>
            <a:solidFill>
              <a:srgbClr val="ACAC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6" name="Rectangle 64">
              <a:extLst>
                <a:ext uri="{FF2B5EF4-FFF2-40B4-BE49-F238E27FC236}">
                  <a16:creationId xmlns:a16="http://schemas.microsoft.com/office/drawing/2014/main" id="{C4CC4182-C394-4CA8-B5C5-F1DEBAF73BE2}"/>
                </a:ext>
              </a:extLst>
            </p:cNvPr>
            <p:cNvSpPr>
              <a:spLocks noChangeArrowheads="1"/>
            </p:cNvSpPr>
            <p:nvPr/>
          </p:nvSpPr>
          <p:spPr bwMode="auto">
            <a:xfrm>
              <a:off x="319" y="2198"/>
              <a:ext cx="5118" cy="5"/>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7" name="Rectangle 65">
              <a:extLst>
                <a:ext uri="{FF2B5EF4-FFF2-40B4-BE49-F238E27FC236}">
                  <a16:creationId xmlns:a16="http://schemas.microsoft.com/office/drawing/2014/main" id="{EA8CD94C-0BB9-4EFF-B87F-52CD37BF97FC}"/>
                </a:ext>
              </a:extLst>
            </p:cNvPr>
            <p:cNvSpPr>
              <a:spLocks noChangeArrowheads="1"/>
            </p:cNvSpPr>
            <p:nvPr/>
          </p:nvSpPr>
          <p:spPr bwMode="auto">
            <a:xfrm>
              <a:off x="319" y="2203"/>
              <a:ext cx="5118" cy="4"/>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8" name="Rectangle 66">
              <a:extLst>
                <a:ext uri="{FF2B5EF4-FFF2-40B4-BE49-F238E27FC236}">
                  <a16:creationId xmlns:a16="http://schemas.microsoft.com/office/drawing/2014/main" id="{C625A938-7008-467E-9B65-35A90277B31E}"/>
                </a:ext>
              </a:extLst>
            </p:cNvPr>
            <p:cNvSpPr>
              <a:spLocks noChangeArrowheads="1"/>
            </p:cNvSpPr>
            <p:nvPr/>
          </p:nvSpPr>
          <p:spPr bwMode="auto">
            <a:xfrm>
              <a:off x="319" y="2207"/>
              <a:ext cx="5118" cy="5"/>
            </a:xfrm>
            <a:prstGeom prst="rect">
              <a:avLst/>
            </a:prstGeom>
            <a:solidFill>
              <a:srgbClr val="AFA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9" name="Rectangle 67">
              <a:extLst>
                <a:ext uri="{FF2B5EF4-FFF2-40B4-BE49-F238E27FC236}">
                  <a16:creationId xmlns:a16="http://schemas.microsoft.com/office/drawing/2014/main" id="{B2E65F74-9050-4154-84F0-BEF443F70BC2}"/>
                </a:ext>
              </a:extLst>
            </p:cNvPr>
            <p:cNvSpPr>
              <a:spLocks noChangeArrowheads="1"/>
            </p:cNvSpPr>
            <p:nvPr/>
          </p:nvSpPr>
          <p:spPr bwMode="auto">
            <a:xfrm>
              <a:off x="319" y="2212"/>
              <a:ext cx="5118" cy="5"/>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0" name="Rectangle 68">
              <a:extLst>
                <a:ext uri="{FF2B5EF4-FFF2-40B4-BE49-F238E27FC236}">
                  <a16:creationId xmlns:a16="http://schemas.microsoft.com/office/drawing/2014/main" id="{90C67372-5E07-4F80-97E8-89BBFBA99B50}"/>
                </a:ext>
              </a:extLst>
            </p:cNvPr>
            <p:cNvSpPr>
              <a:spLocks noChangeArrowheads="1"/>
            </p:cNvSpPr>
            <p:nvPr/>
          </p:nvSpPr>
          <p:spPr bwMode="auto">
            <a:xfrm>
              <a:off x="319" y="2217"/>
              <a:ext cx="5118" cy="10"/>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1" name="Rectangle 69">
              <a:extLst>
                <a:ext uri="{FF2B5EF4-FFF2-40B4-BE49-F238E27FC236}">
                  <a16:creationId xmlns:a16="http://schemas.microsoft.com/office/drawing/2014/main" id="{6B96F9B2-4534-4A40-B8EB-98851A412E51}"/>
                </a:ext>
              </a:extLst>
            </p:cNvPr>
            <p:cNvSpPr>
              <a:spLocks noChangeArrowheads="1"/>
            </p:cNvSpPr>
            <p:nvPr/>
          </p:nvSpPr>
          <p:spPr bwMode="auto">
            <a:xfrm>
              <a:off x="319" y="2227"/>
              <a:ext cx="5118" cy="5"/>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2" name="Rectangle 70">
              <a:extLst>
                <a:ext uri="{FF2B5EF4-FFF2-40B4-BE49-F238E27FC236}">
                  <a16:creationId xmlns:a16="http://schemas.microsoft.com/office/drawing/2014/main" id="{F72740FD-360E-496B-893D-A8F583814AD9}"/>
                </a:ext>
              </a:extLst>
            </p:cNvPr>
            <p:cNvSpPr>
              <a:spLocks noChangeArrowheads="1"/>
            </p:cNvSpPr>
            <p:nvPr/>
          </p:nvSpPr>
          <p:spPr bwMode="auto">
            <a:xfrm>
              <a:off x="319" y="2232"/>
              <a:ext cx="5118" cy="4"/>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3" name="Rectangle 71">
              <a:extLst>
                <a:ext uri="{FF2B5EF4-FFF2-40B4-BE49-F238E27FC236}">
                  <a16:creationId xmlns:a16="http://schemas.microsoft.com/office/drawing/2014/main" id="{D4D92E3E-606C-46D6-9D7D-F8A9A1A1704B}"/>
                </a:ext>
              </a:extLst>
            </p:cNvPr>
            <p:cNvSpPr>
              <a:spLocks noChangeArrowheads="1"/>
            </p:cNvSpPr>
            <p:nvPr/>
          </p:nvSpPr>
          <p:spPr bwMode="auto">
            <a:xfrm>
              <a:off x="319" y="2236"/>
              <a:ext cx="5118" cy="5"/>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4" name="Rectangle 72">
              <a:extLst>
                <a:ext uri="{FF2B5EF4-FFF2-40B4-BE49-F238E27FC236}">
                  <a16:creationId xmlns:a16="http://schemas.microsoft.com/office/drawing/2014/main" id="{A6CE02DF-3DA4-4274-BC1F-4BC53CDABC1E}"/>
                </a:ext>
              </a:extLst>
            </p:cNvPr>
            <p:cNvSpPr>
              <a:spLocks noChangeArrowheads="1"/>
            </p:cNvSpPr>
            <p:nvPr/>
          </p:nvSpPr>
          <p:spPr bwMode="auto">
            <a:xfrm>
              <a:off x="319" y="2241"/>
              <a:ext cx="5118" cy="10"/>
            </a:xfrm>
            <a:prstGeom prst="rect">
              <a:avLst/>
            </a:prstGeom>
            <a:solidFill>
              <a:srgbClr val="B5B5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5" name="Rectangle 73">
              <a:extLst>
                <a:ext uri="{FF2B5EF4-FFF2-40B4-BE49-F238E27FC236}">
                  <a16:creationId xmlns:a16="http://schemas.microsoft.com/office/drawing/2014/main" id="{6E1F508F-80C2-4B7D-8B74-96264634656E}"/>
                </a:ext>
              </a:extLst>
            </p:cNvPr>
            <p:cNvSpPr>
              <a:spLocks noChangeArrowheads="1"/>
            </p:cNvSpPr>
            <p:nvPr/>
          </p:nvSpPr>
          <p:spPr bwMode="auto">
            <a:xfrm>
              <a:off x="319" y="2251"/>
              <a:ext cx="5118" cy="5"/>
            </a:xfrm>
            <a:prstGeom prst="rect">
              <a:avLst/>
            </a:prstGeom>
            <a:solidFill>
              <a:srgbClr val="B7B7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6" name="Rectangle 74">
              <a:extLst>
                <a:ext uri="{FF2B5EF4-FFF2-40B4-BE49-F238E27FC236}">
                  <a16:creationId xmlns:a16="http://schemas.microsoft.com/office/drawing/2014/main" id="{F35E4858-71A6-4D06-B17B-F106DB0611E0}"/>
                </a:ext>
              </a:extLst>
            </p:cNvPr>
            <p:cNvSpPr>
              <a:spLocks noChangeArrowheads="1"/>
            </p:cNvSpPr>
            <p:nvPr/>
          </p:nvSpPr>
          <p:spPr bwMode="auto">
            <a:xfrm>
              <a:off x="319" y="2256"/>
              <a:ext cx="5118" cy="4"/>
            </a:xfrm>
            <a:prstGeom prst="rect">
              <a:avLst/>
            </a:prstGeom>
            <a:solidFill>
              <a:srgbClr val="B8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7" name="Rectangle 75">
              <a:extLst>
                <a:ext uri="{FF2B5EF4-FFF2-40B4-BE49-F238E27FC236}">
                  <a16:creationId xmlns:a16="http://schemas.microsoft.com/office/drawing/2014/main" id="{34B4E626-852D-4339-B4F2-898DDA064434}"/>
                </a:ext>
              </a:extLst>
            </p:cNvPr>
            <p:cNvSpPr>
              <a:spLocks noChangeArrowheads="1"/>
            </p:cNvSpPr>
            <p:nvPr/>
          </p:nvSpPr>
          <p:spPr bwMode="auto">
            <a:xfrm>
              <a:off x="319" y="2260"/>
              <a:ext cx="5118" cy="5"/>
            </a:xfrm>
            <a:prstGeom prst="rect">
              <a:avLst/>
            </a:prstGeom>
            <a:solidFill>
              <a:srgbClr val="B9B9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8" name="Rectangle 76">
              <a:extLst>
                <a:ext uri="{FF2B5EF4-FFF2-40B4-BE49-F238E27FC236}">
                  <a16:creationId xmlns:a16="http://schemas.microsoft.com/office/drawing/2014/main" id="{33518D41-0E01-4A77-A789-31055321168E}"/>
                </a:ext>
              </a:extLst>
            </p:cNvPr>
            <p:cNvSpPr>
              <a:spLocks noChangeArrowheads="1"/>
            </p:cNvSpPr>
            <p:nvPr/>
          </p:nvSpPr>
          <p:spPr bwMode="auto">
            <a:xfrm>
              <a:off x="319" y="2265"/>
              <a:ext cx="5118" cy="10"/>
            </a:xfrm>
            <a:prstGeom prst="rect">
              <a:avLst/>
            </a:prstGeom>
            <a:solidFill>
              <a:srgbClr val="BABA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9" name="Rectangle 77">
              <a:extLst>
                <a:ext uri="{FF2B5EF4-FFF2-40B4-BE49-F238E27FC236}">
                  <a16:creationId xmlns:a16="http://schemas.microsoft.com/office/drawing/2014/main" id="{14D01056-627F-472E-96C9-8E2FBA66D94F}"/>
                </a:ext>
              </a:extLst>
            </p:cNvPr>
            <p:cNvSpPr>
              <a:spLocks noChangeArrowheads="1"/>
            </p:cNvSpPr>
            <p:nvPr/>
          </p:nvSpPr>
          <p:spPr bwMode="auto">
            <a:xfrm>
              <a:off x="319" y="2275"/>
              <a:ext cx="5118" cy="5"/>
            </a:xfrm>
            <a:prstGeom prst="rect">
              <a:avLst/>
            </a:prstGeom>
            <a:solidFill>
              <a:srgbClr val="BBBB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0" name="Rectangle 78">
              <a:extLst>
                <a:ext uri="{FF2B5EF4-FFF2-40B4-BE49-F238E27FC236}">
                  <a16:creationId xmlns:a16="http://schemas.microsoft.com/office/drawing/2014/main" id="{144A179A-6D8B-49EC-9310-D53622F59D12}"/>
                </a:ext>
              </a:extLst>
            </p:cNvPr>
            <p:cNvSpPr>
              <a:spLocks noChangeArrowheads="1"/>
            </p:cNvSpPr>
            <p:nvPr/>
          </p:nvSpPr>
          <p:spPr bwMode="auto">
            <a:xfrm>
              <a:off x="319" y="2280"/>
              <a:ext cx="5118" cy="5"/>
            </a:xfrm>
            <a:prstGeom prst="rect">
              <a:avLst/>
            </a:prstGeom>
            <a:solidFill>
              <a:srgbClr val="BCBC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1" name="Rectangle 79">
              <a:extLst>
                <a:ext uri="{FF2B5EF4-FFF2-40B4-BE49-F238E27FC236}">
                  <a16:creationId xmlns:a16="http://schemas.microsoft.com/office/drawing/2014/main" id="{D153830B-F6AB-482E-9F21-2BB850596659}"/>
                </a:ext>
              </a:extLst>
            </p:cNvPr>
            <p:cNvSpPr>
              <a:spLocks noChangeArrowheads="1"/>
            </p:cNvSpPr>
            <p:nvPr/>
          </p:nvSpPr>
          <p:spPr bwMode="auto">
            <a:xfrm>
              <a:off x="319" y="2285"/>
              <a:ext cx="5118" cy="4"/>
            </a:xfrm>
            <a:prstGeom prst="rect">
              <a:avLst/>
            </a:prstGeom>
            <a:solidFill>
              <a:srgbClr val="BDBD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2" name="Rectangle 80">
              <a:extLst>
                <a:ext uri="{FF2B5EF4-FFF2-40B4-BE49-F238E27FC236}">
                  <a16:creationId xmlns:a16="http://schemas.microsoft.com/office/drawing/2014/main" id="{C437E9A6-FC58-4076-BDF9-CF1025954623}"/>
                </a:ext>
              </a:extLst>
            </p:cNvPr>
            <p:cNvSpPr>
              <a:spLocks noChangeArrowheads="1"/>
            </p:cNvSpPr>
            <p:nvPr/>
          </p:nvSpPr>
          <p:spPr bwMode="auto">
            <a:xfrm>
              <a:off x="319" y="2289"/>
              <a:ext cx="5118" cy="10"/>
            </a:xfrm>
            <a:prstGeom prst="rect">
              <a:avLst/>
            </a:prstGeom>
            <a:solidFill>
              <a:srgbClr val="BEBE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3" name="Rectangle 81">
              <a:extLst>
                <a:ext uri="{FF2B5EF4-FFF2-40B4-BE49-F238E27FC236}">
                  <a16:creationId xmlns:a16="http://schemas.microsoft.com/office/drawing/2014/main" id="{C0306B25-C610-4487-83F7-84210FB584D6}"/>
                </a:ext>
              </a:extLst>
            </p:cNvPr>
            <p:cNvSpPr>
              <a:spLocks noChangeArrowheads="1"/>
            </p:cNvSpPr>
            <p:nvPr/>
          </p:nvSpPr>
          <p:spPr bwMode="auto">
            <a:xfrm>
              <a:off x="319" y="2299"/>
              <a:ext cx="5118" cy="5"/>
            </a:xfrm>
            <a:prstGeom prst="rect">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4" name="Rectangle 82">
              <a:extLst>
                <a:ext uri="{FF2B5EF4-FFF2-40B4-BE49-F238E27FC236}">
                  <a16:creationId xmlns:a16="http://schemas.microsoft.com/office/drawing/2014/main" id="{7B7D4BE5-7480-4ABB-BF63-F382931242F2}"/>
                </a:ext>
              </a:extLst>
            </p:cNvPr>
            <p:cNvSpPr>
              <a:spLocks noChangeArrowheads="1"/>
            </p:cNvSpPr>
            <p:nvPr/>
          </p:nvSpPr>
          <p:spPr bwMode="auto">
            <a:xfrm>
              <a:off x="319" y="2304"/>
              <a:ext cx="5118" cy="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5" name="Rectangle 83">
              <a:extLst>
                <a:ext uri="{FF2B5EF4-FFF2-40B4-BE49-F238E27FC236}">
                  <a16:creationId xmlns:a16="http://schemas.microsoft.com/office/drawing/2014/main" id="{AC6BD7C3-58B0-452D-8A5F-EED2B4894425}"/>
                </a:ext>
              </a:extLst>
            </p:cNvPr>
            <p:cNvSpPr>
              <a:spLocks noChangeArrowheads="1"/>
            </p:cNvSpPr>
            <p:nvPr/>
          </p:nvSpPr>
          <p:spPr bwMode="auto">
            <a:xfrm>
              <a:off x="319" y="2309"/>
              <a:ext cx="5118" cy="4"/>
            </a:xfrm>
            <a:prstGeom prst="rect">
              <a:avLst/>
            </a:prstGeom>
            <a:solidFill>
              <a:srgbClr val="C1C1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6" name="Rectangle 84">
              <a:extLst>
                <a:ext uri="{FF2B5EF4-FFF2-40B4-BE49-F238E27FC236}">
                  <a16:creationId xmlns:a16="http://schemas.microsoft.com/office/drawing/2014/main" id="{6D68650D-A17C-4032-BA19-DD9B2EF54F8D}"/>
                </a:ext>
              </a:extLst>
            </p:cNvPr>
            <p:cNvSpPr>
              <a:spLocks noChangeArrowheads="1"/>
            </p:cNvSpPr>
            <p:nvPr/>
          </p:nvSpPr>
          <p:spPr bwMode="auto">
            <a:xfrm>
              <a:off x="319" y="2313"/>
              <a:ext cx="5118" cy="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7" name="Rectangle 85">
              <a:extLst>
                <a:ext uri="{FF2B5EF4-FFF2-40B4-BE49-F238E27FC236}">
                  <a16:creationId xmlns:a16="http://schemas.microsoft.com/office/drawing/2014/main" id="{3BDEE945-9AAC-430F-9B3F-E1E64F21BD14}"/>
                </a:ext>
              </a:extLst>
            </p:cNvPr>
            <p:cNvSpPr>
              <a:spLocks noChangeArrowheads="1"/>
            </p:cNvSpPr>
            <p:nvPr/>
          </p:nvSpPr>
          <p:spPr bwMode="auto">
            <a:xfrm>
              <a:off x="319" y="2318"/>
              <a:ext cx="5118" cy="5"/>
            </a:xfrm>
            <a:prstGeom prst="rect">
              <a:avLst/>
            </a:prstGeom>
            <a:solidFill>
              <a:srgbClr val="C3C3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8" name="Rectangle 86">
              <a:extLst>
                <a:ext uri="{FF2B5EF4-FFF2-40B4-BE49-F238E27FC236}">
                  <a16:creationId xmlns:a16="http://schemas.microsoft.com/office/drawing/2014/main" id="{4C57B315-7CAF-4153-A815-BA03A59A9882}"/>
                </a:ext>
              </a:extLst>
            </p:cNvPr>
            <p:cNvSpPr>
              <a:spLocks noChangeArrowheads="1"/>
            </p:cNvSpPr>
            <p:nvPr/>
          </p:nvSpPr>
          <p:spPr bwMode="auto">
            <a:xfrm>
              <a:off x="319" y="2323"/>
              <a:ext cx="5118" cy="5"/>
            </a:xfrm>
            <a:prstGeom prst="rect">
              <a:avLst/>
            </a:prstGeom>
            <a:solidFill>
              <a:srgbClr val="C4C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9" name="Rectangle 87">
              <a:extLst>
                <a:ext uri="{FF2B5EF4-FFF2-40B4-BE49-F238E27FC236}">
                  <a16:creationId xmlns:a16="http://schemas.microsoft.com/office/drawing/2014/main" id="{3FF860E6-EA64-4E07-A51E-4DF3DD5E61EC}"/>
                </a:ext>
              </a:extLst>
            </p:cNvPr>
            <p:cNvSpPr>
              <a:spLocks noChangeArrowheads="1"/>
            </p:cNvSpPr>
            <p:nvPr/>
          </p:nvSpPr>
          <p:spPr bwMode="auto">
            <a:xfrm>
              <a:off x="319" y="2328"/>
              <a:ext cx="5118" cy="5"/>
            </a:xfrm>
            <a:prstGeom prst="rect">
              <a:avLst/>
            </a:prstGeom>
            <a:solidFill>
              <a:srgbClr val="C5C5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0" name="Rectangle 88">
              <a:extLst>
                <a:ext uri="{FF2B5EF4-FFF2-40B4-BE49-F238E27FC236}">
                  <a16:creationId xmlns:a16="http://schemas.microsoft.com/office/drawing/2014/main" id="{2245FE0B-A213-4350-880C-95C7E1F526DC}"/>
                </a:ext>
              </a:extLst>
            </p:cNvPr>
            <p:cNvSpPr>
              <a:spLocks noChangeArrowheads="1"/>
            </p:cNvSpPr>
            <p:nvPr/>
          </p:nvSpPr>
          <p:spPr bwMode="auto">
            <a:xfrm>
              <a:off x="319" y="2333"/>
              <a:ext cx="5118" cy="5"/>
            </a:xfrm>
            <a:prstGeom prst="rect">
              <a:avLst/>
            </a:prstGeom>
            <a:solidFill>
              <a:srgbClr val="C6C6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1" name="Rectangle 89">
              <a:extLst>
                <a:ext uri="{FF2B5EF4-FFF2-40B4-BE49-F238E27FC236}">
                  <a16:creationId xmlns:a16="http://schemas.microsoft.com/office/drawing/2014/main" id="{9E3B149F-91CA-46D3-8793-F9AC98DF96F7}"/>
                </a:ext>
              </a:extLst>
            </p:cNvPr>
            <p:cNvSpPr>
              <a:spLocks noChangeArrowheads="1"/>
            </p:cNvSpPr>
            <p:nvPr/>
          </p:nvSpPr>
          <p:spPr bwMode="auto">
            <a:xfrm>
              <a:off x="319" y="2338"/>
              <a:ext cx="5118" cy="9"/>
            </a:xfrm>
            <a:prstGeom prst="rect">
              <a:avLst/>
            </a:prstGeom>
            <a:solidFill>
              <a:srgbClr val="C7C7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2" name="Rectangle 90">
              <a:extLst>
                <a:ext uri="{FF2B5EF4-FFF2-40B4-BE49-F238E27FC236}">
                  <a16:creationId xmlns:a16="http://schemas.microsoft.com/office/drawing/2014/main" id="{AE4166D6-B91B-4AD1-892B-DEE3E0868DAD}"/>
                </a:ext>
              </a:extLst>
            </p:cNvPr>
            <p:cNvSpPr>
              <a:spLocks noChangeArrowheads="1"/>
            </p:cNvSpPr>
            <p:nvPr/>
          </p:nvSpPr>
          <p:spPr bwMode="auto">
            <a:xfrm>
              <a:off x="319" y="2347"/>
              <a:ext cx="5118" cy="5"/>
            </a:xfrm>
            <a:prstGeom prst="rect">
              <a:avLst/>
            </a:prstGeom>
            <a:solidFill>
              <a:srgbClr val="C8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3" name="Line 91">
              <a:extLst>
                <a:ext uri="{FF2B5EF4-FFF2-40B4-BE49-F238E27FC236}">
                  <a16:creationId xmlns:a16="http://schemas.microsoft.com/office/drawing/2014/main" id="{F2714416-6F31-4F38-9470-035BBAAE19A5}"/>
                </a:ext>
              </a:extLst>
            </p:cNvPr>
            <p:cNvSpPr>
              <a:spLocks noChangeShapeType="1"/>
            </p:cNvSpPr>
            <p:nvPr/>
          </p:nvSpPr>
          <p:spPr bwMode="auto">
            <a:xfrm>
              <a:off x="337" y="2342"/>
              <a:ext cx="5088" cy="0"/>
            </a:xfrm>
            <a:prstGeom prst="line">
              <a:avLst/>
            </a:prstGeom>
            <a:noFill/>
            <a:ln w="95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4" name="Rectangle 92">
              <a:extLst>
                <a:ext uri="{FF2B5EF4-FFF2-40B4-BE49-F238E27FC236}">
                  <a16:creationId xmlns:a16="http://schemas.microsoft.com/office/drawing/2014/main" id="{0D135926-5E14-4CDC-9EE6-D29E043B1EE5}"/>
                </a:ext>
              </a:extLst>
            </p:cNvPr>
            <p:cNvSpPr>
              <a:spLocks noChangeArrowheads="1"/>
            </p:cNvSpPr>
            <p:nvPr/>
          </p:nvSpPr>
          <p:spPr bwMode="auto">
            <a:xfrm>
              <a:off x="331" y="1981"/>
              <a:ext cx="5100" cy="366"/>
            </a:xfrm>
            <a:prstGeom prst="rect">
              <a:avLst/>
            </a:pr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5" name="Line 93">
              <a:extLst>
                <a:ext uri="{FF2B5EF4-FFF2-40B4-BE49-F238E27FC236}">
                  <a16:creationId xmlns:a16="http://schemas.microsoft.com/office/drawing/2014/main" id="{1D3ED60A-B2B6-4685-962C-4400E1EE7581}"/>
                </a:ext>
              </a:extLst>
            </p:cNvPr>
            <p:cNvSpPr>
              <a:spLocks noChangeShapeType="1"/>
            </p:cNvSpPr>
            <p:nvPr/>
          </p:nvSpPr>
          <p:spPr bwMode="auto">
            <a:xfrm>
              <a:off x="2881" y="2347"/>
              <a:ext cx="0" cy="29"/>
            </a:xfrm>
            <a:prstGeom prst="line">
              <a:avLst/>
            </a:prstGeom>
            <a:noFill/>
            <a:ln w="952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1" name="Line 99">
              <a:extLst>
                <a:ext uri="{FF2B5EF4-FFF2-40B4-BE49-F238E27FC236}">
                  <a16:creationId xmlns:a16="http://schemas.microsoft.com/office/drawing/2014/main" id="{10923237-DFCB-4C67-9835-3532CE1180A8}"/>
                </a:ext>
              </a:extLst>
            </p:cNvPr>
            <p:cNvSpPr>
              <a:spLocks noChangeShapeType="1"/>
            </p:cNvSpPr>
            <p:nvPr/>
          </p:nvSpPr>
          <p:spPr bwMode="auto">
            <a:xfrm flipV="1">
              <a:off x="2881" y="1528"/>
              <a:ext cx="0" cy="453"/>
            </a:xfrm>
            <a:prstGeom prst="line">
              <a:avLst/>
            </a:prstGeom>
            <a:noFill/>
            <a:ln w="952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2" name="Rectangle 100">
              <a:extLst>
                <a:ext uri="{FF2B5EF4-FFF2-40B4-BE49-F238E27FC236}">
                  <a16:creationId xmlns:a16="http://schemas.microsoft.com/office/drawing/2014/main" id="{3068D739-7DEF-4E59-8FD6-74AABB68DF62}"/>
                </a:ext>
              </a:extLst>
            </p:cNvPr>
            <p:cNvSpPr>
              <a:spLocks noChangeArrowheads="1"/>
            </p:cNvSpPr>
            <p:nvPr/>
          </p:nvSpPr>
          <p:spPr bwMode="auto">
            <a:xfrm>
              <a:off x="2689" y="1321"/>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3" name="Rectangle 101">
              <a:extLst>
                <a:ext uri="{FF2B5EF4-FFF2-40B4-BE49-F238E27FC236}">
                  <a16:creationId xmlns:a16="http://schemas.microsoft.com/office/drawing/2014/main" id="{F7C028ED-34A7-4BA1-BE2C-F8ACE3816DC3}"/>
                </a:ext>
              </a:extLst>
            </p:cNvPr>
            <p:cNvSpPr>
              <a:spLocks noChangeArrowheads="1"/>
            </p:cNvSpPr>
            <p:nvPr/>
          </p:nvSpPr>
          <p:spPr bwMode="auto">
            <a:xfrm>
              <a:off x="2767" y="1321"/>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4" name="Rectangle 102">
              <a:extLst>
                <a:ext uri="{FF2B5EF4-FFF2-40B4-BE49-F238E27FC236}">
                  <a16:creationId xmlns:a16="http://schemas.microsoft.com/office/drawing/2014/main" id="{CFE75914-30EB-400A-9546-A3584FD8398C}"/>
                </a:ext>
              </a:extLst>
            </p:cNvPr>
            <p:cNvSpPr>
              <a:spLocks noChangeArrowheads="1"/>
            </p:cNvSpPr>
            <p:nvPr/>
          </p:nvSpPr>
          <p:spPr bwMode="auto">
            <a:xfrm>
              <a:off x="2797" y="1321"/>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5" name="Rectangle 103">
              <a:extLst>
                <a:ext uri="{FF2B5EF4-FFF2-40B4-BE49-F238E27FC236}">
                  <a16:creationId xmlns:a16="http://schemas.microsoft.com/office/drawing/2014/main" id="{A4DBB12C-B71B-4E71-A757-E556CD6568D2}"/>
                </a:ext>
              </a:extLst>
            </p:cNvPr>
            <p:cNvSpPr>
              <a:spLocks noChangeArrowheads="1"/>
            </p:cNvSpPr>
            <p:nvPr/>
          </p:nvSpPr>
          <p:spPr bwMode="auto">
            <a:xfrm>
              <a:off x="2881" y="1321"/>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6" name="Rectangle 104">
              <a:extLst>
                <a:ext uri="{FF2B5EF4-FFF2-40B4-BE49-F238E27FC236}">
                  <a16:creationId xmlns:a16="http://schemas.microsoft.com/office/drawing/2014/main" id="{D241E629-8AC7-4F9C-96AF-C2EAF946A943}"/>
                </a:ext>
              </a:extLst>
            </p:cNvPr>
            <p:cNvSpPr>
              <a:spLocks noChangeArrowheads="1"/>
            </p:cNvSpPr>
            <p:nvPr/>
          </p:nvSpPr>
          <p:spPr bwMode="auto">
            <a:xfrm>
              <a:off x="2911" y="1321"/>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7" name="Oval 105">
              <a:extLst>
                <a:ext uri="{FF2B5EF4-FFF2-40B4-BE49-F238E27FC236}">
                  <a16:creationId xmlns:a16="http://schemas.microsoft.com/office/drawing/2014/main" id="{519465A7-C250-4EE0-9F2E-4B13AB69733D}"/>
                </a:ext>
              </a:extLst>
            </p:cNvPr>
            <p:cNvSpPr>
              <a:spLocks noChangeArrowheads="1"/>
            </p:cNvSpPr>
            <p:nvPr/>
          </p:nvSpPr>
          <p:spPr bwMode="auto">
            <a:xfrm>
              <a:off x="2852" y="1505"/>
              <a:ext cx="57" cy="46"/>
            </a:xfrm>
            <a:prstGeom prst="ellipse">
              <a:avLst/>
            </a:prstGeom>
            <a:solidFill>
              <a:srgbClr val="C050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8" name="Oval 106">
              <a:extLst>
                <a:ext uri="{FF2B5EF4-FFF2-40B4-BE49-F238E27FC236}">
                  <a16:creationId xmlns:a16="http://schemas.microsoft.com/office/drawing/2014/main" id="{39AD8539-4EE7-4237-96C8-C8168C6C7E0E}"/>
                </a:ext>
              </a:extLst>
            </p:cNvPr>
            <p:cNvSpPr>
              <a:spLocks noChangeArrowheads="1"/>
            </p:cNvSpPr>
            <p:nvPr/>
          </p:nvSpPr>
          <p:spPr bwMode="auto">
            <a:xfrm>
              <a:off x="2852" y="1505"/>
              <a:ext cx="57" cy="46"/>
            </a:xfrm>
            <a:prstGeom prst="ellipse">
              <a:avLst/>
            </a:prstGeom>
            <a:noFill/>
            <a:ln w="9525" cap="rnd">
              <a:solidFill>
                <a:srgbClr val="772F2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9" name="Rectangle 107">
              <a:extLst>
                <a:ext uri="{FF2B5EF4-FFF2-40B4-BE49-F238E27FC236}">
                  <a16:creationId xmlns:a16="http://schemas.microsoft.com/office/drawing/2014/main" id="{8FEACE59-9201-4C01-B49D-A594A4A23FEB}"/>
                </a:ext>
              </a:extLst>
            </p:cNvPr>
            <p:cNvSpPr>
              <a:spLocks noChangeArrowheads="1"/>
            </p:cNvSpPr>
            <p:nvPr/>
          </p:nvSpPr>
          <p:spPr bwMode="auto">
            <a:xfrm>
              <a:off x="2317" y="1403"/>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0" name="Rectangle 108">
              <a:extLst>
                <a:ext uri="{FF2B5EF4-FFF2-40B4-BE49-F238E27FC236}">
                  <a16:creationId xmlns:a16="http://schemas.microsoft.com/office/drawing/2014/main" id="{E6AA4D9D-F351-41A9-B58C-915FBD888657}"/>
                </a:ext>
              </a:extLst>
            </p:cNvPr>
            <p:cNvSpPr>
              <a:spLocks noChangeArrowheads="1"/>
            </p:cNvSpPr>
            <p:nvPr/>
          </p:nvSpPr>
          <p:spPr bwMode="auto">
            <a:xfrm>
              <a:off x="2401" y="1403"/>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1" name="Rectangle 109">
              <a:extLst>
                <a:ext uri="{FF2B5EF4-FFF2-40B4-BE49-F238E27FC236}">
                  <a16:creationId xmlns:a16="http://schemas.microsoft.com/office/drawing/2014/main" id="{178F41D9-241E-428C-8C61-7908ABB74FAD}"/>
                </a:ext>
              </a:extLst>
            </p:cNvPr>
            <p:cNvSpPr>
              <a:spLocks noChangeArrowheads="1"/>
            </p:cNvSpPr>
            <p:nvPr/>
          </p:nvSpPr>
          <p:spPr bwMode="auto">
            <a:xfrm>
              <a:off x="2419" y="1403"/>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59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2" name="Rectangle 110">
              <a:extLst>
                <a:ext uri="{FF2B5EF4-FFF2-40B4-BE49-F238E27FC236}">
                  <a16:creationId xmlns:a16="http://schemas.microsoft.com/office/drawing/2014/main" id="{3FC51432-1F67-4966-99D4-330B43BDD6D5}"/>
                </a:ext>
              </a:extLst>
            </p:cNvPr>
            <p:cNvSpPr>
              <a:spLocks noChangeArrowheads="1"/>
            </p:cNvSpPr>
            <p:nvPr/>
          </p:nvSpPr>
          <p:spPr bwMode="auto">
            <a:xfrm>
              <a:off x="2503" y="1403"/>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3" name="Rectangle 111">
              <a:extLst>
                <a:ext uri="{FF2B5EF4-FFF2-40B4-BE49-F238E27FC236}">
                  <a16:creationId xmlns:a16="http://schemas.microsoft.com/office/drawing/2014/main" id="{345C73C1-5244-4B52-887C-6772C7A4F5CD}"/>
                </a:ext>
              </a:extLst>
            </p:cNvPr>
            <p:cNvSpPr>
              <a:spLocks noChangeArrowheads="1"/>
            </p:cNvSpPr>
            <p:nvPr/>
          </p:nvSpPr>
          <p:spPr bwMode="auto">
            <a:xfrm>
              <a:off x="2527" y="1403"/>
              <a:ext cx="13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59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4" name="Rectangle 112">
              <a:extLst>
                <a:ext uri="{FF2B5EF4-FFF2-40B4-BE49-F238E27FC236}">
                  <a16:creationId xmlns:a16="http://schemas.microsoft.com/office/drawing/2014/main" id="{3B6AE103-6E54-4E93-80A9-7744249DF386}"/>
                </a:ext>
              </a:extLst>
            </p:cNvPr>
            <p:cNvSpPr>
              <a:spLocks noChangeArrowheads="1"/>
            </p:cNvSpPr>
            <p:nvPr/>
          </p:nvSpPr>
          <p:spPr bwMode="auto">
            <a:xfrm>
              <a:off x="2623" y="1403"/>
              <a:ext cx="84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Final Outbound files Sent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5" name="Rectangle 113">
              <a:extLst>
                <a:ext uri="{FF2B5EF4-FFF2-40B4-BE49-F238E27FC236}">
                  <a16:creationId xmlns:a16="http://schemas.microsoft.com/office/drawing/2014/main" id="{D3E46A59-9452-4752-BC3D-EA415E1317B6}"/>
                </a:ext>
              </a:extLst>
            </p:cNvPr>
            <p:cNvSpPr>
              <a:spLocks noChangeArrowheads="1"/>
            </p:cNvSpPr>
            <p:nvPr/>
          </p:nvSpPr>
          <p:spPr bwMode="auto">
            <a:xfrm>
              <a:off x="3403" y="2159"/>
              <a:ext cx="228" cy="5"/>
            </a:xfrm>
            <a:prstGeom prst="rect">
              <a:avLst/>
            </a:prstGeom>
            <a:solidFill>
              <a:srgbClr val="739E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6" name="Rectangle 114">
              <a:extLst>
                <a:ext uri="{FF2B5EF4-FFF2-40B4-BE49-F238E27FC236}">
                  <a16:creationId xmlns:a16="http://schemas.microsoft.com/office/drawing/2014/main" id="{B09CA8E3-530F-4FFF-9A6E-C046088BC7C2}"/>
                </a:ext>
              </a:extLst>
            </p:cNvPr>
            <p:cNvSpPr>
              <a:spLocks noChangeArrowheads="1"/>
            </p:cNvSpPr>
            <p:nvPr/>
          </p:nvSpPr>
          <p:spPr bwMode="auto">
            <a:xfrm>
              <a:off x="3403" y="2164"/>
              <a:ext cx="228" cy="10"/>
            </a:xfrm>
            <a:prstGeom prst="rect">
              <a:avLst/>
            </a:prstGeom>
            <a:solidFill>
              <a:srgbClr val="517C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7" name="Rectangle 115">
              <a:extLst>
                <a:ext uri="{FF2B5EF4-FFF2-40B4-BE49-F238E27FC236}">
                  <a16:creationId xmlns:a16="http://schemas.microsoft.com/office/drawing/2014/main" id="{1D93F35D-984E-48BE-AEEA-B156700B54D7}"/>
                </a:ext>
              </a:extLst>
            </p:cNvPr>
            <p:cNvSpPr>
              <a:spLocks noChangeArrowheads="1"/>
            </p:cNvSpPr>
            <p:nvPr/>
          </p:nvSpPr>
          <p:spPr bwMode="auto">
            <a:xfrm>
              <a:off x="3403" y="2174"/>
              <a:ext cx="228" cy="5"/>
            </a:xfrm>
            <a:prstGeom prst="rect">
              <a:avLst/>
            </a:prstGeom>
            <a:solidFill>
              <a:srgbClr val="527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8" name="Rectangle 116">
              <a:extLst>
                <a:ext uri="{FF2B5EF4-FFF2-40B4-BE49-F238E27FC236}">
                  <a16:creationId xmlns:a16="http://schemas.microsoft.com/office/drawing/2014/main" id="{86D6332C-65F1-4428-86C2-542EAB90E9A4}"/>
                </a:ext>
              </a:extLst>
            </p:cNvPr>
            <p:cNvSpPr>
              <a:spLocks noChangeArrowheads="1"/>
            </p:cNvSpPr>
            <p:nvPr/>
          </p:nvSpPr>
          <p:spPr bwMode="auto">
            <a:xfrm>
              <a:off x="3403" y="2179"/>
              <a:ext cx="228" cy="4"/>
            </a:xfrm>
            <a:prstGeom prst="rect">
              <a:avLst/>
            </a:prstGeom>
            <a:solidFill>
              <a:srgbClr val="537E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9" name="Rectangle 117">
              <a:extLst>
                <a:ext uri="{FF2B5EF4-FFF2-40B4-BE49-F238E27FC236}">
                  <a16:creationId xmlns:a16="http://schemas.microsoft.com/office/drawing/2014/main" id="{31937973-04E0-4333-8C06-877663B49096}"/>
                </a:ext>
              </a:extLst>
            </p:cNvPr>
            <p:cNvSpPr>
              <a:spLocks noChangeArrowheads="1"/>
            </p:cNvSpPr>
            <p:nvPr/>
          </p:nvSpPr>
          <p:spPr bwMode="auto">
            <a:xfrm>
              <a:off x="3403" y="2183"/>
              <a:ext cx="228" cy="5"/>
            </a:xfrm>
            <a:prstGeom prst="rect">
              <a:avLst/>
            </a:prstGeom>
            <a:solidFill>
              <a:srgbClr val="547F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0" name="Rectangle 118">
              <a:extLst>
                <a:ext uri="{FF2B5EF4-FFF2-40B4-BE49-F238E27FC236}">
                  <a16:creationId xmlns:a16="http://schemas.microsoft.com/office/drawing/2014/main" id="{766AC1D5-FFE9-46CA-AA1A-C66070DB8E97}"/>
                </a:ext>
              </a:extLst>
            </p:cNvPr>
            <p:cNvSpPr>
              <a:spLocks noChangeArrowheads="1"/>
            </p:cNvSpPr>
            <p:nvPr/>
          </p:nvSpPr>
          <p:spPr bwMode="auto">
            <a:xfrm>
              <a:off x="3403" y="2188"/>
              <a:ext cx="228" cy="5"/>
            </a:xfrm>
            <a:prstGeom prst="rect">
              <a:avLst/>
            </a:prstGeom>
            <a:solidFill>
              <a:srgbClr val="558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1" name="Rectangle 119">
              <a:extLst>
                <a:ext uri="{FF2B5EF4-FFF2-40B4-BE49-F238E27FC236}">
                  <a16:creationId xmlns:a16="http://schemas.microsoft.com/office/drawing/2014/main" id="{C4897B5B-BF75-4A76-9B45-BFF2266A9620}"/>
                </a:ext>
              </a:extLst>
            </p:cNvPr>
            <p:cNvSpPr>
              <a:spLocks noChangeArrowheads="1"/>
            </p:cNvSpPr>
            <p:nvPr/>
          </p:nvSpPr>
          <p:spPr bwMode="auto">
            <a:xfrm>
              <a:off x="3403" y="2193"/>
              <a:ext cx="228" cy="5"/>
            </a:xfrm>
            <a:prstGeom prst="rect">
              <a:avLst/>
            </a:prstGeom>
            <a:solidFill>
              <a:srgbClr val="5681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2" name="Rectangle 120">
              <a:extLst>
                <a:ext uri="{FF2B5EF4-FFF2-40B4-BE49-F238E27FC236}">
                  <a16:creationId xmlns:a16="http://schemas.microsoft.com/office/drawing/2014/main" id="{79832932-215D-41BF-93FB-81F3BE10A600}"/>
                </a:ext>
              </a:extLst>
            </p:cNvPr>
            <p:cNvSpPr>
              <a:spLocks noChangeArrowheads="1"/>
            </p:cNvSpPr>
            <p:nvPr/>
          </p:nvSpPr>
          <p:spPr bwMode="auto">
            <a:xfrm>
              <a:off x="3403" y="2198"/>
              <a:ext cx="228" cy="5"/>
            </a:xfrm>
            <a:prstGeom prst="rect">
              <a:avLst/>
            </a:prstGeom>
            <a:solidFill>
              <a:srgbClr val="5782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3" name="Rectangle 121">
              <a:extLst>
                <a:ext uri="{FF2B5EF4-FFF2-40B4-BE49-F238E27FC236}">
                  <a16:creationId xmlns:a16="http://schemas.microsoft.com/office/drawing/2014/main" id="{BDC06392-AA36-4BB7-8269-D859731ACEF1}"/>
                </a:ext>
              </a:extLst>
            </p:cNvPr>
            <p:cNvSpPr>
              <a:spLocks noChangeArrowheads="1"/>
            </p:cNvSpPr>
            <p:nvPr/>
          </p:nvSpPr>
          <p:spPr bwMode="auto">
            <a:xfrm>
              <a:off x="3403" y="2203"/>
              <a:ext cx="228" cy="4"/>
            </a:xfrm>
            <a:prstGeom prst="rect">
              <a:avLst/>
            </a:prstGeom>
            <a:solidFill>
              <a:srgbClr val="5883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4" name="Rectangle 122">
              <a:extLst>
                <a:ext uri="{FF2B5EF4-FFF2-40B4-BE49-F238E27FC236}">
                  <a16:creationId xmlns:a16="http://schemas.microsoft.com/office/drawing/2014/main" id="{9D57B348-407E-44E4-91C0-2F801FF1A99D}"/>
                </a:ext>
              </a:extLst>
            </p:cNvPr>
            <p:cNvSpPr>
              <a:spLocks noChangeArrowheads="1"/>
            </p:cNvSpPr>
            <p:nvPr/>
          </p:nvSpPr>
          <p:spPr bwMode="auto">
            <a:xfrm>
              <a:off x="3403" y="2207"/>
              <a:ext cx="228" cy="5"/>
            </a:xfrm>
            <a:prstGeom prst="rect">
              <a:avLst/>
            </a:prstGeom>
            <a:solidFill>
              <a:srgbClr val="5984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5" name="Rectangle 123">
              <a:extLst>
                <a:ext uri="{FF2B5EF4-FFF2-40B4-BE49-F238E27FC236}">
                  <a16:creationId xmlns:a16="http://schemas.microsoft.com/office/drawing/2014/main" id="{9EFAED68-2787-453C-BCF5-EB33B5E7EF0F}"/>
                </a:ext>
              </a:extLst>
            </p:cNvPr>
            <p:cNvSpPr>
              <a:spLocks noChangeArrowheads="1"/>
            </p:cNvSpPr>
            <p:nvPr/>
          </p:nvSpPr>
          <p:spPr bwMode="auto">
            <a:xfrm>
              <a:off x="3403" y="2212"/>
              <a:ext cx="228" cy="5"/>
            </a:xfrm>
            <a:prstGeom prst="rect">
              <a:avLst/>
            </a:prstGeom>
            <a:solidFill>
              <a:srgbClr val="5A85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6" name="Rectangle 124">
              <a:extLst>
                <a:ext uri="{FF2B5EF4-FFF2-40B4-BE49-F238E27FC236}">
                  <a16:creationId xmlns:a16="http://schemas.microsoft.com/office/drawing/2014/main" id="{06F481DC-488C-4D7C-A43E-0A3702E9D39F}"/>
                </a:ext>
              </a:extLst>
            </p:cNvPr>
            <p:cNvSpPr>
              <a:spLocks noChangeArrowheads="1"/>
            </p:cNvSpPr>
            <p:nvPr/>
          </p:nvSpPr>
          <p:spPr bwMode="auto">
            <a:xfrm>
              <a:off x="3403" y="2217"/>
              <a:ext cx="228" cy="10"/>
            </a:xfrm>
            <a:prstGeom prst="rect">
              <a:avLst/>
            </a:prstGeom>
            <a:solidFill>
              <a:srgbClr val="5B86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7" name="Rectangle 125">
              <a:extLst>
                <a:ext uri="{FF2B5EF4-FFF2-40B4-BE49-F238E27FC236}">
                  <a16:creationId xmlns:a16="http://schemas.microsoft.com/office/drawing/2014/main" id="{8CB9D307-3275-4491-82E2-649B2C40F735}"/>
                </a:ext>
              </a:extLst>
            </p:cNvPr>
            <p:cNvSpPr>
              <a:spLocks noChangeArrowheads="1"/>
            </p:cNvSpPr>
            <p:nvPr/>
          </p:nvSpPr>
          <p:spPr bwMode="auto">
            <a:xfrm>
              <a:off x="3403" y="2227"/>
              <a:ext cx="228" cy="5"/>
            </a:xfrm>
            <a:prstGeom prst="rect">
              <a:avLst/>
            </a:prstGeom>
            <a:solidFill>
              <a:srgbClr val="5C87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8" name="Rectangle 126">
              <a:extLst>
                <a:ext uri="{FF2B5EF4-FFF2-40B4-BE49-F238E27FC236}">
                  <a16:creationId xmlns:a16="http://schemas.microsoft.com/office/drawing/2014/main" id="{2D1F4200-2FDE-4D90-BE2F-600FE56532D5}"/>
                </a:ext>
              </a:extLst>
            </p:cNvPr>
            <p:cNvSpPr>
              <a:spLocks noChangeArrowheads="1"/>
            </p:cNvSpPr>
            <p:nvPr/>
          </p:nvSpPr>
          <p:spPr bwMode="auto">
            <a:xfrm>
              <a:off x="3403" y="2232"/>
              <a:ext cx="228" cy="4"/>
            </a:xfrm>
            <a:prstGeom prst="rect">
              <a:avLst/>
            </a:prstGeom>
            <a:solidFill>
              <a:srgbClr val="5D88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9" name="Rectangle 127">
              <a:extLst>
                <a:ext uri="{FF2B5EF4-FFF2-40B4-BE49-F238E27FC236}">
                  <a16:creationId xmlns:a16="http://schemas.microsoft.com/office/drawing/2014/main" id="{BE2BB6D7-9282-405E-B6BA-11F3CE07C61F}"/>
                </a:ext>
              </a:extLst>
            </p:cNvPr>
            <p:cNvSpPr>
              <a:spLocks noChangeArrowheads="1"/>
            </p:cNvSpPr>
            <p:nvPr/>
          </p:nvSpPr>
          <p:spPr bwMode="auto">
            <a:xfrm>
              <a:off x="3403" y="2236"/>
              <a:ext cx="228" cy="5"/>
            </a:xfrm>
            <a:prstGeom prst="rect">
              <a:avLst/>
            </a:prstGeom>
            <a:solidFill>
              <a:srgbClr val="5E89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0" name="Rectangle 128">
              <a:extLst>
                <a:ext uri="{FF2B5EF4-FFF2-40B4-BE49-F238E27FC236}">
                  <a16:creationId xmlns:a16="http://schemas.microsoft.com/office/drawing/2014/main" id="{C07BB013-A0EA-45C2-A7F3-C2E272D5ACC8}"/>
                </a:ext>
              </a:extLst>
            </p:cNvPr>
            <p:cNvSpPr>
              <a:spLocks noChangeArrowheads="1"/>
            </p:cNvSpPr>
            <p:nvPr/>
          </p:nvSpPr>
          <p:spPr bwMode="auto">
            <a:xfrm>
              <a:off x="3403" y="2241"/>
              <a:ext cx="228" cy="10"/>
            </a:xfrm>
            <a:prstGeom prst="rect">
              <a:avLst/>
            </a:prstGeom>
            <a:solidFill>
              <a:srgbClr val="5F8A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1" name="Rectangle 129">
              <a:extLst>
                <a:ext uri="{FF2B5EF4-FFF2-40B4-BE49-F238E27FC236}">
                  <a16:creationId xmlns:a16="http://schemas.microsoft.com/office/drawing/2014/main" id="{920B037D-315D-4AA4-95DA-79DB400282BF}"/>
                </a:ext>
              </a:extLst>
            </p:cNvPr>
            <p:cNvSpPr>
              <a:spLocks noChangeArrowheads="1"/>
            </p:cNvSpPr>
            <p:nvPr/>
          </p:nvSpPr>
          <p:spPr bwMode="auto">
            <a:xfrm>
              <a:off x="3403" y="2251"/>
              <a:ext cx="228" cy="5"/>
            </a:xfrm>
            <a:prstGeom prst="rect">
              <a:avLst/>
            </a:prstGeom>
            <a:solidFill>
              <a:srgbClr val="618C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2" name="Rectangle 130">
              <a:extLst>
                <a:ext uri="{FF2B5EF4-FFF2-40B4-BE49-F238E27FC236}">
                  <a16:creationId xmlns:a16="http://schemas.microsoft.com/office/drawing/2014/main" id="{5D2EF5AF-C863-4FAF-9253-7A148D5C88D6}"/>
                </a:ext>
              </a:extLst>
            </p:cNvPr>
            <p:cNvSpPr>
              <a:spLocks noChangeArrowheads="1"/>
            </p:cNvSpPr>
            <p:nvPr/>
          </p:nvSpPr>
          <p:spPr bwMode="auto">
            <a:xfrm>
              <a:off x="3403" y="2256"/>
              <a:ext cx="228" cy="4"/>
            </a:xfrm>
            <a:prstGeom prst="rect">
              <a:avLst/>
            </a:prstGeom>
            <a:solidFill>
              <a:srgbClr val="628D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3" name="Rectangle 131">
              <a:extLst>
                <a:ext uri="{FF2B5EF4-FFF2-40B4-BE49-F238E27FC236}">
                  <a16:creationId xmlns:a16="http://schemas.microsoft.com/office/drawing/2014/main" id="{3D097524-0AD2-4423-8482-8280711F50FF}"/>
                </a:ext>
              </a:extLst>
            </p:cNvPr>
            <p:cNvSpPr>
              <a:spLocks noChangeArrowheads="1"/>
            </p:cNvSpPr>
            <p:nvPr/>
          </p:nvSpPr>
          <p:spPr bwMode="auto">
            <a:xfrm>
              <a:off x="3403" y="2260"/>
              <a:ext cx="228" cy="5"/>
            </a:xfrm>
            <a:prstGeom prst="rect">
              <a:avLst/>
            </a:prstGeom>
            <a:solidFill>
              <a:srgbClr val="638E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4" name="Rectangle 132">
              <a:extLst>
                <a:ext uri="{FF2B5EF4-FFF2-40B4-BE49-F238E27FC236}">
                  <a16:creationId xmlns:a16="http://schemas.microsoft.com/office/drawing/2014/main" id="{C38B6ABE-A88C-4D2D-A21B-60BBA853EEFD}"/>
                </a:ext>
              </a:extLst>
            </p:cNvPr>
            <p:cNvSpPr>
              <a:spLocks noChangeArrowheads="1"/>
            </p:cNvSpPr>
            <p:nvPr/>
          </p:nvSpPr>
          <p:spPr bwMode="auto">
            <a:xfrm>
              <a:off x="3403" y="2265"/>
              <a:ext cx="228" cy="10"/>
            </a:xfrm>
            <a:prstGeom prst="rect">
              <a:avLst/>
            </a:prstGeom>
            <a:solidFill>
              <a:srgbClr val="648F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5" name="Rectangle 133">
              <a:extLst>
                <a:ext uri="{FF2B5EF4-FFF2-40B4-BE49-F238E27FC236}">
                  <a16:creationId xmlns:a16="http://schemas.microsoft.com/office/drawing/2014/main" id="{16E61842-EC68-46F0-8FFD-5AC4764F71C0}"/>
                </a:ext>
              </a:extLst>
            </p:cNvPr>
            <p:cNvSpPr>
              <a:spLocks noChangeArrowheads="1"/>
            </p:cNvSpPr>
            <p:nvPr/>
          </p:nvSpPr>
          <p:spPr bwMode="auto">
            <a:xfrm>
              <a:off x="3403" y="2275"/>
              <a:ext cx="228" cy="5"/>
            </a:xfrm>
            <a:prstGeom prst="rect">
              <a:avLst/>
            </a:prstGeom>
            <a:solidFill>
              <a:srgbClr val="6590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6" name="Rectangle 134">
              <a:extLst>
                <a:ext uri="{FF2B5EF4-FFF2-40B4-BE49-F238E27FC236}">
                  <a16:creationId xmlns:a16="http://schemas.microsoft.com/office/drawing/2014/main" id="{51F575E0-C5B1-4F53-934B-48C486CA9527}"/>
                </a:ext>
              </a:extLst>
            </p:cNvPr>
            <p:cNvSpPr>
              <a:spLocks noChangeArrowheads="1"/>
            </p:cNvSpPr>
            <p:nvPr/>
          </p:nvSpPr>
          <p:spPr bwMode="auto">
            <a:xfrm>
              <a:off x="3403" y="2280"/>
              <a:ext cx="228" cy="5"/>
            </a:xfrm>
            <a:prstGeom prst="rect">
              <a:avLst/>
            </a:prstGeom>
            <a:solidFill>
              <a:srgbClr val="6691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7" name="Rectangle 135">
              <a:extLst>
                <a:ext uri="{FF2B5EF4-FFF2-40B4-BE49-F238E27FC236}">
                  <a16:creationId xmlns:a16="http://schemas.microsoft.com/office/drawing/2014/main" id="{489E000F-DFCB-4E7B-B69E-1A6BA94E99A8}"/>
                </a:ext>
              </a:extLst>
            </p:cNvPr>
            <p:cNvSpPr>
              <a:spLocks noChangeArrowheads="1"/>
            </p:cNvSpPr>
            <p:nvPr/>
          </p:nvSpPr>
          <p:spPr bwMode="auto">
            <a:xfrm>
              <a:off x="3403" y="2285"/>
              <a:ext cx="228" cy="4"/>
            </a:xfrm>
            <a:prstGeom prst="rect">
              <a:avLst/>
            </a:prstGeom>
            <a:solidFill>
              <a:srgbClr val="679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8" name="Rectangle 136">
              <a:extLst>
                <a:ext uri="{FF2B5EF4-FFF2-40B4-BE49-F238E27FC236}">
                  <a16:creationId xmlns:a16="http://schemas.microsoft.com/office/drawing/2014/main" id="{B17761AE-ABB1-4B81-81D5-6E29145A16F4}"/>
                </a:ext>
              </a:extLst>
            </p:cNvPr>
            <p:cNvSpPr>
              <a:spLocks noChangeArrowheads="1"/>
            </p:cNvSpPr>
            <p:nvPr/>
          </p:nvSpPr>
          <p:spPr bwMode="auto">
            <a:xfrm>
              <a:off x="3403" y="2289"/>
              <a:ext cx="228" cy="10"/>
            </a:xfrm>
            <a:prstGeom prst="rect">
              <a:avLst/>
            </a:prstGeom>
            <a:solidFill>
              <a:srgbClr val="689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9" name="Rectangle 137">
              <a:extLst>
                <a:ext uri="{FF2B5EF4-FFF2-40B4-BE49-F238E27FC236}">
                  <a16:creationId xmlns:a16="http://schemas.microsoft.com/office/drawing/2014/main" id="{EAE60B73-0108-479F-BAA4-306BFB5809CC}"/>
                </a:ext>
              </a:extLst>
            </p:cNvPr>
            <p:cNvSpPr>
              <a:spLocks noChangeArrowheads="1"/>
            </p:cNvSpPr>
            <p:nvPr/>
          </p:nvSpPr>
          <p:spPr bwMode="auto">
            <a:xfrm>
              <a:off x="3403" y="2299"/>
              <a:ext cx="228" cy="5"/>
            </a:xfrm>
            <a:prstGeom prst="rect">
              <a:avLst/>
            </a:prstGeom>
            <a:solidFill>
              <a:srgbClr val="6994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0" name="Rectangle 138">
              <a:extLst>
                <a:ext uri="{FF2B5EF4-FFF2-40B4-BE49-F238E27FC236}">
                  <a16:creationId xmlns:a16="http://schemas.microsoft.com/office/drawing/2014/main" id="{165CBB52-3A1E-4158-B368-76454C00BECA}"/>
                </a:ext>
              </a:extLst>
            </p:cNvPr>
            <p:cNvSpPr>
              <a:spLocks noChangeArrowheads="1"/>
            </p:cNvSpPr>
            <p:nvPr/>
          </p:nvSpPr>
          <p:spPr bwMode="auto">
            <a:xfrm>
              <a:off x="3403" y="2304"/>
              <a:ext cx="228" cy="5"/>
            </a:xfrm>
            <a:prstGeom prst="rect">
              <a:avLst/>
            </a:prstGeom>
            <a:solidFill>
              <a:srgbClr val="6A95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1" name="Rectangle 139">
              <a:extLst>
                <a:ext uri="{FF2B5EF4-FFF2-40B4-BE49-F238E27FC236}">
                  <a16:creationId xmlns:a16="http://schemas.microsoft.com/office/drawing/2014/main" id="{47CC4F72-1F8F-41A0-88EC-BF9D3F818E79}"/>
                </a:ext>
              </a:extLst>
            </p:cNvPr>
            <p:cNvSpPr>
              <a:spLocks noChangeArrowheads="1"/>
            </p:cNvSpPr>
            <p:nvPr/>
          </p:nvSpPr>
          <p:spPr bwMode="auto">
            <a:xfrm>
              <a:off x="3403" y="2309"/>
              <a:ext cx="228" cy="4"/>
            </a:xfrm>
            <a:prstGeom prst="rect">
              <a:avLst/>
            </a:prstGeom>
            <a:solidFill>
              <a:srgbClr val="6B96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2" name="Rectangle 140">
              <a:extLst>
                <a:ext uri="{FF2B5EF4-FFF2-40B4-BE49-F238E27FC236}">
                  <a16:creationId xmlns:a16="http://schemas.microsoft.com/office/drawing/2014/main" id="{7A348497-6559-411F-A033-7F6893E93289}"/>
                </a:ext>
              </a:extLst>
            </p:cNvPr>
            <p:cNvSpPr>
              <a:spLocks noChangeArrowheads="1"/>
            </p:cNvSpPr>
            <p:nvPr/>
          </p:nvSpPr>
          <p:spPr bwMode="auto">
            <a:xfrm>
              <a:off x="3403" y="2313"/>
              <a:ext cx="228" cy="5"/>
            </a:xfrm>
            <a:prstGeom prst="rect">
              <a:avLst/>
            </a:prstGeom>
            <a:solidFill>
              <a:srgbClr val="6C97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3" name="Rectangle 141">
              <a:extLst>
                <a:ext uri="{FF2B5EF4-FFF2-40B4-BE49-F238E27FC236}">
                  <a16:creationId xmlns:a16="http://schemas.microsoft.com/office/drawing/2014/main" id="{A9617116-E35F-4BFA-962D-FA40B1BA8232}"/>
                </a:ext>
              </a:extLst>
            </p:cNvPr>
            <p:cNvSpPr>
              <a:spLocks noChangeArrowheads="1"/>
            </p:cNvSpPr>
            <p:nvPr/>
          </p:nvSpPr>
          <p:spPr bwMode="auto">
            <a:xfrm>
              <a:off x="3403" y="2318"/>
              <a:ext cx="228" cy="5"/>
            </a:xfrm>
            <a:prstGeom prst="rect">
              <a:avLst/>
            </a:prstGeom>
            <a:solidFill>
              <a:srgbClr val="6D98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4" name="Rectangle 142">
              <a:extLst>
                <a:ext uri="{FF2B5EF4-FFF2-40B4-BE49-F238E27FC236}">
                  <a16:creationId xmlns:a16="http://schemas.microsoft.com/office/drawing/2014/main" id="{A0E5E760-21E8-498D-94E3-C8C3CE25E90A}"/>
                </a:ext>
              </a:extLst>
            </p:cNvPr>
            <p:cNvSpPr>
              <a:spLocks noChangeArrowheads="1"/>
            </p:cNvSpPr>
            <p:nvPr/>
          </p:nvSpPr>
          <p:spPr bwMode="auto">
            <a:xfrm>
              <a:off x="3403" y="2323"/>
              <a:ext cx="228" cy="5"/>
            </a:xfrm>
            <a:prstGeom prst="rect">
              <a:avLst/>
            </a:prstGeom>
            <a:solidFill>
              <a:srgbClr val="6E99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5" name="Rectangle 143">
              <a:extLst>
                <a:ext uri="{FF2B5EF4-FFF2-40B4-BE49-F238E27FC236}">
                  <a16:creationId xmlns:a16="http://schemas.microsoft.com/office/drawing/2014/main" id="{5509B5B6-9C40-4CEB-8E7C-69255FF100DE}"/>
                </a:ext>
              </a:extLst>
            </p:cNvPr>
            <p:cNvSpPr>
              <a:spLocks noChangeArrowheads="1"/>
            </p:cNvSpPr>
            <p:nvPr/>
          </p:nvSpPr>
          <p:spPr bwMode="auto">
            <a:xfrm>
              <a:off x="3403" y="2328"/>
              <a:ext cx="228" cy="5"/>
            </a:xfrm>
            <a:prstGeom prst="rect">
              <a:avLst/>
            </a:prstGeom>
            <a:solidFill>
              <a:srgbClr val="6F9A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6" name="Rectangle 144">
              <a:extLst>
                <a:ext uri="{FF2B5EF4-FFF2-40B4-BE49-F238E27FC236}">
                  <a16:creationId xmlns:a16="http://schemas.microsoft.com/office/drawing/2014/main" id="{E5C1CB99-E895-4D98-9DBD-CD0854FC103C}"/>
                </a:ext>
              </a:extLst>
            </p:cNvPr>
            <p:cNvSpPr>
              <a:spLocks noChangeArrowheads="1"/>
            </p:cNvSpPr>
            <p:nvPr/>
          </p:nvSpPr>
          <p:spPr bwMode="auto">
            <a:xfrm>
              <a:off x="3403" y="2333"/>
              <a:ext cx="228" cy="5"/>
            </a:xfrm>
            <a:prstGeom prst="rect">
              <a:avLst/>
            </a:prstGeom>
            <a:solidFill>
              <a:srgbClr val="709B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7" name="Rectangle 145">
              <a:extLst>
                <a:ext uri="{FF2B5EF4-FFF2-40B4-BE49-F238E27FC236}">
                  <a16:creationId xmlns:a16="http://schemas.microsoft.com/office/drawing/2014/main" id="{67DBF9BA-E2DF-41D7-80AD-EE06A7E7BB2F}"/>
                </a:ext>
              </a:extLst>
            </p:cNvPr>
            <p:cNvSpPr>
              <a:spLocks noChangeArrowheads="1"/>
            </p:cNvSpPr>
            <p:nvPr/>
          </p:nvSpPr>
          <p:spPr bwMode="auto">
            <a:xfrm>
              <a:off x="3403" y="2338"/>
              <a:ext cx="228" cy="9"/>
            </a:xfrm>
            <a:prstGeom prst="rect">
              <a:avLst/>
            </a:prstGeom>
            <a:solidFill>
              <a:srgbClr val="719C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8" name="Rectangle 146">
              <a:extLst>
                <a:ext uri="{FF2B5EF4-FFF2-40B4-BE49-F238E27FC236}">
                  <a16:creationId xmlns:a16="http://schemas.microsoft.com/office/drawing/2014/main" id="{FB6F3BF2-41ED-4945-B1A8-A4AB2AD23A29}"/>
                </a:ext>
              </a:extLst>
            </p:cNvPr>
            <p:cNvSpPr>
              <a:spLocks noChangeArrowheads="1"/>
            </p:cNvSpPr>
            <p:nvPr/>
          </p:nvSpPr>
          <p:spPr bwMode="auto">
            <a:xfrm>
              <a:off x="3403" y="2347"/>
              <a:ext cx="228" cy="5"/>
            </a:xfrm>
            <a:prstGeom prst="rect">
              <a:avLst/>
            </a:prstGeom>
            <a:solidFill>
              <a:srgbClr val="729D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9" name="Rectangle 147">
              <a:extLst>
                <a:ext uri="{FF2B5EF4-FFF2-40B4-BE49-F238E27FC236}">
                  <a16:creationId xmlns:a16="http://schemas.microsoft.com/office/drawing/2014/main" id="{A8CC4ED5-D65D-40C2-BA87-C22BFE733983}"/>
                </a:ext>
              </a:extLst>
            </p:cNvPr>
            <p:cNvSpPr>
              <a:spLocks noChangeArrowheads="1"/>
            </p:cNvSpPr>
            <p:nvPr/>
          </p:nvSpPr>
          <p:spPr bwMode="auto">
            <a:xfrm>
              <a:off x="3403" y="1976"/>
              <a:ext cx="228" cy="5"/>
            </a:xfrm>
            <a:prstGeom prst="rect">
              <a:avLst/>
            </a:prstGeom>
            <a:solidFill>
              <a:srgbClr val="82A0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0" name="Rectangle 148">
              <a:extLst>
                <a:ext uri="{FF2B5EF4-FFF2-40B4-BE49-F238E27FC236}">
                  <a16:creationId xmlns:a16="http://schemas.microsoft.com/office/drawing/2014/main" id="{A7205D53-11C0-4BF0-9E62-D6961FD19DF1}"/>
                </a:ext>
              </a:extLst>
            </p:cNvPr>
            <p:cNvSpPr>
              <a:spLocks noChangeArrowheads="1"/>
            </p:cNvSpPr>
            <p:nvPr/>
          </p:nvSpPr>
          <p:spPr bwMode="auto">
            <a:xfrm>
              <a:off x="3403" y="1981"/>
              <a:ext cx="228" cy="5"/>
            </a:xfrm>
            <a:prstGeom prst="rect">
              <a:avLst/>
            </a:prstGeom>
            <a:solidFill>
              <a:srgbClr val="CAD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1" name="Rectangle 149">
              <a:extLst>
                <a:ext uri="{FF2B5EF4-FFF2-40B4-BE49-F238E27FC236}">
                  <a16:creationId xmlns:a16="http://schemas.microsoft.com/office/drawing/2014/main" id="{62D9F765-DA13-4ECA-8FDA-2B1B6CD31568}"/>
                </a:ext>
              </a:extLst>
            </p:cNvPr>
            <p:cNvSpPr>
              <a:spLocks noChangeArrowheads="1"/>
            </p:cNvSpPr>
            <p:nvPr/>
          </p:nvSpPr>
          <p:spPr bwMode="auto">
            <a:xfrm>
              <a:off x="3403" y="1986"/>
              <a:ext cx="228" cy="5"/>
            </a:xfrm>
            <a:prstGeom prst="rect">
              <a:avLst/>
            </a:prstGeom>
            <a:solidFill>
              <a:srgbClr val="C8D5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2" name="Rectangle 150">
              <a:extLst>
                <a:ext uri="{FF2B5EF4-FFF2-40B4-BE49-F238E27FC236}">
                  <a16:creationId xmlns:a16="http://schemas.microsoft.com/office/drawing/2014/main" id="{89F43A9A-AB4E-4E31-B583-70F20C465C3B}"/>
                </a:ext>
              </a:extLst>
            </p:cNvPr>
            <p:cNvSpPr>
              <a:spLocks noChangeArrowheads="1"/>
            </p:cNvSpPr>
            <p:nvPr/>
          </p:nvSpPr>
          <p:spPr bwMode="auto">
            <a:xfrm>
              <a:off x="3403" y="1991"/>
              <a:ext cx="228" cy="5"/>
            </a:xfrm>
            <a:prstGeom prst="rect">
              <a:avLst/>
            </a:prstGeom>
            <a:solidFill>
              <a:srgbClr val="C6D4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3" name="Rectangle 151">
              <a:extLst>
                <a:ext uri="{FF2B5EF4-FFF2-40B4-BE49-F238E27FC236}">
                  <a16:creationId xmlns:a16="http://schemas.microsoft.com/office/drawing/2014/main" id="{98975C29-D2DC-4E80-9228-CC448A9A48B2}"/>
                </a:ext>
              </a:extLst>
            </p:cNvPr>
            <p:cNvSpPr>
              <a:spLocks noChangeArrowheads="1"/>
            </p:cNvSpPr>
            <p:nvPr/>
          </p:nvSpPr>
          <p:spPr bwMode="auto">
            <a:xfrm>
              <a:off x="3403" y="1996"/>
              <a:ext cx="228" cy="4"/>
            </a:xfrm>
            <a:prstGeom prst="rect">
              <a:avLst/>
            </a:prstGeom>
            <a:solidFill>
              <a:srgbClr val="C4D3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4" name="Rectangle 152">
              <a:extLst>
                <a:ext uri="{FF2B5EF4-FFF2-40B4-BE49-F238E27FC236}">
                  <a16:creationId xmlns:a16="http://schemas.microsoft.com/office/drawing/2014/main" id="{760EEE67-43F3-445A-B103-918A33996196}"/>
                </a:ext>
              </a:extLst>
            </p:cNvPr>
            <p:cNvSpPr>
              <a:spLocks noChangeArrowheads="1"/>
            </p:cNvSpPr>
            <p:nvPr/>
          </p:nvSpPr>
          <p:spPr bwMode="auto">
            <a:xfrm>
              <a:off x="3403" y="2000"/>
              <a:ext cx="228" cy="5"/>
            </a:xfrm>
            <a:prstGeom prst="rect">
              <a:avLst/>
            </a:prstGeom>
            <a:solidFill>
              <a:srgbClr val="C3D1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5" name="Rectangle 153">
              <a:extLst>
                <a:ext uri="{FF2B5EF4-FFF2-40B4-BE49-F238E27FC236}">
                  <a16:creationId xmlns:a16="http://schemas.microsoft.com/office/drawing/2014/main" id="{51372EBC-07CC-44B2-8163-5B5273708EEF}"/>
                </a:ext>
              </a:extLst>
            </p:cNvPr>
            <p:cNvSpPr>
              <a:spLocks noChangeArrowheads="1"/>
            </p:cNvSpPr>
            <p:nvPr/>
          </p:nvSpPr>
          <p:spPr bwMode="auto">
            <a:xfrm>
              <a:off x="3403" y="2005"/>
              <a:ext cx="228" cy="5"/>
            </a:xfrm>
            <a:prstGeom prst="rect">
              <a:avLst/>
            </a:prstGeom>
            <a:solidFill>
              <a:srgbClr val="C1D0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6" name="Rectangle 154">
              <a:extLst>
                <a:ext uri="{FF2B5EF4-FFF2-40B4-BE49-F238E27FC236}">
                  <a16:creationId xmlns:a16="http://schemas.microsoft.com/office/drawing/2014/main" id="{0F48048F-204E-4FA2-A7DB-5873065D0AA3}"/>
                </a:ext>
              </a:extLst>
            </p:cNvPr>
            <p:cNvSpPr>
              <a:spLocks noChangeArrowheads="1"/>
            </p:cNvSpPr>
            <p:nvPr/>
          </p:nvSpPr>
          <p:spPr bwMode="auto">
            <a:xfrm>
              <a:off x="3403" y="2010"/>
              <a:ext cx="228" cy="5"/>
            </a:xfrm>
            <a:prstGeom prst="rect">
              <a:avLst/>
            </a:prstGeom>
            <a:solidFill>
              <a:srgbClr val="BFCEE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7" name="Rectangle 155">
              <a:extLst>
                <a:ext uri="{FF2B5EF4-FFF2-40B4-BE49-F238E27FC236}">
                  <a16:creationId xmlns:a16="http://schemas.microsoft.com/office/drawing/2014/main" id="{D43269F9-86E7-4F92-AE28-1D17F635D89C}"/>
                </a:ext>
              </a:extLst>
            </p:cNvPr>
            <p:cNvSpPr>
              <a:spLocks noChangeArrowheads="1"/>
            </p:cNvSpPr>
            <p:nvPr/>
          </p:nvSpPr>
          <p:spPr bwMode="auto">
            <a:xfrm>
              <a:off x="3403" y="2015"/>
              <a:ext cx="228" cy="5"/>
            </a:xfrm>
            <a:prstGeom prst="rect">
              <a:avLst/>
            </a:prstGeom>
            <a:solidFill>
              <a:srgbClr val="BDCD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8" name="Rectangle 156">
              <a:extLst>
                <a:ext uri="{FF2B5EF4-FFF2-40B4-BE49-F238E27FC236}">
                  <a16:creationId xmlns:a16="http://schemas.microsoft.com/office/drawing/2014/main" id="{14DAC1D1-7C7D-43CB-8F7F-DD39643F78F4}"/>
                </a:ext>
              </a:extLst>
            </p:cNvPr>
            <p:cNvSpPr>
              <a:spLocks noChangeArrowheads="1"/>
            </p:cNvSpPr>
            <p:nvPr/>
          </p:nvSpPr>
          <p:spPr bwMode="auto">
            <a:xfrm>
              <a:off x="3403" y="2020"/>
              <a:ext cx="228" cy="4"/>
            </a:xfrm>
            <a:prstGeom prst="rect">
              <a:avLst/>
            </a:prstGeom>
            <a:solidFill>
              <a:srgbClr val="BBCC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9" name="Rectangle 157">
              <a:extLst>
                <a:ext uri="{FF2B5EF4-FFF2-40B4-BE49-F238E27FC236}">
                  <a16:creationId xmlns:a16="http://schemas.microsoft.com/office/drawing/2014/main" id="{EF892763-A8DD-481D-898F-5B61CFEB8EB0}"/>
                </a:ext>
              </a:extLst>
            </p:cNvPr>
            <p:cNvSpPr>
              <a:spLocks noChangeArrowheads="1"/>
            </p:cNvSpPr>
            <p:nvPr/>
          </p:nvSpPr>
          <p:spPr bwMode="auto">
            <a:xfrm>
              <a:off x="3403" y="2024"/>
              <a:ext cx="228" cy="5"/>
            </a:xfrm>
            <a:prstGeom prst="rect">
              <a:avLst/>
            </a:prstGeom>
            <a:solidFill>
              <a:srgbClr val="BACA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0" name="Rectangle 158">
              <a:extLst>
                <a:ext uri="{FF2B5EF4-FFF2-40B4-BE49-F238E27FC236}">
                  <a16:creationId xmlns:a16="http://schemas.microsoft.com/office/drawing/2014/main" id="{7303C210-565E-4A9B-A8C7-8DDB15A25730}"/>
                </a:ext>
              </a:extLst>
            </p:cNvPr>
            <p:cNvSpPr>
              <a:spLocks noChangeArrowheads="1"/>
            </p:cNvSpPr>
            <p:nvPr/>
          </p:nvSpPr>
          <p:spPr bwMode="auto">
            <a:xfrm>
              <a:off x="3403" y="2029"/>
              <a:ext cx="228" cy="5"/>
            </a:xfrm>
            <a:prstGeom prst="rect">
              <a:avLst/>
            </a:prstGeom>
            <a:solidFill>
              <a:srgbClr val="B8C9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1" name="Rectangle 159">
              <a:extLst>
                <a:ext uri="{FF2B5EF4-FFF2-40B4-BE49-F238E27FC236}">
                  <a16:creationId xmlns:a16="http://schemas.microsoft.com/office/drawing/2014/main" id="{F6E1D0F8-D455-44F7-95EF-F58B8EBB3DCF}"/>
                </a:ext>
              </a:extLst>
            </p:cNvPr>
            <p:cNvSpPr>
              <a:spLocks noChangeArrowheads="1"/>
            </p:cNvSpPr>
            <p:nvPr/>
          </p:nvSpPr>
          <p:spPr bwMode="auto">
            <a:xfrm>
              <a:off x="3403" y="2034"/>
              <a:ext cx="228" cy="5"/>
            </a:xfrm>
            <a:prstGeom prst="rect">
              <a:avLst/>
            </a:prstGeom>
            <a:solidFill>
              <a:srgbClr val="B6C7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2" name="Rectangle 160">
              <a:extLst>
                <a:ext uri="{FF2B5EF4-FFF2-40B4-BE49-F238E27FC236}">
                  <a16:creationId xmlns:a16="http://schemas.microsoft.com/office/drawing/2014/main" id="{487997DF-CBBB-4274-BBB9-44724BAC1E0D}"/>
                </a:ext>
              </a:extLst>
            </p:cNvPr>
            <p:cNvSpPr>
              <a:spLocks noChangeArrowheads="1"/>
            </p:cNvSpPr>
            <p:nvPr/>
          </p:nvSpPr>
          <p:spPr bwMode="auto">
            <a:xfrm>
              <a:off x="3403" y="2039"/>
              <a:ext cx="228" cy="5"/>
            </a:xfrm>
            <a:prstGeom prst="rect">
              <a:avLst/>
            </a:prstGeom>
            <a:solidFill>
              <a:srgbClr val="B4C6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3" name="Rectangle 161">
              <a:extLst>
                <a:ext uri="{FF2B5EF4-FFF2-40B4-BE49-F238E27FC236}">
                  <a16:creationId xmlns:a16="http://schemas.microsoft.com/office/drawing/2014/main" id="{F4B34BCE-603A-4946-A7DD-4CD68FA1B16A}"/>
                </a:ext>
              </a:extLst>
            </p:cNvPr>
            <p:cNvSpPr>
              <a:spLocks noChangeArrowheads="1"/>
            </p:cNvSpPr>
            <p:nvPr/>
          </p:nvSpPr>
          <p:spPr bwMode="auto">
            <a:xfrm>
              <a:off x="3403" y="2044"/>
              <a:ext cx="228" cy="5"/>
            </a:xfrm>
            <a:prstGeom prst="rect">
              <a:avLst/>
            </a:prstGeom>
            <a:solidFill>
              <a:srgbClr val="B2C5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4" name="Rectangle 162">
              <a:extLst>
                <a:ext uri="{FF2B5EF4-FFF2-40B4-BE49-F238E27FC236}">
                  <a16:creationId xmlns:a16="http://schemas.microsoft.com/office/drawing/2014/main" id="{DA9D38E2-30D7-4FCE-90C2-8C8C00C642C8}"/>
                </a:ext>
              </a:extLst>
            </p:cNvPr>
            <p:cNvSpPr>
              <a:spLocks noChangeArrowheads="1"/>
            </p:cNvSpPr>
            <p:nvPr/>
          </p:nvSpPr>
          <p:spPr bwMode="auto">
            <a:xfrm>
              <a:off x="3403" y="2049"/>
              <a:ext cx="228" cy="4"/>
            </a:xfrm>
            <a:prstGeom prst="rect">
              <a:avLst/>
            </a:prstGeom>
            <a:solidFill>
              <a:srgbClr val="B0C3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5" name="Rectangle 163">
              <a:extLst>
                <a:ext uri="{FF2B5EF4-FFF2-40B4-BE49-F238E27FC236}">
                  <a16:creationId xmlns:a16="http://schemas.microsoft.com/office/drawing/2014/main" id="{D35B1658-5FA6-40A5-B135-5461E175160B}"/>
                </a:ext>
              </a:extLst>
            </p:cNvPr>
            <p:cNvSpPr>
              <a:spLocks noChangeArrowheads="1"/>
            </p:cNvSpPr>
            <p:nvPr/>
          </p:nvSpPr>
          <p:spPr bwMode="auto">
            <a:xfrm>
              <a:off x="3403" y="2053"/>
              <a:ext cx="228" cy="5"/>
            </a:xfrm>
            <a:prstGeom prst="rect">
              <a:avLst/>
            </a:prstGeom>
            <a:solidFill>
              <a:srgbClr val="AEC2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6" name="Rectangle 164">
              <a:extLst>
                <a:ext uri="{FF2B5EF4-FFF2-40B4-BE49-F238E27FC236}">
                  <a16:creationId xmlns:a16="http://schemas.microsoft.com/office/drawing/2014/main" id="{3BF22A53-EC45-4860-A631-75EDB5600BB6}"/>
                </a:ext>
              </a:extLst>
            </p:cNvPr>
            <p:cNvSpPr>
              <a:spLocks noChangeArrowheads="1"/>
            </p:cNvSpPr>
            <p:nvPr/>
          </p:nvSpPr>
          <p:spPr bwMode="auto">
            <a:xfrm>
              <a:off x="3403" y="2058"/>
              <a:ext cx="228" cy="5"/>
            </a:xfrm>
            <a:prstGeom prst="rect">
              <a:avLst/>
            </a:prstGeom>
            <a:solidFill>
              <a:srgbClr val="ACC0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7" name="Rectangle 165">
              <a:extLst>
                <a:ext uri="{FF2B5EF4-FFF2-40B4-BE49-F238E27FC236}">
                  <a16:creationId xmlns:a16="http://schemas.microsoft.com/office/drawing/2014/main" id="{B8A1BE5B-AF5E-4027-AB2B-3CFFD385F4F3}"/>
                </a:ext>
              </a:extLst>
            </p:cNvPr>
            <p:cNvSpPr>
              <a:spLocks noChangeArrowheads="1"/>
            </p:cNvSpPr>
            <p:nvPr/>
          </p:nvSpPr>
          <p:spPr bwMode="auto">
            <a:xfrm>
              <a:off x="3403" y="2063"/>
              <a:ext cx="228" cy="5"/>
            </a:xfrm>
            <a:prstGeom prst="rect">
              <a:avLst/>
            </a:prstGeom>
            <a:solidFill>
              <a:srgbClr val="ABBF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8" name="Rectangle 166">
              <a:extLst>
                <a:ext uri="{FF2B5EF4-FFF2-40B4-BE49-F238E27FC236}">
                  <a16:creationId xmlns:a16="http://schemas.microsoft.com/office/drawing/2014/main" id="{011FDBE9-E770-4197-8205-09C3D127E41C}"/>
                </a:ext>
              </a:extLst>
            </p:cNvPr>
            <p:cNvSpPr>
              <a:spLocks noChangeArrowheads="1"/>
            </p:cNvSpPr>
            <p:nvPr/>
          </p:nvSpPr>
          <p:spPr bwMode="auto">
            <a:xfrm>
              <a:off x="3403" y="2068"/>
              <a:ext cx="228" cy="5"/>
            </a:xfrm>
            <a:prstGeom prst="rect">
              <a:avLst/>
            </a:prstGeom>
            <a:solidFill>
              <a:srgbClr val="A9BE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9" name="Rectangle 167">
              <a:extLst>
                <a:ext uri="{FF2B5EF4-FFF2-40B4-BE49-F238E27FC236}">
                  <a16:creationId xmlns:a16="http://schemas.microsoft.com/office/drawing/2014/main" id="{04C31492-CA85-403B-AB35-EF3A2CE8022F}"/>
                </a:ext>
              </a:extLst>
            </p:cNvPr>
            <p:cNvSpPr>
              <a:spLocks noChangeArrowheads="1"/>
            </p:cNvSpPr>
            <p:nvPr/>
          </p:nvSpPr>
          <p:spPr bwMode="auto">
            <a:xfrm>
              <a:off x="3403" y="2073"/>
              <a:ext cx="228" cy="4"/>
            </a:xfrm>
            <a:prstGeom prst="rect">
              <a:avLst/>
            </a:prstGeom>
            <a:solidFill>
              <a:srgbClr val="A7BC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0" name="Rectangle 168">
              <a:extLst>
                <a:ext uri="{FF2B5EF4-FFF2-40B4-BE49-F238E27FC236}">
                  <a16:creationId xmlns:a16="http://schemas.microsoft.com/office/drawing/2014/main" id="{76E42C9D-D5C4-481C-BBDA-3E15944B1354}"/>
                </a:ext>
              </a:extLst>
            </p:cNvPr>
            <p:cNvSpPr>
              <a:spLocks noChangeArrowheads="1"/>
            </p:cNvSpPr>
            <p:nvPr/>
          </p:nvSpPr>
          <p:spPr bwMode="auto">
            <a:xfrm>
              <a:off x="3403" y="2077"/>
              <a:ext cx="228" cy="5"/>
            </a:xfrm>
            <a:prstGeom prst="rect">
              <a:avLst/>
            </a:prstGeom>
            <a:solidFill>
              <a:srgbClr val="A5BB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1" name="Rectangle 169">
              <a:extLst>
                <a:ext uri="{FF2B5EF4-FFF2-40B4-BE49-F238E27FC236}">
                  <a16:creationId xmlns:a16="http://schemas.microsoft.com/office/drawing/2014/main" id="{4027147D-3824-4294-834C-498A7396B437}"/>
                </a:ext>
              </a:extLst>
            </p:cNvPr>
            <p:cNvSpPr>
              <a:spLocks noChangeArrowheads="1"/>
            </p:cNvSpPr>
            <p:nvPr/>
          </p:nvSpPr>
          <p:spPr bwMode="auto">
            <a:xfrm>
              <a:off x="3403" y="2082"/>
              <a:ext cx="228" cy="5"/>
            </a:xfrm>
            <a:prstGeom prst="rect">
              <a:avLst/>
            </a:prstGeom>
            <a:solidFill>
              <a:srgbClr val="A3B9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2" name="Rectangle 170">
              <a:extLst>
                <a:ext uri="{FF2B5EF4-FFF2-40B4-BE49-F238E27FC236}">
                  <a16:creationId xmlns:a16="http://schemas.microsoft.com/office/drawing/2014/main" id="{EDACD923-F989-4B49-940A-9DB6F216623F}"/>
                </a:ext>
              </a:extLst>
            </p:cNvPr>
            <p:cNvSpPr>
              <a:spLocks noChangeArrowheads="1"/>
            </p:cNvSpPr>
            <p:nvPr/>
          </p:nvSpPr>
          <p:spPr bwMode="auto">
            <a:xfrm>
              <a:off x="3403" y="2087"/>
              <a:ext cx="228" cy="5"/>
            </a:xfrm>
            <a:prstGeom prst="rect">
              <a:avLst/>
            </a:prstGeom>
            <a:solidFill>
              <a:srgbClr val="A1B8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3" name="Rectangle 171">
              <a:extLst>
                <a:ext uri="{FF2B5EF4-FFF2-40B4-BE49-F238E27FC236}">
                  <a16:creationId xmlns:a16="http://schemas.microsoft.com/office/drawing/2014/main" id="{3C45ADBB-9D61-4308-8B10-EE70CB04BD3F}"/>
                </a:ext>
              </a:extLst>
            </p:cNvPr>
            <p:cNvSpPr>
              <a:spLocks noChangeArrowheads="1"/>
            </p:cNvSpPr>
            <p:nvPr/>
          </p:nvSpPr>
          <p:spPr bwMode="auto">
            <a:xfrm>
              <a:off x="3403" y="2092"/>
              <a:ext cx="228" cy="5"/>
            </a:xfrm>
            <a:prstGeom prst="rect">
              <a:avLst/>
            </a:prstGeom>
            <a:solidFill>
              <a:srgbClr val="9FB6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4" name="Rectangle 172">
              <a:extLst>
                <a:ext uri="{FF2B5EF4-FFF2-40B4-BE49-F238E27FC236}">
                  <a16:creationId xmlns:a16="http://schemas.microsoft.com/office/drawing/2014/main" id="{C56943D3-BE5A-4780-9B51-CE2E2FFE1FFC}"/>
                </a:ext>
              </a:extLst>
            </p:cNvPr>
            <p:cNvSpPr>
              <a:spLocks noChangeArrowheads="1"/>
            </p:cNvSpPr>
            <p:nvPr/>
          </p:nvSpPr>
          <p:spPr bwMode="auto">
            <a:xfrm>
              <a:off x="3403" y="2097"/>
              <a:ext cx="228" cy="5"/>
            </a:xfrm>
            <a:prstGeom prst="rect">
              <a:avLst/>
            </a:prstGeom>
            <a:solidFill>
              <a:srgbClr val="9DB4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5" name="Rectangle 173">
              <a:extLst>
                <a:ext uri="{FF2B5EF4-FFF2-40B4-BE49-F238E27FC236}">
                  <a16:creationId xmlns:a16="http://schemas.microsoft.com/office/drawing/2014/main" id="{173E6AD7-B603-4336-AEA9-166857BC95BA}"/>
                </a:ext>
              </a:extLst>
            </p:cNvPr>
            <p:cNvSpPr>
              <a:spLocks noChangeArrowheads="1"/>
            </p:cNvSpPr>
            <p:nvPr/>
          </p:nvSpPr>
          <p:spPr bwMode="auto">
            <a:xfrm>
              <a:off x="3403" y="2102"/>
              <a:ext cx="228" cy="4"/>
            </a:xfrm>
            <a:prstGeom prst="rect">
              <a:avLst/>
            </a:prstGeom>
            <a:solidFill>
              <a:srgbClr val="9BB3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6" name="Rectangle 174">
              <a:extLst>
                <a:ext uri="{FF2B5EF4-FFF2-40B4-BE49-F238E27FC236}">
                  <a16:creationId xmlns:a16="http://schemas.microsoft.com/office/drawing/2014/main" id="{EC71A590-25DC-43B0-A0AE-9461E54F5612}"/>
                </a:ext>
              </a:extLst>
            </p:cNvPr>
            <p:cNvSpPr>
              <a:spLocks noChangeArrowheads="1"/>
            </p:cNvSpPr>
            <p:nvPr/>
          </p:nvSpPr>
          <p:spPr bwMode="auto">
            <a:xfrm>
              <a:off x="3403" y="2106"/>
              <a:ext cx="228" cy="5"/>
            </a:xfrm>
            <a:prstGeom prst="rect">
              <a:avLst/>
            </a:prstGeom>
            <a:solidFill>
              <a:srgbClr val="99B2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7" name="Rectangle 175">
              <a:extLst>
                <a:ext uri="{FF2B5EF4-FFF2-40B4-BE49-F238E27FC236}">
                  <a16:creationId xmlns:a16="http://schemas.microsoft.com/office/drawing/2014/main" id="{25DCB293-ECE2-4C66-973B-4E61AF612CEC}"/>
                </a:ext>
              </a:extLst>
            </p:cNvPr>
            <p:cNvSpPr>
              <a:spLocks noChangeArrowheads="1"/>
            </p:cNvSpPr>
            <p:nvPr/>
          </p:nvSpPr>
          <p:spPr bwMode="auto">
            <a:xfrm>
              <a:off x="3403" y="2111"/>
              <a:ext cx="228" cy="5"/>
            </a:xfrm>
            <a:prstGeom prst="rect">
              <a:avLst/>
            </a:prstGeom>
            <a:solidFill>
              <a:srgbClr val="98B1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8" name="Rectangle 176">
              <a:extLst>
                <a:ext uri="{FF2B5EF4-FFF2-40B4-BE49-F238E27FC236}">
                  <a16:creationId xmlns:a16="http://schemas.microsoft.com/office/drawing/2014/main" id="{DBE07C12-FB13-458E-A4FC-D90D1A8CDE49}"/>
                </a:ext>
              </a:extLst>
            </p:cNvPr>
            <p:cNvSpPr>
              <a:spLocks noChangeArrowheads="1"/>
            </p:cNvSpPr>
            <p:nvPr/>
          </p:nvSpPr>
          <p:spPr bwMode="auto">
            <a:xfrm>
              <a:off x="3403" y="2116"/>
              <a:ext cx="228" cy="5"/>
            </a:xfrm>
            <a:prstGeom prst="rect">
              <a:avLst/>
            </a:prstGeom>
            <a:solidFill>
              <a:srgbClr val="96A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9" name="Rectangle 177">
              <a:extLst>
                <a:ext uri="{FF2B5EF4-FFF2-40B4-BE49-F238E27FC236}">
                  <a16:creationId xmlns:a16="http://schemas.microsoft.com/office/drawing/2014/main" id="{D8C8DFBA-6E06-48C0-86BA-F41B4AA8E754}"/>
                </a:ext>
              </a:extLst>
            </p:cNvPr>
            <p:cNvSpPr>
              <a:spLocks noChangeArrowheads="1"/>
            </p:cNvSpPr>
            <p:nvPr/>
          </p:nvSpPr>
          <p:spPr bwMode="auto">
            <a:xfrm>
              <a:off x="3403" y="2121"/>
              <a:ext cx="228" cy="5"/>
            </a:xfrm>
            <a:prstGeom prst="rect">
              <a:avLst/>
            </a:prstGeom>
            <a:solidFill>
              <a:srgbClr val="94AD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0" name="Rectangle 178">
              <a:extLst>
                <a:ext uri="{FF2B5EF4-FFF2-40B4-BE49-F238E27FC236}">
                  <a16:creationId xmlns:a16="http://schemas.microsoft.com/office/drawing/2014/main" id="{8FC3FED1-78EC-4893-9224-BE898F6A463A}"/>
                </a:ext>
              </a:extLst>
            </p:cNvPr>
            <p:cNvSpPr>
              <a:spLocks noChangeArrowheads="1"/>
            </p:cNvSpPr>
            <p:nvPr/>
          </p:nvSpPr>
          <p:spPr bwMode="auto">
            <a:xfrm>
              <a:off x="3403" y="2126"/>
              <a:ext cx="228" cy="4"/>
            </a:xfrm>
            <a:prstGeom prst="rect">
              <a:avLst/>
            </a:prstGeom>
            <a:solidFill>
              <a:srgbClr val="92AC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1" name="Rectangle 179">
              <a:extLst>
                <a:ext uri="{FF2B5EF4-FFF2-40B4-BE49-F238E27FC236}">
                  <a16:creationId xmlns:a16="http://schemas.microsoft.com/office/drawing/2014/main" id="{414F74B9-4839-4FD5-B08D-A490F0D38B2E}"/>
                </a:ext>
              </a:extLst>
            </p:cNvPr>
            <p:cNvSpPr>
              <a:spLocks noChangeArrowheads="1"/>
            </p:cNvSpPr>
            <p:nvPr/>
          </p:nvSpPr>
          <p:spPr bwMode="auto">
            <a:xfrm>
              <a:off x="3403" y="2130"/>
              <a:ext cx="228" cy="5"/>
            </a:xfrm>
            <a:prstGeom prst="rect">
              <a:avLst/>
            </a:prstGeom>
            <a:solidFill>
              <a:srgbClr val="90AB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2" name="Rectangle 180">
              <a:extLst>
                <a:ext uri="{FF2B5EF4-FFF2-40B4-BE49-F238E27FC236}">
                  <a16:creationId xmlns:a16="http://schemas.microsoft.com/office/drawing/2014/main" id="{F773F552-F23B-445D-86C5-4F96E5218475}"/>
                </a:ext>
              </a:extLst>
            </p:cNvPr>
            <p:cNvSpPr>
              <a:spLocks noChangeArrowheads="1"/>
            </p:cNvSpPr>
            <p:nvPr/>
          </p:nvSpPr>
          <p:spPr bwMode="auto">
            <a:xfrm>
              <a:off x="3403" y="2135"/>
              <a:ext cx="228" cy="5"/>
            </a:xfrm>
            <a:prstGeom prst="rect">
              <a:avLst/>
            </a:prstGeom>
            <a:solidFill>
              <a:srgbClr val="8EAA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3" name="Rectangle 181">
              <a:extLst>
                <a:ext uri="{FF2B5EF4-FFF2-40B4-BE49-F238E27FC236}">
                  <a16:creationId xmlns:a16="http://schemas.microsoft.com/office/drawing/2014/main" id="{9C9764C6-DC98-4B47-B086-298B189E27C9}"/>
                </a:ext>
              </a:extLst>
            </p:cNvPr>
            <p:cNvSpPr>
              <a:spLocks noChangeArrowheads="1"/>
            </p:cNvSpPr>
            <p:nvPr/>
          </p:nvSpPr>
          <p:spPr bwMode="auto">
            <a:xfrm>
              <a:off x="3403" y="2140"/>
              <a:ext cx="228" cy="5"/>
            </a:xfrm>
            <a:prstGeom prst="rect">
              <a:avLst/>
            </a:prstGeom>
            <a:solidFill>
              <a:srgbClr val="8CA8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4" name="Rectangle 182">
              <a:extLst>
                <a:ext uri="{FF2B5EF4-FFF2-40B4-BE49-F238E27FC236}">
                  <a16:creationId xmlns:a16="http://schemas.microsoft.com/office/drawing/2014/main" id="{3036E399-68A9-43D1-B7E8-AEB632E5E8E4}"/>
                </a:ext>
              </a:extLst>
            </p:cNvPr>
            <p:cNvSpPr>
              <a:spLocks noChangeArrowheads="1"/>
            </p:cNvSpPr>
            <p:nvPr/>
          </p:nvSpPr>
          <p:spPr bwMode="auto">
            <a:xfrm>
              <a:off x="3403" y="2145"/>
              <a:ext cx="228" cy="5"/>
            </a:xfrm>
            <a:prstGeom prst="rect">
              <a:avLst/>
            </a:prstGeom>
            <a:solidFill>
              <a:srgbClr val="8AA6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5" name="Rectangle 183">
              <a:extLst>
                <a:ext uri="{FF2B5EF4-FFF2-40B4-BE49-F238E27FC236}">
                  <a16:creationId xmlns:a16="http://schemas.microsoft.com/office/drawing/2014/main" id="{165443A3-38D3-46A5-88CA-359386B65AB1}"/>
                </a:ext>
              </a:extLst>
            </p:cNvPr>
            <p:cNvSpPr>
              <a:spLocks noChangeArrowheads="1"/>
            </p:cNvSpPr>
            <p:nvPr/>
          </p:nvSpPr>
          <p:spPr bwMode="auto">
            <a:xfrm>
              <a:off x="3403" y="2150"/>
              <a:ext cx="228" cy="5"/>
            </a:xfrm>
            <a:prstGeom prst="rect">
              <a:avLst/>
            </a:prstGeom>
            <a:solidFill>
              <a:srgbClr val="89A5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6" name="Rectangle 184">
              <a:extLst>
                <a:ext uri="{FF2B5EF4-FFF2-40B4-BE49-F238E27FC236}">
                  <a16:creationId xmlns:a16="http://schemas.microsoft.com/office/drawing/2014/main" id="{4B94FC2D-225D-40CB-AF43-0E2C2F00CAD5}"/>
                </a:ext>
              </a:extLst>
            </p:cNvPr>
            <p:cNvSpPr>
              <a:spLocks noChangeArrowheads="1"/>
            </p:cNvSpPr>
            <p:nvPr/>
          </p:nvSpPr>
          <p:spPr bwMode="auto">
            <a:xfrm>
              <a:off x="3403" y="2155"/>
              <a:ext cx="228" cy="4"/>
            </a:xfrm>
            <a:prstGeom prst="rect">
              <a:avLst/>
            </a:prstGeom>
            <a:solidFill>
              <a:srgbClr val="87A4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7" name="Rectangle 185">
              <a:extLst>
                <a:ext uri="{FF2B5EF4-FFF2-40B4-BE49-F238E27FC236}">
                  <a16:creationId xmlns:a16="http://schemas.microsoft.com/office/drawing/2014/main" id="{99A203B2-DBE3-4F52-9A32-93611AA880B6}"/>
                </a:ext>
              </a:extLst>
            </p:cNvPr>
            <p:cNvSpPr>
              <a:spLocks noChangeArrowheads="1"/>
            </p:cNvSpPr>
            <p:nvPr/>
          </p:nvSpPr>
          <p:spPr bwMode="auto">
            <a:xfrm>
              <a:off x="3403" y="2159"/>
              <a:ext cx="228" cy="5"/>
            </a:xfrm>
            <a:prstGeom prst="rect">
              <a:avLst/>
            </a:prstGeom>
            <a:solidFill>
              <a:srgbClr val="85A3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8" name="Rectangle 186">
              <a:extLst>
                <a:ext uri="{FF2B5EF4-FFF2-40B4-BE49-F238E27FC236}">
                  <a16:creationId xmlns:a16="http://schemas.microsoft.com/office/drawing/2014/main" id="{7058CC5E-1CF8-4EBB-8844-4210095F79B3}"/>
                </a:ext>
              </a:extLst>
            </p:cNvPr>
            <p:cNvSpPr>
              <a:spLocks noChangeArrowheads="1"/>
            </p:cNvSpPr>
            <p:nvPr/>
          </p:nvSpPr>
          <p:spPr bwMode="auto">
            <a:xfrm>
              <a:off x="3403" y="2164"/>
              <a:ext cx="228" cy="5"/>
            </a:xfrm>
            <a:prstGeom prst="rect">
              <a:avLst/>
            </a:prstGeom>
            <a:solidFill>
              <a:srgbClr val="83A1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9" name="Freeform 187">
              <a:extLst>
                <a:ext uri="{FF2B5EF4-FFF2-40B4-BE49-F238E27FC236}">
                  <a16:creationId xmlns:a16="http://schemas.microsoft.com/office/drawing/2014/main" id="{C8B0AEA0-B452-41F5-B57A-24F127740145}"/>
                </a:ext>
              </a:extLst>
            </p:cNvPr>
            <p:cNvSpPr>
              <a:spLocks/>
            </p:cNvSpPr>
            <p:nvPr/>
          </p:nvSpPr>
          <p:spPr bwMode="auto">
            <a:xfrm>
              <a:off x="3409" y="2366"/>
              <a:ext cx="216" cy="183"/>
            </a:xfrm>
            <a:custGeom>
              <a:avLst/>
              <a:gdLst>
                <a:gd name="T0" fmla="*/ 0 w 216"/>
                <a:gd name="T1" fmla="*/ 0 h 183"/>
                <a:gd name="T2" fmla="*/ 0 w 216"/>
                <a:gd name="T3" fmla="*/ 183 h 183"/>
                <a:gd name="T4" fmla="*/ 216 w 216"/>
                <a:gd name="T5" fmla="*/ 183 h 183"/>
                <a:gd name="T6" fmla="*/ 216 w 216"/>
                <a:gd name="T7" fmla="*/ 0 h 183"/>
              </a:gdLst>
              <a:ahLst/>
              <a:cxnLst>
                <a:cxn ang="0">
                  <a:pos x="T0" y="T1"/>
                </a:cxn>
                <a:cxn ang="0">
                  <a:pos x="T2" y="T3"/>
                </a:cxn>
                <a:cxn ang="0">
                  <a:pos x="T4" y="T5"/>
                </a:cxn>
                <a:cxn ang="0">
                  <a:pos x="T6" y="T7"/>
                </a:cxn>
              </a:cxnLst>
              <a:rect l="0" t="0" r="r" b="b"/>
              <a:pathLst>
                <a:path w="216" h="183">
                  <a:moveTo>
                    <a:pt x="0" y="0"/>
                  </a:moveTo>
                  <a:lnTo>
                    <a:pt x="0" y="183"/>
                  </a:lnTo>
                  <a:lnTo>
                    <a:pt x="216" y="183"/>
                  </a:lnTo>
                  <a:lnTo>
                    <a:pt x="216" y="0"/>
                  </a:lnTo>
                </a:path>
              </a:pathLst>
            </a:custGeom>
            <a:noFill/>
            <a:ln w="158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0" name="Rectangle 188">
              <a:extLst>
                <a:ext uri="{FF2B5EF4-FFF2-40B4-BE49-F238E27FC236}">
                  <a16:creationId xmlns:a16="http://schemas.microsoft.com/office/drawing/2014/main" id="{8D3372D5-50FA-45B8-97D4-C39E1E08DDB7}"/>
                </a:ext>
              </a:extLst>
            </p:cNvPr>
            <p:cNvSpPr>
              <a:spLocks noChangeArrowheads="1"/>
            </p:cNvSpPr>
            <p:nvPr/>
          </p:nvSpPr>
          <p:spPr bwMode="auto">
            <a:xfrm>
              <a:off x="3409" y="1981"/>
              <a:ext cx="216" cy="366"/>
            </a:xfrm>
            <a:prstGeom prst="rect">
              <a:avLst/>
            </a:pr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1" name="Line 189">
              <a:extLst>
                <a:ext uri="{FF2B5EF4-FFF2-40B4-BE49-F238E27FC236}">
                  <a16:creationId xmlns:a16="http://schemas.microsoft.com/office/drawing/2014/main" id="{39AD282E-F426-4C54-8044-E152EEE8831E}"/>
                </a:ext>
              </a:extLst>
            </p:cNvPr>
            <p:cNvSpPr>
              <a:spLocks noChangeShapeType="1"/>
            </p:cNvSpPr>
            <p:nvPr/>
          </p:nvSpPr>
          <p:spPr bwMode="auto">
            <a:xfrm>
              <a:off x="3415" y="2342"/>
              <a:ext cx="204" cy="0"/>
            </a:xfrm>
            <a:prstGeom prst="line">
              <a:avLst/>
            </a:prstGeom>
            <a:noFill/>
            <a:ln w="9525" cap="rnd">
              <a:solidFill>
                <a:srgbClr val="CBD8E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2" name="Rectangle 190">
              <a:extLst>
                <a:ext uri="{FF2B5EF4-FFF2-40B4-BE49-F238E27FC236}">
                  <a16:creationId xmlns:a16="http://schemas.microsoft.com/office/drawing/2014/main" id="{57FF0A73-7645-4CD1-AD00-73F106AA0B15}"/>
                </a:ext>
              </a:extLst>
            </p:cNvPr>
            <p:cNvSpPr>
              <a:spLocks noChangeArrowheads="1"/>
            </p:cNvSpPr>
            <p:nvPr/>
          </p:nvSpPr>
          <p:spPr bwMode="auto">
            <a:xfrm>
              <a:off x="3085" y="257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3" name="Rectangle 191">
              <a:extLst>
                <a:ext uri="{FF2B5EF4-FFF2-40B4-BE49-F238E27FC236}">
                  <a16:creationId xmlns:a16="http://schemas.microsoft.com/office/drawing/2014/main" id="{762CE632-0575-44BE-855C-E99BEF764C32}"/>
                </a:ext>
              </a:extLst>
            </p:cNvPr>
            <p:cNvSpPr>
              <a:spLocks noChangeArrowheads="1"/>
            </p:cNvSpPr>
            <p:nvPr/>
          </p:nvSpPr>
          <p:spPr bwMode="auto">
            <a:xfrm>
              <a:off x="3169" y="2573"/>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4" name="Rectangle 192">
              <a:extLst>
                <a:ext uri="{FF2B5EF4-FFF2-40B4-BE49-F238E27FC236}">
                  <a16:creationId xmlns:a16="http://schemas.microsoft.com/office/drawing/2014/main" id="{83ADDCD7-AC3D-433F-9E4F-2BC2D776CE78}"/>
                </a:ext>
              </a:extLst>
            </p:cNvPr>
            <p:cNvSpPr>
              <a:spLocks noChangeArrowheads="1"/>
            </p:cNvSpPr>
            <p:nvPr/>
          </p:nvSpPr>
          <p:spPr bwMode="auto">
            <a:xfrm>
              <a:off x="3199" y="2573"/>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5" name="Rectangle 193">
              <a:extLst>
                <a:ext uri="{FF2B5EF4-FFF2-40B4-BE49-F238E27FC236}">
                  <a16:creationId xmlns:a16="http://schemas.microsoft.com/office/drawing/2014/main" id="{EA416364-5C40-4BC4-A05A-991C92B88D80}"/>
                </a:ext>
              </a:extLst>
            </p:cNvPr>
            <p:cNvSpPr>
              <a:spLocks noChangeArrowheads="1"/>
            </p:cNvSpPr>
            <p:nvPr/>
          </p:nvSpPr>
          <p:spPr bwMode="auto">
            <a:xfrm>
              <a:off x="3283" y="2573"/>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6" name="Rectangle 194">
              <a:extLst>
                <a:ext uri="{FF2B5EF4-FFF2-40B4-BE49-F238E27FC236}">
                  <a16:creationId xmlns:a16="http://schemas.microsoft.com/office/drawing/2014/main" id="{5CD657FA-55CB-45A9-9A22-FE14BCE80429}"/>
                </a:ext>
              </a:extLst>
            </p:cNvPr>
            <p:cNvSpPr>
              <a:spLocks noChangeArrowheads="1"/>
            </p:cNvSpPr>
            <p:nvPr/>
          </p:nvSpPr>
          <p:spPr bwMode="auto">
            <a:xfrm>
              <a:off x="3313" y="2573"/>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7" name="Rectangle 195">
              <a:extLst>
                <a:ext uri="{FF2B5EF4-FFF2-40B4-BE49-F238E27FC236}">
                  <a16:creationId xmlns:a16="http://schemas.microsoft.com/office/drawing/2014/main" id="{3935D1DA-E1D4-4D4C-BB10-E0C8F683E812}"/>
                </a:ext>
              </a:extLst>
            </p:cNvPr>
            <p:cNvSpPr>
              <a:spLocks noChangeArrowheads="1"/>
            </p:cNvSpPr>
            <p:nvPr/>
          </p:nvSpPr>
          <p:spPr bwMode="auto">
            <a:xfrm>
              <a:off x="3493" y="2573"/>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8" name="Rectangle 196">
              <a:extLst>
                <a:ext uri="{FF2B5EF4-FFF2-40B4-BE49-F238E27FC236}">
                  <a16:creationId xmlns:a16="http://schemas.microsoft.com/office/drawing/2014/main" id="{4D273075-A25C-4910-9B1C-94BB1C10C2FC}"/>
                </a:ext>
              </a:extLst>
            </p:cNvPr>
            <p:cNvSpPr>
              <a:spLocks noChangeArrowheads="1"/>
            </p:cNvSpPr>
            <p:nvPr/>
          </p:nvSpPr>
          <p:spPr bwMode="auto">
            <a:xfrm>
              <a:off x="3535" y="2573"/>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99" name="Rectangle 197">
              <a:extLst>
                <a:ext uri="{FF2B5EF4-FFF2-40B4-BE49-F238E27FC236}">
                  <a16:creationId xmlns:a16="http://schemas.microsoft.com/office/drawing/2014/main" id="{13EDA138-DFF7-4DE9-B8F3-6B40EDBC4313}"/>
                </a:ext>
              </a:extLst>
            </p:cNvPr>
            <p:cNvSpPr>
              <a:spLocks noChangeArrowheads="1"/>
            </p:cNvSpPr>
            <p:nvPr/>
          </p:nvSpPr>
          <p:spPr bwMode="auto">
            <a:xfrm>
              <a:off x="3613" y="2573"/>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0" name="Rectangle 198">
              <a:extLst>
                <a:ext uri="{FF2B5EF4-FFF2-40B4-BE49-F238E27FC236}">
                  <a16:creationId xmlns:a16="http://schemas.microsoft.com/office/drawing/2014/main" id="{CFB1C1A8-9EC8-4C93-B54D-4EEE2E1E9237}"/>
                </a:ext>
              </a:extLst>
            </p:cNvPr>
            <p:cNvSpPr>
              <a:spLocks noChangeArrowheads="1"/>
            </p:cNvSpPr>
            <p:nvPr/>
          </p:nvSpPr>
          <p:spPr bwMode="auto">
            <a:xfrm>
              <a:off x="3649" y="2573"/>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1" name="Rectangle 199">
              <a:extLst>
                <a:ext uri="{FF2B5EF4-FFF2-40B4-BE49-F238E27FC236}">
                  <a16:creationId xmlns:a16="http://schemas.microsoft.com/office/drawing/2014/main" id="{83254B57-4C8C-49F7-ACEA-FD12943C551A}"/>
                </a:ext>
              </a:extLst>
            </p:cNvPr>
            <p:cNvSpPr>
              <a:spLocks noChangeArrowheads="1"/>
            </p:cNvSpPr>
            <p:nvPr/>
          </p:nvSpPr>
          <p:spPr bwMode="auto">
            <a:xfrm>
              <a:off x="3727" y="2573"/>
              <a:ext cx="7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2" name="Rectangle 200">
              <a:extLst>
                <a:ext uri="{FF2B5EF4-FFF2-40B4-BE49-F238E27FC236}">
                  <a16:creationId xmlns:a16="http://schemas.microsoft.com/office/drawing/2014/main" id="{F00E31F4-B6C8-48AF-B849-4BA4E3292C52}"/>
                </a:ext>
              </a:extLst>
            </p:cNvPr>
            <p:cNvSpPr>
              <a:spLocks noChangeArrowheads="1"/>
            </p:cNvSpPr>
            <p:nvPr/>
          </p:nvSpPr>
          <p:spPr bwMode="auto">
            <a:xfrm>
              <a:off x="3757" y="2573"/>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3" name="Rectangle 201">
              <a:extLst>
                <a:ext uri="{FF2B5EF4-FFF2-40B4-BE49-F238E27FC236}">
                  <a16:creationId xmlns:a16="http://schemas.microsoft.com/office/drawing/2014/main" id="{20E5E4CD-FB25-47A2-BFAF-572542B756C6}"/>
                </a:ext>
              </a:extLst>
            </p:cNvPr>
            <p:cNvSpPr>
              <a:spLocks noChangeArrowheads="1"/>
            </p:cNvSpPr>
            <p:nvPr/>
          </p:nvSpPr>
          <p:spPr bwMode="auto">
            <a:xfrm>
              <a:off x="2941" y="2655"/>
              <a:ext cx="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4" name="Rectangle 202">
              <a:extLst>
                <a:ext uri="{FF2B5EF4-FFF2-40B4-BE49-F238E27FC236}">
                  <a16:creationId xmlns:a16="http://schemas.microsoft.com/office/drawing/2014/main" id="{6FC23A16-53CE-4D95-A528-5320EC06BC78}"/>
                </a:ext>
              </a:extLst>
            </p:cNvPr>
            <p:cNvSpPr>
              <a:spLocks noChangeArrowheads="1"/>
            </p:cNvSpPr>
            <p:nvPr/>
          </p:nvSpPr>
          <p:spPr bwMode="auto">
            <a:xfrm>
              <a:off x="3025" y="2655"/>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5" name="Rectangle 203">
              <a:extLst>
                <a:ext uri="{FF2B5EF4-FFF2-40B4-BE49-F238E27FC236}">
                  <a16:creationId xmlns:a16="http://schemas.microsoft.com/office/drawing/2014/main" id="{5C3FDA42-EEEA-4C68-B0E1-3B7432C3E113}"/>
                </a:ext>
              </a:extLst>
            </p:cNvPr>
            <p:cNvSpPr>
              <a:spLocks noChangeArrowheads="1"/>
            </p:cNvSpPr>
            <p:nvPr/>
          </p:nvSpPr>
          <p:spPr bwMode="auto">
            <a:xfrm>
              <a:off x="3049" y="2655"/>
              <a:ext cx="1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6" name="Rectangle 204">
              <a:extLst>
                <a:ext uri="{FF2B5EF4-FFF2-40B4-BE49-F238E27FC236}">
                  <a16:creationId xmlns:a16="http://schemas.microsoft.com/office/drawing/2014/main" id="{CF6C7BDA-FE2D-4F92-BC51-0D6B2ADC858C}"/>
                </a:ext>
              </a:extLst>
            </p:cNvPr>
            <p:cNvSpPr>
              <a:spLocks noChangeArrowheads="1"/>
            </p:cNvSpPr>
            <p:nvPr/>
          </p:nvSpPr>
          <p:spPr bwMode="auto">
            <a:xfrm>
              <a:off x="3127" y="2655"/>
              <a:ext cx="66"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7" name="Rectangle 206">
            <a:extLst>
              <a:ext uri="{FF2B5EF4-FFF2-40B4-BE49-F238E27FC236}">
                <a16:creationId xmlns:a16="http://schemas.microsoft.com/office/drawing/2014/main" id="{4FC4C2A5-897C-4870-B663-0ED2C83F26D7}"/>
              </a:ext>
            </a:extLst>
          </p:cNvPr>
          <p:cNvSpPr>
            <a:spLocks noChangeArrowheads="1"/>
          </p:cNvSpPr>
          <p:nvPr/>
        </p:nvSpPr>
        <p:spPr bwMode="auto">
          <a:xfrm>
            <a:off x="5002213" y="4214813"/>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207">
            <a:extLst>
              <a:ext uri="{FF2B5EF4-FFF2-40B4-BE49-F238E27FC236}">
                <a16:creationId xmlns:a16="http://schemas.microsoft.com/office/drawing/2014/main" id="{1EF6EF4D-4052-4F97-9EF6-D5F2E2B77DA2}"/>
              </a:ext>
            </a:extLst>
          </p:cNvPr>
          <p:cNvSpPr>
            <a:spLocks noChangeArrowheads="1"/>
          </p:cNvSpPr>
          <p:nvPr/>
        </p:nvSpPr>
        <p:spPr bwMode="auto">
          <a:xfrm>
            <a:off x="5126038" y="4214813"/>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08">
            <a:extLst>
              <a:ext uri="{FF2B5EF4-FFF2-40B4-BE49-F238E27FC236}">
                <a16:creationId xmlns:a16="http://schemas.microsoft.com/office/drawing/2014/main" id="{CF3D53EB-02DE-44D1-8A00-9250F3EBB257}"/>
              </a:ext>
            </a:extLst>
          </p:cNvPr>
          <p:cNvSpPr>
            <a:spLocks noChangeArrowheads="1"/>
          </p:cNvSpPr>
          <p:nvPr/>
        </p:nvSpPr>
        <p:spPr bwMode="auto">
          <a:xfrm>
            <a:off x="5164138" y="421481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09">
            <a:extLst>
              <a:ext uri="{FF2B5EF4-FFF2-40B4-BE49-F238E27FC236}">
                <a16:creationId xmlns:a16="http://schemas.microsoft.com/office/drawing/2014/main" id="{03C4C082-7FA1-4679-9345-AC02852B623D}"/>
              </a:ext>
            </a:extLst>
          </p:cNvPr>
          <p:cNvSpPr>
            <a:spLocks noChangeArrowheads="1"/>
          </p:cNvSpPr>
          <p:nvPr/>
        </p:nvSpPr>
        <p:spPr bwMode="auto">
          <a:xfrm>
            <a:off x="5297488" y="4214813"/>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210">
            <a:extLst>
              <a:ext uri="{FF2B5EF4-FFF2-40B4-BE49-F238E27FC236}">
                <a16:creationId xmlns:a16="http://schemas.microsoft.com/office/drawing/2014/main" id="{5C08A64A-C3A1-473E-8993-7E1D90B6194C}"/>
              </a:ext>
            </a:extLst>
          </p:cNvPr>
          <p:cNvSpPr>
            <a:spLocks noChangeArrowheads="1"/>
          </p:cNvSpPr>
          <p:nvPr/>
        </p:nvSpPr>
        <p:spPr bwMode="auto">
          <a:xfrm>
            <a:off x="5326063" y="4214813"/>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211">
            <a:extLst>
              <a:ext uri="{FF2B5EF4-FFF2-40B4-BE49-F238E27FC236}">
                <a16:creationId xmlns:a16="http://schemas.microsoft.com/office/drawing/2014/main" id="{813D087D-304F-4ADE-AAF7-DC070B70EC8A}"/>
              </a:ext>
            </a:extLst>
          </p:cNvPr>
          <p:cNvSpPr>
            <a:spLocks noChangeArrowheads="1"/>
          </p:cNvSpPr>
          <p:nvPr/>
        </p:nvSpPr>
        <p:spPr bwMode="auto">
          <a:xfrm>
            <a:off x="5459413" y="4214813"/>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12">
            <a:extLst>
              <a:ext uri="{FF2B5EF4-FFF2-40B4-BE49-F238E27FC236}">
                <a16:creationId xmlns:a16="http://schemas.microsoft.com/office/drawing/2014/main" id="{31B30C89-6C42-4DC2-9452-56A24F005819}"/>
              </a:ext>
            </a:extLst>
          </p:cNvPr>
          <p:cNvSpPr>
            <a:spLocks noChangeArrowheads="1"/>
          </p:cNvSpPr>
          <p:nvPr/>
        </p:nvSpPr>
        <p:spPr bwMode="auto">
          <a:xfrm>
            <a:off x="5487988" y="4214813"/>
            <a:ext cx="219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213">
            <a:extLst>
              <a:ext uri="{FF2B5EF4-FFF2-40B4-BE49-F238E27FC236}">
                <a16:creationId xmlns:a16="http://schemas.microsoft.com/office/drawing/2014/main" id="{DF0AAEBF-17AD-4509-8997-10DA89E0CF21}"/>
              </a:ext>
            </a:extLst>
          </p:cNvPr>
          <p:cNvSpPr>
            <a:spLocks noChangeArrowheads="1"/>
          </p:cNvSpPr>
          <p:nvPr/>
        </p:nvSpPr>
        <p:spPr bwMode="auto">
          <a:xfrm>
            <a:off x="5649913" y="4214813"/>
            <a:ext cx="127118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Code Transports/deployments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14">
            <a:extLst>
              <a:ext uri="{FF2B5EF4-FFF2-40B4-BE49-F238E27FC236}">
                <a16:creationId xmlns:a16="http://schemas.microsoft.com/office/drawing/2014/main" id="{67931FCD-7D5B-4A87-81B4-411E1D0D6AB4}"/>
              </a:ext>
            </a:extLst>
          </p:cNvPr>
          <p:cNvSpPr>
            <a:spLocks noChangeArrowheads="1"/>
          </p:cNvSpPr>
          <p:nvPr/>
        </p:nvSpPr>
        <p:spPr bwMode="auto">
          <a:xfrm>
            <a:off x="5735638" y="3427413"/>
            <a:ext cx="361950" cy="7938"/>
          </a:xfrm>
          <a:prstGeom prst="rect">
            <a:avLst/>
          </a:prstGeom>
          <a:solidFill>
            <a:srgbClr val="A3EB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215">
            <a:extLst>
              <a:ext uri="{FF2B5EF4-FFF2-40B4-BE49-F238E27FC236}">
                <a16:creationId xmlns:a16="http://schemas.microsoft.com/office/drawing/2014/main" id="{6288E8E2-C6E0-41E4-8211-1C5058F13A2E}"/>
              </a:ext>
            </a:extLst>
          </p:cNvPr>
          <p:cNvSpPr>
            <a:spLocks noChangeArrowheads="1"/>
          </p:cNvSpPr>
          <p:nvPr/>
        </p:nvSpPr>
        <p:spPr bwMode="auto">
          <a:xfrm>
            <a:off x="5735638" y="3435350"/>
            <a:ext cx="361950" cy="7938"/>
          </a:xfrm>
          <a:prstGeom prst="rect">
            <a:avLst/>
          </a:prstGeom>
          <a:solidFill>
            <a:srgbClr val="6299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Rectangle 216">
            <a:extLst>
              <a:ext uri="{FF2B5EF4-FFF2-40B4-BE49-F238E27FC236}">
                <a16:creationId xmlns:a16="http://schemas.microsoft.com/office/drawing/2014/main" id="{913B302B-AAFE-4AF7-8F80-C416A54D0DB9}"/>
              </a:ext>
            </a:extLst>
          </p:cNvPr>
          <p:cNvSpPr>
            <a:spLocks noChangeArrowheads="1"/>
          </p:cNvSpPr>
          <p:nvPr/>
        </p:nvSpPr>
        <p:spPr bwMode="auto">
          <a:xfrm>
            <a:off x="5735638" y="3443288"/>
            <a:ext cx="361950" cy="7938"/>
          </a:xfrm>
          <a:prstGeom prst="rect">
            <a:avLst/>
          </a:prstGeom>
          <a:solidFill>
            <a:srgbClr val="649B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217">
            <a:extLst>
              <a:ext uri="{FF2B5EF4-FFF2-40B4-BE49-F238E27FC236}">
                <a16:creationId xmlns:a16="http://schemas.microsoft.com/office/drawing/2014/main" id="{BA279F24-C7DF-4E4D-B49D-8BDD1A660004}"/>
              </a:ext>
            </a:extLst>
          </p:cNvPr>
          <p:cNvSpPr>
            <a:spLocks noChangeArrowheads="1"/>
          </p:cNvSpPr>
          <p:nvPr/>
        </p:nvSpPr>
        <p:spPr bwMode="auto">
          <a:xfrm>
            <a:off x="5735638" y="3451225"/>
            <a:ext cx="361950" cy="7938"/>
          </a:xfrm>
          <a:prstGeom prst="rect">
            <a:avLst/>
          </a:prstGeom>
          <a:solidFill>
            <a:srgbClr val="669D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Rectangle 218">
            <a:extLst>
              <a:ext uri="{FF2B5EF4-FFF2-40B4-BE49-F238E27FC236}">
                <a16:creationId xmlns:a16="http://schemas.microsoft.com/office/drawing/2014/main" id="{6B60C279-8F2C-4B25-9F4D-DBC502EE0ABB}"/>
              </a:ext>
            </a:extLst>
          </p:cNvPr>
          <p:cNvSpPr>
            <a:spLocks noChangeArrowheads="1"/>
          </p:cNvSpPr>
          <p:nvPr/>
        </p:nvSpPr>
        <p:spPr bwMode="auto">
          <a:xfrm>
            <a:off x="5735638" y="3459163"/>
            <a:ext cx="361950" cy="6350"/>
          </a:xfrm>
          <a:prstGeom prst="rect">
            <a:avLst/>
          </a:prstGeom>
          <a:solidFill>
            <a:srgbClr val="679F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219">
            <a:extLst>
              <a:ext uri="{FF2B5EF4-FFF2-40B4-BE49-F238E27FC236}">
                <a16:creationId xmlns:a16="http://schemas.microsoft.com/office/drawing/2014/main" id="{C4E3A0F4-927C-43B3-8C7C-ED8E9B5B35B9}"/>
              </a:ext>
            </a:extLst>
          </p:cNvPr>
          <p:cNvSpPr>
            <a:spLocks noChangeArrowheads="1"/>
          </p:cNvSpPr>
          <p:nvPr/>
        </p:nvSpPr>
        <p:spPr bwMode="auto">
          <a:xfrm>
            <a:off x="5735638" y="3465513"/>
            <a:ext cx="361950" cy="7938"/>
          </a:xfrm>
          <a:prstGeom prst="rect">
            <a:avLst/>
          </a:prstGeom>
          <a:solidFill>
            <a:srgbClr val="69A2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Rectangle 220">
            <a:extLst>
              <a:ext uri="{FF2B5EF4-FFF2-40B4-BE49-F238E27FC236}">
                <a16:creationId xmlns:a16="http://schemas.microsoft.com/office/drawing/2014/main" id="{8D922677-A588-43ED-B5C3-14FA8E40EBA9}"/>
              </a:ext>
            </a:extLst>
          </p:cNvPr>
          <p:cNvSpPr>
            <a:spLocks noChangeArrowheads="1"/>
          </p:cNvSpPr>
          <p:nvPr/>
        </p:nvSpPr>
        <p:spPr bwMode="auto">
          <a:xfrm>
            <a:off x="5735638" y="3473450"/>
            <a:ext cx="361950" cy="7938"/>
          </a:xfrm>
          <a:prstGeom prst="rect">
            <a:avLst/>
          </a:prstGeom>
          <a:solidFill>
            <a:srgbClr val="6AA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221">
            <a:extLst>
              <a:ext uri="{FF2B5EF4-FFF2-40B4-BE49-F238E27FC236}">
                <a16:creationId xmlns:a16="http://schemas.microsoft.com/office/drawing/2014/main" id="{A02E03E8-D8E5-4C12-B800-E193F95E1716}"/>
              </a:ext>
            </a:extLst>
          </p:cNvPr>
          <p:cNvSpPr>
            <a:spLocks noChangeArrowheads="1"/>
          </p:cNvSpPr>
          <p:nvPr/>
        </p:nvSpPr>
        <p:spPr bwMode="auto">
          <a:xfrm>
            <a:off x="5735638" y="3481388"/>
            <a:ext cx="361950" cy="7938"/>
          </a:xfrm>
          <a:prstGeom prst="rect">
            <a:avLst/>
          </a:prstGeom>
          <a:solidFill>
            <a:srgbClr val="6CA6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222">
            <a:extLst>
              <a:ext uri="{FF2B5EF4-FFF2-40B4-BE49-F238E27FC236}">
                <a16:creationId xmlns:a16="http://schemas.microsoft.com/office/drawing/2014/main" id="{A0639064-28D3-412A-B3AA-2EED6C11EF7F}"/>
              </a:ext>
            </a:extLst>
          </p:cNvPr>
          <p:cNvSpPr>
            <a:spLocks noChangeArrowheads="1"/>
          </p:cNvSpPr>
          <p:nvPr/>
        </p:nvSpPr>
        <p:spPr bwMode="auto">
          <a:xfrm>
            <a:off x="5735638" y="3489325"/>
            <a:ext cx="361950" cy="7938"/>
          </a:xfrm>
          <a:prstGeom prst="rect">
            <a:avLst/>
          </a:prstGeom>
          <a:solidFill>
            <a:srgbClr val="6EA8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223">
            <a:extLst>
              <a:ext uri="{FF2B5EF4-FFF2-40B4-BE49-F238E27FC236}">
                <a16:creationId xmlns:a16="http://schemas.microsoft.com/office/drawing/2014/main" id="{F6678FD8-8819-43D5-B513-AE476CF086C7}"/>
              </a:ext>
            </a:extLst>
          </p:cNvPr>
          <p:cNvSpPr>
            <a:spLocks noChangeArrowheads="1"/>
          </p:cNvSpPr>
          <p:nvPr/>
        </p:nvSpPr>
        <p:spPr bwMode="auto">
          <a:xfrm>
            <a:off x="5735638" y="3497263"/>
            <a:ext cx="361950" cy="6350"/>
          </a:xfrm>
          <a:prstGeom prst="rect">
            <a:avLst/>
          </a:prstGeom>
          <a:solidFill>
            <a:srgbClr val="70AA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224">
            <a:extLst>
              <a:ext uri="{FF2B5EF4-FFF2-40B4-BE49-F238E27FC236}">
                <a16:creationId xmlns:a16="http://schemas.microsoft.com/office/drawing/2014/main" id="{4EF7FE2A-3971-4D30-B22B-9B3CFAF8AEE5}"/>
              </a:ext>
            </a:extLst>
          </p:cNvPr>
          <p:cNvSpPr>
            <a:spLocks noChangeArrowheads="1"/>
          </p:cNvSpPr>
          <p:nvPr/>
        </p:nvSpPr>
        <p:spPr bwMode="auto">
          <a:xfrm>
            <a:off x="5735638" y="3503613"/>
            <a:ext cx="361950" cy="7938"/>
          </a:xfrm>
          <a:prstGeom prst="rect">
            <a:avLst/>
          </a:prstGeom>
          <a:solidFill>
            <a:srgbClr val="72AC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Rectangle 225">
            <a:extLst>
              <a:ext uri="{FF2B5EF4-FFF2-40B4-BE49-F238E27FC236}">
                <a16:creationId xmlns:a16="http://schemas.microsoft.com/office/drawing/2014/main" id="{AA07D1C8-D58D-475B-BD8D-0B8223BFE536}"/>
              </a:ext>
            </a:extLst>
          </p:cNvPr>
          <p:cNvSpPr>
            <a:spLocks noChangeArrowheads="1"/>
          </p:cNvSpPr>
          <p:nvPr/>
        </p:nvSpPr>
        <p:spPr bwMode="auto">
          <a:xfrm>
            <a:off x="5735638" y="3511550"/>
            <a:ext cx="361950" cy="7938"/>
          </a:xfrm>
          <a:prstGeom prst="rect">
            <a:avLst/>
          </a:prstGeom>
          <a:solidFill>
            <a:srgbClr val="73AE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Rectangle 226">
            <a:extLst>
              <a:ext uri="{FF2B5EF4-FFF2-40B4-BE49-F238E27FC236}">
                <a16:creationId xmlns:a16="http://schemas.microsoft.com/office/drawing/2014/main" id="{CF9378EE-FF28-43AF-B37A-F1BD4AE400F7}"/>
              </a:ext>
            </a:extLst>
          </p:cNvPr>
          <p:cNvSpPr>
            <a:spLocks noChangeArrowheads="1"/>
          </p:cNvSpPr>
          <p:nvPr/>
        </p:nvSpPr>
        <p:spPr bwMode="auto">
          <a:xfrm>
            <a:off x="5735638" y="3519488"/>
            <a:ext cx="361950" cy="7938"/>
          </a:xfrm>
          <a:prstGeom prst="rect">
            <a:avLst/>
          </a:prstGeom>
          <a:solidFill>
            <a:srgbClr val="75B0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227">
            <a:extLst>
              <a:ext uri="{FF2B5EF4-FFF2-40B4-BE49-F238E27FC236}">
                <a16:creationId xmlns:a16="http://schemas.microsoft.com/office/drawing/2014/main" id="{B609A4EB-78B0-40CE-BFA2-867A007CA902}"/>
              </a:ext>
            </a:extLst>
          </p:cNvPr>
          <p:cNvSpPr>
            <a:spLocks noChangeArrowheads="1"/>
          </p:cNvSpPr>
          <p:nvPr/>
        </p:nvSpPr>
        <p:spPr bwMode="auto">
          <a:xfrm>
            <a:off x="5735638" y="3527425"/>
            <a:ext cx="361950" cy="7938"/>
          </a:xfrm>
          <a:prstGeom prst="rect">
            <a:avLst/>
          </a:prstGeom>
          <a:solidFill>
            <a:srgbClr val="77B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28">
            <a:extLst>
              <a:ext uri="{FF2B5EF4-FFF2-40B4-BE49-F238E27FC236}">
                <a16:creationId xmlns:a16="http://schemas.microsoft.com/office/drawing/2014/main" id="{26569B07-06B8-404B-AD5C-F04A9161D2BA}"/>
              </a:ext>
            </a:extLst>
          </p:cNvPr>
          <p:cNvSpPr>
            <a:spLocks noChangeArrowheads="1"/>
          </p:cNvSpPr>
          <p:nvPr/>
        </p:nvSpPr>
        <p:spPr bwMode="auto">
          <a:xfrm>
            <a:off x="5735638" y="3535363"/>
            <a:ext cx="361950" cy="7938"/>
          </a:xfrm>
          <a:prstGeom prst="rect">
            <a:avLst/>
          </a:prstGeom>
          <a:solidFill>
            <a:srgbClr val="78B4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229">
            <a:extLst>
              <a:ext uri="{FF2B5EF4-FFF2-40B4-BE49-F238E27FC236}">
                <a16:creationId xmlns:a16="http://schemas.microsoft.com/office/drawing/2014/main" id="{1191766E-4456-44B0-B47F-706848F5CB99}"/>
              </a:ext>
            </a:extLst>
          </p:cNvPr>
          <p:cNvSpPr>
            <a:spLocks noChangeArrowheads="1"/>
          </p:cNvSpPr>
          <p:nvPr/>
        </p:nvSpPr>
        <p:spPr bwMode="auto">
          <a:xfrm>
            <a:off x="5735638" y="3543300"/>
            <a:ext cx="361950" cy="6350"/>
          </a:xfrm>
          <a:prstGeom prst="rect">
            <a:avLst/>
          </a:prstGeom>
          <a:solidFill>
            <a:srgbClr val="7AB7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230">
            <a:extLst>
              <a:ext uri="{FF2B5EF4-FFF2-40B4-BE49-F238E27FC236}">
                <a16:creationId xmlns:a16="http://schemas.microsoft.com/office/drawing/2014/main" id="{3BD2D6A7-A511-4421-8252-F61E21BD42F5}"/>
              </a:ext>
            </a:extLst>
          </p:cNvPr>
          <p:cNvSpPr>
            <a:spLocks noChangeArrowheads="1"/>
          </p:cNvSpPr>
          <p:nvPr/>
        </p:nvSpPr>
        <p:spPr bwMode="auto">
          <a:xfrm>
            <a:off x="5735638" y="3549650"/>
            <a:ext cx="361950" cy="7938"/>
          </a:xfrm>
          <a:prstGeom prst="rect">
            <a:avLst/>
          </a:prstGeom>
          <a:solidFill>
            <a:srgbClr val="7BB9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Rectangle 231">
            <a:extLst>
              <a:ext uri="{FF2B5EF4-FFF2-40B4-BE49-F238E27FC236}">
                <a16:creationId xmlns:a16="http://schemas.microsoft.com/office/drawing/2014/main" id="{E8E01B65-29A0-4D13-9376-84ACFB9C91F1}"/>
              </a:ext>
            </a:extLst>
          </p:cNvPr>
          <p:cNvSpPr>
            <a:spLocks noChangeArrowheads="1"/>
          </p:cNvSpPr>
          <p:nvPr/>
        </p:nvSpPr>
        <p:spPr bwMode="auto">
          <a:xfrm>
            <a:off x="5735638" y="3557588"/>
            <a:ext cx="361950" cy="7938"/>
          </a:xfrm>
          <a:prstGeom prst="rect">
            <a:avLst/>
          </a:prstGeom>
          <a:solidFill>
            <a:srgbClr val="7DBB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Rectangle 232">
            <a:extLst>
              <a:ext uri="{FF2B5EF4-FFF2-40B4-BE49-F238E27FC236}">
                <a16:creationId xmlns:a16="http://schemas.microsoft.com/office/drawing/2014/main" id="{AD9EE1A8-FD73-454D-81F3-C3188BCA7C9D}"/>
              </a:ext>
            </a:extLst>
          </p:cNvPr>
          <p:cNvSpPr>
            <a:spLocks noChangeArrowheads="1"/>
          </p:cNvSpPr>
          <p:nvPr/>
        </p:nvSpPr>
        <p:spPr bwMode="auto">
          <a:xfrm>
            <a:off x="5735638" y="3565525"/>
            <a:ext cx="361950" cy="7938"/>
          </a:xfrm>
          <a:prstGeom prst="rect">
            <a:avLst/>
          </a:prstGeom>
          <a:solidFill>
            <a:srgbClr val="7FBD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233">
            <a:extLst>
              <a:ext uri="{FF2B5EF4-FFF2-40B4-BE49-F238E27FC236}">
                <a16:creationId xmlns:a16="http://schemas.microsoft.com/office/drawing/2014/main" id="{8A5F5C28-C0E4-47BD-B01F-38D057DF008E}"/>
              </a:ext>
            </a:extLst>
          </p:cNvPr>
          <p:cNvSpPr>
            <a:spLocks noChangeArrowheads="1"/>
          </p:cNvSpPr>
          <p:nvPr/>
        </p:nvSpPr>
        <p:spPr bwMode="auto">
          <a:xfrm>
            <a:off x="5735638" y="3573463"/>
            <a:ext cx="361950" cy="7938"/>
          </a:xfrm>
          <a:prstGeom prst="rect">
            <a:avLst/>
          </a:prstGeom>
          <a:solidFill>
            <a:srgbClr val="80BF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234">
            <a:extLst>
              <a:ext uri="{FF2B5EF4-FFF2-40B4-BE49-F238E27FC236}">
                <a16:creationId xmlns:a16="http://schemas.microsoft.com/office/drawing/2014/main" id="{1E2868F2-A22D-4975-A2BC-D5F5451A9CA0}"/>
              </a:ext>
            </a:extLst>
          </p:cNvPr>
          <p:cNvSpPr>
            <a:spLocks noChangeArrowheads="1"/>
          </p:cNvSpPr>
          <p:nvPr/>
        </p:nvSpPr>
        <p:spPr bwMode="auto">
          <a:xfrm>
            <a:off x="5735638" y="3581400"/>
            <a:ext cx="361950" cy="6350"/>
          </a:xfrm>
          <a:prstGeom prst="rect">
            <a:avLst/>
          </a:prstGeom>
          <a:solidFill>
            <a:srgbClr val="82C1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235">
            <a:extLst>
              <a:ext uri="{FF2B5EF4-FFF2-40B4-BE49-F238E27FC236}">
                <a16:creationId xmlns:a16="http://schemas.microsoft.com/office/drawing/2014/main" id="{1B536412-1EFF-4077-8ADB-8BE83403169A}"/>
              </a:ext>
            </a:extLst>
          </p:cNvPr>
          <p:cNvSpPr>
            <a:spLocks noChangeArrowheads="1"/>
          </p:cNvSpPr>
          <p:nvPr/>
        </p:nvSpPr>
        <p:spPr bwMode="auto">
          <a:xfrm>
            <a:off x="5735638" y="3587750"/>
            <a:ext cx="361950" cy="7938"/>
          </a:xfrm>
          <a:prstGeom prst="rect">
            <a:avLst/>
          </a:prstGeom>
          <a:solidFill>
            <a:srgbClr val="83C3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236">
            <a:extLst>
              <a:ext uri="{FF2B5EF4-FFF2-40B4-BE49-F238E27FC236}">
                <a16:creationId xmlns:a16="http://schemas.microsoft.com/office/drawing/2014/main" id="{8E198C25-DA1D-41B5-8D42-258508C29D51}"/>
              </a:ext>
            </a:extLst>
          </p:cNvPr>
          <p:cNvSpPr>
            <a:spLocks noChangeArrowheads="1"/>
          </p:cNvSpPr>
          <p:nvPr/>
        </p:nvSpPr>
        <p:spPr bwMode="auto">
          <a:xfrm>
            <a:off x="5735638" y="3595688"/>
            <a:ext cx="361950" cy="7938"/>
          </a:xfrm>
          <a:prstGeom prst="rect">
            <a:avLst/>
          </a:prstGeom>
          <a:solidFill>
            <a:srgbClr val="85C5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Rectangle 237">
            <a:extLst>
              <a:ext uri="{FF2B5EF4-FFF2-40B4-BE49-F238E27FC236}">
                <a16:creationId xmlns:a16="http://schemas.microsoft.com/office/drawing/2014/main" id="{E1D10B5B-F71F-4C09-B38E-42A77E6F7EF3}"/>
              </a:ext>
            </a:extLst>
          </p:cNvPr>
          <p:cNvSpPr>
            <a:spLocks noChangeArrowheads="1"/>
          </p:cNvSpPr>
          <p:nvPr/>
        </p:nvSpPr>
        <p:spPr bwMode="auto">
          <a:xfrm>
            <a:off x="5735638" y="3603625"/>
            <a:ext cx="361950" cy="7938"/>
          </a:xfrm>
          <a:prstGeom prst="rect">
            <a:avLst/>
          </a:prstGeom>
          <a:solidFill>
            <a:srgbClr val="87C7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Rectangle 238">
            <a:extLst>
              <a:ext uri="{FF2B5EF4-FFF2-40B4-BE49-F238E27FC236}">
                <a16:creationId xmlns:a16="http://schemas.microsoft.com/office/drawing/2014/main" id="{3AA9391D-B969-4BD6-89AC-A6187EA65FED}"/>
              </a:ext>
            </a:extLst>
          </p:cNvPr>
          <p:cNvSpPr>
            <a:spLocks noChangeArrowheads="1"/>
          </p:cNvSpPr>
          <p:nvPr/>
        </p:nvSpPr>
        <p:spPr bwMode="auto">
          <a:xfrm>
            <a:off x="5735638" y="3611563"/>
            <a:ext cx="361950" cy="7938"/>
          </a:xfrm>
          <a:prstGeom prst="rect">
            <a:avLst/>
          </a:prstGeom>
          <a:solidFill>
            <a:srgbClr val="88C9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239">
            <a:extLst>
              <a:ext uri="{FF2B5EF4-FFF2-40B4-BE49-F238E27FC236}">
                <a16:creationId xmlns:a16="http://schemas.microsoft.com/office/drawing/2014/main" id="{0C74617A-324D-4D78-B047-4578E23D257D}"/>
              </a:ext>
            </a:extLst>
          </p:cNvPr>
          <p:cNvSpPr>
            <a:spLocks noChangeArrowheads="1"/>
          </p:cNvSpPr>
          <p:nvPr/>
        </p:nvSpPr>
        <p:spPr bwMode="auto">
          <a:xfrm>
            <a:off x="5735638" y="3619500"/>
            <a:ext cx="361950" cy="7938"/>
          </a:xfrm>
          <a:prstGeom prst="rect">
            <a:avLst/>
          </a:prstGeom>
          <a:solidFill>
            <a:srgbClr val="8ACC4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Rectangle 240">
            <a:extLst>
              <a:ext uri="{FF2B5EF4-FFF2-40B4-BE49-F238E27FC236}">
                <a16:creationId xmlns:a16="http://schemas.microsoft.com/office/drawing/2014/main" id="{7A4D7F99-C4B2-473E-AFEA-CDD7FB9D1649}"/>
              </a:ext>
            </a:extLst>
          </p:cNvPr>
          <p:cNvSpPr>
            <a:spLocks noChangeArrowheads="1"/>
          </p:cNvSpPr>
          <p:nvPr/>
        </p:nvSpPr>
        <p:spPr bwMode="auto">
          <a:xfrm>
            <a:off x="5735638" y="3627438"/>
            <a:ext cx="361950" cy="6350"/>
          </a:xfrm>
          <a:prstGeom prst="rect">
            <a:avLst/>
          </a:prstGeom>
          <a:solidFill>
            <a:srgbClr val="8CCE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Rectangle 241">
            <a:extLst>
              <a:ext uri="{FF2B5EF4-FFF2-40B4-BE49-F238E27FC236}">
                <a16:creationId xmlns:a16="http://schemas.microsoft.com/office/drawing/2014/main" id="{A0BAAE74-A828-4082-A03B-765AB00A87D8}"/>
              </a:ext>
            </a:extLst>
          </p:cNvPr>
          <p:cNvSpPr>
            <a:spLocks noChangeArrowheads="1"/>
          </p:cNvSpPr>
          <p:nvPr/>
        </p:nvSpPr>
        <p:spPr bwMode="auto">
          <a:xfrm>
            <a:off x="5735638" y="3633788"/>
            <a:ext cx="361950" cy="7938"/>
          </a:xfrm>
          <a:prstGeom prst="rect">
            <a:avLst/>
          </a:prstGeom>
          <a:solidFill>
            <a:srgbClr val="8DD0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242">
            <a:extLst>
              <a:ext uri="{FF2B5EF4-FFF2-40B4-BE49-F238E27FC236}">
                <a16:creationId xmlns:a16="http://schemas.microsoft.com/office/drawing/2014/main" id="{39310158-C3D0-42A7-95A3-1552092CC0BB}"/>
              </a:ext>
            </a:extLst>
          </p:cNvPr>
          <p:cNvSpPr>
            <a:spLocks noChangeArrowheads="1"/>
          </p:cNvSpPr>
          <p:nvPr/>
        </p:nvSpPr>
        <p:spPr bwMode="auto">
          <a:xfrm>
            <a:off x="5735638" y="3641725"/>
            <a:ext cx="361950" cy="7938"/>
          </a:xfrm>
          <a:prstGeom prst="rect">
            <a:avLst/>
          </a:prstGeom>
          <a:solidFill>
            <a:srgbClr val="8FD2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Rectangle 243">
            <a:extLst>
              <a:ext uri="{FF2B5EF4-FFF2-40B4-BE49-F238E27FC236}">
                <a16:creationId xmlns:a16="http://schemas.microsoft.com/office/drawing/2014/main" id="{309F7FF8-3004-4B8A-867F-E8145DCC232C}"/>
              </a:ext>
            </a:extLst>
          </p:cNvPr>
          <p:cNvSpPr>
            <a:spLocks noChangeArrowheads="1"/>
          </p:cNvSpPr>
          <p:nvPr/>
        </p:nvSpPr>
        <p:spPr bwMode="auto">
          <a:xfrm>
            <a:off x="5735638" y="3649663"/>
            <a:ext cx="361950" cy="7938"/>
          </a:xfrm>
          <a:prstGeom prst="rect">
            <a:avLst/>
          </a:prstGeom>
          <a:solidFill>
            <a:srgbClr val="91D4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Rectangle 244">
            <a:extLst>
              <a:ext uri="{FF2B5EF4-FFF2-40B4-BE49-F238E27FC236}">
                <a16:creationId xmlns:a16="http://schemas.microsoft.com/office/drawing/2014/main" id="{59544220-4957-4232-80E5-4722F4E8E622}"/>
              </a:ext>
            </a:extLst>
          </p:cNvPr>
          <p:cNvSpPr>
            <a:spLocks noChangeArrowheads="1"/>
          </p:cNvSpPr>
          <p:nvPr/>
        </p:nvSpPr>
        <p:spPr bwMode="auto">
          <a:xfrm>
            <a:off x="5735638" y="3657600"/>
            <a:ext cx="361950" cy="7938"/>
          </a:xfrm>
          <a:prstGeom prst="rect">
            <a:avLst/>
          </a:prstGeom>
          <a:solidFill>
            <a:srgbClr val="93D6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Rectangle 245">
            <a:extLst>
              <a:ext uri="{FF2B5EF4-FFF2-40B4-BE49-F238E27FC236}">
                <a16:creationId xmlns:a16="http://schemas.microsoft.com/office/drawing/2014/main" id="{8A236206-A0AA-4C2C-AB59-7B34CCA1D200}"/>
              </a:ext>
            </a:extLst>
          </p:cNvPr>
          <p:cNvSpPr>
            <a:spLocks noChangeArrowheads="1"/>
          </p:cNvSpPr>
          <p:nvPr/>
        </p:nvSpPr>
        <p:spPr bwMode="auto">
          <a:xfrm>
            <a:off x="5735638" y="3665538"/>
            <a:ext cx="361950" cy="6350"/>
          </a:xfrm>
          <a:prstGeom prst="rect">
            <a:avLst/>
          </a:prstGeom>
          <a:solidFill>
            <a:srgbClr val="95D8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Rectangle 246">
            <a:extLst>
              <a:ext uri="{FF2B5EF4-FFF2-40B4-BE49-F238E27FC236}">
                <a16:creationId xmlns:a16="http://schemas.microsoft.com/office/drawing/2014/main" id="{A50EB510-CFE6-4F45-8AC5-7BF0F7B3064E}"/>
              </a:ext>
            </a:extLst>
          </p:cNvPr>
          <p:cNvSpPr>
            <a:spLocks noChangeArrowheads="1"/>
          </p:cNvSpPr>
          <p:nvPr/>
        </p:nvSpPr>
        <p:spPr bwMode="auto">
          <a:xfrm>
            <a:off x="5735638" y="3671888"/>
            <a:ext cx="361950" cy="7938"/>
          </a:xfrm>
          <a:prstGeom prst="rect">
            <a:avLst/>
          </a:prstGeom>
          <a:solidFill>
            <a:srgbClr val="96DA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247">
            <a:extLst>
              <a:ext uri="{FF2B5EF4-FFF2-40B4-BE49-F238E27FC236}">
                <a16:creationId xmlns:a16="http://schemas.microsoft.com/office/drawing/2014/main" id="{92304E95-338B-4C1D-9AD8-F69E8885D88B}"/>
              </a:ext>
            </a:extLst>
          </p:cNvPr>
          <p:cNvSpPr>
            <a:spLocks noChangeArrowheads="1"/>
          </p:cNvSpPr>
          <p:nvPr/>
        </p:nvSpPr>
        <p:spPr bwMode="auto">
          <a:xfrm>
            <a:off x="5735638" y="3679825"/>
            <a:ext cx="361950" cy="7938"/>
          </a:xfrm>
          <a:prstGeom prst="rect">
            <a:avLst/>
          </a:prstGeom>
          <a:solidFill>
            <a:srgbClr val="98DC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248">
            <a:extLst>
              <a:ext uri="{FF2B5EF4-FFF2-40B4-BE49-F238E27FC236}">
                <a16:creationId xmlns:a16="http://schemas.microsoft.com/office/drawing/2014/main" id="{D83859BF-BD34-40B9-ACCC-4B4FAFC981D1}"/>
              </a:ext>
            </a:extLst>
          </p:cNvPr>
          <p:cNvSpPr>
            <a:spLocks noChangeArrowheads="1"/>
          </p:cNvSpPr>
          <p:nvPr/>
        </p:nvSpPr>
        <p:spPr bwMode="auto">
          <a:xfrm>
            <a:off x="5735638" y="3687763"/>
            <a:ext cx="361950" cy="7938"/>
          </a:xfrm>
          <a:prstGeom prst="rect">
            <a:avLst/>
          </a:prstGeom>
          <a:solidFill>
            <a:srgbClr val="99DF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249">
            <a:extLst>
              <a:ext uri="{FF2B5EF4-FFF2-40B4-BE49-F238E27FC236}">
                <a16:creationId xmlns:a16="http://schemas.microsoft.com/office/drawing/2014/main" id="{C9DB50DB-B894-44E9-8E8E-7A55692DB24C}"/>
              </a:ext>
            </a:extLst>
          </p:cNvPr>
          <p:cNvSpPr>
            <a:spLocks noChangeArrowheads="1"/>
          </p:cNvSpPr>
          <p:nvPr/>
        </p:nvSpPr>
        <p:spPr bwMode="auto">
          <a:xfrm>
            <a:off x="5735638" y="3695700"/>
            <a:ext cx="361950" cy="7938"/>
          </a:xfrm>
          <a:prstGeom prst="rect">
            <a:avLst/>
          </a:prstGeom>
          <a:solidFill>
            <a:srgbClr val="9BE1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Rectangle 250">
            <a:extLst>
              <a:ext uri="{FF2B5EF4-FFF2-40B4-BE49-F238E27FC236}">
                <a16:creationId xmlns:a16="http://schemas.microsoft.com/office/drawing/2014/main" id="{00BACF80-CB00-4E7E-84EB-E22F5F0C0047}"/>
              </a:ext>
            </a:extLst>
          </p:cNvPr>
          <p:cNvSpPr>
            <a:spLocks noChangeArrowheads="1"/>
          </p:cNvSpPr>
          <p:nvPr/>
        </p:nvSpPr>
        <p:spPr bwMode="auto">
          <a:xfrm>
            <a:off x="5735638" y="3703638"/>
            <a:ext cx="361950" cy="7938"/>
          </a:xfrm>
          <a:prstGeom prst="rect">
            <a:avLst/>
          </a:prstGeom>
          <a:solidFill>
            <a:srgbClr val="9DE3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Rectangle 251">
            <a:extLst>
              <a:ext uri="{FF2B5EF4-FFF2-40B4-BE49-F238E27FC236}">
                <a16:creationId xmlns:a16="http://schemas.microsoft.com/office/drawing/2014/main" id="{442CAC92-D20B-4CD0-ABBC-64312B8E4230}"/>
              </a:ext>
            </a:extLst>
          </p:cNvPr>
          <p:cNvSpPr>
            <a:spLocks noChangeArrowheads="1"/>
          </p:cNvSpPr>
          <p:nvPr/>
        </p:nvSpPr>
        <p:spPr bwMode="auto">
          <a:xfrm>
            <a:off x="5735638" y="3711575"/>
            <a:ext cx="361950" cy="6350"/>
          </a:xfrm>
          <a:prstGeom prst="rect">
            <a:avLst/>
          </a:prstGeom>
          <a:solidFill>
            <a:srgbClr val="9EE5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Rectangle 252">
            <a:extLst>
              <a:ext uri="{FF2B5EF4-FFF2-40B4-BE49-F238E27FC236}">
                <a16:creationId xmlns:a16="http://schemas.microsoft.com/office/drawing/2014/main" id="{0F8F89C8-6057-4FF0-A665-54A7350F0B06}"/>
              </a:ext>
            </a:extLst>
          </p:cNvPr>
          <p:cNvSpPr>
            <a:spLocks noChangeArrowheads="1"/>
          </p:cNvSpPr>
          <p:nvPr/>
        </p:nvSpPr>
        <p:spPr bwMode="auto">
          <a:xfrm>
            <a:off x="5735638" y="3717925"/>
            <a:ext cx="361950" cy="7938"/>
          </a:xfrm>
          <a:prstGeom prst="rect">
            <a:avLst/>
          </a:prstGeom>
          <a:solidFill>
            <a:srgbClr val="A0E7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Rectangle 253">
            <a:extLst>
              <a:ext uri="{FF2B5EF4-FFF2-40B4-BE49-F238E27FC236}">
                <a16:creationId xmlns:a16="http://schemas.microsoft.com/office/drawing/2014/main" id="{84C5791E-25CD-4AF4-8CBC-29A2D83D9310}"/>
              </a:ext>
            </a:extLst>
          </p:cNvPr>
          <p:cNvSpPr>
            <a:spLocks noChangeArrowheads="1"/>
          </p:cNvSpPr>
          <p:nvPr/>
        </p:nvSpPr>
        <p:spPr bwMode="auto">
          <a:xfrm>
            <a:off x="5735638" y="3725863"/>
            <a:ext cx="361950" cy="7938"/>
          </a:xfrm>
          <a:prstGeom prst="rect">
            <a:avLst/>
          </a:prstGeom>
          <a:solidFill>
            <a:srgbClr val="A1E9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Rectangle 254">
            <a:extLst>
              <a:ext uri="{FF2B5EF4-FFF2-40B4-BE49-F238E27FC236}">
                <a16:creationId xmlns:a16="http://schemas.microsoft.com/office/drawing/2014/main" id="{1A21E884-DE02-47CC-8C8F-B3C0A5A58C74}"/>
              </a:ext>
            </a:extLst>
          </p:cNvPr>
          <p:cNvSpPr>
            <a:spLocks noChangeArrowheads="1"/>
          </p:cNvSpPr>
          <p:nvPr/>
        </p:nvSpPr>
        <p:spPr bwMode="auto">
          <a:xfrm>
            <a:off x="5735638" y="3136900"/>
            <a:ext cx="361950" cy="7938"/>
          </a:xfrm>
          <a:prstGeom prst="rect">
            <a:avLst/>
          </a:prstGeom>
          <a:solidFill>
            <a:srgbClr val="9AD9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255">
            <a:extLst>
              <a:ext uri="{FF2B5EF4-FFF2-40B4-BE49-F238E27FC236}">
                <a16:creationId xmlns:a16="http://schemas.microsoft.com/office/drawing/2014/main" id="{920E09F5-4264-4668-834D-E77C3230FDD5}"/>
              </a:ext>
            </a:extLst>
          </p:cNvPr>
          <p:cNvSpPr>
            <a:spLocks noChangeArrowheads="1"/>
          </p:cNvSpPr>
          <p:nvPr/>
        </p:nvSpPr>
        <p:spPr bwMode="auto">
          <a:xfrm>
            <a:off x="5735638" y="3144838"/>
            <a:ext cx="361950" cy="7938"/>
          </a:xfrm>
          <a:prstGeom prst="rect">
            <a:avLst/>
          </a:prstGeom>
          <a:solidFill>
            <a:srgbClr val="CAE9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Rectangle 256">
            <a:extLst>
              <a:ext uri="{FF2B5EF4-FFF2-40B4-BE49-F238E27FC236}">
                <a16:creationId xmlns:a16="http://schemas.microsoft.com/office/drawing/2014/main" id="{7FC9E26D-53C3-4954-8836-EDFC721646BD}"/>
              </a:ext>
            </a:extLst>
          </p:cNvPr>
          <p:cNvSpPr>
            <a:spLocks noChangeArrowheads="1"/>
          </p:cNvSpPr>
          <p:nvPr/>
        </p:nvSpPr>
        <p:spPr bwMode="auto">
          <a:xfrm>
            <a:off x="5735638" y="3152775"/>
            <a:ext cx="361950" cy="7938"/>
          </a:xfrm>
          <a:prstGeom prst="rect">
            <a:avLst/>
          </a:prstGeom>
          <a:solidFill>
            <a:srgbClr val="C9E8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Rectangle 257">
            <a:extLst>
              <a:ext uri="{FF2B5EF4-FFF2-40B4-BE49-F238E27FC236}">
                <a16:creationId xmlns:a16="http://schemas.microsoft.com/office/drawing/2014/main" id="{B07BE476-A425-41C0-B179-B1070E069511}"/>
              </a:ext>
            </a:extLst>
          </p:cNvPr>
          <p:cNvSpPr>
            <a:spLocks noChangeArrowheads="1"/>
          </p:cNvSpPr>
          <p:nvPr/>
        </p:nvSpPr>
        <p:spPr bwMode="auto">
          <a:xfrm>
            <a:off x="5735638" y="3160713"/>
            <a:ext cx="361950" cy="7938"/>
          </a:xfrm>
          <a:prstGeom prst="rect">
            <a:avLst/>
          </a:prstGeom>
          <a:solidFill>
            <a:srgbClr val="C8E8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Rectangle 258">
            <a:extLst>
              <a:ext uri="{FF2B5EF4-FFF2-40B4-BE49-F238E27FC236}">
                <a16:creationId xmlns:a16="http://schemas.microsoft.com/office/drawing/2014/main" id="{9E1D2BF6-43FB-48DB-8D8B-3705F933A9C0}"/>
              </a:ext>
            </a:extLst>
          </p:cNvPr>
          <p:cNvSpPr>
            <a:spLocks noChangeArrowheads="1"/>
          </p:cNvSpPr>
          <p:nvPr/>
        </p:nvSpPr>
        <p:spPr bwMode="auto">
          <a:xfrm>
            <a:off x="5735638" y="3168650"/>
            <a:ext cx="361950" cy="6350"/>
          </a:xfrm>
          <a:prstGeom prst="rect">
            <a:avLst/>
          </a:prstGeom>
          <a:solidFill>
            <a:srgbClr val="C7E8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Rectangle 259">
            <a:extLst>
              <a:ext uri="{FF2B5EF4-FFF2-40B4-BE49-F238E27FC236}">
                <a16:creationId xmlns:a16="http://schemas.microsoft.com/office/drawing/2014/main" id="{78850BCA-4738-4571-94A6-606B93151AF9}"/>
              </a:ext>
            </a:extLst>
          </p:cNvPr>
          <p:cNvSpPr>
            <a:spLocks noChangeArrowheads="1"/>
          </p:cNvSpPr>
          <p:nvPr/>
        </p:nvSpPr>
        <p:spPr bwMode="auto">
          <a:xfrm>
            <a:off x="5735638" y="3175000"/>
            <a:ext cx="361950" cy="7938"/>
          </a:xfrm>
          <a:prstGeom prst="rect">
            <a:avLst/>
          </a:prstGeom>
          <a:solidFill>
            <a:srgbClr val="C5E7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Rectangle 260">
            <a:extLst>
              <a:ext uri="{FF2B5EF4-FFF2-40B4-BE49-F238E27FC236}">
                <a16:creationId xmlns:a16="http://schemas.microsoft.com/office/drawing/2014/main" id="{B04CC4A0-1D19-4A38-8809-6D21E3305228}"/>
              </a:ext>
            </a:extLst>
          </p:cNvPr>
          <p:cNvSpPr>
            <a:spLocks noChangeArrowheads="1"/>
          </p:cNvSpPr>
          <p:nvPr/>
        </p:nvSpPr>
        <p:spPr bwMode="auto">
          <a:xfrm>
            <a:off x="5735638" y="3182938"/>
            <a:ext cx="361950" cy="7938"/>
          </a:xfrm>
          <a:prstGeom prst="rect">
            <a:avLst/>
          </a:prstGeom>
          <a:solidFill>
            <a:srgbClr val="C4E7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Rectangle 261">
            <a:extLst>
              <a:ext uri="{FF2B5EF4-FFF2-40B4-BE49-F238E27FC236}">
                <a16:creationId xmlns:a16="http://schemas.microsoft.com/office/drawing/2014/main" id="{E54969D2-4E02-4BE2-B159-DF68627264C0}"/>
              </a:ext>
            </a:extLst>
          </p:cNvPr>
          <p:cNvSpPr>
            <a:spLocks noChangeArrowheads="1"/>
          </p:cNvSpPr>
          <p:nvPr/>
        </p:nvSpPr>
        <p:spPr bwMode="auto">
          <a:xfrm>
            <a:off x="5735638" y="3190875"/>
            <a:ext cx="361950" cy="7938"/>
          </a:xfrm>
          <a:prstGeom prst="rect">
            <a:avLst/>
          </a:prstGeom>
          <a:solidFill>
            <a:srgbClr val="C3E6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262">
            <a:extLst>
              <a:ext uri="{FF2B5EF4-FFF2-40B4-BE49-F238E27FC236}">
                <a16:creationId xmlns:a16="http://schemas.microsoft.com/office/drawing/2014/main" id="{3F523A7A-D1F3-4C77-9851-30FF3ED3C271}"/>
              </a:ext>
            </a:extLst>
          </p:cNvPr>
          <p:cNvSpPr>
            <a:spLocks noChangeArrowheads="1"/>
          </p:cNvSpPr>
          <p:nvPr/>
        </p:nvSpPr>
        <p:spPr bwMode="auto">
          <a:xfrm>
            <a:off x="5735638" y="3198813"/>
            <a:ext cx="361950" cy="7938"/>
          </a:xfrm>
          <a:prstGeom prst="rect">
            <a:avLst/>
          </a:prstGeom>
          <a:solidFill>
            <a:srgbClr val="C2E6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Rectangle 263">
            <a:extLst>
              <a:ext uri="{FF2B5EF4-FFF2-40B4-BE49-F238E27FC236}">
                <a16:creationId xmlns:a16="http://schemas.microsoft.com/office/drawing/2014/main" id="{8A820466-2297-4369-A079-1E35D89DD09E}"/>
              </a:ext>
            </a:extLst>
          </p:cNvPr>
          <p:cNvSpPr>
            <a:spLocks noChangeArrowheads="1"/>
          </p:cNvSpPr>
          <p:nvPr/>
        </p:nvSpPr>
        <p:spPr bwMode="auto">
          <a:xfrm>
            <a:off x="5735638" y="3206750"/>
            <a:ext cx="361950" cy="6350"/>
          </a:xfrm>
          <a:prstGeom prst="rect">
            <a:avLst/>
          </a:prstGeom>
          <a:solidFill>
            <a:srgbClr val="C1E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Rectangle 264">
            <a:extLst>
              <a:ext uri="{FF2B5EF4-FFF2-40B4-BE49-F238E27FC236}">
                <a16:creationId xmlns:a16="http://schemas.microsoft.com/office/drawing/2014/main" id="{2FBDD898-BC50-4B3F-9C93-682C0B3C14AC}"/>
              </a:ext>
            </a:extLst>
          </p:cNvPr>
          <p:cNvSpPr>
            <a:spLocks noChangeArrowheads="1"/>
          </p:cNvSpPr>
          <p:nvPr/>
        </p:nvSpPr>
        <p:spPr bwMode="auto">
          <a:xfrm>
            <a:off x="5735638" y="3213100"/>
            <a:ext cx="361950" cy="7938"/>
          </a:xfrm>
          <a:prstGeom prst="rect">
            <a:avLst/>
          </a:prstGeom>
          <a:solidFill>
            <a:srgbClr val="BFE5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Rectangle 265">
            <a:extLst>
              <a:ext uri="{FF2B5EF4-FFF2-40B4-BE49-F238E27FC236}">
                <a16:creationId xmlns:a16="http://schemas.microsoft.com/office/drawing/2014/main" id="{52F27832-AD0E-4E66-B5F6-C2D87ECBDC98}"/>
              </a:ext>
            </a:extLst>
          </p:cNvPr>
          <p:cNvSpPr>
            <a:spLocks noChangeArrowheads="1"/>
          </p:cNvSpPr>
          <p:nvPr/>
        </p:nvSpPr>
        <p:spPr bwMode="auto">
          <a:xfrm>
            <a:off x="5735638" y="3221038"/>
            <a:ext cx="361950" cy="7938"/>
          </a:xfrm>
          <a:prstGeom prst="rect">
            <a:avLst/>
          </a:prstGeom>
          <a:solidFill>
            <a:srgbClr val="BEE5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Rectangle 266">
            <a:extLst>
              <a:ext uri="{FF2B5EF4-FFF2-40B4-BE49-F238E27FC236}">
                <a16:creationId xmlns:a16="http://schemas.microsoft.com/office/drawing/2014/main" id="{2ADADB53-5FAD-4A75-A693-8382803D5BE2}"/>
              </a:ext>
            </a:extLst>
          </p:cNvPr>
          <p:cNvSpPr>
            <a:spLocks noChangeArrowheads="1"/>
          </p:cNvSpPr>
          <p:nvPr/>
        </p:nvSpPr>
        <p:spPr bwMode="auto">
          <a:xfrm>
            <a:off x="5735638" y="3228975"/>
            <a:ext cx="361950" cy="7938"/>
          </a:xfrm>
          <a:prstGeom prst="rect">
            <a:avLst/>
          </a:prstGeom>
          <a:solidFill>
            <a:srgbClr val="BDE4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9" name="Rectangle 267">
            <a:extLst>
              <a:ext uri="{FF2B5EF4-FFF2-40B4-BE49-F238E27FC236}">
                <a16:creationId xmlns:a16="http://schemas.microsoft.com/office/drawing/2014/main" id="{F9F154D5-7E53-4949-9422-CF4537C69E64}"/>
              </a:ext>
            </a:extLst>
          </p:cNvPr>
          <p:cNvSpPr>
            <a:spLocks noChangeArrowheads="1"/>
          </p:cNvSpPr>
          <p:nvPr/>
        </p:nvSpPr>
        <p:spPr bwMode="auto">
          <a:xfrm>
            <a:off x="5735638" y="3236913"/>
            <a:ext cx="361950" cy="7938"/>
          </a:xfrm>
          <a:prstGeom prst="rect">
            <a:avLst/>
          </a:prstGeom>
          <a:solidFill>
            <a:srgbClr val="BCE4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Rectangle 268">
            <a:extLst>
              <a:ext uri="{FF2B5EF4-FFF2-40B4-BE49-F238E27FC236}">
                <a16:creationId xmlns:a16="http://schemas.microsoft.com/office/drawing/2014/main" id="{2F7A5963-2513-4310-B5F2-E613650DBB52}"/>
              </a:ext>
            </a:extLst>
          </p:cNvPr>
          <p:cNvSpPr>
            <a:spLocks noChangeArrowheads="1"/>
          </p:cNvSpPr>
          <p:nvPr/>
        </p:nvSpPr>
        <p:spPr bwMode="auto">
          <a:xfrm>
            <a:off x="5735638" y="3244850"/>
            <a:ext cx="361950" cy="7938"/>
          </a:xfrm>
          <a:prstGeom prst="rect">
            <a:avLst/>
          </a:prstGeom>
          <a:solidFill>
            <a:srgbClr val="BBE4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1" name="Rectangle 269">
            <a:extLst>
              <a:ext uri="{FF2B5EF4-FFF2-40B4-BE49-F238E27FC236}">
                <a16:creationId xmlns:a16="http://schemas.microsoft.com/office/drawing/2014/main" id="{7A0B57EF-C598-426B-B524-A4BB9AF84327}"/>
              </a:ext>
            </a:extLst>
          </p:cNvPr>
          <p:cNvSpPr>
            <a:spLocks noChangeArrowheads="1"/>
          </p:cNvSpPr>
          <p:nvPr/>
        </p:nvSpPr>
        <p:spPr bwMode="auto">
          <a:xfrm>
            <a:off x="5735638" y="3252788"/>
            <a:ext cx="361950" cy="6350"/>
          </a:xfrm>
          <a:prstGeom prst="rect">
            <a:avLst/>
          </a:prstGeom>
          <a:solidFill>
            <a:srgbClr val="B9E3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Rectangle 270">
            <a:extLst>
              <a:ext uri="{FF2B5EF4-FFF2-40B4-BE49-F238E27FC236}">
                <a16:creationId xmlns:a16="http://schemas.microsoft.com/office/drawing/2014/main" id="{F10F5F1D-EB4A-4BE2-8C66-7CA21C5F4C6B}"/>
              </a:ext>
            </a:extLst>
          </p:cNvPr>
          <p:cNvSpPr>
            <a:spLocks noChangeArrowheads="1"/>
          </p:cNvSpPr>
          <p:nvPr/>
        </p:nvSpPr>
        <p:spPr bwMode="auto">
          <a:xfrm>
            <a:off x="5735638" y="3259138"/>
            <a:ext cx="361950" cy="7938"/>
          </a:xfrm>
          <a:prstGeom prst="rect">
            <a:avLst/>
          </a:prstGeom>
          <a:solidFill>
            <a:srgbClr val="B8E38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Rectangle 271">
            <a:extLst>
              <a:ext uri="{FF2B5EF4-FFF2-40B4-BE49-F238E27FC236}">
                <a16:creationId xmlns:a16="http://schemas.microsoft.com/office/drawing/2014/main" id="{24F242EB-17FA-4994-A8CD-DBD78F319534}"/>
              </a:ext>
            </a:extLst>
          </p:cNvPr>
          <p:cNvSpPr>
            <a:spLocks noChangeArrowheads="1"/>
          </p:cNvSpPr>
          <p:nvPr/>
        </p:nvSpPr>
        <p:spPr bwMode="auto">
          <a:xfrm>
            <a:off x="5735638" y="3267075"/>
            <a:ext cx="361950" cy="7938"/>
          </a:xfrm>
          <a:prstGeom prst="rect">
            <a:avLst/>
          </a:prstGeom>
          <a:solidFill>
            <a:srgbClr val="B7E28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Rectangle 272">
            <a:extLst>
              <a:ext uri="{FF2B5EF4-FFF2-40B4-BE49-F238E27FC236}">
                <a16:creationId xmlns:a16="http://schemas.microsoft.com/office/drawing/2014/main" id="{6CCA28DC-E5E0-45F4-AFE6-4B89879A7E47}"/>
              </a:ext>
            </a:extLst>
          </p:cNvPr>
          <p:cNvSpPr>
            <a:spLocks noChangeArrowheads="1"/>
          </p:cNvSpPr>
          <p:nvPr/>
        </p:nvSpPr>
        <p:spPr bwMode="auto">
          <a:xfrm>
            <a:off x="5735638" y="3275013"/>
            <a:ext cx="361950" cy="7938"/>
          </a:xfrm>
          <a:prstGeom prst="rect">
            <a:avLst/>
          </a:prstGeom>
          <a:solidFill>
            <a:srgbClr val="B6E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Rectangle 273">
            <a:extLst>
              <a:ext uri="{FF2B5EF4-FFF2-40B4-BE49-F238E27FC236}">
                <a16:creationId xmlns:a16="http://schemas.microsoft.com/office/drawing/2014/main" id="{29F5D60A-77D8-4212-8953-EB3BD858895B}"/>
              </a:ext>
            </a:extLst>
          </p:cNvPr>
          <p:cNvSpPr>
            <a:spLocks noChangeArrowheads="1"/>
          </p:cNvSpPr>
          <p:nvPr/>
        </p:nvSpPr>
        <p:spPr bwMode="auto">
          <a:xfrm>
            <a:off x="5735638" y="3282950"/>
            <a:ext cx="361950" cy="7938"/>
          </a:xfrm>
          <a:prstGeom prst="rect">
            <a:avLst/>
          </a:prstGeom>
          <a:solidFill>
            <a:srgbClr val="B5E2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Rectangle 274">
            <a:extLst>
              <a:ext uri="{FF2B5EF4-FFF2-40B4-BE49-F238E27FC236}">
                <a16:creationId xmlns:a16="http://schemas.microsoft.com/office/drawing/2014/main" id="{9C81314F-4554-4245-9046-13E1A4A9FB51}"/>
              </a:ext>
            </a:extLst>
          </p:cNvPr>
          <p:cNvSpPr>
            <a:spLocks noChangeArrowheads="1"/>
          </p:cNvSpPr>
          <p:nvPr/>
        </p:nvSpPr>
        <p:spPr bwMode="auto">
          <a:xfrm>
            <a:off x="5735638" y="3290888"/>
            <a:ext cx="361950" cy="6350"/>
          </a:xfrm>
          <a:prstGeom prst="rect">
            <a:avLst/>
          </a:prstGeom>
          <a:solidFill>
            <a:srgbClr val="B3E1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Rectangle 275">
            <a:extLst>
              <a:ext uri="{FF2B5EF4-FFF2-40B4-BE49-F238E27FC236}">
                <a16:creationId xmlns:a16="http://schemas.microsoft.com/office/drawing/2014/main" id="{4B4CECDC-8C24-4A0C-BE86-F86A4CA37321}"/>
              </a:ext>
            </a:extLst>
          </p:cNvPr>
          <p:cNvSpPr>
            <a:spLocks noChangeArrowheads="1"/>
          </p:cNvSpPr>
          <p:nvPr/>
        </p:nvSpPr>
        <p:spPr bwMode="auto">
          <a:xfrm>
            <a:off x="5735638" y="3297238"/>
            <a:ext cx="361950" cy="7938"/>
          </a:xfrm>
          <a:prstGeom prst="rect">
            <a:avLst/>
          </a:prstGeom>
          <a:solidFill>
            <a:srgbClr val="B2E1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Rectangle 276">
            <a:extLst>
              <a:ext uri="{FF2B5EF4-FFF2-40B4-BE49-F238E27FC236}">
                <a16:creationId xmlns:a16="http://schemas.microsoft.com/office/drawing/2014/main" id="{9746DD30-EA71-4AC4-B490-2F1A3E021771}"/>
              </a:ext>
            </a:extLst>
          </p:cNvPr>
          <p:cNvSpPr>
            <a:spLocks noChangeArrowheads="1"/>
          </p:cNvSpPr>
          <p:nvPr/>
        </p:nvSpPr>
        <p:spPr bwMode="auto">
          <a:xfrm>
            <a:off x="5735638" y="3305175"/>
            <a:ext cx="361950" cy="7938"/>
          </a:xfrm>
          <a:prstGeom prst="rect">
            <a:avLst/>
          </a:prstGeom>
          <a:solidFill>
            <a:srgbClr val="B0E0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Rectangle 277">
            <a:extLst>
              <a:ext uri="{FF2B5EF4-FFF2-40B4-BE49-F238E27FC236}">
                <a16:creationId xmlns:a16="http://schemas.microsoft.com/office/drawing/2014/main" id="{4FB26DFD-AAE7-4029-AA60-CE3D1CFAB48F}"/>
              </a:ext>
            </a:extLst>
          </p:cNvPr>
          <p:cNvSpPr>
            <a:spLocks noChangeArrowheads="1"/>
          </p:cNvSpPr>
          <p:nvPr/>
        </p:nvSpPr>
        <p:spPr bwMode="auto">
          <a:xfrm>
            <a:off x="5735638" y="3313113"/>
            <a:ext cx="361950" cy="7938"/>
          </a:xfrm>
          <a:prstGeom prst="rect">
            <a:avLst/>
          </a:prstGeom>
          <a:solidFill>
            <a:srgbClr val="AFE0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Rectangle 278">
            <a:extLst>
              <a:ext uri="{FF2B5EF4-FFF2-40B4-BE49-F238E27FC236}">
                <a16:creationId xmlns:a16="http://schemas.microsoft.com/office/drawing/2014/main" id="{4F39E42C-86A7-46C2-BE48-F103A1F66768}"/>
              </a:ext>
            </a:extLst>
          </p:cNvPr>
          <p:cNvSpPr>
            <a:spLocks noChangeArrowheads="1"/>
          </p:cNvSpPr>
          <p:nvPr/>
        </p:nvSpPr>
        <p:spPr bwMode="auto">
          <a:xfrm>
            <a:off x="5735638" y="3321050"/>
            <a:ext cx="361950" cy="7938"/>
          </a:xfrm>
          <a:prstGeom prst="rect">
            <a:avLst/>
          </a:prstGeom>
          <a:solidFill>
            <a:srgbClr val="AEE0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Rectangle 279">
            <a:extLst>
              <a:ext uri="{FF2B5EF4-FFF2-40B4-BE49-F238E27FC236}">
                <a16:creationId xmlns:a16="http://schemas.microsoft.com/office/drawing/2014/main" id="{561A179D-3201-4D9C-BF22-E8186B4A0A73}"/>
              </a:ext>
            </a:extLst>
          </p:cNvPr>
          <p:cNvSpPr>
            <a:spLocks noChangeArrowheads="1"/>
          </p:cNvSpPr>
          <p:nvPr/>
        </p:nvSpPr>
        <p:spPr bwMode="auto">
          <a:xfrm>
            <a:off x="5735638" y="3328988"/>
            <a:ext cx="361950" cy="7938"/>
          </a:xfrm>
          <a:prstGeom prst="rect">
            <a:avLst/>
          </a:prstGeom>
          <a:solidFill>
            <a:srgbClr val="ACDF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Rectangle 280">
            <a:extLst>
              <a:ext uri="{FF2B5EF4-FFF2-40B4-BE49-F238E27FC236}">
                <a16:creationId xmlns:a16="http://schemas.microsoft.com/office/drawing/2014/main" id="{BAD78D60-2CBD-405A-A835-C183B31D1A74}"/>
              </a:ext>
            </a:extLst>
          </p:cNvPr>
          <p:cNvSpPr>
            <a:spLocks noChangeArrowheads="1"/>
          </p:cNvSpPr>
          <p:nvPr/>
        </p:nvSpPr>
        <p:spPr bwMode="auto">
          <a:xfrm>
            <a:off x="5735638" y="3336925"/>
            <a:ext cx="361950" cy="6350"/>
          </a:xfrm>
          <a:prstGeom prst="rect">
            <a:avLst/>
          </a:prstGeom>
          <a:solidFill>
            <a:srgbClr val="ABDF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Rectangle 281">
            <a:extLst>
              <a:ext uri="{FF2B5EF4-FFF2-40B4-BE49-F238E27FC236}">
                <a16:creationId xmlns:a16="http://schemas.microsoft.com/office/drawing/2014/main" id="{1D80D484-FE9C-4652-BF56-034DD190168F}"/>
              </a:ext>
            </a:extLst>
          </p:cNvPr>
          <p:cNvSpPr>
            <a:spLocks noChangeArrowheads="1"/>
          </p:cNvSpPr>
          <p:nvPr/>
        </p:nvSpPr>
        <p:spPr bwMode="auto">
          <a:xfrm>
            <a:off x="5735638" y="3343275"/>
            <a:ext cx="361950" cy="7938"/>
          </a:xfrm>
          <a:prstGeom prst="rect">
            <a:avLst/>
          </a:prstGeom>
          <a:solidFill>
            <a:srgbClr val="AADE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Rectangle 282">
            <a:extLst>
              <a:ext uri="{FF2B5EF4-FFF2-40B4-BE49-F238E27FC236}">
                <a16:creationId xmlns:a16="http://schemas.microsoft.com/office/drawing/2014/main" id="{E0485E28-945B-4823-B7D3-94E50AD43CE0}"/>
              </a:ext>
            </a:extLst>
          </p:cNvPr>
          <p:cNvSpPr>
            <a:spLocks noChangeArrowheads="1"/>
          </p:cNvSpPr>
          <p:nvPr/>
        </p:nvSpPr>
        <p:spPr bwMode="auto">
          <a:xfrm>
            <a:off x="5735638" y="3351213"/>
            <a:ext cx="361950" cy="7938"/>
          </a:xfrm>
          <a:prstGeom prst="rect">
            <a:avLst/>
          </a:prstGeom>
          <a:solidFill>
            <a:srgbClr val="A9DE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Rectangle 283">
            <a:extLst>
              <a:ext uri="{FF2B5EF4-FFF2-40B4-BE49-F238E27FC236}">
                <a16:creationId xmlns:a16="http://schemas.microsoft.com/office/drawing/2014/main" id="{45F681EE-3AC4-4068-81FC-3C7A55E4AEB8}"/>
              </a:ext>
            </a:extLst>
          </p:cNvPr>
          <p:cNvSpPr>
            <a:spLocks noChangeArrowheads="1"/>
          </p:cNvSpPr>
          <p:nvPr/>
        </p:nvSpPr>
        <p:spPr bwMode="auto">
          <a:xfrm>
            <a:off x="5735638" y="3359150"/>
            <a:ext cx="361950" cy="7938"/>
          </a:xfrm>
          <a:prstGeom prst="rect">
            <a:avLst/>
          </a:prstGeom>
          <a:solidFill>
            <a:srgbClr val="A7DD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Rectangle 284">
            <a:extLst>
              <a:ext uri="{FF2B5EF4-FFF2-40B4-BE49-F238E27FC236}">
                <a16:creationId xmlns:a16="http://schemas.microsoft.com/office/drawing/2014/main" id="{4A82EB96-5623-44F0-8CFB-F4C9D89113A7}"/>
              </a:ext>
            </a:extLst>
          </p:cNvPr>
          <p:cNvSpPr>
            <a:spLocks noChangeArrowheads="1"/>
          </p:cNvSpPr>
          <p:nvPr/>
        </p:nvSpPr>
        <p:spPr bwMode="auto">
          <a:xfrm>
            <a:off x="5735638" y="3367088"/>
            <a:ext cx="361950" cy="7938"/>
          </a:xfrm>
          <a:prstGeom prst="rect">
            <a:avLst/>
          </a:prstGeom>
          <a:solidFill>
            <a:srgbClr val="A6DD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Rectangle 285">
            <a:extLst>
              <a:ext uri="{FF2B5EF4-FFF2-40B4-BE49-F238E27FC236}">
                <a16:creationId xmlns:a16="http://schemas.microsoft.com/office/drawing/2014/main" id="{7BD0F124-F090-498B-A376-DB903E6288BC}"/>
              </a:ext>
            </a:extLst>
          </p:cNvPr>
          <p:cNvSpPr>
            <a:spLocks noChangeArrowheads="1"/>
          </p:cNvSpPr>
          <p:nvPr/>
        </p:nvSpPr>
        <p:spPr bwMode="auto">
          <a:xfrm>
            <a:off x="5735638" y="3375025"/>
            <a:ext cx="361950" cy="6350"/>
          </a:xfrm>
          <a:prstGeom prst="rect">
            <a:avLst/>
          </a:prstGeom>
          <a:solidFill>
            <a:srgbClr val="A5DD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Rectangle 286">
            <a:extLst>
              <a:ext uri="{FF2B5EF4-FFF2-40B4-BE49-F238E27FC236}">
                <a16:creationId xmlns:a16="http://schemas.microsoft.com/office/drawing/2014/main" id="{F080213A-1036-4E2A-B2F5-20123930CAC8}"/>
              </a:ext>
            </a:extLst>
          </p:cNvPr>
          <p:cNvSpPr>
            <a:spLocks noChangeArrowheads="1"/>
          </p:cNvSpPr>
          <p:nvPr/>
        </p:nvSpPr>
        <p:spPr bwMode="auto">
          <a:xfrm>
            <a:off x="5735638" y="3381375"/>
            <a:ext cx="361950" cy="7938"/>
          </a:xfrm>
          <a:prstGeom prst="rect">
            <a:avLst/>
          </a:prstGeom>
          <a:solidFill>
            <a:srgbClr val="A4DC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Rectangle 287">
            <a:extLst>
              <a:ext uri="{FF2B5EF4-FFF2-40B4-BE49-F238E27FC236}">
                <a16:creationId xmlns:a16="http://schemas.microsoft.com/office/drawing/2014/main" id="{D63E18F8-BE2A-49A3-B3D2-DB994614EBE2}"/>
              </a:ext>
            </a:extLst>
          </p:cNvPr>
          <p:cNvSpPr>
            <a:spLocks noChangeArrowheads="1"/>
          </p:cNvSpPr>
          <p:nvPr/>
        </p:nvSpPr>
        <p:spPr bwMode="auto">
          <a:xfrm>
            <a:off x="5735638" y="3389313"/>
            <a:ext cx="361950" cy="7938"/>
          </a:xfrm>
          <a:prstGeom prst="rect">
            <a:avLst/>
          </a:prstGeom>
          <a:solidFill>
            <a:srgbClr val="A3DC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0" name="Rectangle 288">
            <a:extLst>
              <a:ext uri="{FF2B5EF4-FFF2-40B4-BE49-F238E27FC236}">
                <a16:creationId xmlns:a16="http://schemas.microsoft.com/office/drawing/2014/main" id="{A9C2EB69-7DBB-4050-84D0-6778D3A63E64}"/>
              </a:ext>
            </a:extLst>
          </p:cNvPr>
          <p:cNvSpPr>
            <a:spLocks noChangeArrowheads="1"/>
          </p:cNvSpPr>
          <p:nvPr/>
        </p:nvSpPr>
        <p:spPr bwMode="auto">
          <a:xfrm>
            <a:off x="5735638" y="3397250"/>
            <a:ext cx="361950" cy="7938"/>
          </a:xfrm>
          <a:prstGeom prst="rect">
            <a:avLst/>
          </a:prstGeom>
          <a:solidFill>
            <a:srgbClr val="A1DB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1" name="Rectangle 289">
            <a:extLst>
              <a:ext uri="{FF2B5EF4-FFF2-40B4-BE49-F238E27FC236}">
                <a16:creationId xmlns:a16="http://schemas.microsoft.com/office/drawing/2014/main" id="{E2579EBA-7CF3-4FFA-A443-7B9A809D939A}"/>
              </a:ext>
            </a:extLst>
          </p:cNvPr>
          <p:cNvSpPr>
            <a:spLocks noChangeArrowheads="1"/>
          </p:cNvSpPr>
          <p:nvPr/>
        </p:nvSpPr>
        <p:spPr bwMode="auto">
          <a:xfrm>
            <a:off x="5735638" y="3405188"/>
            <a:ext cx="361950" cy="7938"/>
          </a:xfrm>
          <a:prstGeom prst="rect">
            <a:avLst/>
          </a:prstGeom>
          <a:solidFill>
            <a:srgbClr val="A0DB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2" name="Rectangle 290">
            <a:extLst>
              <a:ext uri="{FF2B5EF4-FFF2-40B4-BE49-F238E27FC236}">
                <a16:creationId xmlns:a16="http://schemas.microsoft.com/office/drawing/2014/main" id="{13ED6A47-6EBE-4DD0-9B78-6386ED9943A9}"/>
              </a:ext>
            </a:extLst>
          </p:cNvPr>
          <p:cNvSpPr>
            <a:spLocks noChangeArrowheads="1"/>
          </p:cNvSpPr>
          <p:nvPr/>
        </p:nvSpPr>
        <p:spPr bwMode="auto">
          <a:xfrm>
            <a:off x="5735638" y="3413125"/>
            <a:ext cx="361950" cy="7938"/>
          </a:xfrm>
          <a:prstGeom prst="rect">
            <a:avLst/>
          </a:prstGeom>
          <a:solidFill>
            <a:srgbClr val="9FDB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3" name="Rectangle 291">
            <a:extLst>
              <a:ext uri="{FF2B5EF4-FFF2-40B4-BE49-F238E27FC236}">
                <a16:creationId xmlns:a16="http://schemas.microsoft.com/office/drawing/2014/main" id="{6F4C6C15-6680-4D04-A8D6-6B3C7987666A}"/>
              </a:ext>
            </a:extLst>
          </p:cNvPr>
          <p:cNvSpPr>
            <a:spLocks noChangeArrowheads="1"/>
          </p:cNvSpPr>
          <p:nvPr/>
        </p:nvSpPr>
        <p:spPr bwMode="auto">
          <a:xfrm>
            <a:off x="5735638" y="3421063"/>
            <a:ext cx="361950" cy="6350"/>
          </a:xfrm>
          <a:prstGeom prst="rect">
            <a:avLst/>
          </a:prstGeom>
          <a:solidFill>
            <a:srgbClr val="9EDA5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4" name="Rectangle 292">
            <a:extLst>
              <a:ext uri="{FF2B5EF4-FFF2-40B4-BE49-F238E27FC236}">
                <a16:creationId xmlns:a16="http://schemas.microsoft.com/office/drawing/2014/main" id="{8CC53CEC-09B0-4AF3-93E8-D99258EC2058}"/>
              </a:ext>
            </a:extLst>
          </p:cNvPr>
          <p:cNvSpPr>
            <a:spLocks noChangeArrowheads="1"/>
          </p:cNvSpPr>
          <p:nvPr/>
        </p:nvSpPr>
        <p:spPr bwMode="auto">
          <a:xfrm>
            <a:off x="5735638" y="3427413"/>
            <a:ext cx="361950" cy="7938"/>
          </a:xfrm>
          <a:prstGeom prst="rect">
            <a:avLst/>
          </a:prstGeom>
          <a:solidFill>
            <a:srgbClr val="9DDA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5" name="Rectangle 293">
            <a:extLst>
              <a:ext uri="{FF2B5EF4-FFF2-40B4-BE49-F238E27FC236}">
                <a16:creationId xmlns:a16="http://schemas.microsoft.com/office/drawing/2014/main" id="{811D71DF-D877-4C33-8856-06BED4A5032F}"/>
              </a:ext>
            </a:extLst>
          </p:cNvPr>
          <p:cNvSpPr>
            <a:spLocks noChangeArrowheads="1"/>
          </p:cNvSpPr>
          <p:nvPr/>
        </p:nvSpPr>
        <p:spPr bwMode="auto">
          <a:xfrm>
            <a:off x="5735638" y="3435350"/>
            <a:ext cx="361950" cy="7938"/>
          </a:xfrm>
          <a:prstGeom prst="rect">
            <a:avLst/>
          </a:prstGeom>
          <a:solidFill>
            <a:srgbClr val="9BD9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6" name="Freeform 294">
            <a:extLst>
              <a:ext uri="{FF2B5EF4-FFF2-40B4-BE49-F238E27FC236}">
                <a16:creationId xmlns:a16="http://schemas.microsoft.com/office/drawing/2014/main" id="{B1287D74-18FE-4869-93A3-A373AB0D1F58}"/>
              </a:ext>
            </a:extLst>
          </p:cNvPr>
          <p:cNvSpPr>
            <a:spLocks/>
          </p:cNvSpPr>
          <p:nvPr/>
        </p:nvSpPr>
        <p:spPr bwMode="auto">
          <a:xfrm>
            <a:off x="5754688" y="2716213"/>
            <a:ext cx="333375" cy="398463"/>
          </a:xfrm>
          <a:custGeom>
            <a:avLst/>
            <a:gdLst>
              <a:gd name="T0" fmla="*/ 0 w 210"/>
              <a:gd name="T1" fmla="*/ 251 h 251"/>
              <a:gd name="T2" fmla="*/ 0 w 210"/>
              <a:gd name="T3" fmla="*/ 0 h 251"/>
              <a:gd name="T4" fmla="*/ 210 w 210"/>
              <a:gd name="T5" fmla="*/ 0 h 251"/>
              <a:gd name="T6" fmla="*/ 210 w 210"/>
              <a:gd name="T7" fmla="*/ 251 h 251"/>
            </a:gdLst>
            <a:ahLst/>
            <a:cxnLst>
              <a:cxn ang="0">
                <a:pos x="T0" y="T1"/>
              </a:cxn>
              <a:cxn ang="0">
                <a:pos x="T2" y="T3"/>
              </a:cxn>
              <a:cxn ang="0">
                <a:pos x="T4" y="T5"/>
              </a:cxn>
              <a:cxn ang="0">
                <a:pos x="T6" y="T7"/>
              </a:cxn>
            </a:cxnLst>
            <a:rect l="0" t="0" r="r" b="b"/>
            <a:pathLst>
              <a:path w="210" h="251">
                <a:moveTo>
                  <a:pt x="0" y="251"/>
                </a:moveTo>
                <a:lnTo>
                  <a:pt x="0" y="0"/>
                </a:lnTo>
                <a:lnTo>
                  <a:pt x="210" y="0"/>
                </a:lnTo>
                <a:lnTo>
                  <a:pt x="210" y="251"/>
                </a:lnTo>
              </a:path>
            </a:pathLst>
          </a:custGeom>
          <a:noFill/>
          <a:ln w="1587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Rectangle 295">
            <a:extLst>
              <a:ext uri="{FF2B5EF4-FFF2-40B4-BE49-F238E27FC236}">
                <a16:creationId xmlns:a16="http://schemas.microsoft.com/office/drawing/2014/main" id="{D6DDE9C8-E2B2-4510-BC54-0AE9876D4D2D}"/>
              </a:ext>
            </a:extLst>
          </p:cNvPr>
          <p:cNvSpPr>
            <a:spLocks noChangeArrowheads="1"/>
          </p:cNvSpPr>
          <p:nvPr/>
        </p:nvSpPr>
        <p:spPr bwMode="auto">
          <a:xfrm>
            <a:off x="5754688" y="3144838"/>
            <a:ext cx="333375" cy="581025"/>
          </a:xfrm>
          <a:prstGeom prst="rect">
            <a:avLst/>
          </a:pr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Line 296">
            <a:extLst>
              <a:ext uri="{FF2B5EF4-FFF2-40B4-BE49-F238E27FC236}">
                <a16:creationId xmlns:a16="http://schemas.microsoft.com/office/drawing/2014/main" id="{727FA468-7D38-49C6-A344-5BA63C9E4A3C}"/>
              </a:ext>
            </a:extLst>
          </p:cNvPr>
          <p:cNvSpPr>
            <a:spLocks noChangeShapeType="1"/>
          </p:cNvSpPr>
          <p:nvPr/>
        </p:nvSpPr>
        <p:spPr bwMode="auto">
          <a:xfrm>
            <a:off x="5764213" y="3717925"/>
            <a:ext cx="314325" cy="0"/>
          </a:xfrm>
          <a:prstGeom prst="line">
            <a:avLst/>
          </a:prstGeom>
          <a:noFill/>
          <a:ln w="9525" cap="rnd">
            <a:solidFill>
              <a:srgbClr val="CBE9A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Rectangle 297">
            <a:extLst>
              <a:ext uri="{FF2B5EF4-FFF2-40B4-BE49-F238E27FC236}">
                <a16:creationId xmlns:a16="http://schemas.microsoft.com/office/drawing/2014/main" id="{005C147A-4A67-4941-866E-93DE37211756}"/>
              </a:ext>
            </a:extLst>
          </p:cNvPr>
          <p:cNvSpPr>
            <a:spLocks noChangeArrowheads="1"/>
          </p:cNvSpPr>
          <p:nvPr/>
        </p:nvSpPr>
        <p:spPr bwMode="auto">
          <a:xfrm>
            <a:off x="5259388" y="24177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0" name="Rectangle 298">
            <a:extLst>
              <a:ext uri="{FF2B5EF4-FFF2-40B4-BE49-F238E27FC236}">
                <a16:creationId xmlns:a16="http://schemas.microsoft.com/office/drawing/2014/main" id="{07F8F587-538F-47CB-B178-11EE09690AEF}"/>
              </a:ext>
            </a:extLst>
          </p:cNvPr>
          <p:cNvSpPr>
            <a:spLocks noChangeArrowheads="1"/>
          </p:cNvSpPr>
          <p:nvPr/>
        </p:nvSpPr>
        <p:spPr bwMode="auto">
          <a:xfrm>
            <a:off x="5392738" y="2417763"/>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1" name="Rectangle 299">
            <a:extLst>
              <a:ext uri="{FF2B5EF4-FFF2-40B4-BE49-F238E27FC236}">
                <a16:creationId xmlns:a16="http://schemas.microsoft.com/office/drawing/2014/main" id="{7C4CDFBB-550E-4E3A-82C2-6B2581A4041F}"/>
              </a:ext>
            </a:extLst>
          </p:cNvPr>
          <p:cNvSpPr>
            <a:spLocks noChangeArrowheads="1"/>
          </p:cNvSpPr>
          <p:nvPr/>
        </p:nvSpPr>
        <p:spPr bwMode="auto">
          <a:xfrm>
            <a:off x="5440363" y="2417763"/>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2" name="Rectangle 300">
            <a:extLst>
              <a:ext uri="{FF2B5EF4-FFF2-40B4-BE49-F238E27FC236}">
                <a16:creationId xmlns:a16="http://schemas.microsoft.com/office/drawing/2014/main" id="{C0349DBE-E4E4-4031-B996-7E3F5382E2C9}"/>
              </a:ext>
            </a:extLst>
          </p:cNvPr>
          <p:cNvSpPr>
            <a:spLocks noChangeArrowheads="1"/>
          </p:cNvSpPr>
          <p:nvPr/>
        </p:nvSpPr>
        <p:spPr bwMode="auto">
          <a:xfrm>
            <a:off x="5564188" y="2417763"/>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3" name="Rectangle 301">
            <a:extLst>
              <a:ext uri="{FF2B5EF4-FFF2-40B4-BE49-F238E27FC236}">
                <a16:creationId xmlns:a16="http://schemas.microsoft.com/office/drawing/2014/main" id="{AC4A4923-1CB6-43ED-92C0-AD51B9D2F01A}"/>
              </a:ext>
            </a:extLst>
          </p:cNvPr>
          <p:cNvSpPr>
            <a:spLocks noChangeArrowheads="1"/>
          </p:cNvSpPr>
          <p:nvPr/>
        </p:nvSpPr>
        <p:spPr bwMode="auto">
          <a:xfrm>
            <a:off x="5621338" y="2417763"/>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4" name="Rectangle 302">
            <a:extLst>
              <a:ext uri="{FF2B5EF4-FFF2-40B4-BE49-F238E27FC236}">
                <a16:creationId xmlns:a16="http://schemas.microsoft.com/office/drawing/2014/main" id="{5AE126E9-FD8C-431A-81BD-A4B81C347FCC}"/>
              </a:ext>
            </a:extLst>
          </p:cNvPr>
          <p:cNvSpPr>
            <a:spLocks noChangeArrowheads="1"/>
          </p:cNvSpPr>
          <p:nvPr/>
        </p:nvSpPr>
        <p:spPr bwMode="auto">
          <a:xfrm>
            <a:off x="5907088" y="2417763"/>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5" name="Rectangle 303">
            <a:extLst>
              <a:ext uri="{FF2B5EF4-FFF2-40B4-BE49-F238E27FC236}">
                <a16:creationId xmlns:a16="http://schemas.microsoft.com/office/drawing/2014/main" id="{CEE976A0-9E4E-4CAC-93C7-93F7FE485A54}"/>
              </a:ext>
            </a:extLst>
          </p:cNvPr>
          <p:cNvSpPr>
            <a:spLocks noChangeArrowheads="1"/>
          </p:cNvSpPr>
          <p:nvPr/>
        </p:nvSpPr>
        <p:spPr bwMode="auto">
          <a:xfrm>
            <a:off x="5973763" y="24177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6" name="Rectangle 304">
            <a:extLst>
              <a:ext uri="{FF2B5EF4-FFF2-40B4-BE49-F238E27FC236}">
                <a16:creationId xmlns:a16="http://schemas.microsoft.com/office/drawing/2014/main" id="{A674D864-7FBA-4D7E-91F6-67F7268D6E09}"/>
              </a:ext>
            </a:extLst>
          </p:cNvPr>
          <p:cNvSpPr>
            <a:spLocks noChangeArrowheads="1"/>
          </p:cNvSpPr>
          <p:nvPr/>
        </p:nvSpPr>
        <p:spPr bwMode="auto">
          <a:xfrm>
            <a:off x="6097588" y="2417763"/>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7" name="Rectangle 305">
            <a:extLst>
              <a:ext uri="{FF2B5EF4-FFF2-40B4-BE49-F238E27FC236}">
                <a16:creationId xmlns:a16="http://schemas.microsoft.com/office/drawing/2014/main" id="{8C0FF442-CD19-441C-9D9B-60D91DAA2798}"/>
              </a:ext>
            </a:extLst>
          </p:cNvPr>
          <p:cNvSpPr>
            <a:spLocks noChangeArrowheads="1"/>
          </p:cNvSpPr>
          <p:nvPr/>
        </p:nvSpPr>
        <p:spPr bwMode="auto">
          <a:xfrm>
            <a:off x="6145213" y="2417763"/>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8" name="Rectangle 306">
            <a:extLst>
              <a:ext uri="{FF2B5EF4-FFF2-40B4-BE49-F238E27FC236}">
                <a16:creationId xmlns:a16="http://schemas.microsoft.com/office/drawing/2014/main" id="{0CE01962-A9F0-4151-902E-96A29C7CAFA3}"/>
              </a:ext>
            </a:extLst>
          </p:cNvPr>
          <p:cNvSpPr>
            <a:spLocks noChangeArrowheads="1"/>
          </p:cNvSpPr>
          <p:nvPr/>
        </p:nvSpPr>
        <p:spPr bwMode="auto">
          <a:xfrm>
            <a:off x="6278563" y="2417763"/>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9" name="Rectangle 307">
            <a:extLst>
              <a:ext uri="{FF2B5EF4-FFF2-40B4-BE49-F238E27FC236}">
                <a16:creationId xmlns:a16="http://schemas.microsoft.com/office/drawing/2014/main" id="{C0E6A4F1-5CC2-4D47-A234-86A8A11BD0B4}"/>
              </a:ext>
            </a:extLst>
          </p:cNvPr>
          <p:cNvSpPr>
            <a:spLocks noChangeArrowheads="1"/>
          </p:cNvSpPr>
          <p:nvPr/>
        </p:nvSpPr>
        <p:spPr bwMode="auto">
          <a:xfrm>
            <a:off x="6326188" y="2417763"/>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0" name="Rectangle 308">
            <a:extLst>
              <a:ext uri="{FF2B5EF4-FFF2-40B4-BE49-F238E27FC236}">
                <a16:creationId xmlns:a16="http://schemas.microsoft.com/office/drawing/2014/main" id="{FDDE7C41-C9DC-446D-928D-1D039ABCDEF6}"/>
              </a:ext>
            </a:extLst>
          </p:cNvPr>
          <p:cNvSpPr>
            <a:spLocks noChangeArrowheads="1"/>
          </p:cNvSpPr>
          <p:nvPr/>
        </p:nvSpPr>
        <p:spPr bwMode="auto">
          <a:xfrm>
            <a:off x="5354638" y="254793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1" name="Rectangle 309">
            <a:extLst>
              <a:ext uri="{FF2B5EF4-FFF2-40B4-BE49-F238E27FC236}">
                <a16:creationId xmlns:a16="http://schemas.microsoft.com/office/drawing/2014/main" id="{208206E0-9D67-4D42-A503-DC5EC3B9C581}"/>
              </a:ext>
            </a:extLst>
          </p:cNvPr>
          <p:cNvSpPr>
            <a:spLocks noChangeArrowheads="1"/>
          </p:cNvSpPr>
          <p:nvPr/>
        </p:nvSpPr>
        <p:spPr bwMode="auto">
          <a:xfrm>
            <a:off x="5487988" y="254793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2" name="Rectangle 310">
            <a:extLst>
              <a:ext uri="{FF2B5EF4-FFF2-40B4-BE49-F238E27FC236}">
                <a16:creationId xmlns:a16="http://schemas.microsoft.com/office/drawing/2014/main" id="{471F41ED-BE6F-47DC-AC43-5C18BA152C0E}"/>
              </a:ext>
            </a:extLst>
          </p:cNvPr>
          <p:cNvSpPr>
            <a:spLocks noChangeArrowheads="1"/>
          </p:cNvSpPr>
          <p:nvPr/>
        </p:nvSpPr>
        <p:spPr bwMode="auto">
          <a:xfrm>
            <a:off x="5516563" y="25479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3" name="Rectangle 311">
            <a:extLst>
              <a:ext uri="{FF2B5EF4-FFF2-40B4-BE49-F238E27FC236}">
                <a16:creationId xmlns:a16="http://schemas.microsoft.com/office/drawing/2014/main" id="{396C8148-5094-424C-9DE0-8216D1007985}"/>
              </a:ext>
            </a:extLst>
          </p:cNvPr>
          <p:cNvSpPr>
            <a:spLocks noChangeArrowheads="1"/>
          </p:cNvSpPr>
          <p:nvPr/>
        </p:nvSpPr>
        <p:spPr bwMode="auto">
          <a:xfrm>
            <a:off x="5649913" y="254793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4" name="Rectangle 312">
            <a:extLst>
              <a:ext uri="{FF2B5EF4-FFF2-40B4-BE49-F238E27FC236}">
                <a16:creationId xmlns:a16="http://schemas.microsoft.com/office/drawing/2014/main" id="{2157D404-433C-482F-BBDB-B08588704F03}"/>
              </a:ext>
            </a:extLst>
          </p:cNvPr>
          <p:cNvSpPr>
            <a:spLocks noChangeArrowheads="1"/>
          </p:cNvSpPr>
          <p:nvPr/>
        </p:nvSpPr>
        <p:spPr bwMode="auto">
          <a:xfrm>
            <a:off x="5678488" y="25479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5" name="Rectangle 313">
            <a:extLst>
              <a:ext uri="{FF2B5EF4-FFF2-40B4-BE49-F238E27FC236}">
                <a16:creationId xmlns:a16="http://schemas.microsoft.com/office/drawing/2014/main" id="{DF0D6A59-5EEA-4BF0-BCE5-883E1C1BB278}"/>
              </a:ext>
            </a:extLst>
          </p:cNvPr>
          <p:cNvSpPr>
            <a:spLocks noChangeArrowheads="1"/>
          </p:cNvSpPr>
          <p:nvPr/>
        </p:nvSpPr>
        <p:spPr bwMode="auto">
          <a:xfrm>
            <a:off x="5811838" y="254793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6" name="Rectangle 314">
            <a:extLst>
              <a:ext uri="{FF2B5EF4-FFF2-40B4-BE49-F238E27FC236}">
                <a16:creationId xmlns:a16="http://schemas.microsoft.com/office/drawing/2014/main" id="{E3B81870-A0C5-485E-925A-11BB625D4E4D}"/>
              </a:ext>
            </a:extLst>
          </p:cNvPr>
          <p:cNvSpPr>
            <a:spLocks noChangeArrowheads="1"/>
          </p:cNvSpPr>
          <p:nvPr/>
        </p:nvSpPr>
        <p:spPr bwMode="auto">
          <a:xfrm>
            <a:off x="5849938" y="254793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07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7" name="Rectangle 315">
            <a:extLst>
              <a:ext uri="{FF2B5EF4-FFF2-40B4-BE49-F238E27FC236}">
                <a16:creationId xmlns:a16="http://schemas.microsoft.com/office/drawing/2014/main" id="{D58C6614-813C-422E-8E03-51EF9C438087}"/>
              </a:ext>
            </a:extLst>
          </p:cNvPr>
          <p:cNvSpPr>
            <a:spLocks noChangeArrowheads="1"/>
          </p:cNvSpPr>
          <p:nvPr/>
        </p:nvSpPr>
        <p:spPr bwMode="auto">
          <a:xfrm>
            <a:off x="5973763" y="254793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8" name="Rectangle 316">
            <a:extLst>
              <a:ext uri="{FF2B5EF4-FFF2-40B4-BE49-F238E27FC236}">
                <a16:creationId xmlns:a16="http://schemas.microsoft.com/office/drawing/2014/main" id="{B34E5006-0ADA-4F96-A905-059E9B5B2582}"/>
              </a:ext>
            </a:extLst>
          </p:cNvPr>
          <p:cNvSpPr>
            <a:spLocks noChangeArrowheads="1"/>
          </p:cNvSpPr>
          <p:nvPr/>
        </p:nvSpPr>
        <p:spPr bwMode="auto">
          <a:xfrm>
            <a:off x="6011863" y="25479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9" name="Rectangle 317">
            <a:extLst>
              <a:ext uri="{FF2B5EF4-FFF2-40B4-BE49-F238E27FC236}">
                <a16:creationId xmlns:a16="http://schemas.microsoft.com/office/drawing/2014/main" id="{2ACE8ABF-E545-4080-9A4C-44FE4E02FEFE}"/>
              </a:ext>
            </a:extLst>
          </p:cNvPr>
          <p:cNvSpPr>
            <a:spLocks noChangeArrowheads="1"/>
          </p:cNvSpPr>
          <p:nvPr/>
        </p:nvSpPr>
        <p:spPr bwMode="auto">
          <a:xfrm>
            <a:off x="6135688" y="254793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0" name="Rectangle 318">
            <a:extLst>
              <a:ext uri="{FF2B5EF4-FFF2-40B4-BE49-F238E27FC236}">
                <a16:creationId xmlns:a16="http://schemas.microsoft.com/office/drawing/2014/main" id="{2B44499F-1914-488B-AAB5-7E512890A46B}"/>
              </a:ext>
            </a:extLst>
          </p:cNvPr>
          <p:cNvSpPr>
            <a:spLocks noChangeArrowheads="1"/>
          </p:cNvSpPr>
          <p:nvPr/>
        </p:nvSpPr>
        <p:spPr bwMode="auto">
          <a:xfrm>
            <a:off x="6173788" y="2547938"/>
            <a:ext cx="219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1" name="Rectangle 319">
            <a:extLst>
              <a:ext uri="{FF2B5EF4-FFF2-40B4-BE49-F238E27FC236}">
                <a16:creationId xmlns:a16="http://schemas.microsoft.com/office/drawing/2014/main" id="{6D9C66CD-4004-4742-B42C-CDE9B894890E}"/>
              </a:ext>
            </a:extLst>
          </p:cNvPr>
          <p:cNvSpPr>
            <a:spLocks noChangeArrowheads="1"/>
          </p:cNvSpPr>
          <p:nvPr/>
        </p:nvSpPr>
        <p:spPr bwMode="auto">
          <a:xfrm>
            <a:off x="6326188" y="2547938"/>
            <a:ext cx="219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QA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2" name="Freeform 320">
            <a:extLst>
              <a:ext uri="{FF2B5EF4-FFF2-40B4-BE49-F238E27FC236}">
                <a16:creationId xmlns:a16="http://schemas.microsoft.com/office/drawing/2014/main" id="{5ACBBF22-DC86-4641-AA3B-A6C8288D9B3F}"/>
              </a:ext>
            </a:extLst>
          </p:cNvPr>
          <p:cNvSpPr>
            <a:spLocks noEditPoints="1"/>
          </p:cNvSpPr>
          <p:nvPr/>
        </p:nvSpPr>
        <p:spPr bwMode="auto">
          <a:xfrm>
            <a:off x="6088063" y="2946400"/>
            <a:ext cx="914400" cy="344488"/>
          </a:xfrm>
          <a:custGeom>
            <a:avLst/>
            <a:gdLst>
              <a:gd name="T0" fmla="*/ 0 w 576"/>
              <a:gd name="T1" fmla="*/ 217 h 217"/>
              <a:gd name="T2" fmla="*/ 0 w 576"/>
              <a:gd name="T3" fmla="*/ 34 h 217"/>
              <a:gd name="T4" fmla="*/ 0 w 576"/>
              <a:gd name="T5" fmla="*/ 34 h 217"/>
              <a:gd name="T6" fmla="*/ 576 w 576"/>
              <a:gd name="T7" fmla="*/ 0 h 217"/>
            </a:gdLst>
            <a:ahLst/>
            <a:cxnLst>
              <a:cxn ang="0">
                <a:pos x="T0" y="T1"/>
              </a:cxn>
              <a:cxn ang="0">
                <a:pos x="T2" y="T3"/>
              </a:cxn>
              <a:cxn ang="0">
                <a:pos x="T4" y="T5"/>
              </a:cxn>
              <a:cxn ang="0">
                <a:pos x="T6" y="T7"/>
              </a:cxn>
            </a:cxnLst>
            <a:rect l="0" t="0" r="r" b="b"/>
            <a:pathLst>
              <a:path w="576" h="217">
                <a:moveTo>
                  <a:pt x="0" y="217"/>
                </a:moveTo>
                <a:lnTo>
                  <a:pt x="0" y="34"/>
                </a:lnTo>
                <a:moveTo>
                  <a:pt x="0" y="34"/>
                </a:moveTo>
                <a:lnTo>
                  <a:pt x="576" y="0"/>
                </a:lnTo>
              </a:path>
            </a:pathLst>
          </a:cu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45" name="Picture 321">
            <a:extLst>
              <a:ext uri="{FF2B5EF4-FFF2-40B4-BE49-F238E27FC236}">
                <a16:creationId xmlns:a16="http://schemas.microsoft.com/office/drawing/2014/main" id="{0B616424-3A3A-4A59-8ACB-B36E433F7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288" y="3136900"/>
            <a:ext cx="2000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6" name="Picture 322">
            <a:extLst>
              <a:ext uri="{FF2B5EF4-FFF2-40B4-BE49-F238E27FC236}">
                <a16:creationId xmlns:a16="http://schemas.microsoft.com/office/drawing/2014/main" id="{F102B285-C1AB-4F5E-8505-BD8B8CC7C9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3288" y="3136900"/>
            <a:ext cx="2000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3" name="Freeform 323">
            <a:extLst>
              <a:ext uri="{FF2B5EF4-FFF2-40B4-BE49-F238E27FC236}">
                <a16:creationId xmlns:a16="http://schemas.microsoft.com/office/drawing/2014/main" id="{2FFB366C-1795-449F-B2DE-5E3CC53E117B}"/>
              </a:ext>
            </a:extLst>
          </p:cNvPr>
          <p:cNvSpPr>
            <a:spLocks/>
          </p:cNvSpPr>
          <p:nvPr/>
        </p:nvSpPr>
        <p:spPr bwMode="auto">
          <a:xfrm>
            <a:off x="6002338" y="3543300"/>
            <a:ext cx="180975" cy="182563"/>
          </a:xfrm>
          <a:custGeom>
            <a:avLst/>
            <a:gdLst>
              <a:gd name="T0" fmla="*/ 114 w 114"/>
              <a:gd name="T1" fmla="*/ 115 h 115"/>
              <a:gd name="T2" fmla="*/ 54 w 114"/>
              <a:gd name="T3" fmla="*/ 0 h 115"/>
              <a:gd name="T4" fmla="*/ 0 w 114"/>
              <a:gd name="T5" fmla="*/ 115 h 115"/>
              <a:gd name="T6" fmla="*/ 114 w 114"/>
              <a:gd name="T7" fmla="*/ 115 h 115"/>
            </a:gdLst>
            <a:ahLst/>
            <a:cxnLst>
              <a:cxn ang="0">
                <a:pos x="T0" y="T1"/>
              </a:cxn>
              <a:cxn ang="0">
                <a:pos x="T2" y="T3"/>
              </a:cxn>
              <a:cxn ang="0">
                <a:pos x="T4" y="T5"/>
              </a:cxn>
              <a:cxn ang="0">
                <a:pos x="T6" y="T7"/>
              </a:cxn>
            </a:cxnLst>
            <a:rect l="0" t="0" r="r" b="b"/>
            <a:pathLst>
              <a:path w="114" h="115">
                <a:moveTo>
                  <a:pt x="114" y="115"/>
                </a:moveTo>
                <a:lnTo>
                  <a:pt x="54" y="0"/>
                </a:lnTo>
                <a:lnTo>
                  <a:pt x="0" y="115"/>
                </a:lnTo>
                <a:lnTo>
                  <a:pt x="114" y="115"/>
                </a:lnTo>
                <a:close/>
              </a:path>
            </a:pathLst>
          </a:cu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4" name="Freeform 324">
            <a:extLst>
              <a:ext uri="{FF2B5EF4-FFF2-40B4-BE49-F238E27FC236}">
                <a16:creationId xmlns:a16="http://schemas.microsoft.com/office/drawing/2014/main" id="{CDDDF852-7424-4DD1-9F43-B672D8182788}"/>
              </a:ext>
            </a:extLst>
          </p:cNvPr>
          <p:cNvSpPr>
            <a:spLocks/>
          </p:cNvSpPr>
          <p:nvPr/>
        </p:nvSpPr>
        <p:spPr bwMode="auto">
          <a:xfrm>
            <a:off x="6002338" y="3144838"/>
            <a:ext cx="180975" cy="184150"/>
          </a:xfrm>
          <a:custGeom>
            <a:avLst/>
            <a:gdLst>
              <a:gd name="T0" fmla="*/ 0 w 114"/>
              <a:gd name="T1" fmla="*/ 0 h 116"/>
              <a:gd name="T2" fmla="*/ 54 w 114"/>
              <a:gd name="T3" fmla="*/ 116 h 116"/>
              <a:gd name="T4" fmla="*/ 114 w 114"/>
              <a:gd name="T5" fmla="*/ 0 h 116"/>
              <a:gd name="T6" fmla="*/ 0 w 114"/>
              <a:gd name="T7" fmla="*/ 0 h 116"/>
            </a:gdLst>
            <a:ahLst/>
            <a:cxnLst>
              <a:cxn ang="0">
                <a:pos x="T0" y="T1"/>
              </a:cxn>
              <a:cxn ang="0">
                <a:pos x="T2" y="T3"/>
              </a:cxn>
              <a:cxn ang="0">
                <a:pos x="T4" y="T5"/>
              </a:cxn>
              <a:cxn ang="0">
                <a:pos x="T6" y="T7"/>
              </a:cxn>
            </a:cxnLst>
            <a:rect l="0" t="0" r="r" b="b"/>
            <a:pathLst>
              <a:path w="114" h="116">
                <a:moveTo>
                  <a:pt x="0" y="0"/>
                </a:moveTo>
                <a:lnTo>
                  <a:pt x="54" y="116"/>
                </a:lnTo>
                <a:lnTo>
                  <a:pt x="114" y="0"/>
                </a:lnTo>
                <a:lnTo>
                  <a:pt x="0" y="0"/>
                </a:lnTo>
                <a:close/>
              </a:path>
            </a:pathLst>
          </a:cu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5" name="Rectangle 325">
            <a:extLst>
              <a:ext uri="{FF2B5EF4-FFF2-40B4-BE49-F238E27FC236}">
                <a16:creationId xmlns:a16="http://schemas.microsoft.com/office/drawing/2014/main" id="{BC16C0DE-DC02-433E-A7E9-DA8A8C7E3289}"/>
              </a:ext>
            </a:extLst>
          </p:cNvPr>
          <p:cNvSpPr>
            <a:spLocks noChangeArrowheads="1"/>
          </p:cNvSpPr>
          <p:nvPr/>
        </p:nvSpPr>
        <p:spPr bwMode="auto">
          <a:xfrm>
            <a:off x="6697663" y="2647950"/>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6" name="Rectangle 326">
            <a:extLst>
              <a:ext uri="{FF2B5EF4-FFF2-40B4-BE49-F238E27FC236}">
                <a16:creationId xmlns:a16="http://schemas.microsoft.com/office/drawing/2014/main" id="{2466B41D-E2CB-461C-A055-026AAF337937}"/>
              </a:ext>
            </a:extLst>
          </p:cNvPr>
          <p:cNvSpPr>
            <a:spLocks noChangeArrowheads="1"/>
          </p:cNvSpPr>
          <p:nvPr/>
        </p:nvSpPr>
        <p:spPr bwMode="auto">
          <a:xfrm>
            <a:off x="6821488" y="2647950"/>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7" name="Rectangle 327">
            <a:extLst>
              <a:ext uri="{FF2B5EF4-FFF2-40B4-BE49-F238E27FC236}">
                <a16:creationId xmlns:a16="http://schemas.microsoft.com/office/drawing/2014/main" id="{067B2F9E-E14B-49B6-9381-2808ACB2BE74}"/>
              </a:ext>
            </a:extLst>
          </p:cNvPr>
          <p:cNvSpPr>
            <a:spLocks noChangeArrowheads="1"/>
          </p:cNvSpPr>
          <p:nvPr/>
        </p:nvSpPr>
        <p:spPr bwMode="auto">
          <a:xfrm>
            <a:off x="6869113" y="2647950"/>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4" name="Rectangle 328">
            <a:extLst>
              <a:ext uri="{FF2B5EF4-FFF2-40B4-BE49-F238E27FC236}">
                <a16:creationId xmlns:a16="http://schemas.microsoft.com/office/drawing/2014/main" id="{78910329-753B-40BE-8371-2418A992DA98}"/>
              </a:ext>
            </a:extLst>
          </p:cNvPr>
          <p:cNvSpPr>
            <a:spLocks noChangeArrowheads="1"/>
          </p:cNvSpPr>
          <p:nvPr/>
        </p:nvSpPr>
        <p:spPr bwMode="auto">
          <a:xfrm>
            <a:off x="7002463" y="2647950"/>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7" name="Rectangle 329">
            <a:extLst>
              <a:ext uri="{FF2B5EF4-FFF2-40B4-BE49-F238E27FC236}">
                <a16:creationId xmlns:a16="http://schemas.microsoft.com/office/drawing/2014/main" id="{B2AF894A-48EC-4997-A059-FBB25127E981}"/>
              </a:ext>
            </a:extLst>
          </p:cNvPr>
          <p:cNvSpPr>
            <a:spLocks noChangeArrowheads="1"/>
          </p:cNvSpPr>
          <p:nvPr/>
        </p:nvSpPr>
        <p:spPr bwMode="auto">
          <a:xfrm>
            <a:off x="7050088" y="2647950"/>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8" name="Rectangle 330">
            <a:extLst>
              <a:ext uri="{FF2B5EF4-FFF2-40B4-BE49-F238E27FC236}">
                <a16:creationId xmlns:a16="http://schemas.microsoft.com/office/drawing/2014/main" id="{5D6582E5-D52B-456A-8994-B19F868B4E97}"/>
              </a:ext>
            </a:extLst>
          </p:cNvPr>
          <p:cNvSpPr>
            <a:spLocks noChangeArrowheads="1"/>
          </p:cNvSpPr>
          <p:nvPr/>
        </p:nvSpPr>
        <p:spPr bwMode="auto">
          <a:xfrm>
            <a:off x="6269038" y="278606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07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9" name="Rectangle 331">
            <a:extLst>
              <a:ext uri="{FF2B5EF4-FFF2-40B4-BE49-F238E27FC236}">
                <a16:creationId xmlns:a16="http://schemas.microsoft.com/office/drawing/2014/main" id="{E8C254B0-EB13-45AC-B838-C2D16C2D1370}"/>
              </a:ext>
            </a:extLst>
          </p:cNvPr>
          <p:cNvSpPr>
            <a:spLocks noChangeArrowheads="1"/>
          </p:cNvSpPr>
          <p:nvPr/>
        </p:nvSpPr>
        <p:spPr bwMode="auto">
          <a:xfrm>
            <a:off x="6402388" y="2786063"/>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0" name="Rectangle 332">
            <a:extLst>
              <a:ext uri="{FF2B5EF4-FFF2-40B4-BE49-F238E27FC236}">
                <a16:creationId xmlns:a16="http://schemas.microsoft.com/office/drawing/2014/main" id="{9AB05A77-6184-486C-B95F-18B664C72515}"/>
              </a:ext>
            </a:extLst>
          </p:cNvPr>
          <p:cNvSpPr>
            <a:spLocks noChangeArrowheads="1"/>
          </p:cNvSpPr>
          <p:nvPr/>
        </p:nvSpPr>
        <p:spPr bwMode="auto">
          <a:xfrm>
            <a:off x="6430963" y="2786063"/>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1" name="Rectangle 333">
            <a:extLst>
              <a:ext uri="{FF2B5EF4-FFF2-40B4-BE49-F238E27FC236}">
                <a16:creationId xmlns:a16="http://schemas.microsoft.com/office/drawing/2014/main" id="{E3EB297C-376F-4918-91AE-B12A73AD343E}"/>
              </a:ext>
            </a:extLst>
          </p:cNvPr>
          <p:cNvSpPr>
            <a:spLocks noChangeArrowheads="1"/>
          </p:cNvSpPr>
          <p:nvPr/>
        </p:nvSpPr>
        <p:spPr bwMode="auto">
          <a:xfrm>
            <a:off x="6564313" y="2786063"/>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2" name="Rectangle 334">
            <a:extLst>
              <a:ext uri="{FF2B5EF4-FFF2-40B4-BE49-F238E27FC236}">
                <a16:creationId xmlns:a16="http://schemas.microsoft.com/office/drawing/2014/main" id="{45DE6328-41F5-4BA3-A2E2-4C556929442A}"/>
              </a:ext>
            </a:extLst>
          </p:cNvPr>
          <p:cNvSpPr>
            <a:spLocks noChangeArrowheads="1"/>
          </p:cNvSpPr>
          <p:nvPr/>
        </p:nvSpPr>
        <p:spPr bwMode="auto">
          <a:xfrm>
            <a:off x="6602413" y="2786063"/>
            <a:ext cx="219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3" name="Rectangle 335">
            <a:extLst>
              <a:ext uri="{FF2B5EF4-FFF2-40B4-BE49-F238E27FC236}">
                <a16:creationId xmlns:a16="http://schemas.microsoft.com/office/drawing/2014/main" id="{45EBBDD8-FD32-4381-B324-D09DBE3C4897}"/>
              </a:ext>
            </a:extLst>
          </p:cNvPr>
          <p:cNvSpPr>
            <a:spLocks noChangeArrowheads="1"/>
          </p:cNvSpPr>
          <p:nvPr/>
        </p:nvSpPr>
        <p:spPr bwMode="auto">
          <a:xfrm>
            <a:off x="6754813" y="2786063"/>
            <a:ext cx="1019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Open EFT channels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4" name="Freeform 336">
            <a:extLst>
              <a:ext uri="{FF2B5EF4-FFF2-40B4-BE49-F238E27FC236}">
                <a16:creationId xmlns:a16="http://schemas.microsoft.com/office/drawing/2014/main" id="{83B8FA08-CA7C-409B-8CAB-6679313610BC}"/>
              </a:ext>
            </a:extLst>
          </p:cNvPr>
          <p:cNvSpPr>
            <a:spLocks/>
          </p:cNvSpPr>
          <p:nvPr/>
        </p:nvSpPr>
        <p:spPr bwMode="auto">
          <a:xfrm>
            <a:off x="6011863" y="3549650"/>
            <a:ext cx="161925" cy="168275"/>
          </a:xfrm>
          <a:custGeom>
            <a:avLst/>
            <a:gdLst>
              <a:gd name="T0" fmla="*/ 102 w 102"/>
              <a:gd name="T1" fmla="*/ 106 h 106"/>
              <a:gd name="T2" fmla="*/ 48 w 102"/>
              <a:gd name="T3" fmla="*/ 0 h 106"/>
              <a:gd name="T4" fmla="*/ 0 w 102"/>
              <a:gd name="T5" fmla="*/ 106 h 106"/>
              <a:gd name="T6" fmla="*/ 102 w 102"/>
              <a:gd name="T7" fmla="*/ 106 h 106"/>
            </a:gdLst>
            <a:ahLst/>
            <a:cxnLst>
              <a:cxn ang="0">
                <a:pos x="T0" y="T1"/>
              </a:cxn>
              <a:cxn ang="0">
                <a:pos x="T2" y="T3"/>
              </a:cxn>
              <a:cxn ang="0">
                <a:pos x="T4" y="T5"/>
              </a:cxn>
              <a:cxn ang="0">
                <a:pos x="T6" y="T7"/>
              </a:cxn>
            </a:cxnLst>
            <a:rect l="0" t="0" r="r" b="b"/>
            <a:pathLst>
              <a:path w="102" h="106">
                <a:moveTo>
                  <a:pt x="102" y="106"/>
                </a:moveTo>
                <a:lnTo>
                  <a:pt x="48" y="0"/>
                </a:lnTo>
                <a:lnTo>
                  <a:pt x="0" y="106"/>
                </a:lnTo>
                <a:lnTo>
                  <a:pt x="102" y="106"/>
                </a:lnTo>
              </a:path>
            </a:pathLst>
          </a:custGeom>
          <a:noFill/>
          <a:ln w="4763" cap="rnd">
            <a:solidFill>
              <a:srgbClr val="F5281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5" name="Freeform 337">
            <a:extLst>
              <a:ext uri="{FF2B5EF4-FFF2-40B4-BE49-F238E27FC236}">
                <a16:creationId xmlns:a16="http://schemas.microsoft.com/office/drawing/2014/main" id="{46B46FB6-46CB-43F5-A0F4-9A38221C7BD4}"/>
              </a:ext>
            </a:extLst>
          </p:cNvPr>
          <p:cNvSpPr>
            <a:spLocks/>
          </p:cNvSpPr>
          <p:nvPr/>
        </p:nvSpPr>
        <p:spPr bwMode="auto">
          <a:xfrm>
            <a:off x="6011863" y="3152775"/>
            <a:ext cx="161925" cy="168275"/>
          </a:xfrm>
          <a:custGeom>
            <a:avLst/>
            <a:gdLst>
              <a:gd name="T0" fmla="*/ 0 w 102"/>
              <a:gd name="T1" fmla="*/ 0 h 106"/>
              <a:gd name="T2" fmla="*/ 48 w 102"/>
              <a:gd name="T3" fmla="*/ 106 h 106"/>
              <a:gd name="T4" fmla="*/ 102 w 102"/>
              <a:gd name="T5" fmla="*/ 0 h 106"/>
              <a:gd name="T6" fmla="*/ 0 w 102"/>
              <a:gd name="T7" fmla="*/ 0 h 106"/>
            </a:gdLst>
            <a:ahLst/>
            <a:cxnLst>
              <a:cxn ang="0">
                <a:pos x="T0" y="T1"/>
              </a:cxn>
              <a:cxn ang="0">
                <a:pos x="T2" y="T3"/>
              </a:cxn>
              <a:cxn ang="0">
                <a:pos x="T4" y="T5"/>
              </a:cxn>
              <a:cxn ang="0">
                <a:pos x="T6" y="T7"/>
              </a:cxn>
            </a:cxnLst>
            <a:rect l="0" t="0" r="r" b="b"/>
            <a:pathLst>
              <a:path w="102" h="106">
                <a:moveTo>
                  <a:pt x="0" y="0"/>
                </a:moveTo>
                <a:lnTo>
                  <a:pt x="48" y="106"/>
                </a:lnTo>
                <a:lnTo>
                  <a:pt x="102" y="0"/>
                </a:lnTo>
                <a:lnTo>
                  <a:pt x="0" y="0"/>
                </a:lnTo>
              </a:path>
            </a:pathLst>
          </a:custGeom>
          <a:noFill/>
          <a:ln w="4763" cap="rnd">
            <a:solidFill>
              <a:srgbClr val="F5281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6" name="Line 338">
            <a:extLst>
              <a:ext uri="{FF2B5EF4-FFF2-40B4-BE49-F238E27FC236}">
                <a16:creationId xmlns:a16="http://schemas.microsoft.com/office/drawing/2014/main" id="{1A5DCA87-3B10-4406-A1AF-80CE5CE2437D}"/>
              </a:ext>
            </a:extLst>
          </p:cNvPr>
          <p:cNvSpPr>
            <a:spLocks noChangeShapeType="1"/>
          </p:cNvSpPr>
          <p:nvPr/>
        </p:nvSpPr>
        <p:spPr bwMode="auto">
          <a:xfrm flipV="1">
            <a:off x="4402138" y="2862263"/>
            <a:ext cx="0" cy="282575"/>
          </a:xfrm>
          <a:prstGeom prst="line">
            <a:avLst/>
          </a:prstGeom>
          <a:noFill/>
          <a:ln w="9525"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7" name="Rectangle 339">
            <a:extLst>
              <a:ext uri="{FF2B5EF4-FFF2-40B4-BE49-F238E27FC236}">
                <a16:creationId xmlns:a16="http://schemas.microsoft.com/office/drawing/2014/main" id="{0AD09FCC-9915-48C6-B2B3-B8CC658D1AD7}"/>
              </a:ext>
            </a:extLst>
          </p:cNvPr>
          <p:cNvSpPr>
            <a:spLocks noChangeArrowheads="1"/>
          </p:cNvSpPr>
          <p:nvPr/>
        </p:nvSpPr>
        <p:spPr bwMode="auto">
          <a:xfrm>
            <a:off x="4097338" y="2525713"/>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58" name="Rectangle 340">
            <a:extLst>
              <a:ext uri="{FF2B5EF4-FFF2-40B4-BE49-F238E27FC236}">
                <a16:creationId xmlns:a16="http://schemas.microsoft.com/office/drawing/2014/main" id="{0AA573DB-E6C0-4FCB-AB7D-CBE74B0299AF}"/>
              </a:ext>
            </a:extLst>
          </p:cNvPr>
          <p:cNvSpPr>
            <a:spLocks noChangeArrowheads="1"/>
          </p:cNvSpPr>
          <p:nvPr/>
        </p:nvSpPr>
        <p:spPr bwMode="auto">
          <a:xfrm>
            <a:off x="4221163" y="2525713"/>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9" name="Rectangle 341">
            <a:extLst>
              <a:ext uri="{FF2B5EF4-FFF2-40B4-BE49-F238E27FC236}">
                <a16:creationId xmlns:a16="http://schemas.microsoft.com/office/drawing/2014/main" id="{CAE915D7-3B3C-4300-BED7-A84D3906A6D2}"/>
              </a:ext>
            </a:extLst>
          </p:cNvPr>
          <p:cNvSpPr>
            <a:spLocks noChangeArrowheads="1"/>
          </p:cNvSpPr>
          <p:nvPr/>
        </p:nvSpPr>
        <p:spPr bwMode="auto">
          <a:xfrm>
            <a:off x="4278313" y="2525713"/>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0" name="Rectangle 342">
            <a:extLst>
              <a:ext uri="{FF2B5EF4-FFF2-40B4-BE49-F238E27FC236}">
                <a16:creationId xmlns:a16="http://schemas.microsoft.com/office/drawing/2014/main" id="{2C73A314-1EEC-45C9-8549-F92854194684}"/>
              </a:ext>
            </a:extLst>
          </p:cNvPr>
          <p:cNvSpPr>
            <a:spLocks noChangeArrowheads="1"/>
          </p:cNvSpPr>
          <p:nvPr/>
        </p:nvSpPr>
        <p:spPr bwMode="auto">
          <a:xfrm>
            <a:off x="4402138" y="2525713"/>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1" name="Rectangle 343">
            <a:extLst>
              <a:ext uri="{FF2B5EF4-FFF2-40B4-BE49-F238E27FC236}">
                <a16:creationId xmlns:a16="http://schemas.microsoft.com/office/drawing/2014/main" id="{4B3B77F5-F24D-4BEA-B2BE-C17E434CB85A}"/>
              </a:ext>
            </a:extLst>
          </p:cNvPr>
          <p:cNvSpPr>
            <a:spLocks noChangeArrowheads="1"/>
          </p:cNvSpPr>
          <p:nvPr/>
        </p:nvSpPr>
        <p:spPr bwMode="auto">
          <a:xfrm>
            <a:off x="4449763" y="2525713"/>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2" name="Oval 344">
            <a:extLst>
              <a:ext uri="{FF2B5EF4-FFF2-40B4-BE49-F238E27FC236}">
                <a16:creationId xmlns:a16="http://schemas.microsoft.com/office/drawing/2014/main" id="{A982EC23-DEE7-4B50-AB23-4CA6DE97B291}"/>
              </a:ext>
            </a:extLst>
          </p:cNvPr>
          <p:cNvSpPr>
            <a:spLocks noChangeArrowheads="1"/>
          </p:cNvSpPr>
          <p:nvPr/>
        </p:nvSpPr>
        <p:spPr bwMode="auto">
          <a:xfrm>
            <a:off x="4357688" y="2822575"/>
            <a:ext cx="90488" cy="73025"/>
          </a:xfrm>
          <a:prstGeom prst="ellipse">
            <a:avLst/>
          </a:prstGeom>
          <a:solidFill>
            <a:srgbClr val="C0504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3" name="Oval 345">
            <a:extLst>
              <a:ext uri="{FF2B5EF4-FFF2-40B4-BE49-F238E27FC236}">
                <a16:creationId xmlns:a16="http://schemas.microsoft.com/office/drawing/2014/main" id="{641149E4-63EF-4B63-AE9F-5D5680EEBEF9}"/>
              </a:ext>
            </a:extLst>
          </p:cNvPr>
          <p:cNvSpPr>
            <a:spLocks noChangeArrowheads="1"/>
          </p:cNvSpPr>
          <p:nvPr/>
        </p:nvSpPr>
        <p:spPr bwMode="auto">
          <a:xfrm>
            <a:off x="4357688" y="2822575"/>
            <a:ext cx="90488" cy="73025"/>
          </a:xfrm>
          <a:prstGeom prst="ellipse">
            <a:avLst/>
          </a:prstGeom>
          <a:noFill/>
          <a:ln w="9525" cap="rnd">
            <a:solidFill>
              <a:srgbClr val="772F2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4" name="Rectangle 346">
            <a:extLst>
              <a:ext uri="{FF2B5EF4-FFF2-40B4-BE49-F238E27FC236}">
                <a16:creationId xmlns:a16="http://schemas.microsoft.com/office/drawing/2014/main" id="{4554E23C-C066-4CA5-BBC7-94DCF5B085F3}"/>
              </a:ext>
            </a:extLst>
          </p:cNvPr>
          <p:cNvSpPr>
            <a:spLocks noChangeArrowheads="1"/>
          </p:cNvSpPr>
          <p:nvPr/>
        </p:nvSpPr>
        <p:spPr bwMode="auto">
          <a:xfrm>
            <a:off x="3402013" y="26622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5" name="Rectangle 347">
            <a:extLst>
              <a:ext uri="{FF2B5EF4-FFF2-40B4-BE49-F238E27FC236}">
                <a16:creationId xmlns:a16="http://schemas.microsoft.com/office/drawing/2014/main" id="{6D18C3BB-964C-4216-81B2-5BA041F70AB7}"/>
              </a:ext>
            </a:extLst>
          </p:cNvPr>
          <p:cNvSpPr>
            <a:spLocks noChangeArrowheads="1"/>
          </p:cNvSpPr>
          <p:nvPr/>
        </p:nvSpPr>
        <p:spPr bwMode="auto">
          <a:xfrm>
            <a:off x="3535363" y="266223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6" name="Rectangle 348">
            <a:extLst>
              <a:ext uri="{FF2B5EF4-FFF2-40B4-BE49-F238E27FC236}">
                <a16:creationId xmlns:a16="http://schemas.microsoft.com/office/drawing/2014/main" id="{4AE09CCC-AF68-41F5-951C-BBC313451F58}"/>
              </a:ext>
            </a:extLst>
          </p:cNvPr>
          <p:cNvSpPr>
            <a:spLocks noChangeArrowheads="1"/>
          </p:cNvSpPr>
          <p:nvPr/>
        </p:nvSpPr>
        <p:spPr bwMode="auto">
          <a:xfrm>
            <a:off x="3563938" y="26622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7" name="Rectangle 349">
            <a:extLst>
              <a:ext uri="{FF2B5EF4-FFF2-40B4-BE49-F238E27FC236}">
                <a16:creationId xmlns:a16="http://schemas.microsoft.com/office/drawing/2014/main" id="{5FAE330C-0921-462D-81FB-FF916F577D37}"/>
              </a:ext>
            </a:extLst>
          </p:cNvPr>
          <p:cNvSpPr>
            <a:spLocks noChangeArrowheads="1"/>
          </p:cNvSpPr>
          <p:nvPr/>
        </p:nvSpPr>
        <p:spPr bwMode="auto">
          <a:xfrm>
            <a:off x="3697288" y="266223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8" name="Rectangle 350">
            <a:extLst>
              <a:ext uri="{FF2B5EF4-FFF2-40B4-BE49-F238E27FC236}">
                <a16:creationId xmlns:a16="http://schemas.microsoft.com/office/drawing/2014/main" id="{FA62F21C-71AA-4454-B5F7-42476E8FA172}"/>
              </a:ext>
            </a:extLst>
          </p:cNvPr>
          <p:cNvSpPr>
            <a:spLocks noChangeArrowheads="1"/>
          </p:cNvSpPr>
          <p:nvPr/>
        </p:nvSpPr>
        <p:spPr bwMode="auto">
          <a:xfrm>
            <a:off x="3725863" y="2662238"/>
            <a:ext cx="219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00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9" name="Rectangle 351">
            <a:extLst>
              <a:ext uri="{FF2B5EF4-FFF2-40B4-BE49-F238E27FC236}">
                <a16:creationId xmlns:a16="http://schemas.microsoft.com/office/drawing/2014/main" id="{77B29672-2C9F-4DC0-8B3B-41BED8D63EF2}"/>
              </a:ext>
            </a:extLst>
          </p:cNvPr>
          <p:cNvSpPr>
            <a:spLocks noChangeArrowheads="1"/>
          </p:cNvSpPr>
          <p:nvPr/>
        </p:nvSpPr>
        <p:spPr bwMode="auto">
          <a:xfrm>
            <a:off x="3887788" y="2662238"/>
            <a:ext cx="1552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Final Inbound Files processed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0" name="Freeform 352">
            <a:extLst>
              <a:ext uri="{FF2B5EF4-FFF2-40B4-BE49-F238E27FC236}">
                <a16:creationId xmlns:a16="http://schemas.microsoft.com/office/drawing/2014/main" id="{25343C1A-5784-4C73-9DF5-AFFCAF74B169}"/>
              </a:ext>
            </a:extLst>
          </p:cNvPr>
          <p:cNvSpPr>
            <a:spLocks noEditPoints="1"/>
          </p:cNvSpPr>
          <p:nvPr/>
        </p:nvSpPr>
        <p:spPr bwMode="auto">
          <a:xfrm>
            <a:off x="4573588" y="3581400"/>
            <a:ext cx="161925" cy="923925"/>
          </a:xfrm>
          <a:custGeom>
            <a:avLst/>
            <a:gdLst>
              <a:gd name="T0" fmla="*/ 0 w 102"/>
              <a:gd name="T1" fmla="*/ 0 h 582"/>
              <a:gd name="T2" fmla="*/ 0 w 102"/>
              <a:gd name="T3" fmla="*/ 274 h 582"/>
              <a:gd name="T4" fmla="*/ 0 w 102"/>
              <a:gd name="T5" fmla="*/ 274 h 582"/>
              <a:gd name="T6" fmla="*/ 102 w 102"/>
              <a:gd name="T7" fmla="*/ 582 h 582"/>
            </a:gdLst>
            <a:ahLst/>
            <a:cxnLst>
              <a:cxn ang="0">
                <a:pos x="T0" y="T1"/>
              </a:cxn>
              <a:cxn ang="0">
                <a:pos x="T2" y="T3"/>
              </a:cxn>
              <a:cxn ang="0">
                <a:pos x="T4" y="T5"/>
              </a:cxn>
              <a:cxn ang="0">
                <a:pos x="T6" y="T7"/>
              </a:cxn>
            </a:cxnLst>
            <a:rect l="0" t="0" r="r" b="b"/>
            <a:pathLst>
              <a:path w="102" h="582">
                <a:moveTo>
                  <a:pt x="0" y="0"/>
                </a:moveTo>
                <a:lnTo>
                  <a:pt x="0" y="274"/>
                </a:lnTo>
                <a:moveTo>
                  <a:pt x="0" y="274"/>
                </a:moveTo>
                <a:lnTo>
                  <a:pt x="102" y="582"/>
                </a:lnTo>
              </a:path>
            </a:pathLst>
          </a:cu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77" name="Picture 353">
            <a:extLst>
              <a:ext uri="{FF2B5EF4-FFF2-40B4-BE49-F238E27FC236}">
                <a16:creationId xmlns:a16="http://schemas.microsoft.com/office/drawing/2014/main" id="{A90152B8-B056-41DB-BA79-7E8FAF6DE7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8813" y="3136900"/>
            <a:ext cx="2000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1" name="Freeform 354">
            <a:extLst>
              <a:ext uri="{FF2B5EF4-FFF2-40B4-BE49-F238E27FC236}">
                <a16:creationId xmlns:a16="http://schemas.microsoft.com/office/drawing/2014/main" id="{61D3D887-3562-41C7-BDBF-BA35918BFBFF}"/>
              </a:ext>
            </a:extLst>
          </p:cNvPr>
          <p:cNvSpPr>
            <a:spLocks/>
          </p:cNvSpPr>
          <p:nvPr/>
        </p:nvSpPr>
        <p:spPr bwMode="auto">
          <a:xfrm>
            <a:off x="4478338" y="3543300"/>
            <a:ext cx="180975" cy="182563"/>
          </a:xfrm>
          <a:custGeom>
            <a:avLst/>
            <a:gdLst>
              <a:gd name="T0" fmla="*/ 114 w 114"/>
              <a:gd name="T1" fmla="*/ 115 h 115"/>
              <a:gd name="T2" fmla="*/ 60 w 114"/>
              <a:gd name="T3" fmla="*/ 0 h 115"/>
              <a:gd name="T4" fmla="*/ 0 w 114"/>
              <a:gd name="T5" fmla="*/ 115 h 115"/>
              <a:gd name="T6" fmla="*/ 114 w 114"/>
              <a:gd name="T7" fmla="*/ 115 h 115"/>
            </a:gdLst>
            <a:ahLst/>
            <a:cxnLst>
              <a:cxn ang="0">
                <a:pos x="T0" y="T1"/>
              </a:cxn>
              <a:cxn ang="0">
                <a:pos x="T2" y="T3"/>
              </a:cxn>
              <a:cxn ang="0">
                <a:pos x="T4" y="T5"/>
              </a:cxn>
              <a:cxn ang="0">
                <a:pos x="T6" y="T7"/>
              </a:cxn>
            </a:cxnLst>
            <a:rect l="0" t="0" r="r" b="b"/>
            <a:pathLst>
              <a:path w="114" h="115">
                <a:moveTo>
                  <a:pt x="114" y="115"/>
                </a:moveTo>
                <a:lnTo>
                  <a:pt x="60" y="0"/>
                </a:lnTo>
                <a:lnTo>
                  <a:pt x="0" y="115"/>
                </a:lnTo>
                <a:lnTo>
                  <a:pt x="114" y="115"/>
                </a:lnTo>
                <a:close/>
              </a:path>
            </a:pathLst>
          </a:cu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2" name="Freeform 355">
            <a:extLst>
              <a:ext uri="{FF2B5EF4-FFF2-40B4-BE49-F238E27FC236}">
                <a16:creationId xmlns:a16="http://schemas.microsoft.com/office/drawing/2014/main" id="{2E1CAA46-87D1-4290-90B1-299D8E94265C}"/>
              </a:ext>
            </a:extLst>
          </p:cNvPr>
          <p:cNvSpPr>
            <a:spLocks/>
          </p:cNvSpPr>
          <p:nvPr/>
        </p:nvSpPr>
        <p:spPr bwMode="auto">
          <a:xfrm>
            <a:off x="4478338" y="3144838"/>
            <a:ext cx="180975" cy="184150"/>
          </a:xfrm>
          <a:custGeom>
            <a:avLst/>
            <a:gdLst>
              <a:gd name="T0" fmla="*/ 0 w 114"/>
              <a:gd name="T1" fmla="*/ 0 h 116"/>
              <a:gd name="T2" fmla="*/ 60 w 114"/>
              <a:gd name="T3" fmla="*/ 116 h 116"/>
              <a:gd name="T4" fmla="*/ 114 w 114"/>
              <a:gd name="T5" fmla="*/ 0 h 116"/>
              <a:gd name="T6" fmla="*/ 0 w 114"/>
              <a:gd name="T7" fmla="*/ 0 h 116"/>
            </a:gdLst>
            <a:ahLst/>
            <a:cxnLst>
              <a:cxn ang="0">
                <a:pos x="T0" y="T1"/>
              </a:cxn>
              <a:cxn ang="0">
                <a:pos x="T2" y="T3"/>
              </a:cxn>
              <a:cxn ang="0">
                <a:pos x="T4" y="T5"/>
              </a:cxn>
              <a:cxn ang="0">
                <a:pos x="T6" y="T7"/>
              </a:cxn>
            </a:cxnLst>
            <a:rect l="0" t="0" r="r" b="b"/>
            <a:pathLst>
              <a:path w="114" h="116">
                <a:moveTo>
                  <a:pt x="0" y="0"/>
                </a:moveTo>
                <a:lnTo>
                  <a:pt x="60" y="116"/>
                </a:lnTo>
                <a:lnTo>
                  <a:pt x="114" y="0"/>
                </a:lnTo>
                <a:lnTo>
                  <a:pt x="0" y="0"/>
                </a:lnTo>
                <a:close/>
              </a:path>
            </a:pathLst>
          </a:cu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3" name="Rectangle 356">
            <a:extLst>
              <a:ext uri="{FF2B5EF4-FFF2-40B4-BE49-F238E27FC236}">
                <a16:creationId xmlns:a16="http://schemas.microsoft.com/office/drawing/2014/main" id="{60844559-880D-443F-912C-11D5AED40568}"/>
              </a:ext>
            </a:extLst>
          </p:cNvPr>
          <p:cNvSpPr>
            <a:spLocks noChangeArrowheads="1"/>
          </p:cNvSpPr>
          <p:nvPr/>
        </p:nvSpPr>
        <p:spPr bwMode="auto">
          <a:xfrm>
            <a:off x="4430713" y="4543425"/>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74" name="Rectangle 357">
            <a:extLst>
              <a:ext uri="{FF2B5EF4-FFF2-40B4-BE49-F238E27FC236}">
                <a16:creationId xmlns:a16="http://schemas.microsoft.com/office/drawing/2014/main" id="{B8D8CAAB-9FBC-4DC1-8E16-422A16D35B44}"/>
              </a:ext>
            </a:extLst>
          </p:cNvPr>
          <p:cNvSpPr>
            <a:spLocks noChangeArrowheads="1"/>
          </p:cNvSpPr>
          <p:nvPr/>
        </p:nvSpPr>
        <p:spPr bwMode="auto">
          <a:xfrm>
            <a:off x="4554538" y="4543425"/>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5" name="Rectangle 358">
            <a:extLst>
              <a:ext uri="{FF2B5EF4-FFF2-40B4-BE49-F238E27FC236}">
                <a16:creationId xmlns:a16="http://schemas.microsoft.com/office/drawing/2014/main" id="{4EA2F261-2739-4C66-A812-BF24D490C4A7}"/>
              </a:ext>
            </a:extLst>
          </p:cNvPr>
          <p:cNvSpPr>
            <a:spLocks noChangeArrowheads="1"/>
          </p:cNvSpPr>
          <p:nvPr/>
        </p:nvSpPr>
        <p:spPr bwMode="auto">
          <a:xfrm>
            <a:off x="4602163" y="4543425"/>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6" name="Rectangle 359">
            <a:extLst>
              <a:ext uri="{FF2B5EF4-FFF2-40B4-BE49-F238E27FC236}">
                <a16:creationId xmlns:a16="http://schemas.microsoft.com/office/drawing/2014/main" id="{18D97D44-E44F-43EF-9233-B8A747AB84ED}"/>
              </a:ext>
            </a:extLst>
          </p:cNvPr>
          <p:cNvSpPr>
            <a:spLocks noChangeArrowheads="1"/>
          </p:cNvSpPr>
          <p:nvPr/>
        </p:nvSpPr>
        <p:spPr bwMode="auto">
          <a:xfrm>
            <a:off x="4735513" y="4543425"/>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8" name="Rectangle 360">
            <a:extLst>
              <a:ext uri="{FF2B5EF4-FFF2-40B4-BE49-F238E27FC236}">
                <a16:creationId xmlns:a16="http://schemas.microsoft.com/office/drawing/2014/main" id="{C767CD3B-B602-4F3C-957B-9DC6461BCDAA}"/>
              </a:ext>
            </a:extLst>
          </p:cNvPr>
          <p:cNvSpPr>
            <a:spLocks noChangeArrowheads="1"/>
          </p:cNvSpPr>
          <p:nvPr/>
        </p:nvSpPr>
        <p:spPr bwMode="auto">
          <a:xfrm>
            <a:off x="4783138" y="4543425"/>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79" name="Rectangle 361">
            <a:extLst>
              <a:ext uri="{FF2B5EF4-FFF2-40B4-BE49-F238E27FC236}">
                <a16:creationId xmlns:a16="http://schemas.microsoft.com/office/drawing/2014/main" id="{C0520B65-5B31-4308-B922-1B66EFE12005}"/>
              </a:ext>
            </a:extLst>
          </p:cNvPr>
          <p:cNvSpPr>
            <a:spLocks noChangeArrowheads="1"/>
          </p:cNvSpPr>
          <p:nvPr/>
        </p:nvSpPr>
        <p:spPr bwMode="auto">
          <a:xfrm>
            <a:off x="4373563" y="46815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0" name="Rectangle 362">
            <a:extLst>
              <a:ext uri="{FF2B5EF4-FFF2-40B4-BE49-F238E27FC236}">
                <a16:creationId xmlns:a16="http://schemas.microsoft.com/office/drawing/2014/main" id="{9F8C0FCC-CC66-45D2-8C9A-B7A7AAFB05F2}"/>
              </a:ext>
            </a:extLst>
          </p:cNvPr>
          <p:cNvSpPr>
            <a:spLocks noChangeArrowheads="1"/>
          </p:cNvSpPr>
          <p:nvPr/>
        </p:nvSpPr>
        <p:spPr bwMode="auto">
          <a:xfrm>
            <a:off x="4506913" y="468153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1" name="Rectangle 363">
            <a:extLst>
              <a:ext uri="{FF2B5EF4-FFF2-40B4-BE49-F238E27FC236}">
                <a16:creationId xmlns:a16="http://schemas.microsoft.com/office/drawing/2014/main" id="{7FE7682F-6BBF-4C5A-AB72-897D6E93FF26}"/>
              </a:ext>
            </a:extLst>
          </p:cNvPr>
          <p:cNvSpPr>
            <a:spLocks noChangeArrowheads="1"/>
          </p:cNvSpPr>
          <p:nvPr/>
        </p:nvSpPr>
        <p:spPr bwMode="auto">
          <a:xfrm>
            <a:off x="4535488" y="46815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2" name="Rectangle 364">
            <a:extLst>
              <a:ext uri="{FF2B5EF4-FFF2-40B4-BE49-F238E27FC236}">
                <a16:creationId xmlns:a16="http://schemas.microsoft.com/office/drawing/2014/main" id="{56529E26-6D77-49A9-8BCC-A46357EAABC4}"/>
              </a:ext>
            </a:extLst>
          </p:cNvPr>
          <p:cNvSpPr>
            <a:spLocks noChangeArrowheads="1"/>
          </p:cNvSpPr>
          <p:nvPr/>
        </p:nvSpPr>
        <p:spPr bwMode="auto">
          <a:xfrm>
            <a:off x="4668838" y="4681538"/>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3" name="Rectangle 365">
            <a:extLst>
              <a:ext uri="{FF2B5EF4-FFF2-40B4-BE49-F238E27FC236}">
                <a16:creationId xmlns:a16="http://schemas.microsoft.com/office/drawing/2014/main" id="{FFA6C845-511E-4A0D-A561-8C0407D044C6}"/>
              </a:ext>
            </a:extLst>
          </p:cNvPr>
          <p:cNvSpPr>
            <a:spLocks noChangeArrowheads="1"/>
          </p:cNvSpPr>
          <p:nvPr/>
        </p:nvSpPr>
        <p:spPr bwMode="auto">
          <a:xfrm>
            <a:off x="4697413" y="4681538"/>
            <a:ext cx="219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4" name="Rectangle 366">
            <a:extLst>
              <a:ext uri="{FF2B5EF4-FFF2-40B4-BE49-F238E27FC236}">
                <a16:creationId xmlns:a16="http://schemas.microsoft.com/office/drawing/2014/main" id="{6C45B7A0-A820-4A86-A185-8D147E98E4A8}"/>
              </a:ext>
            </a:extLst>
          </p:cNvPr>
          <p:cNvSpPr>
            <a:spLocks noChangeArrowheads="1"/>
          </p:cNvSpPr>
          <p:nvPr/>
        </p:nvSpPr>
        <p:spPr bwMode="auto">
          <a:xfrm>
            <a:off x="4859338" y="4681538"/>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Stop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5" name="Rectangle 367">
            <a:extLst>
              <a:ext uri="{FF2B5EF4-FFF2-40B4-BE49-F238E27FC236}">
                <a16:creationId xmlns:a16="http://schemas.microsoft.com/office/drawing/2014/main" id="{3DEA029C-5F9F-4294-8AD6-48B7E0A380DF}"/>
              </a:ext>
            </a:extLst>
          </p:cNvPr>
          <p:cNvSpPr>
            <a:spLocks noChangeArrowheads="1"/>
          </p:cNvSpPr>
          <p:nvPr/>
        </p:nvSpPr>
        <p:spPr bwMode="auto">
          <a:xfrm>
            <a:off x="4144963" y="4803775"/>
            <a:ext cx="1247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EFT outbound channels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6" name="Freeform 368">
            <a:extLst>
              <a:ext uri="{FF2B5EF4-FFF2-40B4-BE49-F238E27FC236}">
                <a16:creationId xmlns:a16="http://schemas.microsoft.com/office/drawing/2014/main" id="{92C66DED-133D-4169-924F-B81B53DB894F}"/>
              </a:ext>
            </a:extLst>
          </p:cNvPr>
          <p:cNvSpPr>
            <a:spLocks/>
          </p:cNvSpPr>
          <p:nvPr/>
        </p:nvSpPr>
        <p:spPr bwMode="auto">
          <a:xfrm>
            <a:off x="4487863" y="3549650"/>
            <a:ext cx="171450" cy="168275"/>
          </a:xfrm>
          <a:custGeom>
            <a:avLst/>
            <a:gdLst>
              <a:gd name="T0" fmla="*/ 108 w 108"/>
              <a:gd name="T1" fmla="*/ 106 h 106"/>
              <a:gd name="T2" fmla="*/ 54 w 108"/>
              <a:gd name="T3" fmla="*/ 0 h 106"/>
              <a:gd name="T4" fmla="*/ 0 w 108"/>
              <a:gd name="T5" fmla="*/ 106 h 106"/>
              <a:gd name="T6" fmla="*/ 108 w 108"/>
              <a:gd name="T7" fmla="*/ 106 h 106"/>
            </a:gdLst>
            <a:ahLst/>
            <a:cxnLst>
              <a:cxn ang="0">
                <a:pos x="T0" y="T1"/>
              </a:cxn>
              <a:cxn ang="0">
                <a:pos x="T2" y="T3"/>
              </a:cxn>
              <a:cxn ang="0">
                <a:pos x="T4" y="T5"/>
              </a:cxn>
              <a:cxn ang="0">
                <a:pos x="T6" y="T7"/>
              </a:cxn>
            </a:cxnLst>
            <a:rect l="0" t="0" r="r" b="b"/>
            <a:pathLst>
              <a:path w="108" h="106">
                <a:moveTo>
                  <a:pt x="108" y="106"/>
                </a:moveTo>
                <a:lnTo>
                  <a:pt x="54" y="0"/>
                </a:lnTo>
                <a:lnTo>
                  <a:pt x="0" y="106"/>
                </a:lnTo>
                <a:lnTo>
                  <a:pt x="108" y="106"/>
                </a:lnTo>
              </a:path>
            </a:pathLst>
          </a:custGeom>
          <a:noFill/>
          <a:ln w="4763" cap="rnd">
            <a:solidFill>
              <a:srgbClr val="F5281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7" name="Freeform 369">
            <a:extLst>
              <a:ext uri="{FF2B5EF4-FFF2-40B4-BE49-F238E27FC236}">
                <a16:creationId xmlns:a16="http://schemas.microsoft.com/office/drawing/2014/main" id="{66E17093-1AF3-4136-BD55-8F45813BCD0D}"/>
              </a:ext>
            </a:extLst>
          </p:cNvPr>
          <p:cNvSpPr>
            <a:spLocks/>
          </p:cNvSpPr>
          <p:nvPr/>
        </p:nvSpPr>
        <p:spPr bwMode="auto">
          <a:xfrm>
            <a:off x="4487863" y="3152775"/>
            <a:ext cx="171450" cy="168275"/>
          </a:xfrm>
          <a:custGeom>
            <a:avLst/>
            <a:gdLst>
              <a:gd name="T0" fmla="*/ 0 w 108"/>
              <a:gd name="T1" fmla="*/ 0 h 106"/>
              <a:gd name="T2" fmla="*/ 54 w 108"/>
              <a:gd name="T3" fmla="*/ 106 h 106"/>
              <a:gd name="T4" fmla="*/ 108 w 108"/>
              <a:gd name="T5" fmla="*/ 0 h 106"/>
              <a:gd name="T6" fmla="*/ 0 w 108"/>
              <a:gd name="T7" fmla="*/ 0 h 106"/>
            </a:gdLst>
            <a:ahLst/>
            <a:cxnLst>
              <a:cxn ang="0">
                <a:pos x="T0" y="T1"/>
              </a:cxn>
              <a:cxn ang="0">
                <a:pos x="T2" y="T3"/>
              </a:cxn>
              <a:cxn ang="0">
                <a:pos x="T4" y="T5"/>
              </a:cxn>
              <a:cxn ang="0">
                <a:pos x="T6" y="T7"/>
              </a:cxn>
            </a:cxnLst>
            <a:rect l="0" t="0" r="r" b="b"/>
            <a:pathLst>
              <a:path w="108" h="106">
                <a:moveTo>
                  <a:pt x="0" y="0"/>
                </a:moveTo>
                <a:lnTo>
                  <a:pt x="54" y="106"/>
                </a:lnTo>
                <a:lnTo>
                  <a:pt x="108" y="0"/>
                </a:lnTo>
                <a:lnTo>
                  <a:pt x="0" y="0"/>
                </a:lnTo>
              </a:path>
            </a:pathLst>
          </a:custGeom>
          <a:noFill/>
          <a:ln w="4763" cap="rnd">
            <a:solidFill>
              <a:srgbClr val="F5281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8" name="Freeform 370">
            <a:extLst>
              <a:ext uri="{FF2B5EF4-FFF2-40B4-BE49-F238E27FC236}">
                <a16:creationId xmlns:a16="http://schemas.microsoft.com/office/drawing/2014/main" id="{6912308A-5AED-4E40-8BD6-7B32BCBB1B8C}"/>
              </a:ext>
            </a:extLst>
          </p:cNvPr>
          <p:cNvSpPr>
            <a:spLocks noEditPoints="1"/>
          </p:cNvSpPr>
          <p:nvPr/>
        </p:nvSpPr>
        <p:spPr bwMode="auto">
          <a:xfrm>
            <a:off x="3506788" y="3581400"/>
            <a:ext cx="895350" cy="863600"/>
          </a:xfrm>
          <a:custGeom>
            <a:avLst/>
            <a:gdLst>
              <a:gd name="T0" fmla="*/ 564 w 564"/>
              <a:gd name="T1" fmla="*/ 0 h 544"/>
              <a:gd name="T2" fmla="*/ 564 w 564"/>
              <a:gd name="T3" fmla="*/ 327 h 544"/>
              <a:gd name="T4" fmla="*/ 564 w 564"/>
              <a:gd name="T5" fmla="*/ 327 h 544"/>
              <a:gd name="T6" fmla="*/ 0 w 564"/>
              <a:gd name="T7" fmla="*/ 544 h 544"/>
            </a:gdLst>
            <a:ahLst/>
            <a:cxnLst>
              <a:cxn ang="0">
                <a:pos x="T0" y="T1"/>
              </a:cxn>
              <a:cxn ang="0">
                <a:pos x="T2" y="T3"/>
              </a:cxn>
              <a:cxn ang="0">
                <a:pos x="T4" y="T5"/>
              </a:cxn>
              <a:cxn ang="0">
                <a:pos x="T6" y="T7"/>
              </a:cxn>
            </a:cxnLst>
            <a:rect l="0" t="0" r="r" b="b"/>
            <a:pathLst>
              <a:path w="564" h="544">
                <a:moveTo>
                  <a:pt x="564" y="0"/>
                </a:moveTo>
                <a:lnTo>
                  <a:pt x="564" y="327"/>
                </a:lnTo>
                <a:moveTo>
                  <a:pt x="564" y="327"/>
                </a:moveTo>
                <a:lnTo>
                  <a:pt x="0" y="544"/>
                </a:lnTo>
              </a:path>
            </a:pathLst>
          </a:cu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95" name="Picture 371">
            <a:extLst>
              <a:ext uri="{FF2B5EF4-FFF2-40B4-BE49-F238E27FC236}">
                <a16:creationId xmlns:a16="http://schemas.microsoft.com/office/drawing/2014/main" id="{10744C54-143C-4F5F-A494-0DF5310B5E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7363" y="3136900"/>
            <a:ext cx="2000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6" name="Picture 372">
            <a:extLst>
              <a:ext uri="{FF2B5EF4-FFF2-40B4-BE49-F238E27FC236}">
                <a16:creationId xmlns:a16="http://schemas.microsoft.com/office/drawing/2014/main" id="{2B33700A-9C7E-4F9C-ACA0-910E956532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7363" y="3136900"/>
            <a:ext cx="2000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9" name="Freeform 373">
            <a:extLst>
              <a:ext uri="{FF2B5EF4-FFF2-40B4-BE49-F238E27FC236}">
                <a16:creationId xmlns:a16="http://schemas.microsoft.com/office/drawing/2014/main" id="{EB54EA25-8ECA-4349-9202-19C81F965B26}"/>
              </a:ext>
            </a:extLst>
          </p:cNvPr>
          <p:cNvSpPr>
            <a:spLocks/>
          </p:cNvSpPr>
          <p:nvPr/>
        </p:nvSpPr>
        <p:spPr bwMode="auto">
          <a:xfrm>
            <a:off x="4316413" y="3543300"/>
            <a:ext cx="180975" cy="182563"/>
          </a:xfrm>
          <a:custGeom>
            <a:avLst/>
            <a:gdLst>
              <a:gd name="T0" fmla="*/ 114 w 114"/>
              <a:gd name="T1" fmla="*/ 115 h 115"/>
              <a:gd name="T2" fmla="*/ 54 w 114"/>
              <a:gd name="T3" fmla="*/ 0 h 115"/>
              <a:gd name="T4" fmla="*/ 0 w 114"/>
              <a:gd name="T5" fmla="*/ 115 h 115"/>
              <a:gd name="T6" fmla="*/ 114 w 114"/>
              <a:gd name="T7" fmla="*/ 115 h 115"/>
            </a:gdLst>
            <a:ahLst/>
            <a:cxnLst>
              <a:cxn ang="0">
                <a:pos x="T0" y="T1"/>
              </a:cxn>
              <a:cxn ang="0">
                <a:pos x="T2" y="T3"/>
              </a:cxn>
              <a:cxn ang="0">
                <a:pos x="T4" y="T5"/>
              </a:cxn>
              <a:cxn ang="0">
                <a:pos x="T6" y="T7"/>
              </a:cxn>
            </a:cxnLst>
            <a:rect l="0" t="0" r="r" b="b"/>
            <a:pathLst>
              <a:path w="114" h="115">
                <a:moveTo>
                  <a:pt x="114" y="115"/>
                </a:moveTo>
                <a:lnTo>
                  <a:pt x="54" y="0"/>
                </a:lnTo>
                <a:lnTo>
                  <a:pt x="0" y="115"/>
                </a:lnTo>
                <a:lnTo>
                  <a:pt x="114" y="115"/>
                </a:lnTo>
                <a:close/>
              </a:path>
            </a:pathLst>
          </a:cu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0" name="Freeform 374">
            <a:extLst>
              <a:ext uri="{FF2B5EF4-FFF2-40B4-BE49-F238E27FC236}">
                <a16:creationId xmlns:a16="http://schemas.microsoft.com/office/drawing/2014/main" id="{4B7C61BA-2FEC-4F9C-B4F6-A700ABB92E19}"/>
              </a:ext>
            </a:extLst>
          </p:cNvPr>
          <p:cNvSpPr>
            <a:spLocks/>
          </p:cNvSpPr>
          <p:nvPr/>
        </p:nvSpPr>
        <p:spPr bwMode="auto">
          <a:xfrm>
            <a:off x="4316413" y="3144838"/>
            <a:ext cx="180975" cy="184150"/>
          </a:xfrm>
          <a:custGeom>
            <a:avLst/>
            <a:gdLst>
              <a:gd name="T0" fmla="*/ 0 w 114"/>
              <a:gd name="T1" fmla="*/ 0 h 116"/>
              <a:gd name="T2" fmla="*/ 54 w 114"/>
              <a:gd name="T3" fmla="*/ 116 h 116"/>
              <a:gd name="T4" fmla="*/ 114 w 114"/>
              <a:gd name="T5" fmla="*/ 0 h 116"/>
              <a:gd name="T6" fmla="*/ 0 w 114"/>
              <a:gd name="T7" fmla="*/ 0 h 116"/>
            </a:gdLst>
            <a:ahLst/>
            <a:cxnLst>
              <a:cxn ang="0">
                <a:pos x="T0" y="T1"/>
              </a:cxn>
              <a:cxn ang="0">
                <a:pos x="T2" y="T3"/>
              </a:cxn>
              <a:cxn ang="0">
                <a:pos x="T4" y="T5"/>
              </a:cxn>
              <a:cxn ang="0">
                <a:pos x="T6" y="T7"/>
              </a:cxn>
            </a:cxnLst>
            <a:rect l="0" t="0" r="r" b="b"/>
            <a:pathLst>
              <a:path w="114" h="116">
                <a:moveTo>
                  <a:pt x="0" y="0"/>
                </a:moveTo>
                <a:lnTo>
                  <a:pt x="54" y="116"/>
                </a:lnTo>
                <a:lnTo>
                  <a:pt x="114" y="0"/>
                </a:lnTo>
                <a:lnTo>
                  <a:pt x="0" y="0"/>
                </a:lnTo>
                <a:close/>
              </a:path>
            </a:pathLst>
          </a:custGeom>
          <a:noFill/>
          <a:ln w="9525"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1" name="Rectangle 375">
            <a:extLst>
              <a:ext uri="{FF2B5EF4-FFF2-40B4-BE49-F238E27FC236}">
                <a16:creationId xmlns:a16="http://schemas.microsoft.com/office/drawing/2014/main" id="{7610CDA4-C2A0-4A92-B9CC-97ECF0764599}"/>
              </a:ext>
            </a:extLst>
          </p:cNvPr>
          <p:cNvSpPr>
            <a:spLocks noChangeArrowheads="1"/>
          </p:cNvSpPr>
          <p:nvPr/>
        </p:nvSpPr>
        <p:spPr bwMode="auto">
          <a:xfrm>
            <a:off x="3201988" y="4491038"/>
            <a:ext cx="10259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2" name="Rectangle 376">
            <a:extLst>
              <a:ext uri="{FF2B5EF4-FFF2-40B4-BE49-F238E27FC236}">
                <a16:creationId xmlns:a16="http://schemas.microsoft.com/office/drawing/2014/main" id="{CD776AA6-3F6B-4B9C-88A2-4B4BDC6FBB7C}"/>
              </a:ext>
            </a:extLst>
          </p:cNvPr>
          <p:cNvSpPr>
            <a:spLocks noChangeArrowheads="1"/>
          </p:cNvSpPr>
          <p:nvPr/>
        </p:nvSpPr>
        <p:spPr bwMode="auto">
          <a:xfrm>
            <a:off x="3335338" y="4491038"/>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3" name="Rectangle 377">
            <a:extLst>
              <a:ext uri="{FF2B5EF4-FFF2-40B4-BE49-F238E27FC236}">
                <a16:creationId xmlns:a16="http://schemas.microsoft.com/office/drawing/2014/main" id="{FBFE466E-A52D-448B-B5CD-72682EE58D7F}"/>
              </a:ext>
            </a:extLst>
          </p:cNvPr>
          <p:cNvSpPr>
            <a:spLocks noChangeArrowheads="1"/>
          </p:cNvSpPr>
          <p:nvPr/>
        </p:nvSpPr>
        <p:spPr bwMode="auto">
          <a:xfrm>
            <a:off x="3382963" y="4491038"/>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4" name="Rectangle 378">
            <a:extLst>
              <a:ext uri="{FF2B5EF4-FFF2-40B4-BE49-F238E27FC236}">
                <a16:creationId xmlns:a16="http://schemas.microsoft.com/office/drawing/2014/main" id="{D7285675-B5E0-46CA-AB3B-5740F53272A9}"/>
              </a:ext>
            </a:extLst>
          </p:cNvPr>
          <p:cNvSpPr>
            <a:spLocks noChangeArrowheads="1"/>
          </p:cNvSpPr>
          <p:nvPr/>
        </p:nvSpPr>
        <p:spPr bwMode="auto">
          <a:xfrm>
            <a:off x="3506788" y="4491038"/>
            <a:ext cx="114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7" name="Rectangle 379">
            <a:extLst>
              <a:ext uri="{FF2B5EF4-FFF2-40B4-BE49-F238E27FC236}">
                <a16:creationId xmlns:a16="http://schemas.microsoft.com/office/drawing/2014/main" id="{6DCF499D-26E1-4C3D-9829-F9DF01A9ABAE}"/>
              </a:ext>
            </a:extLst>
          </p:cNvPr>
          <p:cNvSpPr>
            <a:spLocks noChangeArrowheads="1"/>
          </p:cNvSpPr>
          <p:nvPr/>
        </p:nvSpPr>
        <p:spPr bwMode="auto">
          <a:xfrm>
            <a:off x="3563938" y="4491038"/>
            <a:ext cx="20518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Calibri" panose="020F0502020204030204" pitchFamily="34" charset="0"/>
              </a:rPr>
              <a:t>2020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8" name="Rectangle 380">
            <a:extLst>
              <a:ext uri="{FF2B5EF4-FFF2-40B4-BE49-F238E27FC236}">
                <a16:creationId xmlns:a16="http://schemas.microsoft.com/office/drawing/2014/main" id="{4CAB49D1-4B05-42C6-848D-D1A435575D55}"/>
              </a:ext>
            </a:extLst>
          </p:cNvPr>
          <p:cNvSpPr>
            <a:spLocks noChangeArrowheads="1"/>
          </p:cNvSpPr>
          <p:nvPr/>
        </p:nvSpPr>
        <p:spPr bwMode="auto">
          <a:xfrm>
            <a:off x="3154363" y="4619625"/>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9" name="Rectangle 381">
            <a:extLst>
              <a:ext uri="{FF2B5EF4-FFF2-40B4-BE49-F238E27FC236}">
                <a16:creationId xmlns:a16="http://schemas.microsoft.com/office/drawing/2014/main" id="{52800AD0-73C2-47C6-B28A-048F233B00B8}"/>
              </a:ext>
            </a:extLst>
          </p:cNvPr>
          <p:cNvSpPr>
            <a:spLocks noChangeArrowheads="1"/>
          </p:cNvSpPr>
          <p:nvPr/>
        </p:nvSpPr>
        <p:spPr bwMode="auto">
          <a:xfrm>
            <a:off x="3278188" y="4619625"/>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0" name="Rectangle 382">
            <a:extLst>
              <a:ext uri="{FF2B5EF4-FFF2-40B4-BE49-F238E27FC236}">
                <a16:creationId xmlns:a16="http://schemas.microsoft.com/office/drawing/2014/main" id="{8CAFB31F-A4DD-407C-80CA-C3EDC5AEE512}"/>
              </a:ext>
            </a:extLst>
          </p:cNvPr>
          <p:cNvSpPr>
            <a:spLocks noChangeArrowheads="1"/>
          </p:cNvSpPr>
          <p:nvPr/>
        </p:nvSpPr>
        <p:spPr bwMode="auto">
          <a:xfrm>
            <a:off x="3316288" y="4619625"/>
            <a:ext cx="190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1" name="Rectangle 383">
            <a:extLst>
              <a:ext uri="{FF2B5EF4-FFF2-40B4-BE49-F238E27FC236}">
                <a16:creationId xmlns:a16="http://schemas.microsoft.com/office/drawing/2014/main" id="{EABEA81C-E659-4288-96C9-B72A3175981D}"/>
              </a:ext>
            </a:extLst>
          </p:cNvPr>
          <p:cNvSpPr>
            <a:spLocks noChangeArrowheads="1"/>
          </p:cNvSpPr>
          <p:nvPr/>
        </p:nvSpPr>
        <p:spPr bwMode="auto">
          <a:xfrm>
            <a:off x="3440113" y="4619625"/>
            <a:ext cx="104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2" name="Rectangle 384">
            <a:extLst>
              <a:ext uri="{FF2B5EF4-FFF2-40B4-BE49-F238E27FC236}">
                <a16:creationId xmlns:a16="http://schemas.microsoft.com/office/drawing/2014/main" id="{4ED48548-7B8C-4ACC-B633-00C370EF113E}"/>
              </a:ext>
            </a:extLst>
          </p:cNvPr>
          <p:cNvSpPr>
            <a:spLocks noChangeArrowheads="1"/>
          </p:cNvSpPr>
          <p:nvPr/>
        </p:nvSpPr>
        <p:spPr bwMode="auto">
          <a:xfrm>
            <a:off x="3478213" y="4619625"/>
            <a:ext cx="219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01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3" name="Rectangle 385">
            <a:extLst>
              <a:ext uri="{FF2B5EF4-FFF2-40B4-BE49-F238E27FC236}">
                <a16:creationId xmlns:a16="http://schemas.microsoft.com/office/drawing/2014/main" id="{D31B1835-B957-401B-A26C-F7E5E968CA92}"/>
              </a:ext>
            </a:extLst>
          </p:cNvPr>
          <p:cNvSpPr>
            <a:spLocks noChangeArrowheads="1"/>
          </p:cNvSpPr>
          <p:nvPr/>
        </p:nvSpPr>
        <p:spPr bwMode="auto">
          <a:xfrm>
            <a:off x="3630613" y="4619625"/>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Stop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4" name="Rectangle 386">
            <a:extLst>
              <a:ext uri="{FF2B5EF4-FFF2-40B4-BE49-F238E27FC236}">
                <a16:creationId xmlns:a16="http://schemas.microsoft.com/office/drawing/2014/main" id="{1A2588E7-0D87-4565-9671-19E8A0FA6466}"/>
              </a:ext>
            </a:extLst>
          </p:cNvPr>
          <p:cNvSpPr>
            <a:spLocks noChangeArrowheads="1"/>
          </p:cNvSpPr>
          <p:nvPr/>
        </p:nvSpPr>
        <p:spPr bwMode="auto">
          <a:xfrm>
            <a:off x="2963863" y="4743450"/>
            <a:ext cx="1171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Calibri" panose="020F0502020204030204" pitchFamily="34" charset="0"/>
              </a:rPr>
              <a:t>inbound EFT channels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5" name="Freeform 387">
            <a:extLst>
              <a:ext uri="{FF2B5EF4-FFF2-40B4-BE49-F238E27FC236}">
                <a16:creationId xmlns:a16="http://schemas.microsoft.com/office/drawing/2014/main" id="{8B0DE638-06BD-4C59-974E-3C1A62DAC148}"/>
              </a:ext>
            </a:extLst>
          </p:cNvPr>
          <p:cNvSpPr>
            <a:spLocks/>
          </p:cNvSpPr>
          <p:nvPr/>
        </p:nvSpPr>
        <p:spPr bwMode="auto">
          <a:xfrm>
            <a:off x="4316413" y="3549650"/>
            <a:ext cx="171450" cy="168275"/>
          </a:xfrm>
          <a:custGeom>
            <a:avLst/>
            <a:gdLst>
              <a:gd name="T0" fmla="*/ 108 w 108"/>
              <a:gd name="T1" fmla="*/ 106 h 106"/>
              <a:gd name="T2" fmla="*/ 54 w 108"/>
              <a:gd name="T3" fmla="*/ 0 h 106"/>
              <a:gd name="T4" fmla="*/ 0 w 108"/>
              <a:gd name="T5" fmla="*/ 106 h 106"/>
              <a:gd name="T6" fmla="*/ 108 w 108"/>
              <a:gd name="T7" fmla="*/ 106 h 106"/>
            </a:gdLst>
            <a:ahLst/>
            <a:cxnLst>
              <a:cxn ang="0">
                <a:pos x="T0" y="T1"/>
              </a:cxn>
              <a:cxn ang="0">
                <a:pos x="T2" y="T3"/>
              </a:cxn>
              <a:cxn ang="0">
                <a:pos x="T4" y="T5"/>
              </a:cxn>
              <a:cxn ang="0">
                <a:pos x="T6" y="T7"/>
              </a:cxn>
            </a:cxnLst>
            <a:rect l="0" t="0" r="r" b="b"/>
            <a:pathLst>
              <a:path w="108" h="106">
                <a:moveTo>
                  <a:pt x="108" y="106"/>
                </a:moveTo>
                <a:lnTo>
                  <a:pt x="54" y="0"/>
                </a:lnTo>
                <a:lnTo>
                  <a:pt x="0" y="106"/>
                </a:lnTo>
                <a:lnTo>
                  <a:pt x="108" y="106"/>
                </a:lnTo>
              </a:path>
            </a:pathLst>
          </a:custGeom>
          <a:noFill/>
          <a:ln w="4763" cap="rnd">
            <a:solidFill>
              <a:srgbClr val="F5281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6" name="Freeform 388">
            <a:extLst>
              <a:ext uri="{FF2B5EF4-FFF2-40B4-BE49-F238E27FC236}">
                <a16:creationId xmlns:a16="http://schemas.microsoft.com/office/drawing/2014/main" id="{3E15EC67-8ED2-4FFC-BA5B-0A3A41866D98}"/>
              </a:ext>
            </a:extLst>
          </p:cNvPr>
          <p:cNvSpPr>
            <a:spLocks/>
          </p:cNvSpPr>
          <p:nvPr/>
        </p:nvSpPr>
        <p:spPr bwMode="auto">
          <a:xfrm>
            <a:off x="4316413" y="3152775"/>
            <a:ext cx="171450" cy="168275"/>
          </a:xfrm>
          <a:custGeom>
            <a:avLst/>
            <a:gdLst>
              <a:gd name="T0" fmla="*/ 0 w 108"/>
              <a:gd name="T1" fmla="*/ 0 h 106"/>
              <a:gd name="T2" fmla="*/ 54 w 108"/>
              <a:gd name="T3" fmla="*/ 106 h 106"/>
              <a:gd name="T4" fmla="*/ 108 w 108"/>
              <a:gd name="T5" fmla="*/ 0 h 106"/>
              <a:gd name="T6" fmla="*/ 0 w 108"/>
              <a:gd name="T7" fmla="*/ 0 h 106"/>
            </a:gdLst>
            <a:ahLst/>
            <a:cxnLst>
              <a:cxn ang="0">
                <a:pos x="T0" y="T1"/>
              </a:cxn>
              <a:cxn ang="0">
                <a:pos x="T2" y="T3"/>
              </a:cxn>
              <a:cxn ang="0">
                <a:pos x="T4" y="T5"/>
              </a:cxn>
              <a:cxn ang="0">
                <a:pos x="T6" y="T7"/>
              </a:cxn>
            </a:cxnLst>
            <a:rect l="0" t="0" r="r" b="b"/>
            <a:pathLst>
              <a:path w="108" h="106">
                <a:moveTo>
                  <a:pt x="0" y="0"/>
                </a:moveTo>
                <a:lnTo>
                  <a:pt x="54" y="106"/>
                </a:lnTo>
                <a:lnTo>
                  <a:pt x="108" y="0"/>
                </a:lnTo>
                <a:lnTo>
                  <a:pt x="0" y="0"/>
                </a:lnTo>
              </a:path>
            </a:pathLst>
          </a:custGeom>
          <a:noFill/>
          <a:ln w="4763" cap="rnd">
            <a:solidFill>
              <a:srgbClr val="F5281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09487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9"/>
            <a:ext cx="8856984" cy="360040"/>
          </a:xfrm>
        </p:spPr>
        <p:txBody>
          <a:bodyPr>
            <a:noAutofit/>
          </a:bodyPr>
          <a:lstStyle/>
          <a:p>
            <a:r>
              <a:rPr lang="en-GB" sz="1600" dirty="0"/>
              <a:t>2.1.1 XRN5164 CSEP Data Assurance – Performance Monitoring Capability </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346849423"/>
              </p:ext>
            </p:extLst>
          </p:nvPr>
        </p:nvGraphicFramePr>
        <p:xfrm>
          <a:off x="107504" y="783508"/>
          <a:ext cx="4248473" cy="2103120"/>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956308">
                  <a:extLst>
                    <a:ext uri="{9D8B030D-6E8A-4147-A177-3AD203B41FA5}">
                      <a16:colId xmlns:a16="http://schemas.microsoft.com/office/drawing/2014/main" val="20001"/>
                    </a:ext>
                  </a:extLst>
                </a:gridCol>
                <a:gridCol w="956308">
                  <a:extLst>
                    <a:ext uri="{9D8B030D-6E8A-4147-A177-3AD203B41FA5}">
                      <a16:colId xmlns:a16="http://schemas.microsoft.com/office/drawing/2014/main" val="2000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TBC</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TBC</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DNO and IGT</a:t>
                      </a:r>
                    </a:p>
                    <a:p>
                      <a:pPr algn="l"/>
                      <a:r>
                        <a:rPr lang="en-US" sz="1000" b="0" kern="1200" baseline="0" dirty="0">
                          <a:solidFill>
                            <a:schemeClr val="tx1"/>
                          </a:solidFill>
                          <a:latin typeface="Arial" panose="020B0604020202020204" pitchFamily="34" charset="0"/>
                          <a:ea typeface="+mn-ea"/>
                          <a:cs typeface="Arial" panose="020B0604020202020204" pitchFamily="34" charset="0"/>
                        </a:rPr>
                        <a:t>Funding breakdown to be determined between IGT and GT Customer Classes. </a:t>
                      </a: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2304089097"/>
              </p:ext>
            </p:extLst>
          </p:nvPr>
        </p:nvGraphicFramePr>
        <p:xfrm>
          <a:off x="107505" y="2953081"/>
          <a:ext cx="4248472" cy="1447989"/>
        </p:xfrm>
        <a:graphic>
          <a:graphicData uri="http://schemas.openxmlformats.org/drawingml/2006/table">
            <a:tbl>
              <a:tblPr firstRow="1" bandRow="1">
                <a:tableStyleId>{E8B1032C-EA38-4F05-BA0D-38AFFFC7BED3}</a:tableStyleId>
              </a:tblPr>
              <a:tblGrid>
                <a:gridCol w="2016223">
                  <a:extLst>
                    <a:ext uri="{9D8B030D-6E8A-4147-A177-3AD203B41FA5}">
                      <a16:colId xmlns:a16="http://schemas.microsoft.com/office/drawing/2014/main" val="20000"/>
                    </a:ext>
                  </a:extLst>
                </a:gridCol>
                <a:gridCol w="2232249">
                  <a:extLst>
                    <a:ext uri="{9D8B030D-6E8A-4147-A177-3AD203B41FA5}">
                      <a16:colId xmlns:a16="http://schemas.microsoft.com/office/drawing/2014/main" val="20001"/>
                    </a:ext>
                  </a:extLst>
                </a:gridCol>
              </a:tblGrid>
              <a:tr h="464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DSC Service Area 10; Connected System Exit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ASGT-CS SA10-01</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517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mn-lt"/>
                          <a:ea typeface="+mn-ea"/>
                          <a:cs typeface="+mn-cs"/>
                        </a:rPr>
                        <a:t>Existing</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mn-lt"/>
                          <a:ea typeface="+mn-ea"/>
                          <a:cs typeface="+mn-cs"/>
                          <a:hlinkClick r:id="rId2"/>
                        </a:rPr>
                        <a:t>Link to CP</a:t>
                      </a:r>
                      <a:endParaRPr lang="en-GB" sz="10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p:nvPr/>
        </p:nvCxnSpPr>
        <p:spPr>
          <a:xfrm>
            <a:off x="4499992" y="761058"/>
            <a:ext cx="0" cy="40429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554796077"/>
              </p:ext>
            </p:extLst>
          </p:nvPr>
        </p:nvGraphicFramePr>
        <p:xfrm>
          <a:off x="4695733" y="771549"/>
          <a:ext cx="4340762" cy="3324985"/>
        </p:xfrm>
        <a:graphic>
          <a:graphicData uri="http://schemas.openxmlformats.org/drawingml/2006/table">
            <a:tbl>
              <a:tblPr firstRow="1" bandRow="1">
                <a:tableStyleId>{E8B1032C-EA38-4F05-BA0D-38AFFFC7BED3}</a:tableStyleId>
              </a:tblPr>
              <a:tblGrid>
                <a:gridCol w="4340762">
                  <a:extLst>
                    <a:ext uri="{9D8B030D-6E8A-4147-A177-3AD203B41FA5}">
                      <a16:colId xmlns:a16="http://schemas.microsoft.com/office/drawing/2014/main" val="20000"/>
                    </a:ext>
                  </a:extLst>
                </a:gridCol>
              </a:tblGrid>
              <a:tr h="2160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85099">
                <a:tc>
                  <a:txBody>
                    <a:bodyPr/>
                    <a:lstStyle/>
                    <a:p>
                      <a:pPr algn="l"/>
                      <a:r>
                        <a:rPr lang="en-US" sz="900" b="0" u="sng" kern="1200" baseline="0" dirty="0">
                          <a:solidFill>
                            <a:schemeClr val="tx1"/>
                          </a:solidFill>
                          <a:latin typeface="Arial" panose="020B0604020202020204" pitchFamily="34" charset="0"/>
                          <a:ea typeface="+mn-ea"/>
                          <a:cs typeface="Arial" panose="020B0604020202020204" pitchFamily="34" charset="0"/>
                        </a:rPr>
                        <a:t>Problem Statement 1</a:t>
                      </a:r>
                    </a:p>
                    <a:p>
                      <a:pPr algn="l"/>
                      <a:r>
                        <a:rPr lang="en-US" sz="900" b="0" kern="1200" baseline="0" dirty="0">
                          <a:solidFill>
                            <a:schemeClr val="tx1"/>
                          </a:solidFill>
                          <a:latin typeface="Arial" panose="020B0604020202020204" pitchFamily="34" charset="0"/>
                          <a:ea typeface="+mn-ea"/>
                          <a:cs typeface="Arial" panose="020B0604020202020204" pitchFamily="34" charset="0"/>
                        </a:rPr>
                        <a:t>GTs and IGTs are currently notified of breaches in CSEP MAX AQ through a UK Link file format – (.CGI) – the .CGI file was designed prior to Project Nexus implementation, with a set of pre-agreed triggers being used to generate it based on the CSEP details reaching 85% of the CSEP MAX AQ. The .CGI file did not take into consideration related CSEP data that is needed to help IGTs and GTs to better understand, review and monitor the characteristics of each CSEP </a:t>
                      </a:r>
                    </a:p>
                    <a:p>
                      <a:pPr algn="l"/>
                      <a:r>
                        <a:rPr lang="en-US" sz="900" b="0" u="sng" kern="1200" baseline="0" dirty="0">
                          <a:solidFill>
                            <a:schemeClr val="tx1"/>
                          </a:solidFill>
                          <a:latin typeface="Arial" panose="020B0604020202020204" pitchFamily="34" charset="0"/>
                          <a:ea typeface="+mn-ea"/>
                          <a:cs typeface="Arial" panose="020B0604020202020204" pitchFamily="34" charset="0"/>
                        </a:rPr>
                        <a:t>Problem Statement 2</a:t>
                      </a:r>
                    </a:p>
                    <a:p>
                      <a:pPr algn="l"/>
                      <a:r>
                        <a:rPr lang="en-US" sz="900" b="0" kern="1200" baseline="0" dirty="0">
                          <a:solidFill>
                            <a:schemeClr val="tx1"/>
                          </a:solidFill>
                          <a:latin typeface="Arial" panose="020B0604020202020204" pitchFamily="34" charset="0"/>
                          <a:ea typeface="+mn-ea"/>
                          <a:cs typeface="Arial" panose="020B0604020202020204" pitchFamily="34" charset="0"/>
                        </a:rPr>
                        <a:t>The CSEP Inconsistency Notification file (.CIN) was developed to alert IGTs and GTs to differences in the CSEP data that have been provided by the respective parties as part of the CSEP Creation and CSEP Amendment processes. </a:t>
                      </a:r>
                    </a:p>
                    <a:p>
                      <a:pPr algn="l"/>
                      <a:r>
                        <a:rPr lang="en-US" sz="900" b="0" u="sng" kern="1200" baseline="0" dirty="0">
                          <a:solidFill>
                            <a:schemeClr val="tx1"/>
                          </a:solidFill>
                          <a:latin typeface="Arial" panose="020B0604020202020204" pitchFamily="34" charset="0"/>
                          <a:ea typeface="+mn-ea"/>
                          <a:cs typeface="Arial" panose="020B0604020202020204" pitchFamily="34" charset="0"/>
                        </a:rPr>
                        <a:t>Problem Statement 3</a:t>
                      </a:r>
                    </a:p>
                    <a:p>
                      <a:pPr algn="l"/>
                      <a:r>
                        <a:rPr lang="en-US" sz="900" b="0" kern="1200" baseline="0" dirty="0">
                          <a:solidFill>
                            <a:schemeClr val="tx1"/>
                          </a:solidFill>
                          <a:latin typeface="Arial" panose="020B0604020202020204" pitchFamily="34" charset="0"/>
                          <a:ea typeface="+mn-ea"/>
                          <a:cs typeface="Arial" panose="020B0604020202020204" pitchFamily="34" charset="0"/>
                        </a:rPr>
                        <a:t>It is currently difficult to obtain clear visibility of the validity and </a:t>
                      </a:r>
                      <a:r>
                        <a:rPr lang="en-US" sz="900" b="0" kern="1200" baseline="0" dirty="0" err="1">
                          <a:solidFill>
                            <a:schemeClr val="tx1"/>
                          </a:solidFill>
                          <a:latin typeface="Arial" panose="020B0604020202020204" pitchFamily="34" charset="0"/>
                          <a:ea typeface="+mn-ea"/>
                          <a:cs typeface="Arial" panose="020B0604020202020204" pitchFamily="34" charset="0"/>
                        </a:rPr>
                        <a:t>behaviour</a:t>
                      </a:r>
                      <a:r>
                        <a:rPr lang="en-US" sz="900" b="0" kern="1200" baseline="0" dirty="0">
                          <a:solidFill>
                            <a:schemeClr val="tx1"/>
                          </a:solidFill>
                          <a:latin typeface="Arial" panose="020B0604020202020204" pitchFamily="34" charset="0"/>
                          <a:ea typeface="+mn-ea"/>
                          <a:cs typeface="Arial" panose="020B0604020202020204" pitchFamily="34" charset="0"/>
                        </a:rPr>
                        <a:t> of CSEP AQ and SHQ data due to the information being provided through multiple files – in addition, there is no alert or warning where AQ data being provided by the IGT is inconsistent across a CSEP.  </a:t>
                      </a:r>
                    </a:p>
                    <a:p>
                      <a:pPr algn="l"/>
                      <a:r>
                        <a:rPr lang="en-US" sz="900" b="0" u="sng" kern="1200" baseline="0" dirty="0">
                          <a:solidFill>
                            <a:schemeClr val="tx1"/>
                          </a:solidFill>
                          <a:latin typeface="Arial" panose="020B0604020202020204" pitchFamily="34" charset="0"/>
                          <a:ea typeface="+mn-ea"/>
                          <a:cs typeface="Arial" panose="020B0604020202020204" pitchFamily="34" charset="0"/>
                        </a:rPr>
                        <a:t>Problem Statement 4</a:t>
                      </a:r>
                    </a:p>
                    <a:p>
                      <a:pPr algn="l"/>
                      <a:r>
                        <a:rPr lang="en-US" sz="900" b="0" kern="1200" baseline="0" dirty="0">
                          <a:solidFill>
                            <a:schemeClr val="tx1"/>
                          </a:solidFill>
                          <a:latin typeface="Arial" panose="020B0604020202020204" pitchFamily="34" charset="0"/>
                          <a:ea typeface="+mn-ea"/>
                          <a:cs typeface="Arial" panose="020B0604020202020204" pitchFamily="34" charset="0"/>
                        </a:rPr>
                        <a:t>There is a need to be able to easily identify and alert parties where default or invalid values have been populated in CSEP data items.  Examples such as GT Reference Number being provided as ‘Default’ or ‘TBC’. </a:t>
                      </a:r>
                    </a:p>
                    <a:p>
                      <a:pPr algn="l"/>
                      <a:endParaRPr lang="en-US" sz="9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361224722"/>
              </p:ext>
            </p:extLst>
          </p:nvPr>
        </p:nvGraphicFramePr>
        <p:xfrm>
          <a:off x="107504" y="4483855"/>
          <a:ext cx="4248472" cy="367827"/>
        </p:xfrm>
        <a:graphic>
          <a:graphicData uri="http://schemas.openxmlformats.org/drawingml/2006/table">
            <a:tbl>
              <a:tblPr firstRow="1" bandRow="1">
                <a:tableStyleId>{FABFCF23-3B69-468F-B69F-88F6DE6A72F2}</a:tableStyleId>
              </a:tblPr>
              <a:tblGrid>
                <a:gridCol w="1800200">
                  <a:extLst>
                    <a:ext uri="{9D8B030D-6E8A-4147-A177-3AD203B41FA5}">
                      <a16:colId xmlns:a16="http://schemas.microsoft.com/office/drawing/2014/main" val="3477608926"/>
                    </a:ext>
                  </a:extLst>
                </a:gridCol>
                <a:gridCol w="2448272">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Wales &amp; West</a:t>
                      </a:r>
                    </a:p>
                  </a:txBody>
                  <a:tcPr anchor="ctr">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4200740935"/>
              </p:ext>
            </p:extLst>
          </p:nvPr>
        </p:nvGraphicFramePr>
        <p:xfrm>
          <a:off x="4724483" y="4200119"/>
          <a:ext cx="4340757" cy="607941"/>
        </p:xfrm>
        <a:graphic>
          <a:graphicData uri="http://schemas.openxmlformats.org/drawingml/2006/table">
            <a:tbl>
              <a:tblPr firstRow="1" bandRow="1">
                <a:tableStyleId>{E8B1032C-EA38-4F05-BA0D-38AFFFC7BED3}</a:tableStyleId>
              </a:tblPr>
              <a:tblGrid>
                <a:gridCol w="4340757">
                  <a:extLst>
                    <a:ext uri="{9D8B030D-6E8A-4147-A177-3AD203B41FA5}">
                      <a16:colId xmlns:a16="http://schemas.microsoft.com/office/drawing/2014/main" val="20000"/>
                    </a:ext>
                  </a:extLst>
                </a:gridCol>
              </a:tblGrid>
              <a:tr h="141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440301">
                <a:tc>
                  <a:txBody>
                    <a:bodyPr/>
                    <a:lstStyle/>
                    <a:p>
                      <a:pPr marL="0" indent="0" algn="l">
                        <a:buFont typeface="Arial" panose="020B0604020202020204" pitchFamily="34" charset="0"/>
                        <a:buNone/>
                      </a:pPr>
                      <a:r>
                        <a:rPr lang="en-US" sz="900" b="0" kern="1200" baseline="0" dirty="0">
                          <a:solidFill>
                            <a:schemeClr val="tx1"/>
                          </a:solidFill>
                          <a:latin typeface="Arial" panose="020B0604020202020204" pitchFamily="34" charset="0"/>
                          <a:ea typeface="+mn-ea"/>
                          <a:cs typeface="Arial" panose="020B0604020202020204" pitchFamily="34" charset="0"/>
                        </a:rPr>
                        <a:t>Data </a:t>
                      </a:r>
                      <a:r>
                        <a:rPr lang="en-US" sz="900" b="0" kern="1200" baseline="0" dirty="0" err="1">
                          <a:solidFill>
                            <a:schemeClr val="tx1"/>
                          </a:solidFill>
                          <a:latin typeface="Arial" panose="020B0604020202020204" pitchFamily="34" charset="0"/>
                          <a:ea typeface="+mn-ea"/>
                          <a:cs typeface="Arial" panose="020B0604020202020204" pitchFamily="34" charset="0"/>
                        </a:rPr>
                        <a:t>visualisation</a:t>
                      </a:r>
                      <a:r>
                        <a:rPr lang="en-US" sz="900" b="0" kern="1200" baseline="0" dirty="0">
                          <a:solidFill>
                            <a:schemeClr val="tx1"/>
                          </a:solidFill>
                          <a:latin typeface="Arial" panose="020B0604020202020204" pitchFamily="34" charset="0"/>
                          <a:ea typeface="+mn-ea"/>
                          <a:cs typeface="Arial" panose="020B0604020202020204" pitchFamily="34" charset="0"/>
                        </a:rPr>
                        <a:t>, monitoring trends and capability to track and report upon differences between sources of data provided by both GT and IGT customers.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8577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637580"/>
          </a:xfrm>
        </p:spPr>
        <p:txBody>
          <a:bodyPr/>
          <a:lstStyle/>
          <a:p>
            <a:r>
              <a:rPr lang="en-GB" dirty="0"/>
              <a:t>File Format Transition plan (xrn4850)</a:t>
            </a:r>
          </a:p>
        </p:txBody>
      </p:sp>
      <p:sp>
        <p:nvSpPr>
          <p:cNvPr id="4" name="TextBox 3"/>
          <p:cNvSpPr txBox="1"/>
          <p:nvPr/>
        </p:nvSpPr>
        <p:spPr>
          <a:xfrm>
            <a:off x="146568" y="555526"/>
            <a:ext cx="8850864" cy="22159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To incorporate the changes in the file formats, the EFT channels will need to be closed in order to implement the changes in AMT and PO for XRN4850 for the below inbound files</a:t>
            </a:r>
          </a:p>
          <a:p>
            <a:pPr marL="742950" lvl="1" indent="-285750">
              <a:buFont typeface="Arial" panose="020B0604020202020204" pitchFamily="34" charset="0"/>
              <a:buChar char="•"/>
            </a:pPr>
            <a:r>
              <a:rPr lang="en-US" sz="1200" dirty="0"/>
              <a:t>CNF, CNC, CFR, CNR, TRF, </a:t>
            </a:r>
            <a:r>
              <a:rPr lang="en-GB" sz="1200" dirty="0"/>
              <a:t>CSS, CRS, EMC and CTR – S66 segments will be enhanced to introduce new fields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We will follow the standard processing times of the files below and ensure that they are all processed before we close the channels</a:t>
            </a:r>
          </a:p>
          <a:p>
            <a:pPr marL="285750" lvl="0" indent="-28575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The new fields in S66 segment will be effective for files received after </a:t>
            </a:r>
            <a:r>
              <a:rPr lang="en-GB" sz="1400" dirty="0">
                <a:solidFill>
                  <a:prstClr val="black"/>
                </a:solidFill>
                <a:latin typeface="Arial"/>
              </a:rPr>
              <a:t>07</a:t>
            </a:r>
            <a:r>
              <a:rPr kumimoji="0" lang="en-GB" sz="1400" b="0" i="0" u="none" strike="noStrike" kern="1200" cap="none" spc="0" normalizeH="0" baseline="0" noProof="0" dirty="0">
                <a:ln>
                  <a:noFill/>
                </a:ln>
                <a:solidFill>
                  <a:prstClr val="black"/>
                </a:solidFill>
                <a:effectLst/>
                <a:uLnTx/>
                <a:uFillTx/>
                <a:latin typeface="Arial"/>
                <a:ea typeface="+mn-ea"/>
                <a:cs typeface="+mn-cs"/>
              </a:rPr>
              <a:t>:00:01 on </a:t>
            </a:r>
            <a:r>
              <a:rPr lang="en-GB" sz="1400" dirty="0">
                <a:solidFill>
                  <a:prstClr val="black"/>
                </a:solidFill>
                <a:latin typeface="Arial"/>
              </a:rPr>
              <a:t>the </a:t>
            </a:r>
            <a:r>
              <a:rPr kumimoji="0" lang="en-GB" sz="1400" b="0" i="0" u="none" strike="noStrike" kern="1200" cap="none" spc="0" normalizeH="0" baseline="0" noProof="0" dirty="0">
                <a:ln>
                  <a:noFill/>
                </a:ln>
                <a:solidFill>
                  <a:prstClr val="black"/>
                </a:solidFill>
                <a:effectLst/>
                <a:uLnTx/>
                <a:uFillTx/>
                <a:latin typeface="Arial"/>
                <a:ea typeface="+mn-ea"/>
                <a:cs typeface="+mn-cs"/>
              </a:rPr>
              <a:t>27/06/20. The change in rejections for the inbound files, will be applicable to any files received after this point.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All files in the old format are expected to be received by 22:59:59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Monitoring of all inbound files and confirmation of all response outbound files will be completed between 23:00:01 and 23:59:59 prior to closing the channels</a:t>
            </a:r>
          </a:p>
        </p:txBody>
      </p:sp>
      <p:graphicFrame>
        <p:nvGraphicFramePr>
          <p:cNvPr id="5" name="Content Placeholder 3">
            <a:extLst>
              <a:ext uri="{FF2B5EF4-FFF2-40B4-BE49-F238E27FC236}">
                <a16:creationId xmlns:a16="http://schemas.microsoft.com/office/drawing/2014/main" id="{E4675819-31CE-4772-8FE4-4D4FAB93E1F5}"/>
              </a:ext>
            </a:extLst>
          </p:cNvPr>
          <p:cNvGraphicFramePr>
            <a:graphicFrameLocks/>
          </p:cNvGraphicFramePr>
          <p:nvPr>
            <p:extLst/>
          </p:nvPr>
        </p:nvGraphicFramePr>
        <p:xfrm>
          <a:off x="222603" y="2944002"/>
          <a:ext cx="8778856" cy="1760220"/>
        </p:xfrm>
        <a:graphic>
          <a:graphicData uri="http://schemas.openxmlformats.org/drawingml/2006/table">
            <a:tbl>
              <a:tblPr firstRow="1" bandRow="1">
                <a:tableStyleId>{5C22544A-7EE6-4342-B048-85BDC9FD1C3A}</a:tableStyleId>
              </a:tblPr>
              <a:tblGrid>
                <a:gridCol w="9690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2193184">
                  <a:extLst>
                    <a:ext uri="{9D8B030D-6E8A-4147-A177-3AD203B41FA5}">
                      <a16:colId xmlns:a16="http://schemas.microsoft.com/office/drawing/2014/main" val="20004"/>
                    </a:ext>
                  </a:extLst>
                </a:gridCol>
              </a:tblGrid>
              <a:tr h="543085">
                <a:tc>
                  <a:txBody>
                    <a:bodyPr/>
                    <a:lstStyle/>
                    <a:p>
                      <a:pPr algn="ctr"/>
                      <a:r>
                        <a:rPr lang="en-GB" sz="1050" dirty="0"/>
                        <a:t>Change</a:t>
                      </a:r>
                      <a:r>
                        <a:rPr lang="en-GB" sz="1050" baseline="0" dirty="0"/>
                        <a:t> ID </a:t>
                      </a:r>
                      <a:endParaRPr lang="en-GB" sz="1050" dirty="0"/>
                    </a:p>
                  </a:txBody>
                  <a:tcPr/>
                </a:tc>
                <a:tc>
                  <a:txBody>
                    <a:bodyPr/>
                    <a:lstStyle/>
                    <a:p>
                      <a:pPr algn="ctr"/>
                      <a:r>
                        <a:rPr lang="en-GB" sz="1050" dirty="0"/>
                        <a:t>Last</a:t>
                      </a:r>
                      <a:r>
                        <a:rPr lang="en-GB" sz="1050" baseline="0" dirty="0"/>
                        <a:t> inbound  in Old File Format (Time = File Processing)</a:t>
                      </a:r>
                      <a:endParaRPr lang="en-GB" sz="1050" dirty="0"/>
                    </a:p>
                  </a:txBody>
                  <a:tcPr/>
                </a:tc>
                <a:tc>
                  <a:txBody>
                    <a:bodyPr/>
                    <a:lstStyle/>
                    <a:p>
                      <a:pPr algn="ctr"/>
                      <a:r>
                        <a:rPr lang="en-GB" sz="1050" dirty="0"/>
                        <a:t>Last Outbound in Old File Format</a:t>
                      </a:r>
                      <a:r>
                        <a:rPr lang="en-GB" sz="1050" baseline="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aseline="0" dirty="0"/>
                        <a:t>(Time = File Processing)</a:t>
                      </a:r>
                      <a:endParaRPr lang="en-GB"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First</a:t>
                      </a:r>
                      <a:r>
                        <a:rPr lang="en-GB" sz="1050" baseline="0" dirty="0"/>
                        <a:t> </a:t>
                      </a:r>
                      <a:r>
                        <a:rPr lang="en-GB" sz="1050" dirty="0"/>
                        <a:t>Inbound in </a:t>
                      </a:r>
                      <a:r>
                        <a:rPr lang="en-GB" sz="1050" b="1" kern="1200" dirty="0">
                          <a:solidFill>
                            <a:schemeClr val="lt1"/>
                          </a:solidFill>
                          <a:latin typeface="+mn-lt"/>
                          <a:ea typeface="+mn-ea"/>
                          <a:cs typeface="+mn-cs"/>
                        </a:rPr>
                        <a:t>New</a:t>
                      </a:r>
                      <a:r>
                        <a:rPr lang="en-GB" sz="1050" baseline="0" dirty="0"/>
                        <a:t> File</a:t>
                      </a:r>
                      <a:r>
                        <a:rPr lang="en-GB" sz="1050" dirty="0"/>
                        <a:t> Format</a:t>
                      </a:r>
                      <a:r>
                        <a:rPr lang="en-GB" sz="1050" baseline="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aseline="0" dirty="0"/>
                        <a:t> (Time = File Processing)</a:t>
                      </a:r>
                      <a:endParaRPr lang="en-GB" sz="1050" dirty="0"/>
                    </a:p>
                  </a:txBody>
                  <a:tcPr/>
                </a:tc>
                <a:tc>
                  <a:txBody>
                    <a:bodyPr/>
                    <a:lstStyle/>
                    <a:p>
                      <a:pPr algn="ctr"/>
                      <a:r>
                        <a:rPr lang="en-GB" sz="1050" b="1" kern="1200" dirty="0">
                          <a:solidFill>
                            <a:schemeClr val="lt1"/>
                          </a:solidFill>
                          <a:latin typeface="+mn-lt"/>
                          <a:ea typeface="+mn-ea"/>
                          <a:cs typeface="+mn-cs"/>
                        </a:rPr>
                        <a:t>First outbound processed in New File format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aseline="0" dirty="0"/>
                        <a:t>(Time = File Processing)</a:t>
                      </a:r>
                      <a:endParaRPr lang="en-GB" sz="1050" dirty="0"/>
                    </a:p>
                  </a:txBody>
                  <a:tcPr/>
                </a:tc>
                <a:extLst>
                  <a:ext uri="{0D108BD9-81ED-4DB2-BD59-A6C34878D82A}">
                    <a16:rowId xmlns:a16="http://schemas.microsoft.com/office/drawing/2014/main" val="10000"/>
                  </a:ext>
                </a:extLst>
              </a:tr>
              <a:tr h="1041091">
                <a:tc>
                  <a:txBody>
                    <a:bodyPr/>
                    <a:lstStyle/>
                    <a:p>
                      <a:pPr marL="0" algn="ctr" defTabSz="914400" rtl="0" eaLnBrk="1" latinLnBrk="0" hangingPunct="1"/>
                      <a:r>
                        <a:rPr lang="en-GB" sz="1200" kern="1200" dirty="0">
                          <a:solidFill>
                            <a:schemeClr val="dk1"/>
                          </a:solidFill>
                          <a:latin typeface="+mn-lt"/>
                          <a:ea typeface="+mn-ea"/>
                          <a:cs typeface="+mn-cs"/>
                        </a:rPr>
                        <a:t>XRN4850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dk1"/>
                          </a:solidFill>
                          <a:latin typeface="+mn-lt"/>
                          <a:ea typeface="+mn-ea"/>
                          <a:cs typeface="+mn-cs"/>
                        </a:rPr>
                        <a:t>26/06/2020</a:t>
                      </a:r>
                      <a:endParaRPr lang="en-GB" sz="1200" b="1" kern="1200" dirty="0">
                        <a:solidFill>
                          <a:schemeClr val="dk1"/>
                        </a:solidFill>
                        <a:latin typeface="+mn-lt"/>
                        <a:ea typeface="+mn-ea"/>
                        <a:cs typeface="+mn-cs"/>
                      </a:endParaRPr>
                    </a:p>
                    <a:p>
                      <a:pPr marL="0" algn="ctr" defTabSz="914400" rtl="0" eaLnBrk="1" latinLnBrk="0" hangingPunct="1"/>
                      <a:r>
                        <a:rPr lang="en-GB" sz="1200" kern="1200" dirty="0">
                          <a:solidFill>
                            <a:schemeClr val="dk1"/>
                          </a:solidFill>
                          <a:latin typeface="+mn-lt"/>
                          <a:ea typeface="+mn-ea"/>
                          <a:cs typeface="+mn-cs"/>
                        </a:rPr>
                        <a:t>CNC –</a:t>
                      </a:r>
                      <a:r>
                        <a:rPr lang="en-GB" sz="1200" kern="1200" baseline="0" dirty="0">
                          <a:solidFill>
                            <a:schemeClr val="dk1"/>
                          </a:solidFill>
                          <a:latin typeface="+mn-lt"/>
                          <a:ea typeface="+mn-ea"/>
                          <a:cs typeface="+mn-cs"/>
                        </a:rPr>
                        <a:t> 23</a:t>
                      </a:r>
                      <a:r>
                        <a:rPr lang="en-GB" sz="1200" kern="1200" dirty="0">
                          <a:solidFill>
                            <a:schemeClr val="dk1"/>
                          </a:solidFill>
                          <a:latin typeface="+mn-lt"/>
                          <a:ea typeface="+mn-ea"/>
                          <a:cs typeface="+mn-cs"/>
                        </a:rPr>
                        <a:t>:00:00</a:t>
                      </a:r>
                      <a:endParaRPr lang="en-GB" sz="1200" kern="1200" baseline="0" dirty="0">
                        <a:solidFill>
                          <a:schemeClr val="dk1"/>
                        </a:solidFill>
                        <a:latin typeface="+mn-lt"/>
                        <a:ea typeface="+mn-ea"/>
                        <a:cs typeface="+mn-cs"/>
                      </a:endParaRPr>
                    </a:p>
                    <a:p>
                      <a:pPr marL="0" algn="ctr" defTabSz="914400" rtl="0" eaLnBrk="1" latinLnBrk="0" hangingPunct="1"/>
                      <a:r>
                        <a:rPr lang="en-GB" sz="1200" kern="1200" dirty="0">
                          <a:solidFill>
                            <a:schemeClr val="dk1"/>
                          </a:solidFill>
                          <a:latin typeface="+mn-lt"/>
                          <a:ea typeface="+mn-ea"/>
                          <a:cs typeface="+mn-cs"/>
                        </a:rPr>
                        <a:t>CNF –</a:t>
                      </a:r>
                      <a:r>
                        <a:rPr lang="en-GB" sz="1200" kern="1200" baseline="0" dirty="0">
                          <a:solidFill>
                            <a:schemeClr val="dk1"/>
                          </a:solidFill>
                          <a:latin typeface="+mn-lt"/>
                          <a:ea typeface="+mn-ea"/>
                          <a:cs typeface="+mn-cs"/>
                        </a:rPr>
                        <a:t> </a:t>
                      </a:r>
                      <a:r>
                        <a:rPr lang="en-GB" sz="1200" kern="1200" dirty="0">
                          <a:solidFill>
                            <a:schemeClr val="dk1"/>
                          </a:solidFill>
                          <a:latin typeface="+mn-lt"/>
                          <a:ea typeface="+mn-ea"/>
                          <a:cs typeface="+mn-cs"/>
                        </a:rPr>
                        <a:t>23:00:00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EMC - </a:t>
                      </a:r>
                      <a:r>
                        <a:rPr lang="en-GB" sz="1200" kern="1200" dirty="0">
                          <a:solidFill>
                            <a:schemeClr val="dk1"/>
                          </a:solidFill>
                          <a:latin typeface="+mn-lt"/>
                          <a:ea typeface="+mn-ea"/>
                          <a:cs typeface="+mn-cs"/>
                        </a:rPr>
                        <a:t>23:00:00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CSS  - </a:t>
                      </a:r>
                      <a:r>
                        <a:rPr lang="en-GB" sz="1200" kern="1200" dirty="0">
                          <a:solidFill>
                            <a:schemeClr val="dk1"/>
                          </a:solidFill>
                          <a:latin typeface="+mn-lt"/>
                          <a:ea typeface="+mn-ea"/>
                          <a:cs typeface="+mn-cs"/>
                        </a:rPr>
                        <a:t>23:00:00</a:t>
                      </a:r>
                    </a:p>
                    <a:p>
                      <a:pPr marL="0" algn="ctr" defTabSz="914400" rtl="0" eaLnBrk="1" latinLnBrk="0" hangingPunct="1"/>
                      <a:endParaRPr lang="en-GB" sz="1200"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dk1"/>
                          </a:solidFill>
                          <a:latin typeface="+mn-lt"/>
                          <a:ea typeface="+mn-ea"/>
                          <a:cs typeface="+mn-cs"/>
                        </a:rPr>
                        <a:t>26/06/2020</a:t>
                      </a:r>
                      <a:endParaRPr lang="en-GB" sz="1200" b="1"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TRF – 08:00:00</a:t>
                      </a:r>
                      <a:endParaRPr lang="en-GB" sz="1200" kern="1200" dirty="0">
                        <a:solidFill>
                          <a:schemeClr val="dk1"/>
                        </a:solidFill>
                        <a:latin typeface="+mn-lt"/>
                        <a:ea typeface="+mn-ea"/>
                        <a:cs typeface="+mn-cs"/>
                      </a:endParaRPr>
                    </a:p>
                    <a:p>
                      <a:pPr marL="0" algn="ctr" defTabSz="914400" rtl="0" eaLnBrk="1" latinLnBrk="0" hangingPunct="1"/>
                      <a:r>
                        <a:rPr lang="en-GB" sz="1200" kern="1200" dirty="0">
                          <a:solidFill>
                            <a:schemeClr val="dk1"/>
                          </a:solidFill>
                          <a:latin typeface="+mn-lt"/>
                          <a:ea typeface="+mn-ea"/>
                          <a:cs typeface="+mn-cs"/>
                        </a:rPr>
                        <a:t>CTR, CNR and CFR</a:t>
                      </a:r>
                      <a:r>
                        <a:rPr lang="en-GB" sz="1200" kern="1200" baseline="0" dirty="0">
                          <a:solidFill>
                            <a:schemeClr val="dk1"/>
                          </a:solidFill>
                          <a:latin typeface="+mn-lt"/>
                          <a:ea typeface="+mn-ea"/>
                          <a:cs typeface="+mn-cs"/>
                        </a:rPr>
                        <a:t> will be processed after CNC and CNF execution at 23:00:00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dk1"/>
                          </a:solidFill>
                          <a:latin typeface="+mn-lt"/>
                          <a:ea typeface="+mn-ea"/>
                          <a:cs typeface="+mn-cs"/>
                        </a:rPr>
                        <a:t>29/06/2020</a:t>
                      </a:r>
                      <a:endParaRPr lang="en-GB" sz="1200" b="1"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CNF – 11:00:00</a:t>
                      </a:r>
                      <a:endParaRPr lang="en-GB" sz="1200" b="1" kern="1200" baseline="0" dirty="0">
                        <a:solidFill>
                          <a:schemeClr val="dk1"/>
                        </a:solidFill>
                        <a:latin typeface="+mn-lt"/>
                        <a:ea typeface="+mn-ea"/>
                        <a:cs typeface="+mn-cs"/>
                      </a:endParaRPr>
                    </a:p>
                    <a:p>
                      <a:pPr marL="0" algn="ctr" defTabSz="914400" rtl="0" eaLnBrk="1" latinLnBrk="0" hangingPunct="1"/>
                      <a:r>
                        <a:rPr lang="en-GB" sz="1200" kern="1200" dirty="0">
                          <a:solidFill>
                            <a:schemeClr val="dk1"/>
                          </a:solidFill>
                          <a:latin typeface="+mn-lt"/>
                          <a:ea typeface="+mn-ea"/>
                          <a:cs typeface="+mn-cs"/>
                        </a:rPr>
                        <a:t>CNC – 18:00:00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EMC – 00:00:01 </a:t>
                      </a:r>
                      <a:r>
                        <a:rPr lang="en-GB" sz="1200" kern="1200" baseline="0">
                          <a:solidFill>
                            <a:schemeClr val="dk1"/>
                          </a:solidFill>
                          <a:latin typeface="+mn-lt"/>
                          <a:ea typeface="+mn-ea"/>
                          <a:cs typeface="+mn-cs"/>
                        </a:rPr>
                        <a:t>onwards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a:solidFill>
                            <a:schemeClr val="dk1"/>
                          </a:solidFill>
                          <a:latin typeface="+mn-lt"/>
                          <a:ea typeface="+mn-ea"/>
                          <a:cs typeface="+mn-cs"/>
                        </a:rPr>
                        <a:t>CSS </a:t>
                      </a:r>
                      <a:r>
                        <a:rPr lang="en-GB" sz="1200" kern="1200" baseline="0" dirty="0">
                          <a:solidFill>
                            <a:schemeClr val="dk1"/>
                          </a:solidFill>
                          <a:latin typeface="+mn-lt"/>
                          <a:ea typeface="+mn-ea"/>
                          <a:cs typeface="+mn-cs"/>
                        </a:rPr>
                        <a:t>– </a:t>
                      </a:r>
                      <a:r>
                        <a:rPr lang="en-GB" sz="1200" kern="1200" baseline="0" dirty="0" err="1">
                          <a:solidFill>
                            <a:schemeClr val="dk1"/>
                          </a:solidFill>
                          <a:latin typeface="+mn-lt"/>
                          <a:ea typeface="+mn-ea"/>
                          <a:cs typeface="+mn-cs"/>
                        </a:rPr>
                        <a:t>Adhoc</a:t>
                      </a:r>
                      <a:r>
                        <a:rPr lang="en-GB" sz="1200" kern="1200" baseline="0" dirty="0">
                          <a:solidFill>
                            <a:schemeClr val="dk1"/>
                          </a:solidFill>
                          <a:latin typeface="+mn-lt"/>
                          <a:ea typeface="+mn-ea"/>
                          <a:cs typeface="+mn-cs"/>
                        </a:rPr>
                        <a:t> file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dk1"/>
                          </a:solidFill>
                          <a:latin typeface="+mn-lt"/>
                          <a:ea typeface="+mn-ea"/>
                          <a:cs typeface="+mn-cs"/>
                        </a:rPr>
                        <a:t>29/06/2020</a:t>
                      </a:r>
                      <a:endParaRPr lang="en-GB" sz="1200" b="1"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TRF - 09:00:00</a:t>
                      </a:r>
                      <a:endParaRPr lang="en-GB" sz="1200" b="1" kern="1200" dirty="0">
                        <a:solidFill>
                          <a:schemeClr val="dk1"/>
                        </a:solidFill>
                        <a:latin typeface="+mn-lt"/>
                        <a:ea typeface="+mn-ea"/>
                        <a:cs typeface="+mn-cs"/>
                      </a:endParaRPr>
                    </a:p>
                    <a:p>
                      <a:pPr marL="0" algn="ctr" defTabSz="914400" rtl="0" eaLnBrk="1" latinLnBrk="0" hangingPunct="1"/>
                      <a:r>
                        <a:rPr lang="en-GB" sz="1200" kern="1200" dirty="0">
                          <a:solidFill>
                            <a:schemeClr val="dk1"/>
                          </a:solidFill>
                          <a:latin typeface="+mn-lt"/>
                          <a:ea typeface="+mn-ea"/>
                          <a:cs typeface="+mn-cs"/>
                        </a:rPr>
                        <a:t>CFR – 11:15:00</a:t>
                      </a:r>
                    </a:p>
                    <a:p>
                      <a:pPr marL="0" algn="ctr" defTabSz="914400" rtl="0" eaLnBrk="1" latinLnBrk="0" hangingPunct="1"/>
                      <a:r>
                        <a:rPr lang="en-GB" sz="1200" kern="1200" dirty="0">
                          <a:solidFill>
                            <a:schemeClr val="dk1"/>
                          </a:solidFill>
                          <a:latin typeface="+mn-lt"/>
                          <a:ea typeface="+mn-ea"/>
                          <a:cs typeface="+mn-cs"/>
                        </a:rPr>
                        <a:t>CNR –</a:t>
                      </a:r>
                      <a:r>
                        <a:rPr lang="en-GB" sz="1200" kern="1200" baseline="0" dirty="0">
                          <a:solidFill>
                            <a:schemeClr val="dk1"/>
                          </a:solidFill>
                          <a:latin typeface="+mn-lt"/>
                          <a:ea typeface="+mn-ea"/>
                          <a:cs typeface="+mn-cs"/>
                        </a:rPr>
                        <a:t> 18:00:00</a:t>
                      </a:r>
                    </a:p>
                    <a:p>
                      <a:pPr marL="0" algn="ctr" defTabSz="914400" rtl="0" eaLnBrk="1" latinLnBrk="0" hangingPunct="1"/>
                      <a:r>
                        <a:rPr lang="en-GB" sz="1200" kern="1200" baseline="0" dirty="0">
                          <a:solidFill>
                            <a:schemeClr val="dk1"/>
                          </a:solidFill>
                          <a:latin typeface="+mn-lt"/>
                          <a:ea typeface="+mn-ea"/>
                          <a:cs typeface="+mn-cs"/>
                        </a:rPr>
                        <a:t>CTR – 00:00:01 onwards       (Post EMC)</a:t>
                      </a:r>
                    </a:p>
                  </a:txBody>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A6A5FECF-A9AC-4119-9D3B-E88BB48C69E1}"/>
              </a:ext>
            </a:extLst>
          </p:cNvPr>
          <p:cNvSpPr txBox="1"/>
          <p:nvPr/>
        </p:nvSpPr>
        <p:spPr>
          <a:xfrm>
            <a:off x="323528" y="4692511"/>
            <a:ext cx="7632848" cy="246221"/>
          </a:xfrm>
          <a:prstGeom prst="rect">
            <a:avLst/>
          </a:prstGeom>
          <a:noFill/>
        </p:spPr>
        <p:txBody>
          <a:bodyPr wrap="square" rtlCol="0">
            <a:spAutoFit/>
          </a:bodyPr>
          <a:lstStyle/>
          <a:p>
            <a:r>
              <a:rPr lang="en-GB" sz="1000" dirty="0">
                <a:solidFill>
                  <a:prstClr val="black"/>
                </a:solidFill>
              </a:rPr>
              <a:t>*</a:t>
            </a:r>
            <a:r>
              <a:rPr lang="en-GB" sz="800" dirty="0">
                <a:solidFill>
                  <a:prstClr val="black"/>
                </a:solidFill>
              </a:rPr>
              <a:t>As CNF, EMC and CNC are only business day files, we are not expecting the next CNF, EMC and CNC until 29/06/20</a:t>
            </a:r>
            <a:endParaRPr lang="en-GB" sz="800" dirty="0"/>
          </a:p>
        </p:txBody>
      </p:sp>
    </p:spTree>
    <p:extLst>
      <p:ext uri="{BB962C8B-B14F-4D97-AF65-F5344CB8AC3E}">
        <p14:creationId xmlns:p14="http://schemas.microsoft.com/office/powerpoint/2010/main" val="1163066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File Format Transition plan (xrn4772)</a:t>
            </a:r>
          </a:p>
        </p:txBody>
      </p:sp>
      <p:sp>
        <p:nvSpPr>
          <p:cNvPr id="4" name="TextBox 3"/>
          <p:cNvSpPr txBox="1"/>
          <p:nvPr/>
        </p:nvSpPr>
        <p:spPr>
          <a:xfrm>
            <a:off x="113624" y="699542"/>
            <a:ext cx="8883808" cy="243143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To incorporate the changes in the file formats the EFT channels will need to be closed in order to implement the file format changes in PO for XRN4772</a:t>
            </a:r>
          </a:p>
          <a:p>
            <a:pPr marL="742950" lvl="1" indent="-285750">
              <a:buFont typeface="Arial" panose="020B0604020202020204" pitchFamily="34" charset="0"/>
              <a:buChar char="•"/>
            </a:pPr>
            <a:r>
              <a:rPr lang="en-GB" sz="1200" dirty="0"/>
              <a:t>AWV and FWV– Solar and Precipitation parameters will be added along with Temperature and wind and the file format will be changed to capture all parameter values on an hourly basis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We will follow the standard processing times of the files below and ensure that they are all processed before we close the channels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The new fields in AWV and FWV will be effective for files received after </a:t>
            </a:r>
            <a:r>
              <a:rPr lang="en-GB" sz="1400" dirty="0">
                <a:solidFill>
                  <a:prstClr val="black"/>
                </a:solidFill>
                <a:latin typeface="Arial"/>
              </a:rPr>
              <a:t>07</a:t>
            </a:r>
            <a:r>
              <a:rPr kumimoji="0" lang="en-GB" sz="1400" b="0" i="0" u="none" strike="noStrike" kern="1200" cap="none" spc="0" normalizeH="0" baseline="0" noProof="0" dirty="0">
                <a:ln>
                  <a:noFill/>
                </a:ln>
                <a:solidFill>
                  <a:prstClr val="black"/>
                </a:solidFill>
                <a:effectLst/>
                <a:uLnTx/>
                <a:uFillTx/>
                <a:latin typeface="Arial"/>
                <a:ea typeface="+mn-ea"/>
                <a:cs typeface="+mn-cs"/>
              </a:rPr>
              <a:t>:00:01 on the 27/06/20 </a:t>
            </a:r>
          </a:p>
          <a:p>
            <a:pPr marL="285750" lvl="0" indent="-28575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All files in the old format are expected to be received by </a:t>
            </a:r>
            <a:r>
              <a:rPr lang="en-GB" sz="1400" dirty="0">
                <a:solidFill>
                  <a:prstClr val="black"/>
                </a:solidFill>
              </a:rPr>
              <a:t>26/06/20 22:59:59</a:t>
            </a: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Monitoring of all inbound files and confirmation of all response outbound files will be completed between 23:00:01 and 23:59:59 prior to closing the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5" name="Content Placeholder 3">
            <a:extLst>
              <a:ext uri="{FF2B5EF4-FFF2-40B4-BE49-F238E27FC236}">
                <a16:creationId xmlns:a16="http://schemas.microsoft.com/office/drawing/2014/main" id="{E4675819-31CE-4772-8FE4-4D4FAB93E1F5}"/>
              </a:ext>
            </a:extLst>
          </p:cNvPr>
          <p:cNvGraphicFramePr>
            <a:graphicFrameLocks/>
          </p:cNvGraphicFramePr>
          <p:nvPr>
            <p:extLst/>
          </p:nvPr>
        </p:nvGraphicFramePr>
        <p:xfrm>
          <a:off x="218576" y="3130977"/>
          <a:ext cx="8778856" cy="1612591"/>
        </p:xfrm>
        <a:graphic>
          <a:graphicData uri="http://schemas.openxmlformats.org/drawingml/2006/table">
            <a:tbl>
              <a:tblPr firstRow="1" bandRow="1">
                <a:tableStyleId>{5C22544A-7EE6-4342-B048-85BDC9FD1C3A}</a:tableStyleId>
              </a:tblPr>
              <a:tblGrid>
                <a:gridCol w="897040">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2409208">
                  <a:extLst>
                    <a:ext uri="{9D8B030D-6E8A-4147-A177-3AD203B41FA5}">
                      <a16:colId xmlns:a16="http://schemas.microsoft.com/office/drawing/2014/main" val="20004"/>
                    </a:ext>
                  </a:extLst>
                </a:gridCol>
              </a:tblGrid>
              <a:tr h="543085">
                <a:tc>
                  <a:txBody>
                    <a:bodyPr/>
                    <a:lstStyle/>
                    <a:p>
                      <a:pPr algn="ctr"/>
                      <a:r>
                        <a:rPr lang="en-GB" sz="1050" dirty="0"/>
                        <a:t>Change</a:t>
                      </a:r>
                      <a:r>
                        <a:rPr lang="en-GB" sz="1050" baseline="0" dirty="0"/>
                        <a:t> ID </a:t>
                      </a:r>
                      <a:endParaRPr lang="en-GB" sz="1050" dirty="0"/>
                    </a:p>
                  </a:txBody>
                  <a:tcPr/>
                </a:tc>
                <a:tc>
                  <a:txBody>
                    <a:bodyPr/>
                    <a:lstStyle/>
                    <a:p>
                      <a:pPr algn="ctr"/>
                      <a:r>
                        <a:rPr lang="en-GB" sz="1050" dirty="0"/>
                        <a:t>Last</a:t>
                      </a:r>
                      <a:r>
                        <a:rPr lang="en-GB" sz="1050" baseline="0" dirty="0"/>
                        <a:t> inbound  in Old File Format (Time = File Processing)</a:t>
                      </a:r>
                      <a:endParaRPr lang="en-GB" sz="1050" dirty="0"/>
                    </a:p>
                  </a:txBody>
                  <a:tcPr/>
                </a:tc>
                <a:tc>
                  <a:txBody>
                    <a:bodyPr/>
                    <a:lstStyle/>
                    <a:p>
                      <a:pPr algn="ctr"/>
                      <a:r>
                        <a:rPr lang="en-GB" sz="1050" dirty="0"/>
                        <a:t>Last Outbound in Old File Format</a:t>
                      </a:r>
                      <a:r>
                        <a:rPr lang="en-GB" sz="1050" baseline="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aseline="0" dirty="0"/>
                        <a:t>(Time = File Processing)</a:t>
                      </a:r>
                      <a:endParaRPr lang="en-GB"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t>First</a:t>
                      </a:r>
                      <a:r>
                        <a:rPr lang="en-GB" sz="1050" baseline="0" dirty="0"/>
                        <a:t> </a:t>
                      </a:r>
                      <a:r>
                        <a:rPr lang="en-GB" sz="1050" dirty="0"/>
                        <a:t>Inbound in </a:t>
                      </a:r>
                      <a:r>
                        <a:rPr lang="en-GB" sz="1050" b="1" kern="1200" dirty="0">
                          <a:solidFill>
                            <a:schemeClr val="lt1"/>
                          </a:solidFill>
                          <a:latin typeface="+mn-lt"/>
                          <a:ea typeface="+mn-ea"/>
                          <a:cs typeface="+mn-cs"/>
                        </a:rPr>
                        <a:t>New</a:t>
                      </a:r>
                      <a:r>
                        <a:rPr lang="en-GB" sz="1050" baseline="0" dirty="0"/>
                        <a:t> File</a:t>
                      </a:r>
                      <a:r>
                        <a:rPr lang="en-GB" sz="1050" dirty="0"/>
                        <a:t> Format</a:t>
                      </a:r>
                      <a:r>
                        <a:rPr lang="en-GB" sz="1050" baseline="0" dirty="0"/>
                        <a:t> </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aseline="0" dirty="0"/>
                        <a:t> (Time = File Processing)</a:t>
                      </a:r>
                      <a:endParaRPr lang="en-GB" sz="1050" dirty="0"/>
                    </a:p>
                  </a:txBody>
                  <a:tcPr/>
                </a:tc>
                <a:tc>
                  <a:txBody>
                    <a:bodyPr/>
                    <a:lstStyle/>
                    <a:p>
                      <a:pPr algn="ctr"/>
                      <a:r>
                        <a:rPr lang="en-GB" sz="1050" b="1" kern="1200" dirty="0">
                          <a:solidFill>
                            <a:schemeClr val="lt1"/>
                          </a:solidFill>
                          <a:latin typeface="+mn-lt"/>
                          <a:ea typeface="+mn-ea"/>
                          <a:cs typeface="+mn-cs"/>
                        </a:rPr>
                        <a:t>First outbound processed in New File format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050" baseline="0" dirty="0"/>
                        <a:t>(Time = File Processing)</a:t>
                      </a:r>
                      <a:endParaRPr lang="en-GB" sz="1050" dirty="0"/>
                    </a:p>
                  </a:txBody>
                  <a:tcPr/>
                </a:tc>
                <a:extLst>
                  <a:ext uri="{0D108BD9-81ED-4DB2-BD59-A6C34878D82A}">
                    <a16:rowId xmlns:a16="http://schemas.microsoft.com/office/drawing/2014/main" val="10000"/>
                  </a:ext>
                </a:extLst>
              </a:tr>
              <a:tr h="1041091">
                <a:tc>
                  <a:txBody>
                    <a:bodyPr/>
                    <a:lstStyle/>
                    <a:p>
                      <a:pPr marL="0" algn="ctr" defTabSz="914400" rtl="0" eaLnBrk="1" latinLnBrk="0" hangingPunct="1"/>
                      <a:r>
                        <a:rPr lang="en-GB" sz="1200" kern="1200" dirty="0">
                          <a:solidFill>
                            <a:schemeClr val="dk1"/>
                          </a:solidFill>
                          <a:latin typeface="+mn-lt"/>
                          <a:ea typeface="+mn-ea"/>
                          <a:cs typeface="+mn-cs"/>
                        </a:rPr>
                        <a:t>XRN4772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dk1"/>
                          </a:solidFill>
                          <a:latin typeface="+mn-lt"/>
                          <a:ea typeface="+mn-ea"/>
                          <a:cs typeface="+mn-cs"/>
                        </a:rPr>
                        <a:t>26/06/2020</a:t>
                      </a:r>
                      <a:endParaRPr lang="en-GB" sz="1200" b="1" kern="1200" dirty="0">
                        <a:solidFill>
                          <a:schemeClr val="dk1"/>
                        </a:solidFill>
                        <a:latin typeface="+mn-lt"/>
                        <a:ea typeface="+mn-ea"/>
                        <a:cs typeface="+mn-cs"/>
                      </a:endParaRPr>
                    </a:p>
                    <a:p>
                      <a:pPr marL="0" algn="ctr" defTabSz="914400" rtl="0" eaLnBrk="1" latinLnBrk="0" hangingPunct="1"/>
                      <a:r>
                        <a:rPr lang="en-GB" sz="1200" kern="1200" dirty="0">
                          <a:solidFill>
                            <a:schemeClr val="dk1"/>
                          </a:solidFill>
                          <a:latin typeface="+mn-lt"/>
                          <a:ea typeface="+mn-ea"/>
                          <a:cs typeface="+mn-cs"/>
                        </a:rPr>
                        <a:t>AWV –</a:t>
                      </a:r>
                      <a:r>
                        <a:rPr lang="en-GB" sz="1200" kern="1200" baseline="0" dirty="0">
                          <a:solidFill>
                            <a:schemeClr val="dk1"/>
                          </a:solidFill>
                          <a:latin typeface="+mn-lt"/>
                          <a:ea typeface="+mn-ea"/>
                          <a:cs typeface="+mn-cs"/>
                        </a:rPr>
                        <a:t> 23</a:t>
                      </a:r>
                      <a:r>
                        <a:rPr lang="en-GB" sz="1200" kern="1200" dirty="0">
                          <a:solidFill>
                            <a:schemeClr val="dk1"/>
                          </a:solidFill>
                          <a:latin typeface="+mn-lt"/>
                          <a:ea typeface="+mn-ea"/>
                          <a:cs typeface="+mn-cs"/>
                        </a:rPr>
                        <a:t>:00:00</a:t>
                      </a:r>
                      <a:endParaRPr lang="en-GB" sz="1200" kern="1200" baseline="0" dirty="0">
                        <a:solidFill>
                          <a:schemeClr val="dk1"/>
                        </a:solidFill>
                        <a:latin typeface="+mn-lt"/>
                        <a:ea typeface="+mn-ea"/>
                        <a:cs typeface="+mn-cs"/>
                      </a:endParaRPr>
                    </a:p>
                    <a:p>
                      <a:pPr marL="0" algn="ctr" defTabSz="914400" rtl="0" eaLnBrk="1" latinLnBrk="0" hangingPunct="1"/>
                      <a:r>
                        <a:rPr lang="en-GB" sz="1200" kern="1200" dirty="0">
                          <a:solidFill>
                            <a:schemeClr val="dk1"/>
                          </a:solidFill>
                          <a:latin typeface="+mn-lt"/>
                          <a:ea typeface="+mn-ea"/>
                          <a:cs typeface="+mn-cs"/>
                        </a:rPr>
                        <a:t>FWV –</a:t>
                      </a:r>
                      <a:r>
                        <a:rPr lang="en-GB" sz="1200" kern="1200" baseline="0" dirty="0">
                          <a:solidFill>
                            <a:schemeClr val="dk1"/>
                          </a:solidFill>
                          <a:latin typeface="+mn-lt"/>
                          <a:ea typeface="+mn-ea"/>
                          <a:cs typeface="+mn-cs"/>
                        </a:rPr>
                        <a:t> </a:t>
                      </a:r>
                      <a:r>
                        <a:rPr lang="en-GB" sz="1200" kern="1200" dirty="0">
                          <a:solidFill>
                            <a:schemeClr val="dk1"/>
                          </a:solidFill>
                          <a:latin typeface="+mn-lt"/>
                          <a:ea typeface="+mn-ea"/>
                          <a:cs typeface="+mn-cs"/>
                        </a:rPr>
                        <a:t>23:00:00</a:t>
                      </a:r>
                    </a:p>
                    <a:p>
                      <a:pPr marL="0" algn="ctr" defTabSz="914400" rtl="0" eaLnBrk="1" latinLnBrk="0" hangingPunct="1"/>
                      <a:endParaRPr lang="en-GB" sz="1200"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dk1"/>
                          </a:solidFill>
                          <a:latin typeface="+mn-lt"/>
                          <a:ea typeface="+mn-ea"/>
                          <a:cs typeface="+mn-cs"/>
                        </a:rPr>
                        <a:t>26/06/2020</a:t>
                      </a:r>
                      <a:endParaRPr lang="en-GB" sz="1200" b="1"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AIA (to NG/GEMINI)- 07:30:00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CWF (to NG/GEMINI)-  23:00:00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dk1"/>
                          </a:solidFill>
                          <a:latin typeface="+mn-lt"/>
                          <a:ea typeface="+mn-ea"/>
                          <a:cs typeface="+mn-cs"/>
                        </a:rPr>
                        <a:t>27/06/2020</a:t>
                      </a:r>
                      <a:endParaRPr lang="en-GB" sz="1200" b="1"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AWV– 07:00:00</a:t>
                      </a:r>
                      <a:endParaRPr lang="en-GB" sz="1200" b="1" kern="1200" baseline="0" dirty="0">
                        <a:solidFill>
                          <a:schemeClr val="dk1"/>
                        </a:solidFill>
                        <a:latin typeface="+mn-lt"/>
                        <a:ea typeface="+mn-ea"/>
                        <a:cs typeface="+mn-cs"/>
                      </a:endParaRPr>
                    </a:p>
                    <a:p>
                      <a:pPr marL="0" algn="ctr" defTabSz="914400" rtl="0" eaLnBrk="1" latinLnBrk="0" hangingPunct="1"/>
                      <a:r>
                        <a:rPr lang="en-GB" sz="1200" kern="1200" dirty="0">
                          <a:solidFill>
                            <a:schemeClr val="dk1"/>
                          </a:solidFill>
                          <a:latin typeface="+mn-lt"/>
                          <a:ea typeface="+mn-ea"/>
                          <a:cs typeface="+mn-cs"/>
                        </a:rPr>
                        <a:t>FWV– 07:00:00</a:t>
                      </a:r>
                      <a:endParaRPr lang="en-GB" sz="1200"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dk1"/>
                          </a:solidFill>
                          <a:latin typeface="+mn-lt"/>
                          <a:ea typeface="+mn-ea"/>
                          <a:cs typeface="+mn-cs"/>
                        </a:rPr>
                        <a:t>27/06/2020</a:t>
                      </a:r>
                      <a:endParaRPr lang="en-GB" sz="1200" b="1" kern="1200" dirty="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AIA (to NG/GEMINI)- 07:30:00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CWF (to NG/GEMINI)-  08:00:00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71272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65D0-AED6-479F-AF1A-30153CCFEBA7}"/>
              </a:ext>
            </a:extLst>
          </p:cNvPr>
          <p:cNvSpPr>
            <a:spLocks noGrp="1"/>
          </p:cNvSpPr>
          <p:nvPr>
            <p:ph type="title"/>
          </p:nvPr>
        </p:nvSpPr>
        <p:spPr/>
        <p:txBody>
          <a:bodyPr/>
          <a:lstStyle/>
          <a:p>
            <a:r>
              <a:rPr lang="en-GB" dirty="0"/>
              <a:t>Deployment timeline</a:t>
            </a:r>
          </a:p>
        </p:txBody>
      </p:sp>
      <p:sp>
        <p:nvSpPr>
          <p:cNvPr id="3" name="TextBox 2">
            <a:extLst>
              <a:ext uri="{FF2B5EF4-FFF2-40B4-BE49-F238E27FC236}">
                <a16:creationId xmlns:a16="http://schemas.microsoft.com/office/drawing/2014/main" id="{1A18926B-9496-4BCA-AE0F-5D25B57DFBCA}"/>
              </a:ext>
            </a:extLst>
          </p:cNvPr>
          <p:cNvSpPr txBox="1"/>
          <p:nvPr/>
        </p:nvSpPr>
        <p:spPr>
          <a:xfrm>
            <a:off x="457200" y="761058"/>
            <a:ext cx="7355160" cy="646331"/>
          </a:xfrm>
          <a:prstGeom prst="rect">
            <a:avLst/>
          </a:prstGeom>
          <a:noFill/>
        </p:spPr>
        <p:txBody>
          <a:bodyPr wrap="square" rtlCol="0">
            <a:spAutoFit/>
          </a:bodyPr>
          <a:lstStyle/>
          <a:p>
            <a:r>
              <a:rPr lang="en-GB" dirty="0"/>
              <a:t>Deployment window to be followed according to the below table</a:t>
            </a:r>
          </a:p>
          <a:p>
            <a:endParaRPr lang="en-GB" dirty="0"/>
          </a:p>
        </p:txBody>
      </p:sp>
      <p:graphicFrame>
        <p:nvGraphicFramePr>
          <p:cNvPr id="4" name="Table 3">
            <a:extLst>
              <a:ext uri="{FF2B5EF4-FFF2-40B4-BE49-F238E27FC236}">
                <a16:creationId xmlns:a16="http://schemas.microsoft.com/office/drawing/2014/main" id="{FBD2200B-887A-44BF-AB21-D59DEEA9A68F}"/>
              </a:ext>
            </a:extLst>
          </p:cNvPr>
          <p:cNvGraphicFramePr>
            <a:graphicFrameLocks noGrp="1"/>
          </p:cNvGraphicFramePr>
          <p:nvPr>
            <p:extLst/>
          </p:nvPr>
        </p:nvGraphicFramePr>
        <p:xfrm>
          <a:off x="683568" y="1203598"/>
          <a:ext cx="8424936" cy="2966720"/>
        </p:xfrm>
        <a:graphic>
          <a:graphicData uri="http://schemas.openxmlformats.org/drawingml/2006/table">
            <a:tbl>
              <a:tblPr firstRow="1" bandRow="1">
                <a:tableStyleId>{5C22544A-7EE6-4342-B048-85BDC9FD1C3A}</a:tableStyleId>
              </a:tblPr>
              <a:tblGrid>
                <a:gridCol w="796145">
                  <a:extLst>
                    <a:ext uri="{9D8B030D-6E8A-4147-A177-3AD203B41FA5}">
                      <a16:colId xmlns:a16="http://schemas.microsoft.com/office/drawing/2014/main" val="3258197954"/>
                    </a:ext>
                  </a:extLst>
                </a:gridCol>
                <a:gridCol w="1250515">
                  <a:extLst>
                    <a:ext uri="{9D8B030D-6E8A-4147-A177-3AD203B41FA5}">
                      <a16:colId xmlns:a16="http://schemas.microsoft.com/office/drawing/2014/main" val="151942525"/>
                    </a:ext>
                  </a:extLst>
                </a:gridCol>
                <a:gridCol w="1913780">
                  <a:extLst>
                    <a:ext uri="{9D8B030D-6E8A-4147-A177-3AD203B41FA5}">
                      <a16:colId xmlns:a16="http://schemas.microsoft.com/office/drawing/2014/main" val="1359844448"/>
                    </a:ext>
                  </a:extLst>
                </a:gridCol>
                <a:gridCol w="4464496">
                  <a:extLst>
                    <a:ext uri="{9D8B030D-6E8A-4147-A177-3AD203B41FA5}">
                      <a16:colId xmlns:a16="http://schemas.microsoft.com/office/drawing/2014/main" val="3888752320"/>
                    </a:ext>
                  </a:extLst>
                </a:gridCol>
              </a:tblGrid>
              <a:tr h="370840">
                <a:tc>
                  <a:txBody>
                    <a:bodyPr/>
                    <a:lstStyle/>
                    <a:p>
                      <a:pPr algn="ctr"/>
                      <a:r>
                        <a:rPr lang="en-GB" sz="1400" dirty="0" err="1"/>
                        <a:t>Sl</a:t>
                      </a:r>
                      <a:r>
                        <a:rPr lang="en-GB" sz="1400" dirty="0"/>
                        <a:t> No</a:t>
                      </a:r>
                    </a:p>
                  </a:txBody>
                  <a:tcPr/>
                </a:tc>
                <a:tc>
                  <a:txBody>
                    <a:bodyPr/>
                    <a:lstStyle/>
                    <a:p>
                      <a:pPr algn="ctr"/>
                      <a:r>
                        <a:rPr lang="en-GB" sz="1400" dirty="0"/>
                        <a:t>System</a:t>
                      </a:r>
                    </a:p>
                  </a:txBody>
                  <a:tcPr/>
                </a:tc>
                <a:tc>
                  <a:txBody>
                    <a:bodyPr/>
                    <a:lstStyle/>
                    <a:p>
                      <a:pPr algn="ctr"/>
                      <a:r>
                        <a:rPr lang="en-GB" sz="1400" dirty="0"/>
                        <a:t>Available window</a:t>
                      </a:r>
                    </a:p>
                  </a:txBody>
                  <a:tcPr/>
                </a:tc>
                <a:tc>
                  <a:txBody>
                    <a:bodyPr/>
                    <a:lstStyle/>
                    <a:p>
                      <a:pPr algn="ctr"/>
                      <a:r>
                        <a:rPr lang="en-GB" sz="1400" dirty="0"/>
                        <a:t>Code deployment Date / time</a:t>
                      </a:r>
                    </a:p>
                  </a:txBody>
                  <a:tcPr/>
                </a:tc>
                <a:extLst>
                  <a:ext uri="{0D108BD9-81ED-4DB2-BD59-A6C34878D82A}">
                    <a16:rowId xmlns:a16="http://schemas.microsoft.com/office/drawing/2014/main" val="1588627716"/>
                  </a:ext>
                </a:extLst>
              </a:tr>
              <a:tr h="370840">
                <a:tc>
                  <a:txBody>
                    <a:bodyPr/>
                    <a:lstStyle/>
                    <a:p>
                      <a:r>
                        <a:rPr lang="en-GB" sz="1400" dirty="0"/>
                        <a:t>01</a:t>
                      </a:r>
                    </a:p>
                  </a:txBody>
                  <a:tcPr/>
                </a:tc>
                <a:tc>
                  <a:txBody>
                    <a:bodyPr/>
                    <a:lstStyle/>
                    <a:p>
                      <a:r>
                        <a:rPr lang="en-GB" sz="1400" dirty="0"/>
                        <a:t>CMS</a:t>
                      </a:r>
                    </a:p>
                  </a:txBody>
                  <a:tcPr/>
                </a:tc>
                <a:tc>
                  <a:txBody>
                    <a:bodyPr/>
                    <a:lstStyle/>
                    <a:p>
                      <a:r>
                        <a:rPr lang="en-GB" sz="1400" dirty="0"/>
                        <a:t>12 midnight-7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27-Jun-2020 / 3 am – 4 am</a:t>
                      </a:r>
                    </a:p>
                  </a:txBody>
                  <a:tcPr/>
                </a:tc>
                <a:extLst>
                  <a:ext uri="{0D108BD9-81ED-4DB2-BD59-A6C34878D82A}">
                    <a16:rowId xmlns:a16="http://schemas.microsoft.com/office/drawing/2014/main" val="4006493987"/>
                  </a:ext>
                </a:extLst>
              </a:tr>
              <a:tr h="370840">
                <a:tc>
                  <a:txBody>
                    <a:bodyPr/>
                    <a:lstStyle/>
                    <a:p>
                      <a:r>
                        <a:rPr lang="en-GB" sz="1400" dirty="0"/>
                        <a:t>02</a:t>
                      </a:r>
                    </a:p>
                  </a:txBody>
                  <a:tcPr/>
                </a:tc>
                <a:tc>
                  <a:txBody>
                    <a:bodyPr/>
                    <a:lstStyle/>
                    <a:p>
                      <a:r>
                        <a:rPr lang="en-GB" sz="1400" dirty="0"/>
                        <a:t>Portal</a:t>
                      </a:r>
                    </a:p>
                  </a:txBody>
                  <a:tcPr/>
                </a:tc>
                <a:tc>
                  <a:txBody>
                    <a:bodyPr/>
                    <a:lstStyle/>
                    <a:p>
                      <a:r>
                        <a:rPr lang="en-GB" sz="1400" dirty="0"/>
                        <a:t>5 am – 7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5 am – 7 am</a:t>
                      </a:r>
                    </a:p>
                  </a:txBody>
                  <a:tcPr/>
                </a:tc>
                <a:extLst>
                  <a:ext uri="{0D108BD9-81ED-4DB2-BD59-A6C34878D82A}">
                    <a16:rowId xmlns:a16="http://schemas.microsoft.com/office/drawing/2014/main" val="3572387740"/>
                  </a:ext>
                </a:extLst>
              </a:tr>
              <a:tr h="370840">
                <a:tc>
                  <a:txBody>
                    <a:bodyPr/>
                    <a:lstStyle/>
                    <a:p>
                      <a:r>
                        <a:rPr lang="en-GB" sz="1400" dirty="0"/>
                        <a:t>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ISU</a:t>
                      </a:r>
                    </a:p>
                  </a:txBody>
                  <a:tcPr/>
                </a:tc>
                <a:tc>
                  <a:txBody>
                    <a:bodyPr/>
                    <a:lstStyle/>
                    <a:p>
                      <a:r>
                        <a:rPr lang="en-GB" sz="1400" dirty="0"/>
                        <a:t>5 am-7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27-Jun-2020 / 5 </a:t>
                      </a:r>
                      <a:r>
                        <a:rPr lang="en-GB" sz="1400"/>
                        <a:t>am-7 am</a:t>
                      </a:r>
                      <a:endParaRPr lang="en-GB" sz="1400" dirty="0"/>
                    </a:p>
                  </a:txBody>
                  <a:tcPr/>
                </a:tc>
                <a:extLst>
                  <a:ext uri="{0D108BD9-81ED-4DB2-BD59-A6C34878D82A}">
                    <a16:rowId xmlns:a16="http://schemas.microsoft.com/office/drawing/2014/main" val="2381602354"/>
                  </a:ext>
                </a:extLst>
              </a:tr>
              <a:tr h="370840">
                <a:tc>
                  <a:txBody>
                    <a:bodyPr/>
                    <a:lstStyle/>
                    <a:p>
                      <a:r>
                        <a:rPr lang="en-GB" sz="1400" dirty="0"/>
                        <a:t>04</a:t>
                      </a:r>
                    </a:p>
                  </a:txBody>
                  <a:tcPr/>
                </a:tc>
                <a:tc>
                  <a:txBody>
                    <a:bodyPr/>
                    <a:lstStyle/>
                    <a:p>
                      <a:r>
                        <a:rPr lang="en-GB" sz="1400" dirty="0"/>
                        <a:t>BW/BO </a:t>
                      </a:r>
                    </a:p>
                  </a:txBody>
                  <a:tcPr/>
                </a:tc>
                <a:tc>
                  <a:txBody>
                    <a:bodyPr/>
                    <a:lstStyle/>
                    <a:p>
                      <a:r>
                        <a:rPr lang="en-GB" sz="1400" dirty="0"/>
                        <a:t>5 am-7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27-Jun-2020 / 5 am-7 am (After IS-U transport)</a:t>
                      </a:r>
                    </a:p>
                  </a:txBody>
                  <a:tcPr/>
                </a:tc>
                <a:extLst>
                  <a:ext uri="{0D108BD9-81ED-4DB2-BD59-A6C34878D82A}">
                    <a16:rowId xmlns:a16="http://schemas.microsoft.com/office/drawing/2014/main" val="1120027820"/>
                  </a:ext>
                </a:extLst>
              </a:tr>
              <a:tr h="370840">
                <a:tc>
                  <a:txBody>
                    <a:bodyPr/>
                    <a:lstStyle/>
                    <a:p>
                      <a:r>
                        <a:rPr lang="en-GB" sz="1400" dirty="0"/>
                        <a:t>05</a:t>
                      </a:r>
                    </a:p>
                  </a:txBody>
                  <a:tcPr/>
                </a:tc>
                <a:tc>
                  <a:txBody>
                    <a:bodyPr/>
                    <a:lstStyle/>
                    <a:p>
                      <a:r>
                        <a:rPr lang="en-GB" sz="1400" dirty="0"/>
                        <a:t>PO</a:t>
                      </a:r>
                    </a:p>
                  </a:txBody>
                  <a:tcPr/>
                </a:tc>
                <a:tc>
                  <a:txBody>
                    <a:bodyPr/>
                    <a:lstStyle/>
                    <a:p>
                      <a:r>
                        <a:rPr lang="en-GB" sz="1400" dirty="0"/>
                        <a:t>5 am-7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27-Jun-2020 / 5 am-7 am</a:t>
                      </a:r>
                    </a:p>
                  </a:txBody>
                  <a:tcPr/>
                </a:tc>
                <a:extLst>
                  <a:ext uri="{0D108BD9-81ED-4DB2-BD59-A6C34878D82A}">
                    <a16:rowId xmlns:a16="http://schemas.microsoft.com/office/drawing/2014/main" val="1465227583"/>
                  </a:ext>
                </a:extLst>
              </a:tr>
              <a:tr h="370840">
                <a:tc>
                  <a:txBody>
                    <a:bodyPr/>
                    <a:lstStyle/>
                    <a:p>
                      <a:r>
                        <a:rPr lang="en-GB" sz="1400" dirty="0"/>
                        <a:t>06</a:t>
                      </a:r>
                    </a:p>
                  </a:txBody>
                  <a:tcPr/>
                </a:tc>
                <a:tc>
                  <a:txBody>
                    <a:bodyPr/>
                    <a:lstStyle/>
                    <a:p>
                      <a:r>
                        <a:rPr lang="en-GB" sz="1400" dirty="0"/>
                        <a:t>AMT</a:t>
                      </a:r>
                    </a:p>
                  </a:txBody>
                  <a:tcPr/>
                </a:tc>
                <a:tc>
                  <a:txBody>
                    <a:bodyPr/>
                    <a:lstStyle/>
                    <a:p>
                      <a:r>
                        <a:rPr lang="en-GB" sz="1400" dirty="0"/>
                        <a:t>5 am-7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27-Jun-2020 / 5 am-7 am</a:t>
                      </a:r>
                    </a:p>
                  </a:txBody>
                  <a:tcPr/>
                </a:tc>
                <a:extLst>
                  <a:ext uri="{0D108BD9-81ED-4DB2-BD59-A6C34878D82A}">
                    <a16:rowId xmlns:a16="http://schemas.microsoft.com/office/drawing/2014/main" val="2598898871"/>
                  </a:ext>
                </a:extLst>
              </a:tr>
              <a:tr h="370840">
                <a:tc>
                  <a:txBody>
                    <a:bodyPr/>
                    <a:lstStyle/>
                    <a:p>
                      <a:r>
                        <a:rPr lang="en-GB" sz="1400" dirty="0"/>
                        <a:t>07</a:t>
                      </a:r>
                    </a:p>
                  </a:txBody>
                  <a:tcPr/>
                </a:tc>
                <a:tc>
                  <a:txBody>
                    <a:bodyPr/>
                    <a:lstStyle/>
                    <a:p>
                      <a:r>
                        <a:rPr lang="en-GB" sz="1400" dirty="0"/>
                        <a:t>Control-M</a:t>
                      </a:r>
                    </a:p>
                  </a:txBody>
                  <a:tcPr/>
                </a:tc>
                <a:tc>
                  <a:txBody>
                    <a:bodyPr/>
                    <a:lstStyle/>
                    <a:p>
                      <a:r>
                        <a:rPr lang="en-GB" sz="1400" dirty="0"/>
                        <a:t>5 am-7 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27-Jun-2020 / 5 am-7 am</a:t>
                      </a:r>
                    </a:p>
                  </a:txBody>
                  <a:tcPr/>
                </a:tc>
                <a:extLst>
                  <a:ext uri="{0D108BD9-81ED-4DB2-BD59-A6C34878D82A}">
                    <a16:rowId xmlns:a16="http://schemas.microsoft.com/office/drawing/2014/main" val="4262402664"/>
                  </a:ext>
                </a:extLst>
              </a:tr>
            </a:tbl>
          </a:graphicData>
        </a:graphic>
      </p:graphicFrame>
      <p:sp>
        <p:nvSpPr>
          <p:cNvPr id="5" name="TextBox 4">
            <a:extLst>
              <a:ext uri="{FF2B5EF4-FFF2-40B4-BE49-F238E27FC236}">
                <a16:creationId xmlns:a16="http://schemas.microsoft.com/office/drawing/2014/main" id="{B9BAEFA3-E143-41C0-8A64-1458B48E6E85}"/>
              </a:ext>
            </a:extLst>
          </p:cNvPr>
          <p:cNvSpPr txBox="1"/>
          <p:nvPr/>
        </p:nvSpPr>
        <p:spPr>
          <a:xfrm>
            <a:off x="647564" y="4243903"/>
            <a:ext cx="7848872" cy="400110"/>
          </a:xfrm>
          <a:prstGeom prst="rect">
            <a:avLst/>
          </a:prstGeom>
          <a:noFill/>
        </p:spPr>
        <p:txBody>
          <a:bodyPr wrap="square" rtlCol="0">
            <a:spAutoFit/>
          </a:bodyPr>
          <a:lstStyle/>
          <a:p>
            <a:r>
              <a:rPr lang="en-GB" sz="1000" dirty="0"/>
              <a:t>Please note: all timings are subject to minor amendments following execution of the Implementation Dress Rehearsal where the detailed low level implementation plan will be updated.</a:t>
            </a:r>
          </a:p>
        </p:txBody>
      </p:sp>
    </p:spTree>
    <p:extLst>
      <p:ext uri="{BB962C8B-B14F-4D97-AF65-F5344CB8AC3E}">
        <p14:creationId xmlns:p14="http://schemas.microsoft.com/office/powerpoint/2010/main" val="2575281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0AC2EA-9C74-4D3F-BEE8-E8F422EBBB59}"/>
              </a:ext>
            </a:extLst>
          </p:cNvPr>
          <p:cNvSpPr txBox="1"/>
          <p:nvPr/>
        </p:nvSpPr>
        <p:spPr>
          <a:xfrm>
            <a:off x="457200" y="689664"/>
            <a:ext cx="8435280" cy="3970318"/>
          </a:xfrm>
          <a:prstGeom prst="rect">
            <a:avLst/>
          </a:prstGeom>
          <a:noFill/>
        </p:spPr>
        <p:txBody>
          <a:bodyPr wrap="square" rtlCol="0">
            <a:spAutoFit/>
          </a:bodyPr>
          <a:lstStyle/>
          <a:p>
            <a:r>
              <a:rPr lang="en-GB" dirty="0"/>
              <a:t>XRN4932 cleansing plan:</a:t>
            </a:r>
          </a:p>
          <a:p>
            <a:endParaRPr lang="en-GB" dirty="0"/>
          </a:p>
          <a:p>
            <a:pPr marL="285750" indent="-285750">
              <a:buFont typeface="Arial" panose="020B0604020202020204" pitchFamily="34" charset="0"/>
              <a:buChar char="•"/>
            </a:pPr>
            <a:r>
              <a:rPr lang="en-GB" sz="1600" dirty="0"/>
              <a:t>Maximum volume of CF cleansing is considered around 12K MPRNs in SAP IS-U</a:t>
            </a:r>
          </a:p>
          <a:p>
            <a:endParaRPr lang="en-GB" sz="1600" dirty="0"/>
          </a:p>
          <a:p>
            <a:pPr marL="285750" indent="-285750">
              <a:buFont typeface="Arial" panose="020B0604020202020204" pitchFamily="34" charset="0"/>
              <a:buChar char="•"/>
            </a:pPr>
            <a:r>
              <a:rPr lang="en-GB" sz="1600" dirty="0"/>
              <a:t>This will be phased out in 4 days to accommodate batch window</a:t>
            </a:r>
          </a:p>
          <a:p>
            <a:endParaRPr lang="en-GB" sz="1600" dirty="0"/>
          </a:p>
          <a:p>
            <a:pPr marL="285750" indent="-285750">
              <a:buFont typeface="Arial" panose="020B0604020202020204" pitchFamily="34" charset="0"/>
              <a:buChar char="•"/>
            </a:pPr>
            <a:r>
              <a:rPr lang="en-GB" sz="1600" dirty="0"/>
              <a:t>Daily volume to be considered for cleansing will be around 3K</a:t>
            </a:r>
          </a:p>
          <a:p>
            <a:endParaRPr lang="en-GB" sz="1600" dirty="0"/>
          </a:p>
          <a:p>
            <a:pPr marL="285750" indent="-285750">
              <a:buFont typeface="Arial" panose="020B0604020202020204" pitchFamily="34" charset="0"/>
              <a:buChar char="•"/>
            </a:pPr>
            <a:r>
              <a:rPr lang="en-GB" sz="1600" dirty="0"/>
              <a:t>This approach will de-risk any impact on the daily batch schedule </a:t>
            </a:r>
          </a:p>
          <a:p>
            <a:endParaRPr lang="en-GB" sz="1600" dirty="0"/>
          </a:p>
          <a:p>
            <a:pPr marL="285750" indent="-285750">
              <a:buFont typeface="Arial" panose="020B0604020202020204" pitchFamily="34" charset="0"/>
              <a:buChar char="•"/>
            </a:pPr>
            <a:r>
              <a:rPr lang="en-GB" sz="1600" dirty="0"/>
              <a:t>BW will automatically extract the CF data on D+1 where D is the CF change date in IS-U</a:t>
            </a:r>
          </a:p>
          <a:p>
            <a:endParaRPr lang="en-GB" dirty="0"/>
          </a:p>
          <a:p>
            <a:endParaRPr lang="en-GB" dirty="0"/>
          </a:p>
          <a:p>
            <a:endParaRPr lang="en-GB" dirty="0"/>
          </a:p>
          <a:p>
            <a:r>
              <a:rPr lang="en-GB" dirty="0"/>
              <a:t> </a:t>
            </a:r>
          </a:p>
        </p:txBody>
      </p:sp>
      <p:sp>
        <p:nvSpPr>
          <p:cNvPr id="2" name="Title 1">
            <a:extLst>
              <a:ext uri="{FF2B5EF4-FFF2-40B4-BE49-F238E27FC236}">
                <a16:creationId xmlns:a16="http://schemas.microsoft.com/office/drawing/2014/main" id="{AC0965D0-AED6-479F-AF1A-30153CCFEBA7}"/>
              </a:ext>
            </a:extLst>
          </p:cNvPr>
          <p:cNvSpPr>
            <a:spLocks noGrp="1"/>
          </p:cNvSpPr>
          <p:nvPr>
            <p:ph type="title"/>
          </p:nvPr>
        </p:nvSpPr>
        <p:spPr/>
        <p:txBody>
          <a:bodyPr/>
          <a:lstStyle/>
          <a:p>
            <a:r>
              <a:rPr lang="en-GB" dirty="0"/>
              <a:t>Additional points-Data Cleansing</a:t>
            </a:r>
          </a:p>
        </p:txBody>
      </p:sp>
      <p:grpSp>
        <p:nvGrpSpPr>
          <p:cNvPr id="4" name="Group 3">
            <a:extLst>
              <a:ext uri="{FF2B5EF4-FFF2-40B4-BE49-F238E27FC236}">
                <a16:creationId xmlns:a16="http://schemas.microsoft.com/office/drawing/2014/main" id="{FCBBC938-1B30-4076-A39D-9DAD0C49A44F}"/>
              </a:ext>
            </a:extLst>
          </p:cNvPr>
          <p:cNvGrpSpPr/>
          <p:nvPr/>
        </p:nvGrpSpPr>
        <p:grpSpPr>
          <a:xfrm>
            <a:off x="1115616" y="3786008"/>
            <a:ext cx="6480720" cy="801966"/>
            <a:chOff x="1694183" y="2331356"/>
            <a:chExt cx="5347248" cy="568570"/>
          </a:xfrm>
        </p:grpSpPr>
        <p:sp>
          <p:nvSpPr>
            <p:cNvPr id="6" name="Arrow: Chevron 5">
              <a:extLst>
                <a:ext uri="{FF2B5EF4-FFF2-40B4-BE49-F238E27FC236}">
                  <a16:creationId xmlns:a16="http://schemas.microsoft.com/office/drawing/2014/main" id="{1344E7B7-E3C5-46CB-B72C-B22786E3AAFF}"/>
                </a:ext>
              </a:extLst>
            </p:cNvPr>
            <p:cNvSpPr/>
            <p:nvPr/>
          </p:nvSpPr>
          <p:spPr>
            <a:xfrm>
              <a:off x="1694183" y="2331356"/>
              <a:ext cx="1178384" cy="454856"/>
            </a:xfrm>
            <a:prstGeom prst="chevron">
              <a:avLst>
                <a:gd name="adj" fmla="val 4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5C44EF12-4D1B-4433-B8C3-DC659240E9B6}"/>
                </a:ext>
              </a:extLst>
            </p:cNvPr>
            <p:cNvSpPr/>
            <p:nvPr/>
          </p:nvSpPr>
          <p:spPr>
            <a:xfrm>
              <a:off x="2008419" y="2445070"/>
              <a:ext cx="995080" cy="454856"/>
            </a:xfrm>
            <a:custGeom>
              <a:avLst/>
              <a:gdLst>
                <a:gd name="connsiteX0" fmla="*/ 0 w 995080"/>
                <a:gd name="connsiteY0" fmla="*/ 45486 h 454856"/>
                <a:gd name="connsiteX1" fmla="*/ 45486 w 995080"/>
                <a:gd name="connsiteY1" fmla="*/ 0 h 454856"/>
                <a:gd name="connsiteX2" fmla="*/ 949594 w 995080"/>
                <a:gd name="connsiteY2" fmla="*/ 0 h 454856"/>
                <a:gd name="connsiteX3" fmla="*/ 995080 w 995080"/>
                <a:gd name="connsiteY3" fmla="*/ 45486 h 454856"/>
                <a:gd name="connsiteX4" fmla="*/ 995080 w 995080"/>
                <a:gd name="connsiteY4" fmla="*/ 409370 h 454856"/>
                <a:gd name="connsiteX5" fmla="*/ 949594 w 995080"/>
                <a:gd name="connsiteY5" fmla="*/ 454856 h 454856"/>
                <a:gd name="connsiteX6" fmla="*/ 45486 w 995080"/>
                <a:gd name="connsiteY6" fmla="*/ 454856 h 454856"/>
                <a:gd name="connsiteX7" fmla="*/ 0 w 995080"/>
                <a:gd name="connsiteY7" fmla="*/ 409370 h 454856"/>
                <a:gd name="connsiteX8" fmla="*/ 0 w 995080"/>
                <a:gd name="connsiteY8" fmla="*/ 45486 h 45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080" h="454856">
                  <a:moveTo>
                    <a:pt x="0" y="45486"/>
                  </a:moveTo>
                  <a:cubicBezTo>
                    <a:pt x="0" y="20365"/>
                    <a:pt x="20365" y="0"/>
                    <a:pt x="45486" y="0"/>
                  </a:cubicBezTo>
                  <a:lnTo>
                    <a:pt x="949594" y="0"/>
                  </a:lnTo>
                  <a:cubicBezTo>
                    <a:pt x="974715" y="0"/>
                    <a:pt x="995080" y="20365"/>
                    <a:pt x="995080" y="45486"/>
                  </a:cubicBezTo>
                  <a:lnTo>
                    <a:pt x="995080" y="409370"/>
                  </a:lnTo>
                  <a:cubicBezTo>
                    <a:pt x="995080" y="434491"/>
                    <a:pt x="974715" y="454856"/>
                    <a:pt x="949594" y="454856"/>
                  </a:cubicBezTo>
                  <a:lnTo>
                    <a:pt x="45486" y="454856"/>
                  </a:lnTo>
                  <a:cubicBezTo>
                    <a:pt x="20365" y="454856"/>
                    <a:pt x="0" y="434491"/>
                    <a:pt x="0" y="409370"/>
                  </a:cubicBezTo>
                  <a:lnTo>
                    <a:pt x="0" y="45486"/>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442" tIns="84442" rIns="84442" bIns="84442" numCol="1" spcCol="1270" anchor="ctr" anchorCtr="0">
              <a:noAutofit/>
            </a:bodyPr>
            <a:lstStyle/>
            <a:p>
              <a:pPr marL="0" lvl="0" indent="0" algn="ctr" defTabSz="444500">
                <a:lnSpc>
                  <a:spcPct val="90000"/>
                </a:lnSpc>
                <a:spcBef>
                  <a:spcPct val="0"/>
                </a:spcBef>
                <a:spcAft>
                  <a:spcPct val="35000"/>
                </a:spcAft>
                <a:buNone/>
              </a:pPr>
              <a:r>
                <a:rPr lang="en-GB" sz="1000" kern="1200" dirty="0"/>
                <a:t>Part1-2 Hour window</a:t>
              </a:r>
            </a:p>
            <a:p>
              <a:pPr marL="0" lvl="0" indent="0" algn="ctr" defTabSz="444500">
                <a:lnSpc>
                  <a:spcPct val="90000"/>
                </a:lnSpc>
                <a:spcBef>
                  <a:spcPct val="0"/>
                </a:spcBef>
                <a:spcAft>
                  <a:spcPct val="35000"/>
                </a:spcAft>
                <a:buNone/>
              </a:pPr>
              <a:r>
                <a:rPr lang="en-GB" sz="1000" kern="1200" dirty="0"/>
                <a:t>29/06/2020</a:t>
              </a:r>
            </a:p>
          </p:txBody>
        </p:sp>
        <p:sp>
          <p:nvSpPr>
            <p:cNvPr id="8" name="Arrow: Chevron 7">
              <a:extLst>
                <a:ext uri="{FF2B5EF4-FFF2-40B4-BE49-F238E27FC236}">
                  <a16:creationId xmlns:a16="http://schemas.microsoft.com/office/drawing/2014/main" id="{9F12DCA4-14E6-49EB-89B9-47031A7D1918}"/>
                </a:ext>
              </a:extLst>
            </p:cNvPr>
            <p:cNvSpPr/>
            <p:nvPr/>
          </p:nvSpPr>
          <p:spPr>
            <a:xfrm>
              <a:off x="3040161" y="2331356"/>
              <a:ext cx="1178384" cy="454856"/>
            </a:xfrm>
            <a:prstGeom prst="chevron">
              <a:avLst>
                <a:gd name="adj" fmla="val 4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5BDAA88C-82E0-4341-BE5E-11CE49CE74C4}"/>
                </a:ext>
              </a:extLst>
            </p:cNvPr>
            <p:cNvSpPr/>
            <p:nvPr/>
          </p:nvSpPr>
          <p:spPr>
            <a:xfrm>
              <a:off x="3354397" y="2445070"/>
              <a:ext cx="995080" cy="454856"/>
            </a:xfrm>
            <a:custGeom>
              <a:avLst/>
              <a:gdLst>
                <a:gd name="connsiteX0" fmla="*/ 0 w 995080"/>
                <a:gd name="connsiteY0" fmla="*/ 45486 h 454856"/>
                <a:gd name="connsiteX1" fmla="*/ 45486 w 995080"/>
                <a:gd name="connsiteY1" fmla="*/ 0 h 454856"/>
                <a:gd name="connsiteX2" fmla="*/ 949594 w 995080"/>
                <a:gd name="connsiteY2" fmla="*/ 0 h 454856"/>
                <a:gd name="connsiteX3" fmla="*/ 995080 w 995080"/>
                <a:gd name="connsiteY3" fmla="*/ 45486 h 454856"/>
                <a:gd name="connsiteX4" fmla="*/ 995080 w 995080"/>
                <a:gd name="connsiteY4" fmla="*/ 409370 h 454856"/>
                <a:gd name="connsiteX5" fmla="*/ 949594 w 995080"/>
                <a:gd name="connsiteY5" fmla="*/ 454856 h 454856"/>
                <a:gd name="connsiteX6" fmla="*/ 45486 w 995080"/>
                <a:gd name="connsiteY6" fmla="*/ 454856 h 454856"/>
                <a:gd name="connsiteX7" fmla="*/ 0 w 995080"/>
                <a:gd name="connsiteY7" fmla="*/ 409370 h 454856"/>
                <a:gd name="connsiteX8" fmla="*/ 0 w 995080"/>
                <a:gd name="connsiteY8" fmla="*/ 45486 h 45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080" h="454856">
                  <a:moveTo>
                    <a:pt x="0" y="45486"/>
                  </a:moveTo>
                  <a:cubicBezTo>
                    <a:pt x="0" y="20365"/>
                    <a:pt x="20365" y="0"/>
                    <a:pt x="45486" y="0"/>
                  </a:cubicBezTo>
                  <a:lnTo>
                    <a:pt x="949594" y="0"/>
                  </a:lnTo>
                  <a:cubicBezTo>
                    <a:pt x="974715" y="0"/>
                    <a:pt x="995080" y="20365"/>
                    <a:pt x="995080" y="45486"/>
                  </a:cubicBezTo>
                  <a:lnTo>
                    <a:pt x="995080" y="409370"/>
                  </a:lnTo>
                  <a:cubicBezTo>
                    <a:pt x="995080" y="434491"/>
                    <a:pt x="974715" y="454856"/>
                    <a:pt x="949594" y="454856"/>
                  </a:cubicBezTo>
                  <a:lnTo>
                    <a:pt x="45486" y="454856"/>
                  </a:lnTo>
                  <a:cubicBezTo>
                    <a:pt x="20365" y="454856"/>
                    <a:pt x="0" y="434491"/>
                    <a:pt x="0" y="409370"/>
                  </a:cubicBezTo>
                  <a:lnTo>
                    <a:pt x="0" y="45486"/>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442" tIns="84442" rIns="84442" bIns="84442" numCol="1" spcCol="1270" anchor="ctr" anchorCtr="0">
              <a:noAutofit/>
            </a:bodyPr>
            <a:lstStyle/>
            <a:p>
              <a:pPr marL="0" lvl="0" indent="0" algn="ctr" defTabSz="444500">
                <a:lnSpc>
                  <a:spcPct val="90000"/>
                </a:lnSpc>
                <a:spcBef>
                  <a:spcPct val="0"/>
                </a:spcBef>
                <a:spcAft>
                  <a:spcPct val="35000"/>
                </a:spcAft>
                <a:buNone/>
              </a:pPr>
              <a:r>
                <a:rPr lang="en-GB" sz="1000" kern="1200" dirty="0"/>
                <a:t>Part2-2 Hour window</a:t>
              </a:r>
            </a:p>
            <a:p>
              <a:pPr algn="ctr" defTabSz="444500">
                <a:lnSpc>
                  <a:spcPct val="90000"/>
                </a:lnSpc>
                <a:spcBef>
                  <a:spcPct val="0"/>
                </a:spcBef>
                <a:spcAft>
                  <a:spcPct val="35000"/>
                </a:spcAft>
              </a:pPr>
              <a:r>
                <a:rPr lang="en-GB" sz="1000" dirty="0"/>
                <a:t>30/06/2020</a:t>
              </a:r>
              <a:endParaRPr lang="en-GB" sz="1000" kern="1200" dirty="0"/>
            </a:p>
          </p:txBody>
        </p:sp>
        <p:sp>
          <p:nvSpPr>
            <p:cNvPr id="10" name="Arrow: Chevron 9">
              <a:extLst>
                <a:ext uri="{FF2B5EF4-FFF2-40B4-BE49-F238E27FC236}">
                  <a16:creationId xmlns:a16="http://schemas.microsoft.com/office/drawing/2014/main" id="{A218A086-1581-432B-AA3B-91E021E07F2E}"/>
                </a:ext>
              </a:extLst>
            </p:cNvPr>
            <p:cNvSpPr/>
            <p:nvPr/>
          </p:nvSpPr>
          <p:spPr>
            <a:xfrm>
              <a:off x="4386138" y="2331356"/>
              <a:ext cx="1178384" cy="454856"/>
            </a:xfrm>
            <a:prstGeom prst="chevron">
              <a:avLst>
                <a:gd name="adj" fmla="val 4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1" name="Freeform: Shape 10">
              <a:extLst>
                <a:ext uri="{FF2B5EF4-FFF2-40B4-BE49-F238E27FC236}">
                  <a16:creationId xmlns:a16="http://schemas.microsoft.com/office/drawing/2014/main" id="{D4DC81E4-AA19-4EC2-95BB-E95A8622036A}"/>
                </a:ext>
              </a:extLst>
            </p:cNvPr>
            <p:cNvSpPr/>
            <p:nvPr/>
          </p:nvSpPr>
          <p:spPr>
            <a:xfrm>
              <a:off x="4700374" y="2445070"/>
              <a:ext cx="995080" cy="454856"/>
            </a:xfrm>
            <a:custGeom>
              <a:avLst/>
              <a:gdLst>
                <a:gd name="connsiteX0" fmla="*/ 0 w 995080"/>
                <a:gd name="connsiteY0" fmla="*/ 45486 h 454856"/>
                <a:gd name="connsiteX1" fmla="*/ 45486 w 995080"/>
                <a:gd name="connsiteY1" fmla="*/ 0 h 454856"/>
                <a:gd name="connsiteX2" fmla="*/ 949594 w 995080"/>
                <a:gd name="connsiteY2" fmla="*/ 0 h 454856"/>
                <a:gd name="connsiteX3" fmla="*/ 995080 w 995080"/>
                <a:gd name="connsiteY3" fmla="*/ 45486 h 454856"/>
                <a:gd name="connsiteX4" fmla="*/ 995080 w 995080"/>
                <a:gd name="connsiteY4" fmla="*/ 409370 h 454856"/>
                <a:gd name="connsiteX5" fmla="*/ 949594 w 995080"/>
                <a:gd name="connsiteY5" fmla="*/ 454856 h 454856"/>
                <a:gd name="connsiteX6" fmla="*/ 45486 w 995080"/>
                <a:gd name="connsiteY6" fmla="*/ 454856 h 454856"/>
                <a:gd name="connsiteX7" fmla="*/ 0 w 995080"/>
                <a:gd name="connsiteY7" fmla="*/ 409370 h 454856"/>
                <a:gd name="connsiteX8" fmla="*/ 0 w 995080"/>
                <a:gd name="connsiteY8" fmla="*/ 45486 h 45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080" h="454856">
                  <a:moveTo>
                    <a:pt x="0" y="45486"/>
                  </a:moveTo>
                  <a:cubicBezTo>
                    <a:pt x="0" y="20365"/>
                    <a:pt x="20365" y="0"/>
                    <a:pt x="45486" y="0"/>
                  </a:cubicBezTo>
                  <a:lnTo>
                    <a:pt x="949594" y="0"/>
                  </a:lnTo>
                  <a:cubicBezTo>
                    <a:pt x="974715" y="0"/>
                    <a:pt x="995080" y="20365"/>
                    <a:pt x="995080" y="45486"/>
                  </a:cubicBezTo>
                  <a:lnTo>
                    <a:pt x="995080" y="409370"/>
                  </a:lnTo>
                  <a:cubicBezTo>
                    <a:pt x="995080" y="434491"/>
                    <a:pt x="974715" y="454856"/>
                    <a:pt x="949594" y="454856"/>
                  </a:cubicBezTo>
                  <a:lnTo>
                    <a:pt x="45486" y="454856"/>
                  </a:lnTo>
                  <a:cubicBezTo>
                    <a:pt x="20365" y="454856"/>
                    <a:pt x="0" y="434491"/>
                    <a:pt x="0" y="409370"/>
                  </a:cubicBezTo>
                  <a:lnTo>
                    <a:pt x="0" y="45486"/>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442" tIns="84442" rIns="84442" bIns="84442" numCol="1" spcCol="1270" anchor="ctr" anchorCtr="0">
              <a:noAutofit/>
            </a:bodyPr>
            <a:lstStyle/>
            <a:p>
              <a:pPr marL="0" lvl="0" indent="0" algn="ctr" defTabSz="444500">
                <a:lnSpc>
                  <a:spcPct val="90000"/>
                </a:lnSpc>
                <a:spcBef>
                  <a:spcPct val="0"/>
                </a:spcBef>
                <a:spcAft>
                  <a:spcPct val="35000"/>
                </a:spcAft>
                <a:buNone/>
              </a:pPr>
              <a:r>
                <a:rPr lang="en-GB" sz="1000" kern="1200" dirty="0"/>
                <a:t>Part3- 2 Hour window</a:t>
              </a:r>
            </a:p>
            <a:p>
              <a:pPr marL="0" lvl="0" indent="0" algn="ctr" defTabSz="444500">
                <a:lnSpc>
                  <a:spcPct val="90000"/>
                </a:lnSpc>
                <a:spcBef>
                  <a:spcPct val="0"/>
                </a:spcBef>
                <a:spcAft>
                  <a:spcPct val="35000"/>
                </a:spcAft>
                <a:buNone/>
              </a:pPr>
              <a:r>
                <a:rPr lang="en-GB" sz="1000" dirty="0"/>
                <a:t>01/07/2020</a:t>
              </a:r>
              <a:endParaRPr lang="en-GB" sz="1000" kern="1200" dirty="0"/>
            </a:p>
          </p:txBody>
        </p:sp>
        <p:sp>
          <p:nvSpPr>
            <p:cNvPr id="12" name="Arrow: Chevron 11">
              <a:extLst>
                <a:ext uri="{FF2B5EF4-FFF2-40B4-BE49-F238E27FC236}">
                  <a16:creationId xmlns:a16="http://schemas.microsoft.com/office/drawing/2014/main" id="{E66B7848-F81C-4A20-9DEE-F322F0D06BAF}"/>
                </a:ext>
              </a:extLst>
            </p:cNvPr>
            <p:cNvSpPr/>
            <p:nvPr/>
          </p:nvSpPr>
          <p:spPr>
            <a:xfrm>
              <a:off x="5732115" y="2331356"/>
              <a:ext cx="1178384" cy="454856"/>
            </a:xfrm>
            <a:prstGeom prst="chevron">
              <a:avLst>
                <a:gd name="adj" fmla="val 4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44E4AD43-9605-4F55-A78B-18A9A0D9EC32}"/>
                </a:ext>
              </a:extLst>
            </p:cNvPr>
            <p:cNvSpPr/>
            <p:nvPr/>
          </p:nvSpPr>
          <p:spPr>
            <a:xfrm>
              <a:off x="6046351" y="2445070"/>
              <a:ext cx="995080" cy="454856"/>
            </a:xfrm>
            <a:custGeom>
              <a:avLst/>
              <a:gdLst>
                <a:gd name="connsiteX0" fmla="*/ 0 w 995080"/>
                <a:gd name="connsiteY0" fmla="*/ 45486 h 454856"/>
                <a:gd name="connsiteX1" fmla="*/ 45486 w 995080"/>
                <a:gd name="connsiteY1" fmla="*/ 0 h 454856"/>
                <a:gd name="connsiteX2" fmla="*/ 949594 w 995080"/>
                <a:gd name="connsiteY2" fmla="*/ 0 h 454856"/>
                <a:gd name="connsiteX3" fmla="*/ 995080 w 995080"/>
                <a:gd name="connsiteY3" fmla="*/ 45486 h 454856"/>
                <a:gd name="connsiteX4" fmla="*/ 995080 w 995080"/>
                <a:gd name="connsiteY4" fmla="*/ 409370 h 454856"/>
                <a:gd name="connsiteX5" fmla="*/ 949594 w 995080"/>
                <a:gd name="connsiteY5" fmla="*/ 454856 h 454856"/>
                <a:gd name="connsiteX6" fmla="*/ 45486 w 995080"/>
                <a:gd name="connsiteY6" fmla="*/ 454856 h 454856"/>
                <a:gd name="connsiteX7" fmla="*/ 0 w 995080"/>
                <a:gd name="connsiteY7" fmla="*/ 409370 h 454856"/>
                <a:gd name="connsiteX8" fmla="*/ 0 w 995080"/>
                <a:gd name="connsiteY8" fmla="*/ 45486 h 45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5080" h="454856">
                  <a:moveTo>
                    <a:pt x="0" y="45486"/>
                  </a:moveTo>
                  <a:cubicBezTo>
                    <a:pt x="0" y="20365"/>
                    <a:pt x="20365" y="0"/>
                    <a:pt x="45486" y="0"/>
                  </a:cubicBezTo>
                  <a:lnTo>
                    <a:pt x="949594" y="0"/>
                  </a:lnTo>
                  <a:cubicBezTo>
                    <a:pt x="974715" y="0"/>
                    <a:pt x="995080" y="20365"/>
                    <a:pt x="995080" y="45486"/>
                  </a:cubicBezTo>
                  <a:lnTo>
                    <a:pt x="995080" y="409370"/>
                  </a:lnTo>
                  <a:cubicBezTo>
                    <a:pt x="995080" y="434491"/>
                    <a:pt x="974715" y="454856"/>
                    <a:pt x="949594" y="454856"/>
                  </a:cubicBezTo>
                  <a:lnTo>
                    <a:pt x="45486" y="454856"/>
                  </a:lnTo>
                  <a:cubicBezTo>
                    <a:pt x="20365" y="454856"/>
                    <a:pt x="0" y="434491"/>
                    <a:pt x="0" y="409370"/>
                  </a:cubicBezTo>
                  <a:lnTo>
                    <a:pt x="0" y="45486"/>
                  </a:lnTo>
                  <a:close/>
                </a:path>
              </a:pathLst>
            </a:cu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442" tIns="84442" rIns="84442" bIns="84442" numCol="1" spcCol="1270" anchor="ctr" anchorCtr="0">
              <a:noAutofit/>
            </a:bodyPr>
            <a:lstStyle/>
            <a:p>
              <a:pPr marL="0" lvl="0" indent="0" algn="ctr" defTabSz="444500">
                <a:lnSpc>
                  <a:spcPct val="90000"/>
                </a:lnSpc>
                <a:spcBef>
                  <a:spcPct val="0"/>
                </a:spcBef>
                <a:spcAft>
                  <a:spcPct val="35000"/>
                </a:spcAft>
                <a:buNone/>
              </a:pPr>
              <a:r>
                <a:rPr lang="en-GB" sz="1000" kern="1200" dirty="0"/>
                <a:t>Part4- 2 Hour window</a:t>
              </a:r>
            </a:p>
            <a:p>
              <a:pPr marL="0" lvl="0" indent="0" algn="ctr" defTabSz="444500">
                <a:lnSpc>
                  <a:spcPct val="90000"/>
                </a:lnSpc>
                <a:spcBef>
                  <a:spcPct val="0"/>
                </a:spcBef>
                <a:spcAft>
                  <a:spcPct val="35000"/>
                </a:spcAft>
                <a:buNone/>
              </a:pPr>
              <a:r>
                <a:rPr lang="en-GB" sz="1000" dirty="0"/>
                <a:t>02/07/2020</a:t>
              </a:r>
              <a:endParaRPr lang="en-GB" sz="1000" kern="1200" dirty="0"/>
            </a:p>
          </p:txBody>
        </p:sp>
      </p:grpSp>
    </p:spTree>
    <p:extLst>
      <p:ext uri="{BB962C8B-B14F-4D97-AF65-F5344CB8AC3E}">
        <p14:creationId xmlns:p14="http://schemas.microsoft.com/office/powerpoint/2010/main" val="2735696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1520" y="843558"/>
          <a:ext cx="8594611" cy="4118357"/>
        </p:xfrm>
        <a:graphic>
          <a:graphicData uri="http://schemas.openxmlformats.org/drawingml/2006/table">
            <a:tbl>
              <a:tblPr firstRow="1" bandRow="1"/>
              <a:tblGrid>
                <a:gridCol w="1210675">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13</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May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Step 1 Results published to all participating shippers and market level view presented to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ChMC</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Generation of results for Step 2 and initial sanity checks and data assurance completed</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Execution of Deep Dive analysis for Step 2 has been impacted by SAS Analytic tool not being available remotely to complete required activities. Access made available in late April, impacting progress of POC execution for 4 weeks.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Deep Dive steps now in progress working towards completing exercise by the end of May (though timescales are challenging)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 project team is working towards publishing Industry Packs and Retro recommendations in June (dependent on resource being available to support and not being called on to support any urgent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Covid</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19 MOD work)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Based on the ongoing worldwide Covid-19 situation a risk has been raised on the project regarding the timing of POC outputs and the potential for them not to be fully absorbed or noted at the point of communication as the industry’s focus is on maintaining critical BAU activity. It has been discussed at Change Management Committee and with participating shippers and agreement reached to proceed as planned ensuring the communications are pitched at the right level.</a:t>
                      </a:r>
                    </a:p>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Customer Engagement and Communications:</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Ongoing communication with POC participating members on progress of Step 2 deep dive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External Communication approach for Step 2 to be agreed and finalised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800" kern="1200" dirty="0">
                          <a:solidFill>
                            <a:schemeClr val="tx1"/>
                          </a:solidFill>
                          <a:latin typeface="+mn-lt"/>
                          <a:ea typeface="+mn-ea"/>
                          <a:cs typeface="+mn-cs"/>
                        </a:rPr>
                        <a:t>SAS Analytics Tool is only available when working from the office and this is essential to undertake Deep Dive Analysis, no access is impacting the progress of Retro POC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kern="1200" dirty="0">
                          <a:solidFill>
                            <a:schemeClr val="tx1"/>
                          </a:solidFill>
                          <a:latin typeface="+mn-lt"/>
                          <a:ea typeface="+mn-ea"/>
                          <a:cs typeface="+mn-cs"/>
                        </a:rPr>
                        <a:t>      Mitigation: Now resolved following access being made available in late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Approval received from DN’s for BER of £270k for proof of concept. Costs within approved budget.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Xoserve Customer Change team leading execution of POC Step 2 with input from SMEs where required   </a:t>
                      </a:r>
                      <a:r>
                        <a:rPr lang="en-GB" sz="800" dirty="0"/>
                        <a:t>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11" name="Oval 10">
            <a:extLst>
              <a:ext uri="{FF2B5EF4-FFF2-40B4-BE49-F238E27FC236}">
                <a16:creationId xmlns:a16="http://schemas.microsoft.com/office/drawing/2014/main" id="{A0F57896-72F6-46F0-8DCF-1B43A706D61C}"/>
              </a:ext>
            </a:extLst>
          </p:cNvPr>
          <p:cNvSpPr/>
          <p:nvPr/>
        </p:nvSpPr>
        <p:spPr>
          <a:xfrm>
            <a:off x="6012160" y="1637388"/>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637388"/>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637388"/>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5" name="Title 1">
            <a:extLst>
              <a:ext uri="{FF2B5EF4-FFF2-40B4-BE49-F238E27FC236}">
                <a16:creationId xmlns:a16="http://schemas.microsoft.com/office/drawing/2014/main" id="{B72E654E-14B7-4C97-9AA3-E573BD38A94D}"/>
              </a:ext>
            </a:extLst>
          </p:cNvPr>
          <p:cNvSpPr>
            <a:spLocks noGrp="1"/>
          </p:cNvSpPr>
          <p:nvPr>
            <p:ph type="title"/>
          </p:nvPr>
        </p:nvSpPr>
        <p:spPr>
          <a:xfrm>
            <a:off x="457200" y="123825"/>
            <a:ext cx="8229600" cy="636588"/>
          </a:xfrm>
        </p:spPr>
        <p:txBody>
          <a:bodyPr anchor="t">
            <a:noAutofit/>
          </a:bodyPr>
          <a:lstStyle/>
          <a:p>
            <a:r>
              <a:rPr lang="en-GB" sz="2000" i="1" dirty="0">
                <a:solidFill>
                  <a:schemeClr val="accent1"/>
                </a:solidFill>
              </a:rPr>
              <a:t>8.2 XRN4914 MOD 0651- Retrospective Data Update Provision </a:t>
            </a:r>
            <a:r>
              <a:rPr lang="en-GB" sz="2000" dirty="0">
                <a:solidFill>
                  <a:schemeClr val="accent1"/>
                </a:solidFill>
              </a:rPr>
              <a:t>– </a:t>
            </a:r>
            <a:br>
              <a:rPr lang="en-GB" sz="2000" dirty="0">
                <a:solidFill>
                  <a:schemeClr val="accent1"/>
                </a:solidFill>
              </a:rPr>
            </a:br>
            <a:r>
              <a:rPr lang="en-GB" sz="2000" dirty="0">
                <a:solidFill>
                  <a:schemeClr val="accent1"/>
                </a:solidFill>
              </a:rPr>
              <a:t>Proof of Concept Progress update</a:t>
            </a:r>
          </a:p>
        </p:txBody>
      </p:sp>
      <p:sp>
        <p:nvSpPr>
          <p:cNvPr id="18" name="Title 1">
            <a:extLst>
              <a:ext uri="{FF2B5EF4-FFF2-40B4-BE49-F238E27FC236}">
                <a16:creationId xmlns:a16="http://schemas.microsoft.com/office/drawing/2014/main" id="{D3A62672-FD16-43D9-A466-3E2BF93DA02C}"/>
              </a:ext>
            </a:extLst>
          </p:cNvPr>
          <p:cNvSpPr txBox="1">
            <a:spLocks/>
          </p:cNvSpPr>
          <p:nvPr/>
        </p:nvSpPr>
        <p:spPr>
          <a:xfrm>
            <a:off x="119162" y="4918049"/>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XRN4914 MOD 0651 - Retrospective Data Update Provision</a:t>
            </a:r>
            <a:r>
              <a:rPr lang="en-GB" sz="800" dirty="0">
                <a:solidFill>
                  <a:schemeClr val="accent1"/>
                </a:solidFill>
              </a:rPr>
              <a:t>  - </a:t>
            </a:r>
            <a:r>
              <a:rPr lang="en-GB" sz="800" dirty="0" err="1">
                <a:solidFill>
                  <a:schemeClr val="accent1"/>
                </a:solidFill>
              </a:rPr>
              <a:t>ChMC</a:t>
            </a:r>
            <a:r>
              <a:rPr lang="en-GB" sz="800" dirty="0">
                <a:solidFill>
                  <a:schemeClr val="accent1"/>
                </a:solidFill>
              </a:rPr>
              <a:t> Update 13</a:t>
            </a:r>
            <a:r>
              <a:rPr lang="en-GB" sz="800" baseline="30000" dirty="0">
                <a:solidFill>
                  <a:schemeClr val="accent1"/>
                </a:solidFill>
              </a:rPr>
              <a:t>th</a:t>
            </a:r>
            <a:r>
              <a:rPr lang="en-GB" sz="800" dirty="0">
                <a:solidFill>
                  <a:schemeClr val="accent1"/>
                </a:solidFill>
              </a:rPr>
              <a:t> May</a:t>
            </a:r>
            <a:endParaRPr lang="en-GB" sz="800" b="0" dirty="0">
              <a:solidFill>
                <a:srgbClr val="FFC000"/>
              </a:solidFill>
            </a:endParaRPr>
          </a:p>
        </p:txBody>
      </p:sp>
      <p:sp>
        <p:nvSpPr>
          <p:cNvPr id="20" name="Oval 19">
            <a:extLst>
              <a:ext uri="{FF2B5EF4-FFF2-40B4-BE49-F238E27FC236}">
                <a16:creationId xmlns:a16="http://schemas.microsoft.com/office/drawing/2014/main" id="{42883B80-8148-4EAD-9509-04B572E52FFB}"/>
              </a:ext>
            </a:extLst>
          </p:cNvPr>
          <p:cNvSpPr/>
          <p:nvPr/>
        </p:nvSpPr>
        <p:spPr>
          <a:xfrm>
            <a:off x="6156176" y="915566"/>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21" name="Oval 20">
            <a:extLst>
              <a:ext uri="{FF2B5EF4-FFF2-40B4-BE49-F238E27FC236}">
                <a16:creationId xmlns:a16="http://schemas.microsoft.com/office/drawing/2014/main" id="{55141CA5-B913-460D-8A4E-EF5BA9746DB4}"/>
              </a:ext>
            </a:extLst>
          </p:cNvPr>
          <p:cNvSpPr/>
          <p:nvPr/>
        </p:nvSpPr>
        <p:spPr>
          <a:xfrm>
            <a:off x="7831878" y="1637388"/>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Tree>
    <p:extLst>
      <p:ext uri="{BB962C8B-B14F-4D97-AF65-F5344CB8AC3E}">
        <p14:creationId xmlns:p14="http://schemas.microsoft.com/office/powerpoint/2010/main" val="26078521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a:extLst>
              <a:ext uri="{FF2B5EF4-FFF2-40B4-BE49-F238E27FC236}">
                <a16:creationId xmlns:a16="http://schemas.microsoft.com/office/drawing/2014/main" id="{A6105A1E-D309-407C-9962-A2FEC2DEF31D}"/>
              </a:ext>
            </a:extLst>
          </p:cNvPr>
          <p:cNvSpPr/>
          <p:nvPr/>
        </p:nvSpPr>
        <p:spPr>
          <a:xfrm>
            <a:off x="562151" y="3717914"/>
            <a:ext cx="8423970" cy="936104"/>
          </a:xfrm>
          <a:prstGeom prst="rect">
            <a:avLst/>
          </a:prstGeom>
          <a:solidFill>
            <a:srgbClr val="E8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 </a:t>
            </a:r>
          </a:p>
        </p:txBody>
      </p:sp>
      <p:sp>
        <p:nvSpPr>
          <p:cNvPr id="100" name="Rectangle 99">
            <a:extLst>
              <a:ext uri="{FF2B5EF4-FFF2-40B4-BE49-F238E27FC236}">
                <a16:creationId xmlns:a16="http://schemas.microsoft.com/office/drawing/2014/main" id="{994231B2-1C48-42D8-A90A-BDC003D031EF}"/>
              </a:ext>
            </a:extLst>
          </p:cNvPr>
          <p:cNvSpPr/>
          <p:nvPr/>
        </p:nvSpPr>
        <p:spPr>
          <a:xfrm>
            <a:off x="545810" y="1736934"/>
            <a:ext cx="8423970" cy="936104"/>
          </a:xfrm>
          <a:prstGeom prst="rect">
            <a:avLst/>
          </a:prstGeom>
          <a:solidFill>
            <a:srgbClr val="E8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0" name="Rectangle 39"/>
          <p:cNvSpPr/>
          <p:nvPr/>
        </p:nvSpPr>
        <p:spPr>
          <a:xfrm>
            <a:off x="529709" y="1269881"/>
            <a:ext cx="8424936" cy="4320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Rectangle 2"/>
          <p:cNvSpPr/>
          <p:nvPr/>
        </p:nvSpPr>
        <p:spPr>
          <a:xfrm>
            <a:off x="556240" y="2727424"/>
            <a:ext cx="8423970" cy="936104"/>
          </a:xfrm>
          <a:prstGeom prst="rect">
            <a:avLst/>
          </a:prstGeom>
          <a:solidFill>
            <a:srgbClr val="E8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 </a:t>
            </a:r>
          </a:p>
        </p:txBody>
      </p:sp>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a:xfrm>
            <a:off x="457200" y="51470"/>
            <a:ext cx="8229600" cy="612000"/>
          </a:xfrm>
        </p:spPr>
        <p:txBody>
          <a:bodyPr>
            <a:normAutofit/>
          </a:bodyPr>
          <a:lstStyle/>
          <a:p>
            <a:r>
              <a:rPr lang="en-GB" dirty="0"/>
              <a:t>XRN4914 – Retro proof of concept – Timeline</a:t>
            </a:r>
            <a:endParaRPr lang="en-GB" dirty="0">
              <a:solidFill>
                <a:srgbClr val="FF0000"/>
              </a:solidFill>
            </a:endParaRP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31480"/>
            <a:ext cx="9036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sp>
        <p:nvSpPr>
          <p:cNvPr id="45" name="Rectangle 44"/>
          <p:cNvSpPr/>
          <p:nvPr/>
        </p:nvSpPr>
        <p:spPr>
          <a:xfrm>
            <a:off x="536795" y="650201"/>
            <a:ext cx="8442000" cy="265365"/>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2019 / 2020</a:t>
            </a:r>
          </a:p>
        </p:txBody>
      </p:sp>
      <p:sp>
        <p:nvSpPr>
          <p:cNvPr id="74" name="Rectangle 73"/>
          <p:cNvSpPr/>
          <p:nvPr/>
        </p:nvSpPr>
        <p:spPr>
          <a:xfrm>
            <a:off x="197768" y="1740246"/>
            <a:ext cx="341784" cy="957600"/>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Customer Engagement</a:t>
            </a:r>
          </a:p>
        </p:txBody>
      </p:sp>
      <p:sp>
        <p:nvSpPr>
          <p:cNvPr id="19" name="Rectangle 18"/>
          <p:cNvSpPr/>
          <p:nvPr/>
        </p:nvSpPr>
        <p:spPr>
          <a:xfrm>
            <a:off x="2237110" y="4694785"/>
            <a:ext cx="6790537" cy="279010"/>
          </a:xfrm>
          <a:prstGeom prst="rect">
            <a:avLst/>
          </a:prstGeom>
          <a:noFill/>
          <a:ln>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D3E61"/>
              </a:solidFill>
              <a:effectLst/>
              <a:uLnTx/>
              <a:uFillTx/>
              <a:latin typeface="Arial"/>
              <a:ea typeface="+mn-ea"/>
              <a:cs typeface="+mn-cs"/>
            </a:endParaRPr>
          </a:p>
        </p:txBody>
      </p:sp>
      <p:sp>
        <p:nvSpPr>
          <p:cNvPr id="20" name="TextBox 19"/>
          <p:cNvSpPr txBox="1"/>
          <p:nvPr/>
        </p:nvSpPr>
        <p:spPr>
          <a:xfrm>
            <a:off x="2224032" y="4727119"/>
            <a:ext cx="4363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D3E61"/>
                </a:solidFill>
                <a:effectLst/>
                <a:uLnTx/>
                <a:uFillTx/>
                <a:latin typeface="Arial"/>
                <a:ea typeface="ＭＳ Ｐゴシック" pitchFamily="34" charset="-128"/>
                <a:cs typeface="+mn-cs"/>
              </a:rPr>
              <a:t>Key: </a:t>
            </a:r>
            <a:endPar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grpSp>
        <p:nvGrpSpPr>
          <p:cNvPr id="21" name="Group 20"/>
          <p:cNvGrpSpPr/>
          <p:nvPr/>
        </p:nvGrpSpPr>
        <p:grpSpPr>
          <a:xfrm>
            <a:off x="2555776" y="4721434"/>
            <a:ext cx="808634" cy="215444"/>
            <a:chOff x="611560" y="4444587"/>
            <a:chExt cx="808634" cy="215444"/>
          </a:xfrm>
        </p:grpSpPr>
        <p:sp>
          <p:nvSpPr>
            <p:cNvPr id="22" name="Oval 21"/>
            <p:cNvSpPr/>
            <p:nvPr/>
          </p:nvSpPr>
          <p:spPr bwMode="gray">
            <a:xfrm>
              <a:off x="611560" y="4458544"/>
              <a:ext cx="179002" cy="180020"/>
            </a:xfrm>
            <a:prstGeom prst="ellipse">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extBox 22"/>
            <p:cNvSpPr txBox="1"/>
            <p:nvPr/>
          </p:nvSpPr>
          <p:spPr>
            <a:xfrm>
              <a:off x="736994" y="4444587"/>
              <a:ext cx="6832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Completed</a:t>
              </a:r>
            </a:p>
          </p:txBody>
        </p:sp>
      </p:grpSp>
      <p:grpSp>
        <p:nvGrpSpPr>
          <p:cNvPr id="25" name="Group 24"/>
          <p:cNvGrpSpPr/>
          <p:nvPr/>
        </p:nvGrpSpPr>
        <p:grpSpPr>
          <a:xfrm>
            <a:off x="4867059" y="4729755"/>
            <a:ext cx="1165331" cy="215444"/>
            <a:chOff x="675200" y="4512418"/>
            <a:chExt cx="1165331" cy="215444"/>
          </a:xfrm>
        </p:grpSpPr>
        <p:sp>
          <p:nvSpPr>
            <p:cNvPr id="28" name="Oval 27"/>
            <p:cNvSpPr/>
            <p:nvPr/>
          </p:nvSpPr>
          <p:spPr bwMode="gray">
            <a:xfrm>
              <a:off x="675200" y="4530552"/>
              <a:ext cx="179002" cy="180020"/>
            </a:xfrm>
            <a:prstGeom prst="ellipse">
              <a:avLst/>
            </a:prstGeom>
            <a:solidFill>
              <a:srgbClr val="FF0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TextBox 28"/>
            <p:cNvSpPr txBox="1"/>
            <p:nvPr/>
          </p:nvSpPr>
          <p:spPr>
            <a:xfrm>
              <a:off x="796655" y="4512418"/>
              <a:ext cx="104387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Slipped / High risk</a:t>
              </a:r>
            </a:p>
          </p:txBody>
        </p:sp>
      </p:grpSp>
      <p:grpSp>
        <p:nvGrpSpPr>
          <p:cNvPr id="30" name="Group 29"/>
          <p:cNvGrpSpPr/>
          <p:nvPr/>
        </p:nvGrpSpPr>
        <p:grpSpPr>
          <a:xfrm>
            <a:off x="4032903" y="4722931"/>
            <a:ext cx="901090" cy="215444"/>
            <a:chOff x="708416" y="4505711"/>
            <a:chExt cx="901090" cy="215444"/>
          </a:xfrm>
        </p:grpSpPr>
        <p:sp>
          <p:nvSpPr>
            <p:cNvPr id="31" name="Oval 30"/>
            <p:cNvSpPr/>
            <p:nvPr/>
          </p:nvSpPr>
          <p:spPr bwMode="gray">
            <a:xfrm>
              <a:off x="708416" y="4530552"/>
              <a:ext cx="179002" cy="180020"/>
            </a:xfrm>
            <a:prstGeom prst="ellipse">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TextBox 31"/>
            <p:cNvSpPr txBox="1"/>
            <p:nvPr/>
          </p:nvSpPr>
          <p:spPr>
            <a:xfrm>
              <a:off x="842949" y="4505711"/>
              <a:ext cx="7665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Medium  risk</a:t>
              </a:r>
            </a:p>
          </p:txBody>
        </p:sp>
      </p:grpSp>
      <p:grpSp>
        <p:nvGrpSpPr>
          <p:cNvPr id="33" name="Group 32"/>
          <p:cNvGrpSpPr/>
          <p:nvPr/>
        </p:nvGrpSpPr>
        <p:grpSpPr>
          <a:xfrm>
            <a:off x="3330919" y="4715749"/>
            <a:ext cx="737026" cy="215444"/>
            <a:chOff x="611560" y="4439472"/>
            <a:chExt cx="737026" cy="215444"/>
          </a:xfrm>
        </p:grpSpPr>
        <p:sp>
          <p:nvSpPr>
            <p:cNvPr id="34" name="Oval 33"/>
            <p:cNvSpPr/>
            <p:nvPr/>
          </p:nvSpPr>
          <p:spPr bwMode="gray">
            <a:xfrm>
              <a:off x="611560" y="4458544"/>
              <a:ext cx="179002" cy="180020"/>
            </a:xfrm>
            <a:prstGeom prst="ellipse">
              <a:avLst/>
            </a:prstGeom>
            <a:solidFill>
              <a:srgbClr val="92D05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TextBox 34"/>
            <p:cNvSpPr txBox="1"/>
            <p:nvPr/>
          </p:nvSpPr>
          <p:spPr>
            <a:xfrm>
              <a:off x="727903" y="4439472"/>
              <a:ext cx="62068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On-target</a:t>
              </a:r>
            </a:p>
          </p:txBody>
        </p:sp>
      </p:grpSp>
      <p:sp>
        <p:nvSpPr>
          <p:cNvPr id="37" name="Rectangle 36"/>
          <p:cNvSpPr/>
          <p:nvPr/>
        </p:nvSpPr>
        <p:spPr>
          <a:xfrm>
            <a:off x="197767" y="2722979"/>
            <a:ext cx="358473" cy="957600"/>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Support</a:t>
            </a:r>
          </a:p>
        </p:txBody>
      </p:sp>
      <p:sp>
        <p:nvSpPr>
          <p:cNvPr id="39" name="Rectangle 38"/>
          <p:cNvSpPr/>
          <p:nvPr/>
        </p:nvSpPr>
        <p:spPr>
          <a:xfrm>
            <a:off x="197768" y="3722314"/>
            <a:ext cx="341784" cy="957600"/>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Analysis</a:t>
            </a:r>
          </a:p>
        </p:txBody>
      </p:sp>
      <p:sp>
        <p:nvSpPr>
          <p:cNvPr id="43" name="Flowchart: Process 42"/>
          <p:cNvSpPr/>
          <p:nvPr/>
        </p:nvSpPr>
        <p:spPr>
          <a:xfrm>
            <a:off x="870113" y="1969607"/>
            <a:ext cx="1337616" cy="2772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Customer / Advocates encouraging participation</a:t>
            </a:r>
          </a:p>
        </p:txBody>
      </p:sp>
      <p:sp>
        <p:nvSpPr>
          <p:cNvPr id="52" name="Rectangle 114"/>
          <p:cNvSpPr>
            <a:spLocks noChangeArrowheads="1"/>
          </p:cNvSpPr>
          <p:nvPr/>
        </p:nvSpPr>
        <p:spPr bwMode="auto">
          <a:xfrm>
            <a:off x="1571357" y="1440350"/>
            <a:ext cx="576000" cy="216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US" altLang="en-US" sz="6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Checkpoint 1        29</a:t>
            </a:r>
            <a:r>
              <a:rPr kumimoji="0" lang="en-US" altLang="en-US" sz="600" b="0" i="0" u="none" strike="noStrike" kern="1200" cap="none" spc="0" normalizeH="0" baseline="30000" noProof="0" dirty="0">
                <a:ln>
                  <a:noFill/>
                </a:ln>
                <a:solidFill>
                  <a:prstClr val="white"/>
                </a:solidFill>
                <a:effectLst/>
                <a:uLnTx/>
                <a:uFillTx/>
                <a:latin typeface="Arial" pitchFamily="34" charset="0"/>
                <a:ea typeface="ＭＳ Ｐゴシック" pitchFamily="34" charset="-128"/>
                <a:cs typeface="Arial" pitchFamily="34" charset="0"/>
              </a:rPr>
              <a:t>th</a:t>
            </a:r>
            <a:r>
              <a:rPr kumimoji="0" lang="en-US" altLang="en-US" sz="6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rPr>
              <a:t> Nov </a:t>
            </a:r>
            <a:endParaRPr kumimoji="0" lang="en-US" altLang="en-US" sz="1400" b="0"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Arial" pitchFamily="34" charset="0"/>
            </a:endParaRPr>
          </a:p>
        </p:txBody>
      </p:sp>
      <p:sp>
        <p:nvSpPr>
          <p:cNvPr id="53" name="Oval 116"/>
          <p:cNvSpPr>
            <a:spLocks noChangeArrowheads="1"/>
          </p:cNvSpPr>
          <p:nvPr/>
        </p:nvSpPr>
        <p:spPr bwMode="auto">
          <a:xfrm>
            <a:off x="1807507" y="1294336"/>
            <a:ext cx="103699" cy="10953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55" name="Flowchart: Process 54"/>
          <p:cNvSpPr/>
          <p:nvPr/>
        </p:nvSpPr>
        <p:spPr>
          <a:xfrm>
            <a:off x="713803" y="2759590"/>
            <a:ext cx="564557" cy="277200"/>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Design (Step 1)</a:t>
            </a:r>
          </a:p>
        </p:txBody>
      </p:sp>
      <p:sp>
        <p:nvSpPr>
          <p:cNvPr id="57" name="Flowchart: Process 56"/>
          <p:cNvSpPr/>
          <p:nvPr/>
        </p:nvSpPr>
        <p:spPr>
          <a:xfrm>
            <a:off x="1462176" y="2289191"/>
            <a:ext cx="882361" cy="2772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Test files can be accepted</a:t>
            </a:r>
          </a:p>
        </p:txBody>
      </p:sp>
      <p:sp>
        <p:nvSpPr>
          <p:cNvPr id="62" name="Rectangle 114"/>
          <p:cNvSpPr>
            <a:spLocks noChangeArrowheads="1"/>
          </p:cNvSpPr>
          <p:nvPr/>
        </p:nvSpPr>
        <p:spPr bwMode="auto">
          <a:xfrm>
            <a:off x="729737" y="1733679"/>
            <a:ext cx="1177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Initial Customer engagement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kick-off 4</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Nov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76" name="Oval 75"/>
          <p:cNvSpPr/>
          <p:nvPr/>
        </p:nvSpPr>
        <p:spPr bwMode="gray">
          <a:xfrm>
            <a:off x="6002341" y="4742796"/>
            <a:ext cx="179002" cy="180020"/>
          </a:xfrm>
          <a:prstGeom prst="ellipse">
            <a:avLst/>
          </a:prstGeom>
          <a:solidFill>
            <a:schemeClr val="bg1">
              <a:lumMod val="65000"/>
            </a:schemeClr>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TextBox 76"/>
          <p:cNvSpPr txBox="1"/>
          <p:nvPr/>
        </p:nvSpPr>
        <p:spPr>
          <a:xfrm>
            <a:off x="6125478" y="4721434"/>
            <a:ext cx="58702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Planning</a:t>
            </a:r>
          </a:p>
        </p:txBody>
      </p:sp>
      <p:sp>
        <p:nvSpPr>
          <p:cNvPr id="58" name="Flowchart: Process 57">
            <a:extLst>
              <a:ext uri="{FF2B5EF4-FFF2-40B4-BE49-F238E27FC236}">
                <a16:creationId xmlns:a16="http://schemas.microsoft.com/office/drawing/2014/main" id="{AC7827E3-700E-4FCE-9430-582D869C325E}"/>
              </a:ext>
            </a:extLst>
          </p:cNvPr>
          <p:cNvSpPr/>
          <p:nvPr/>
        </p:nvSpPr>
        <p:spPr>
          <a:xfrm>
            <a:off x="3204874" y="2752348"/>
            <a:ext cx="1841187" cy="277200"/>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Develop (Step 2)</a:t>
            </a:r>
          </a:p>
        </p:txBody>
      </p:sp>
      <p:sp>
        <p:nvSpPr>
          <p:cNvPr id="64" name="Flowchart: Process 63">
            <a:extLst>
              <a:ext uri="{FF2B5EF4-FFF2-40B4-BE49-F238E27FC236}">
                <a16:creationId xmlns:a16="http://schemas.microsoft.com/office/drawing/2014/main" id="{480A9C9D-05A0-46F6-9418-44FD8939BD84}"/>
              </a:ext>
            </a:extLst>
          </p:cNvPr>
          <p:cNvSpPr/>
          <p:nvPr/>
        </p:nvSpPr>
        <p:spPr>
          <a:xfrm>
            <a:off x="4825454" y="3080397"/>
            <a:ext cx="869085" cy="277200"/>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Testing (Step 2)</a:t>
            </a:r>
          </a:p>
        </p:txBody>
      </p:sp>
      <p:sp>
        <p:nvSpPr>
          <p:cNvPr id="67" name="Flowchart: Process 66">
            <a:extLst>
              <a:ext uri="{FF2B5EF4-FFF2-40B4-BE49-F238E27FC236}">
                <a16:creationId xmlns:a16="http://schemas.microsoft.com/office/drawing/2014/main" id="{4D22B2E3-583F-4D95-BD00-A0C1FC3A8BDD}"/>
              </a:ext>
            </a:extLst>
          </p:cNvPr>
          <p:cNvSpPr/>
          <p:nvPr/>
        </p:nvSpPr>
        <p:spPr>
          <a:xfrm>
            <a:off x="579872" y="2279560"/>
            <a:ext cx="405046" cy="353415"/>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Kick-off prep</a:t>
            </a:r>
          </a:p>
        </p:txBody>
      </p:sp>
      <p:sp>
        <p:nvSpPr>
          <p:cNvPr id="94" name="Flowchart: Process 93">
            <a:extLst>
              <a:ext uri="{FF2B5EF4-FFF2-40B4-BE49-F238E27FC236}">
                <a16:creationId xmlns:a16="http://schemas.microsoft.com/office/drawing/2014/main" id="{825E2D18-07AD-436D-8782-B427AB3D47BC}"/>
              </a:ext>
            </a:extLst>
          </p:cNvPr>
          <p:cNvSpPr/>
          <p:nvPr/>
        </p:nvSpPr>
        <p:spPr>
          <a:xfrm>
            <a:off x="2600311" y="3859940"/>
            <a:ext cx="1018219" cy="251646"/>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Actual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files in</a:t>
            </a:r>
          </a:p>
        </p:txBody>
      </p:sp>
      <p:sp>
        <p:nvSpPr>
          <p:cNvPr id="95" name="Flowchart: Process 94">
            <a:extLst>
              <a:ext uri="{FF2B5EF4-FFF2-40B4-BE49-F238E27FC236}">
                <a16:creationId xmlns:a16="http://schemas.microsoft.com/office/drawing/2014/main" id="{F5FB37E5-119F-4CD5-974D-FD03786BD77A}"/>
              </a:ext>
            </a:extLst>
          </p:cNvPr>
          <p:cNvSpPr/>
          <p:nvPr/>
        </p:nvSpPr>
        <p:spPr>
          <a:xfrm>
            <a:off x="3690557" y="3856774"/>
            <a:ext cx="1921524" cy="274303"/>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1 Compare / Outcome / Aggregate</a:t>
            </a:r>
          </a:p>
        </p:txBody>
      </p:sp>
      <p:sp>
        <p:nvSpPr>
          <p:cNvPr id="61" name="5-Point Star 60"/>
          <p:cNvSpPr/>
          <p:nvPr/>
        </p:nvSpPr>
        <p:spPr>
          <a:xfrm>
            <a:off x="635640" y="2028025"/>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88" name="Group 87">
            <a:extLst>
              <a:ext uri="{FF2B5EF4-FFF2-40B4-BE49-F238E27FC236}">
                <a16:creationId xmlns:a16="http://schemas.microsoft.com/office/drawing/2014/main" id="{0B692370-3C7D-4C19-B8C0-4EFB134D20FB}"/>
              </a:ext>
            </a:extLst>
          </p:cNvPr>
          <p:cNvGrpSpPr/>
          <p:nvPr/>
        </p:nvGrpSpPr>
        <p:grpSpPr>
          <a:xfrm>
            <a:off x="630008" y="1915092"/>
            <a:ext cx="3940607" cy="127274"/>
            <a:chOff x="2825130" y="1923678"/>
            <a:chExt cx="2034902" cy="126201"/>
          </a:xfrm>
        </p:grpSpPr>
        <p:cxnSp>
          <p:nvCxnSpPr>
            <p:cNvPr id="26" name="Straight Arrow Connector 25">
              <a:extLst>
                <a:ext uri="{FF2B5EF4-FFF2-40B4-BE49-F238E27FC236}">
                  <a16:creationId xmlns:a16="http://schemas.microsoft.com/office/drawing/2014/main" id="{5D69CA13-708D-4BA4-8AB0-27868F1F6C19}"/>
                </a:ext>
              </a:extLst>
            </p:cNvPr>
            <p:cNvCxnSpPr>
              <a:cxnSpLocks/>
            </p:cNvCxnSpPr>
            <p:nvPr/>
          </p:nvCxnSpPr>
          <p:spPr>
            <a:xfrm>
              <a:off x="2825130" y="1923678"/>
              <a:ext cx="0" cy="117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CEBF02-0893-459C-8810-45ED26C91BB0}"/>
                </a:ext>
              </a:extLst>
            </p:cNvPr>
            <p:cNvCxnSpPr>
              <a:cxnSpLocks/>
            </p:cNvCxnSpPr>
            <p:nvPr/>
          </p:nvCxnSpPr>
          <p:spPr>
            <a:xfrm>
              <a:off x="2825130" y="1923678"/>
              <a:ext cx="2034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61E50EA-3545-459A-9FEA-D566BB1B18F8}"/>
                </a:ext>
              </a:extLst>
            </p:cNvPr>
            <p:cNvCxnSpPr>
              <a:cxnSpLocks/>
            </p:cNvCxnSpPr>
            <p:nvPr/>
          </p:nvCxnSpPr>
          <p:spPr>
            <a:xfrm>
              <a:off x="4860032" y="1923678"/>
              <a:ext cx="0" cy="1262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3" name="Rectangle 114">
            <a:extLst>
              <a:ext uri="{FF2B5EF4-FFF2-40B4-BE49-F238E27FC236}">
                <a16:creationId xmlns:a16="http://schemas.microsoft.com/office/drawing/2014/main" id="{1804B28E-4F6F-4D4D-ADEF-6953643EF2CE}"/>
              </a:ext>
            </a:extLst>
          </p:cNvPr>
          <p:cNvSpPr>
            <a:spLocks noChangeArrowheads="1"/>
          </p:cNvSpPr>
          <p:nvPr/>
        </p:nvSpPr>
        <p:spPr bwMode="auto">
          <a:xfrm>
            <a:off x="1841040" y="1799490"/>
            <a:ext cx="238863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Initial Customer engagement of File receipt and triage</a:t>
            </a:r>
          </a:p>
        </p:txBody>
      </p:sp>
      <p:sp>
        <p:nvSpPr>
          <p:cNvPr id="101" name="Flowchart: Process 100">
            <a:extLst>
              <a:ext uri="{FF2B5EF4-FFF2-40B4-BE49-F238E27FC236}">
                <a16:creationId xmlns:a16="http://schemas.microsoft.com/office/drawing/2014/main" id="{C8778343-507B-4A3C-A7FE-265B3989C01D}"/>
              </a:ext>
            </a:extLst>
          </p:cNvPr>
          <p:cNvSpPr/>
          <p:nvPr/>
        </p:nvSpPr>
        <p:spPr>
          <a:xfrm>
            <a:off x="2401385" y="2287573"/>
            <a:ext cx="1129540" cy="2772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Actual data files can be accepted</a:t>
            </a:r>
          </a:p>
        </p:txBody>
      </p:sp>
      <p:sp>
        <p:nvSpPr>
          <p:cNvPr id="99" name="Flowchart: Process 98">
            <a:extLst>
              <a:ext uri="{FF2B5EF4-FFF2-40B4-BE49-F238E27FC236}">
                <a16:creationId xmlns:a16="http://schemas.microsoft.com/office/drawing/2014/main" id="{9A654EB1-9E82-4FF7-87FF-58CCE9EEDA3D}"/>
              </a:ext>
            </a:extLst>
          </p:cNvPr>
          <p:cNvSpPr/>
          <p:nvPr/>
        </p:nvSpPr>
        <p:spPr>
          <a:xfrm>
            <a:off x="1404199" y="3858529"/>
            <a:ext cx="1152128" cy="251646"/>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a:t>
            </a:r>
            <a:r>
              <a:rPr kumimoji="0" lang="en-GB" sz="700" b="0" i="0" u="none" strike="noStrike" kern="1200" cap="none" spc="0" normalizeH="0" baseline="0" noProof="0" dirty="0">
                <a:ln>
                  <a:noFill/>
                </a:ln>
                <a:solidFill>
                  <a:prstClr val="white"/>
                </a:solidFill>
                <a:effectLst/>
                <a:uLnTx/>
                <a:uFillTx/>
                <a:latin typeface="Arial"/>
                <a:ea typeface="+mn-ea"/>
                <a:cs typeface="+mn-cs"/>
              </a:rPr>
              <a: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files in</a:t>
            </a:r>
          </a:p>
        </p:txBody>
      </p:sp>
      <p:sp>
        <p:nvSpPr>
          <p:cNvPr id="108" name="5-Point Star 60">
            <a:extLst>
              <a:ext uri="{FF2B5EF4-FFF2-40B4-BE49-F238E27FC236}">
                <a16:creationId xmlns:a16="http://schemas.microsoft.com/office/drawing/2014/main" id="{38D3CBFB-EA75-4C13-ACA2-FD71246C2627}"/>
              </a:ext>
            </a:extLst>
          </p:cNvPr>
          <p:cNvSpPr/>
          <p:nvPr/>
        </p:nvSpPr>
        <p:spPr>
          <a:xfrm>
            <a:off x="2278615" y="1385143"/>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9" name="Rectangle 114">
            <a:extLst>
              <a:ext uri="{FF2B5EF4-FFF2-40B4-BE49-F238E27FC236}">
                <a16:creationId xmlns:a16="http://schemas.microsoft.com/office/drawing/2014/main" id="{B55414A9-E016-4434-B2FE-26EF74E32D0F}"/>
              </a:ext>
            </a:extLst>
          </p:cNvPr>
          <p:cNvSpPr>
            <a:spLocks noChangeArrowheads="1"/>
          </p:cNvSpPr>
          <p:nvPr/>
        </p:nvSpPr>
        <p:spPr bwMode="auto">
          <a:xfrm>
            <a:off x="2470849" y="1354201"/>
            <a:ext cx="660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8</a:t>
            </a:r>
            <a:r>
              <a:rPr kumimoji="0" lang="en-US" altLang="en-US" sz="800" b="0" i="0" u="none" strike="noStrike" kern="1200" cap="none" spc="0" normalizeH="0" baseline="30000" noProof="0" dirty="0">
                <a:ln>
                  <a:noFill/>
                </a:ln>
                <a:solidFill>
                  <a:srgbClr val="000000"/>
                </a:solidFill>
                <a:effectLst/>
                <a:uLnTx/>
                <a:uFillTx/>
                <a:latin typeface="Arial" pitchFamily="34" charset="0"/>
                <a:ea typeface="ＭＳ Ｐゴシック" pitchFamily="34" charset="-128"/>
                <a:cs typeface="Arial" pitchFamily="34" charset="0"/>
              </a:rPr>
              <a:t>th</a:t>
            </a:r>
            <a:r>
              <a:rPr kumimoji="0" lang="en-US" altLang="en-US" sz="8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 Dec data sliced</a:t>
            </a:r>
            <a:endParaRPr kumimoji="0" lang="en-US" altLang="en-US" sz="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89" name="Flowchart: Process 88">
            <a:extLst>
              <a:ext uri="{FF2B5EF4-FFF2-40B4-BE49-F238E27FC236}">
                <a16:creationId xmlns:a16="http://schemas.microsoft.com/office/drawing/2014/main" id="{E2A5C4AD-9024-470B-B2CB-28DD99126B65}"/>
              </a:ext>
            </a:extLst>
          </p:cNvPr>
          <p:cNvSpPr/>
          <p:nvPr/>
        </p:nvSpPr>
        <p:spPr>
          <a:xfrm>
            <a:off x="4073282" y="4283945"/>
            <a:ext cx="1656176" cy="319196"/>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1 (Volunteer Shippers &gt; ChMC &gt; PAFA &gt; Website)</a:t>
            </a:r>
          </a:p>
        </p:txBody>
      </p:sp>
      <p:sp>
        <p:nvSpPr>
          <p:cNvPr id="105" name="Rectangle 114">
            <a:extLst>
              <a:ext uri="{FF2B5EF4-FFF2-40B4-BE49-F238E27FC236}">
                <a16:creationId xmlns:a16="http://schemas.microsoft.com/office/drawing/2014/main" id="{A7F86275-BE82-422E-BB56-17866CB31106}"/>
              </a:ext>
            </a:extLst>
          </p:cNvPr>
          <p:cNvSpPr>
            <a:spLocks noChangeArrowheads="1"/>
          </p:cNvSpPr>
          <p:nvPr/>
        </p:nvSpPr>
        <p:spPr bwMode="auto">
          <a:xfrm>
            <a:off x="7966033" y="1977409"/>
            <a:ext cx="117796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ＭＳ Ｐゴシック" pitchFamily="34" charset="-128"/>
                <a:cs typeface="Arial" pitchFamily="34" charset="0"/>
              </a:rPr>
              <a:t>Recommendations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endParaRPr>
          </a:p>
        </p:txBody>
      </p:sp>
      <p:sp>
        <p:nvSpPr>
          <p:cNvPr id="68" name="Flowchart: Process 67">
            <a:extLst>
              <a:ext uri="{FF2B5EF4-FFF2-40B4-BE49-F238E27FC236}">
                <a16:creationId xmlns:a16="http://schemas.microsoft.com/office/drawing/2014/main" id="{BB84F896-5B78-409B-A7C2-4E52D20EB886}"/>
              </a:ext>
            </a:extLst>
          </p:cNvPr>
          <p:cNvSpPr/>
          <p:nvPr/>
        </p:nvSpPr>
        <p:spPr>
          <a:xfrm>
            <a:off x="1318311" y="2759590"/>
            <a:ext cx="698872" cy="277200"/>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Develop (Step 1)</a:t>
            </a:r>
          </a:p>
        </p:txBody>
      </p:sp>
      <p:sp>
        <p:nvSpPr>
          <p:cNvPr id="69" name="Flowchart: Process 68">
            <a:extLst>
              <a:ext uri="{FF2B5EF4-FFF2-40B4-BE49-F238E27FC236}">
                <a16:creationId xmlns:a16="http://schemas.microsoft.com/office/drawing/2014/main" id="{95E46177-CAF2-4402-A918-2F75086CC088}"/>
              </a:ext>
            </a:extLst>
          </p:cNvPr>
          <p:cNvSpPr/>
          <p:nvPr/>
        </p:nvSpPr>
        <p:spPr>
          <a:xfrm>
            <a:off x="1722852" y="3068956"/>
            <a:ext cx="698872" cy="278615"/>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Testing (Step 1)</a:t>
            </a:r>
          </a:p>
        </p:txBody>
      </p:sp>
      <p:sp>
        <p:nvSpPr>
          <p:cNvPr id="82" name="Oval 116">
            <a:extLst>
              <a:ext uri="{FF2B5EF4-FFF2-40B4-BE49-F238E27FC236}">
                <a16:creationId xmlns:a16="http://schemas.microsoft.com/office/drawing/2014/main" id="{FA965496-7BA0-4FF0-B503-18C136920F87}"/>
              </a:ext>
            </a:extLst>
          </p:cNvPr>
          <p:cNvSpPr>
            <a:spLocks noChangeArrowheads="1"/>
          </p:cNvSpPr>
          <p:nvPr/>
        </p:nvSpPr>
        <p:spPr bwMode="auto">
          <a:xfrm>
            <a:off x="3986204" y="1275637"/>
            <a:ext cx="108000" cy="109537"/>
          </a:xfrm>
          <a:prstGeom prst="ellipse">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white"/>
              </a:solidFill>
              <a:effectLst/>
              <a:uLnTx/>
              <a:uFillTx/>
              <a:latin typeface="Arial"/>
              <a:ea typeface="+mn-ea"/>
              <a:cs typeface="+mn-cs"/>
            </a:endParaRPr>
          </a:p>
        </p:txBody>
      </p:sp>
      <p:sp>
        <p:nvSpPr>
          <p:cNvPr id="83" name="Rectangle 114">
            <a:extLst>
              <a:ext uri="{FF2B5EF4-FFF2-40B4-BE49-F238E27FC236}">
                <a16:creationId xmlns:a16="http://schemas.microsoft.com/office/drawing/2014/main" id="{183794A6-8B4C-45FD-9CE8-B0E8902FB5ED}"/>
              </a:ext>
            </a:extLst>
          </p:cNvPr>
          <p:cNvSpPr>
            <a:spLocks noChangeArrowheads="1"/>
          </p:cNvSpPr>
          <p:nvPr/>
        </p:nvSpPr>
        <p:spPr bwMode="auto">
          <a:xfrm>
            <a:off x="3711977" y="1424129"/>
            <a:ext cx="576000" cy="216000"/>
          </a:xfrm>
          <a:prstGeom prst="rect">
            <a:avLst/>
          </a:prstGeom>
          <a:solidFill>
            <a:srgbClr val="3E5AA8"/>
          </a:solidFill>
          <a:ln>
            <a:noFill/>
          </a:ln>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ts val="200"/>
              </a:spcBef>
              <a:spcAft>
                <a:spcPct val="0"/>
              </a:spcAft>
              <a:buClrTx/>
              <a:buSzTx/>
              <a:buFontTx/>
              <a:buNone/>
              <a:tabLst/>
              <a:defRPr/>
            </a:pPr>
            <a:r>
              <a:rPr kumimoji="0" lang="en-US" altLang="en-US" sz="6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Arial" pitchFamily="34" charset="0"/>
              </a:rPr>
              <a:t>Checkpoint 2       </a:t>
            </a:r>
            <a:r>
              <a:rPr lang="en-US" altLang="en-US" sz="600" dirty="0">
                <a:solidFill>
                  <a:schemeClr val="bg1"/>
                </a:solidFill>
              </a:rPr>
              <a:t>4</a:t>
            </a:r>
            <a:r>
              <a:rPr lang="en-US" altLang="en-US" sz="600" baseline="30000" dirty="0">
                <a:solidFill>
                  <a:schemeClr val="bg1"/>
                </a:solidFill>
              </a:rPr>
              <a:t>th</a:t>
            </a:r>
            <a:r>
              <a:rPr lang="en-US" altLang="en-US" sz="600" dirty="0">
                <a:solidFill>
                  <a:schemeClr val="bg1"/>
                </a:solidFill>
              </a:rPr>
              <a:t> Feb</a:t>
            </a:r>
            <a:endParaRPr kumimoji="0" lang="en-US" altLang="en-US" sz="600" b="0" i="0" u="none" strike="noStrike" kern="1200" cap="none" spc="0" normalizeH="0" baseline="0" noProof="0" dirty="0">
              <a:ln>
                <a:noFill/>
              </a:ln>
              <a:solidFill>
                <a:schemeClr val="bg1"/>
              </a:solidFill>
              <a:effectLst/>
              <a:uLnTx/>
              <a:uFillTx/>
            </a:endParaRPr>
          </a:p>
        </p:txBody>
      </p:sp>
      <p:sp>
        <p:nvSpPr>
          <p:cNvPr id="84" name="Flowchart: Process 83">
            <a:extLst>
              <a:ext uri="{FF2B5EF4-FFF2-40B4-BE49-F238E27FC236}">
                <a16:creationId xmlns:a16="http://schemas.microsoft.com/office/drawing/2014/main" id="{F49362BC-FF94-4EE4-BE5B-AD0DA596F2A2}"/>
              </a:ext>
            </a:extLst>
          </p:cNvPr>
          <p:cNvSpPr/>
          <p:nvPr/>
        </p:nvSpPr>
        <p:spPr>
          <a:xfrm>
            <a:off x="2449577" y="2746304"/>
            <a:ext cx="682264" cy="278282"/>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Design (Step 2)</a:t>
            </a:r>
          </a:p>
        </p:txBody>
      </p:sp>
      <p:sp>
        <p:nvSpPr>
          <p:cNvPr id="79" name="Flowchart: Process 78">
            <a:extLst>
              <a:ext uri="{FF2B5EF4-FFF2-40B4-BE49-F238E27FC236}">
                <a16:creationId xmlns:a16="http://schemas.microsoft.com/office/drawing/2014/main" id="{C8FD1C60-3A35-42C1-B5F0-3719E188D3B2}"/>
              </a:ext>
            </a:extLst>
          </p:cNvPr>
          <p:cNvSpPr/>
          <p:nvPr/>
        </p:nvSpPr>
        <p:spPr>
          <a:xfrm>
            <a:off x="6707813" y="4732453"/>
            <a:ext cx="180000" cy="18000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white"/>
              </a:solidFill>
              <a:effectLst/>
              <a:uLnTx/>
              <a:uFillTx/>
              <a:latin typeface="Arial"/>
              <a:ea typeface="+mn-ea"/>
              <a:cs typeface="+mn-cs"/>
            </a:endParaRPr>
          </a:p>
        </p:txBody>
      </p:sp>
      <p:sp>
        <p:nvSpPr>
          <p:cNvPr id="80" name="TextBox 79">
            <a:extLst>
              <a:ext uri="{FF2B5EF4-FFF2-40B4-BE49-F238E27FC236}">
                <a16:creationId xmlns:a16="http://schemas.microsoft.com/office/drawing/2014/main" id="{DC651DD8-0EDD-449D-B36E-BBED892387AE}"/>
              </a:ext>
            </a:extLst>
          </p:cNvPr>
          <p:cNvSpPr txBox="1"/>
          <p:nvPr/>
        </p:nvSpPr>
        <p:spPr>
          <a:xfrm>
            <a:off x="6869279" y="4679914"/>
            <a:ext cx="203613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Dates need to be con</a:t>
            </a:r>
            <a:r>
              <a:rPr lang="en-GB" sz="800" dirty="0">
                <a:solidFill>
                  <a:srgbClr val="1D3E61"/>
                </a:solidFill>
                <a:latin typeface="Arial"/>
              </a:rPr>
              <a:t>firmed post Step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rPr>
              <a:t>results as </a:t>
            </a:r>
            <a:r>
              <a:rPr lang="en-GB" sz="800" dirty="0">
                <a:solidFill>
                  <a:srgbClr val="1D3E61"/>
                </a:solidFill>
                <a:latin typeface="Arial"/>
              </a:rPr>
              <a:t>volumes will inform task size</a:t>
            </a:r>
            <a:endParaRPr kumimoji="0" lang="en-GB" sz="800" b="0" i="0" u="none" strike="noStrike" kern="1200" cap="none" spc="0" normalizeH="0" baseline="0" noProof="0" dirty="0">
              <a:ln>
                <a:noFill/>
              </a:ln>
              <a:solidFill>
                <a:srgbClr val="1D3E61"/>
              </a:solidFill>
              <a:effectLst/>
              <a:uLnTx/>
              <a:uFillTx/>
              <a:latin typeface="Arial"/>
              <a:ea typeface="ＭＳ Ｐゴシック" pitchFamily="34" charset="-128"/>
              <a:cs typeface="+mn-cs"/>
            </a:endParaRPr>
          </a:p>
        </p:txBody>
      </p:sp>
      <p:sp>
        <p:nvSpPr>
          <p:cNvPr id="81" name="Flowchart: Process 80">
            <a:extLst>
              <a:ext uri="{FF2B5EF4-FFF2-40B4-BE49-F238E27FC236}">
                <a16:creationId xmlns:a16="http://schemas.microsoft.com/office/drawing/2014/main" id="{3D561D14-0C4D-4DE2-B618-F70387201B5E}"/>
              </a:ext>
            </a:extLst>
          </p:cNvPr>
          <p:cNvSpPr/>
          <p:nvPr/>
        </p:nvSpPr>
        <p:spPr>
          <a:xfrm>
            <a:off x="3587773" y="2287573"/>
            <a:ext cx="962941" cy="2772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File Triage</a:t>
            </a:r>
          </a:p>
        </p:txBody>
      </p:sp>
      <p:sp>
        <p:nvSpPr>
          <p:cNvPr id="118" name="Flowchart: Process 117">
            <a:extLst>
              <a:ext uri="{FF2B5EF4-FFF2-40B4-BE49-F238E27FC236}">
                <a16:creationId xmlns:a16="http://schemas.microsoft.com/office/drawing/2014/main" id="{2A63D482-9ADB-4EB9-BAA6-9CD52B95CB60}"/>
              </a:ext>
            </a:extLst>
          </p:cNvPr>
          <p:cNvSpPr/>
          <p:nvPr/>
        </p:nvSpPr>
        <p:spPr>
          <a:xfrm>
            <a:off x="7288164" y="4002536"/>
            <a:ext cx="446180" cy="32350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dirty="0">
                <a:solidFill>
                  <a:prstClr val="white"/>
                </a:solidFill>
                <a:latin typeface="Arial"/>
              </a:rPr>
              <a:t>Core Retro Shipper Pack</a:t>
            </a:r>
            <a:endParaRPr kumimoji="0" lang="en-GB" sz="500" b="0" i="0" u="none" strike="noStrike" kern="1200" cap="none" spc="0" normalizeH="0" baseline="0" noProof="0" dirty="0">
              <a:ln>
                <a:noFill/>
              </a:ln>
              <a:solidFill>
                <a:prstClr val="white"/>
              </a:solidFill>
              <a:effectLst/>
              <a:uLnTx/>
              <a:uFillTx/>
              <a:latin typeface="Arial"/>
              <a:ea typeface="+mn-ea"/>
              <a:cs typeface="+mn-cs"/>
            </a:endParaRPr>
          </a:p>
        </p:txBody>
      </p:sp>
      <p:sp>
        <p:nvSpPr>
          <p:cNvPr id="98" name="5-Point Star 60">
            <a:extLst>
              <a:ext uri="{FF2B5EF4-FFF2-40B4-BE49-F238E27FC236}">
                <a16:creationId xmlns:a16="http://schemas.microsoft.com/office/drawing/2014/main" id="{8FC7AB51-2F39-4D97-82EA-F2F4FCE82DF7}"/>
              </a:ext>
            </a:extLst>
          </p:cNvPr>
          <p:cNvSpPr/>
          <p:nvPr/>
        </p:nvSpPr>
        <p:spPr>
          <a:xfrm>
            <a:off x="8892480" y="1937588"/>
            <a:ext cx="144016" cy="143692"/>
          </a:xfrm>
          <a:prstGeom prst="star5">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87" name="Title 1">
            <a:extLst>
              <a:ext uri="{FF2B5EF4-FFF2-40B4-BE49-F238E27FC236}">
                <a16:creationId xmlns:a16="http://schemas.microsoft.com/office/drawing/2014/main" id="{1FB75FC9-9109-48BC-86E7-74A2396F8891}"/>
              </a:ext>
            </a:extLst>
          </p:cNvPr>
          <p:cNvSpPr txBox="1">
            <a:spLocks/>
          </p:cNvSpPr>
          <p:nvPr/>
        </p:nvSpPr>
        <p:spPr>
          <a:xfrm>
            <a:off x="107504" y="4948014"/>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 b="1" i="1"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XRN4914 MOD 0651 - Retrospective Data Update Provision – </a:t>
            </a:r>
            <a:r>
              <a:rPr lang="en-GB" sz="800" i="1" dirty="0"/>
              <a:t>13</a:t>
            </a:r>
            <a:r>
              <a:rPr lang="en-GB" sz="800" i="1" baseline="30000" dirty="0"/>
              <a:t>th</a:t>
            </a:r>
            <a:r>
              <a:rPr kumimoji="0" lang="en-GB" sz="800" b="1" i="1"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 </a:t>
            </a:r>
            <a:r>
              <a:rPr lang="en-GB" sz="800" i="1" dirty="0"/>
              <a:t>May </a:t>
            </a:r>
            <a:r>
              <a:rPr kumimoji="0" lang="en-GB" sz="800" b="1" i="1"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2020</a:t>
            </a:r>
            <a:endParaRPr kumimoji="0" lang="en-GB" sz="800" b="0"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cxnSp>
        <p:nvCxnSpPr>
          <p:cNvPr id="71" name="Straight Connector 70"/>
          <p:cNvCxnSpPr>
            <a:cxnSpLocks/>
          </p:cNvCxnSpPr>
          <p:nvPr/>
        </p:nvCxnSpPr>
        <p:spPr>
          <a:xfrm flipV="1">
            <a:off x="6862631" y="1240091"/>
            <a:ext cx="6648" cy="3445297"/>
          </a:xfrm>
          <a:prstGeom prst="line">
            <a:avLst/>
          </a:prstGeom>
          <a:noFill/>
          <a:ln w="28575" cap="flat" cmpd="sng" algn="ctr">
            <a:solidFill>
              <a:schemeClr val="accent1"/>
            </a:solidFill>
            <a:prstDash val="sysDash"/>
            <a:tailEnd type="none"/>
          </a:ln>
          <a:effectLst/>
        </p:spPr>
      </p:cxnSp>
      <p:sp>
        <p:nvSpPr>
          <p:cNvPr id="103" name="Oval 116">
            <a:extLst>
              <a:ext uri="{FF2B5EF4-FFF2-40B4-BE49-F238E27FC236}">
                <a16:creationId xmlns:a16="http://schemas.microsoft.com/office/drawing/2014/main" id="{F2512BFF-ACA1-4C4F-BCB3-A0C1A8324433}"/>
              </a:ext>
            </a:extLst>
          </p:cNvPr>
          <p:cNvSpPr>
            <a:spLocks noChangeArrowheads="1"/>
          </p:cNvSpPr>
          <p:nvPr/>
        </p:nvSpPr>
        <p:spPr bwMode="auto">
          <a:xfrm>
            <a:off x="6808631" y="1313572"/>
            <a:ext cx="108000" cy="109537"/>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bg1"/>
              </a:solidFill>
              <a:effectLst/>
              <a:uLnTx/>
              <a:uFillTx/>
              <a:latin typeface="Arial"/>
              <a:ea typeface="+mn-ea"/>
              <a:cs typeface="+mn-cs"/>
            </a:endParaRPr>
          </a:p>
        </p:txBody>
      </p:sp>
      <p:sp>
        <p:nvSpPr>
          <p:cNvPr id="104" name="Rectangle 114">
            <a:extLst>
              <a:ext uri="{FF2B5EF4-FFF2-40B4-BE49-F238E27FC236}">
                <a16:creationId xmlns:a16="http://schemas.microsoft.com/office/drawing/2014/main" id="{435FDB84-6BED-4D1C-8393-B287584D5314}"/>
              </a:ext>
            </a:extLst>
          </p:cNvPr>
          <p:cNvSpPr>
            <a:spLocks noChangeArrowheads="1"/>
          </p:cNvSpPr>
          <p:nvPr/>
        </p:nvSpPr>
        <p:spPr bwMode="auto">
          <a:xfrm>
            <a:off x="6587133" y="1475231"/>
            <a:ext cx="576000" cy="184666"/>
          </a:xfrm>
          <a:prstGeom prst="rect">
            <a:avLst/>
          </a:prstGeom>
          <a:solidFill>
            <a:srgbClr val="FF0000"/>
          </a:solidFill>
          <a:ln>
            <a:noFill/>
          </a:ln>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ts val="200"/>
              </a:spcBef>
              <a:spcAft>
                <a:spcPct val="0"/>
              </a:spcAft>
              <a:buClrTx/>
              <a:buSzTx/>
              <a:buFontTx/>
              <a:buNone/>
              <a:tabLst/>
              <a:defRPr/>
            </a:pPr>
            <a:r>
              <a:rPr kumimoji="0" lang="en-US" altLang="en-US" sz="6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Arial" pitchFamily="34" charset="0"/>
              </a:rPr>
              <a:t>Checkpoint 3       </a:t>
            </a:r>
            <a:r>
              <a:rPr lang="en-US" altLang="en-US" sz="600" dirty="0">
                <a:solidFill>
                  <a:schemeClr val="bg1"/>
                </a:solidFill>
                <a:ea typeface="ＭＳ Ｐゴシック" pitchFamily="34" charset="-128"/>
              </a:rPr>
              <a:t>May 1st</a:t>
            </a:r>
            <a:endParaRPr kumimoji="0" lang="en-US" altLang="en-US" sz="6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Arial" pitchFamily="34" charset="0"/>
            </a:endParaRPr>
          </a:p>
        </p:txBody>
      </p:sp>
      <p:sp>
        <p:nvSpPr>
          <p:cNvPr id="97" name="Flowchart: Process 96">
            <a:extLst>
              <a:ext uri="{FF2B5EF4-FFF2-40B4-BE49-F238E27FC236}">
                <a16:creationId xmlns:a16="http://schemas.microsoft.com/office/drawing/2014/main" id="{8FBD88CE-1BD6-4D17-B469-715998CB6B92}"/>
              </a:ext>
            </a:extLst>
          </p:cNvPr>
          <p:cNvSpPr/>
          <p:nvPr/>
        </p:nvSpPr>
        <p:spPr>
          <a:xfrm>
            <a:off x="4607562" y="2289192"/>
            <a:ext cx="4350341" cy="277200"/>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Bi - Weekly project update via external communication methods </a:t>
            </a:r>
          </a:p>
        </p:txBody>
      </p:sp>
      <p:sp>
        <p:nvSpPr>
          <p:cNvPr id="111" name="Flowchart: Process 110">
            <a:extLst>
              <a:ext uri="{FF2B5EF4-FFF2-40B4-BE49-F238E27FC236}">
                <a16:creationId xmlns:a16="http://schemas.microsoft.com/office/drawing/2014/main" id="{7D61F79A-16EB-4DA6-80D8-6344417A70F8}"/>
              </a:ext>
            </a:extLst>
          </p:cNvPr>
          <p:cNvSpPr/>
          <p:nvPr/>
        </p:nvSpPr>
        <p:spPr>
          <a:xfrm>
            <a:off x="561629" y="3375642"/>
            <a:ext cx="5143342" cy="277200"/>
          </a:xfrm>
          <a:prstGeom prst="flowChartProcess">
            <a:avLst/>
          </a:prstGeom>
          <a:solidFill>
            <a:srgbClr val="3E5AA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Technical Support (Innova &amp; Data Strategy) – Excluding Environment maintenance which continues </a:t>
            </a:r>
          </a:p>
        </p:txBody>
      </p:sp>
      <p:pic>
        <p:nvPicPr>
          <p:cNvPr id="4" name="Picture 3">
            <a:extLst>
              <a:ext uri="{FF2B5EF4-FFF2-40B4-BE49-F238E27FC236}">
                <a16:creationId xmlns:a16="http://schemas.microsoft.com/office/drawing/2014/main" id="{6E500820-35CC-4F69-84B3-1162CE886391}"/>
              </a:ext>
            </a:extLst>
          </p:cNvPr>
          <p:cNvPicPr>
            <a:picLocks noChangeAspect="1"/>
          </p:cNvPicPr>
          <p:nvPr/>
        </p:nvPicPr>
        <p:blipFill>
          <a:blip r:embed="rId3"/>
          <a:stretch>
            <a:fillRect/>
          </a:stretch>
        </p:blipFill>
        <p:spPr>
          <a:xfrm>
            <a:off x="545810" y="943280"/>
            <a:ext cx="8418678" cy="279990"/>
          </a:xfrm>
          <a:prstGeom prst="rect">
            <a:avLst/>
          </a:prstGeom>
        </p:spPr>
      </p:pic>
      <p:sp>
        <p:nvSpPr>
          <p:cNvPr id="78" name="Flowchart: Process 77">
            <a:extLst>
              <a:ext uri="{FF2B5EF4-FFF2-40B4-BE49-F238E27FC236}">
                <a16:creationId xmlns:a16="http://schemas.microsoft.com/office/drawing/2014/main" id="{5704D0CF-1EFC-4F65-97AF-9D3956A52141}"/>
              </a:ext>
            </a:extLst>
          </p:cNvPr>
          <p:cNvSpPr/>
          <p:nvPr/>
        </p:nvSpPr>
        <p:spPr>
          <a:xfrm>
            <a:off x="7740352" y="4008681"/>
            <a:ext cx="421201" cy="32350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dirty="0">
                <a:solidFill>
                  <a:prstClr val="white"/>
                </a:solidFill>
                <a:latin typeface="Arial"/>
              </a:rPr>
              <a:t>Industry Pack</a:t>
            </a:r>
            <a:endParaRPr kumimoji="0" lang="en-GB" sz="500" b="0" i="0" u="none" strike="noStrike" kern="1200" cap="none" spc="0" normalizeH="0" baseline="0" noProof="0" dirty="0">
              <a:ln>
                <a:noFill/>
              </a:ln>
              <a:solidFill>
                <a:prstClr val="white"/>
              </a:solidFill>
              <a:effectLst/>
              <a:uLnTx/>
              <a:uFillTx/>
              <a:latin typeface="Arial"/>
              <a:ea typeface="+mn-ea"/>
              <a:cs typeface="+mn-cs"/>
            </a:endParaRPr>
          </a:p>
        </p:txBody>
      </p:sp>
      <p:sp>
        <p:nvSpPr>
          <p:cNvPr id="102" name="Flowchart: Process 101">
            <a:extLst>
              <a:ext uri="{FF2B5EF4-FFF2-40B4-BE49-F238E27FC236}">
                <a16:creationId xmlns:a16="http://schemas.microsoft.com/office/drawing/2014/main" id="{2962D115-0926-4A37-951D-9A0D3CE3A23E}"/>
              </a:ext>
            </a:extLst>
          </p:cNvPr>
          <p:cNvSpPr/>
          <p:nvPr/>
        </p:nvSpPr>
        <p:spPr>
          <a:xfrm>
            <a:off x="8172400" y="4012850"/>
            <a:ext cx="421201" cy="32350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dirty="0">
                <a:solidFill>
                  <a:prstClr val="white"/>
                </a:solidFill>
                <a:latin typeface="Arial"/>
              </a:rPr>
              <a:t>RGMA &amp; MAM</a:t>
            </a:r>
            <a:endParaRPr kumimoji="0" lang="en-GB" sz="500" b="0" i="0" u="none" strike="noStrike" kern="1200" cap="none" spc="0" normalizeH="0" baseline="0" noProof="0" dirty="0">
              <a:ln>
                <a:noFill/>
              </a:ln>
              <a:solidFill>
                <a:prstClr val="white"/>
              </a:solidFill>
              <a:effectLst/>
              <a:uLnTx/>
              <a:uFillTx/>
              <a:latin typeface="Arial"/>
              <a:ea typeface="+mn-ea"/>
              <a:cs typeface="+mn-cs"/>
            </a:endParaRPr>
          </a:p>
        </p:txBody>
      </p:sp>
      <p:sp>
        <p:nvSpPr>
          <p:cNvPr id="110" name="Flowchart: Process 109">
            <a:extLst>
              <a:ext uri="{FF2B5EF4-FFF2-40B4-BE49-F238E27FC236}">
                <a16:creationId xmlns:a16="http://schemas.microsoft.com/office/drawing/2014/main" id="{0100B5CA-8FA8-4CA6-9655-FA2135D042D9}"/>
              </a:ext>
            </a:extLst>
          </p:cNvPr>
          <p:cNvSpPr/>
          <p:nvPr/>
        </p:nvSpPr>
        <p:spPr>
          <a:xfrm>
            <a:off x="8604448" y="4012850"/>
            <a:ext cx="358377" cy="323500"/>
          </a:xfrm>
          <a:prstGeom prst="flowChartProcess">
            <a:avLst/>
          </a:prstGeom>
          <a:solidFill>
            <a:srgbClr val="7030A0"/>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dirty="0">
                <a:solidFill>
                  <a:prstClr val="white"/>
                </a:solidFill>
                <a:latin typeface="Arial"/>
              </a:rPr>
              <a:t>Raw Data</a:t>
            </a:r>
            <a:endParaRPr kumimoji="0" lang="en-GB" sz="5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62151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254524" y="-20538"/>
            <a:ext cx="8432276" cy="637580"/>
          </a:xfrm>
        </p:spPr>
        <p:txBody>
          <a:bodyPr>
            <a:normAutofit fontScale="90000"/>
          </a:bodyPr>
          <a:lstStyle/>
          <a:p>
            <a:r>
              <a:rPr lang="en-GB" dirty="0"/>
              <a:t> 8.3 XRN5152 – Minor Release Drop 7 -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4525" y="560358"/>
          <a:ext cx="8634953" cy="4315648"/>
        </p:xfrm>
        <a:graphic>
          <a:graphicData uri="http://schemas.openxmlformats.org/drawingml/2006/table">
            <a:tbl>
              <a:tblPr firstRow="1" bandRow="1"/>
              <a:tblGrid>
                <a:gridCol w="1216358">
                  <a:extLst>
                    <a:ext uri="{9D8B030D-6E8A-4147-A177-3AD203B41FA5}">
                      <a16:colId xmlns:a16="http://schemas.microsoft.com/office/drawing/2014/main" val="20000"/>
                    </a:ext>
                  </a:extLst>
                </a:gridCol>
                <a:gridCol w="1889989">
                  <a:extLst>
                    <a:ext uri="{9D8B030D-6E8A-4147-A177-3AD203B41FA5}">
                      <a16:colId xmlns:a16="http://schemas.microsoft.com/office/drawing/2014/main" val="20001"/>
                    </a:ext>
                  </a:extLst>
                </a:gridCol>
                <a:gridCol w="1849353">
                  <a:extLst>
                    <a:ext uri="{9D8B030D-6E8A-4147-A177-3AD203B41FA5}">
                      <a16:colId xmlns:a16="http://schemas.microsoft.com/office/drawing/2014/main" val="20002"/>
                    </a:ext>
                  </a:extLst>
                </a:gridCol>
                <a:gridCol w="1880996">
                  <a:extLst>
                    <a:ext uri="{9D8B030D-6E8A-4147-A177-3AD203B41FA5}">
                      <a16:colId xmlns:a16="http://schemas.microsoft.com/office/drawing/2014/main" val="20003"/>
                    </a:ext>
                  </a:extLst>
                </a:gridCol>
                <a:gridCol w="1798257">
                  <a:extLst>
                    <a:ext uri="{9D8B030D-6E8A-4147-A177-3AD203B41FA5}">
                      <a16:colId xmlns:a16="http://schemas.microsoft.com/office/drawing/2014/main" val="20004"/>
                    </a:ext>
                  </a:extLst>
                </a:gridCol>
              </a:tblGrid>
              <a:tr h="411793">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01/05/20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60609">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8945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39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11416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Three changes in XRN5152 Minor Release Drop 7 to be implemented on 04/07/2020:</a:t>
                      </a:r>
                    </a:p>
                    <a:p>
                      <a:pPr marL="285750" indent="-285750">
                        <a:buFont typeface="Wingdings" panose="05000000000000000000" pitchFamily="2" charset="2"/>
                        <a:buChar char="Ø"/>
                      </a:pPr>
                      <a:r>
                        <a:rPr lang="en-GB" sz="900" dirty="0"/>
                        <a:t>XRN5036 – Updates to Must Read Process (removes AMR and SMART from Must Read contacts - precursor to Nov 2020)</a:t>
                      </a:r>
                    </a:p>
                    <a:p>
                      <a:pPr marL="285750" indent="-285750">
                        <a:buFont typeface="Wingdings" panose="05000000000000000000" pitchFamily="2" charset="2"/>
                        <a:buChar char="Ø"/>
                      </a:pPr>
                      <a:r>
                        <a:rPr lang="en-GB" sz="900" dirty="0"/>
                        <a:t>XRN4989 – Online Solution for Credit Interest Process (to automatically issue the supporting info through IX)</a:t>
                      </a:r>
                    </a:p>
                    <a:p>
                      <a:pPr marL="285750" indent="-285750">
                        <a:buFont typeface="Wingdings" panose="05000000000000000000" pitchFamily="2" charset="2"/>
                        <a:buChar char="Ø"/>
                      </a:pPr>
                      <a:r>
                        <a:rPr lang="en-GB" sz="900" dirty="0"/>
                        <a:t>XRN5065 – Addition of Email Address to DES Last Accessed Report (security enhancement)</a:t>
                      </a:r>
                    </a:p>
                    <a:p>
                      <a:pPr marL="17145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 / Implementation Date Approval received from ChMC – 08/04/20</a:t>
                      </a:r>
                    </a:p>
                    <a:p>
                      <a:pPr marL="17145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Capture Phase Completed / Impacts Assessments produced / signed-off – 03/04/20</a:t>
                      </a:r>
                    </a:p>
                    <a:p>
                      <a:pPr marL="17145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Design Phase Completed / Signed off – 24/04/20</a:t>
                      </a:r>
                    </a:p>
                    <a:p>
                      <a:pPr marL="17145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Detailed planning to commence – w/c 01/05/20</a:t>
                      </a:r>
                    </a:p>
                    <a:p>
                      <a:pPr marL="17145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Build Phase started – w/c 20/04/20</a:t>
                      </a:r>
                    </a:p>
                    <a:p>
                      <a:pPr marL="17145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Change Pack due to be drafted for Internal review by 04/05/20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43599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XRN4989 - </a:t>
                      </a:r>
                      <a:r>
                        <a:rPr lang="en-US" sz="1050" b="0" i="0" u="none" strike="noStrike" kern="1200" dirty="0">
                          <a:solidFill>
                            <a:schemeClr val="dk1"/>
                          </a:solidFill>
                          <a:effectLst/>
                          <a:latin typeface="+mn-lt"/>
                          <a:ea typeface="+mn-ea"/>
                          <a:cs typeface="+mn-cs"/>
                        </a:rPr>
                        <a:t>There is a risk that DSG (planned for 27/04/2020) will not support the change to the IX route and decide for this change to be scoped into the next UK Link Release</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3183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Changes are being delivered as part of Minor Release Budget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BER for ChMC approval – 13/05/20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431833">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and Business Process Users to support testing phase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956376" y="1419622"/>
            <a:ext cx="245433" cy="2538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2267744" y="141962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248717" y="1421364"/>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4" name="Oval 13">
            <a:extLst>
              <a:ext uri="{FF2B5EF4-FFF2-40B4-BE49-F238E27FC236}">
                <a16:creationId xmlns:a16="http://schemas.microsoft.com/office/drawing/2014/main" id="{9D207D77-40A5-468F-B366-AEDF36545FBF}"/>
              </a:ext>
            </a:extLst>
          </p:cNvPr>
          <p:cNvSpPr/>
          <p:nvPr/>
        </p:nvSpPr>
        <p:spPr>
          <a:xfrm>
            <a:off x="5999272" y="141962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Tree>
    <p:extLst>
      <p:ext uri="{BB962C8B-B14F-4D97-AF65-F5344CB8AC3E}">
        <p14:creationId xmlns:p14="http://schemas.microsoft.com/office/powerpoint/2010/main" val="1322450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XRN5152 – Minor Release Drop 7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3" y="704767"/>
            <a:ext cx="9036496" cy="1600438"/>
          </a:xfrm>
          <a:prstGeom prst="rect">
            <a:avLst/>
          </a:prstGeom>
          <a:noFill/>
        </p:spPr>
        <p:txBody>
          <a:bodyPr wrap="square" rtlCol="0">
            <a:spAutoFit/>
          </a:bodyPr>
          <a:lstStyle/>
          <a:p>
            <a:r>
              <a:rPr lang="en-GB" sz="1000" b="1" dirty="0">
                <a:solidFill>
                  <a:srgbClr val="1D3E61"/>
                </a:solidFill>
              </a:rPr>
              <a:t>Key Dates:</a:t>
            </a:r>
          </a:p>
          <a:p>
            <a:pPr marL="285743" indent="-285743">
              <a:buFont typeface="Arial" panose="020B0604020202020204" pitchFamily="34" charset="0"/>
              <a:buChar char="•"/>
            </a:pPr>
            <a:r>
              <a:rPr lang="en-GB" sz="1000" b="1" dirty="0">
                <a:solidFill>
                  <a:srgbClr val="1D3E61"/>
                </a:solidFill>
              </a:rPr>
              <a:t>Impact Assessment Completed / signed off – 03/04/20</a:t>
            </a:r>
          </a:p>
          <a:p>
            <a:pPr marL="285743" indent="-285743">
              <a:buFont typeface="Arial" panose="020B0604020202020204" pitchFamily="34" charset="0"/>
              <a:buChar char="•"/>
            </a:pPr>
            <a:r>
              <a:rPr lang="en-GB" sz="1000" b="1" dirty="0">
                <a:solidFill>
                  <a:srgbClr val="1D3E61"/>
                </a:solidFill>
              </a:rPr>
              <a:t>Design Complete / signed off – 20/04/20 </a:t>
            </a:r>
          </a:p>
          <a:p>
            <a:pPr marL="285743" indent="-285743">
              <a:buFont typeface="Arial" panose="020B0604020202020204" pitchFamily="34" charset="0"/>
              <a:buChar char="•"/>
            </a:pPr>
            <a:r>
              <a:rPr lang="en-GB" sz="1000" b="1" dirty="0">
                <a:solidFill>
                  <a:srgbClr val="1D3E61"/>
                </a:solidFill>
              </a:rPr>
              <a:t>Build Complete MiRD7– 01/05/20</a:t>
            </a:r>
          </a:p>
          <a:p>
            <a:pPr marL="285743" indent="-285743">
              <a:buFont typeface="Arial" panose="020B0604020202020204" pitchFamily="34" charset="0"/>
              <a:buChar char="•"/>
            </a:pPr>
            <a:r>
              <a:rPr lang="en-GB" sz="1000" b="1" dirty="0">
                <a:solidFill>
                  <a:srgbClr val="1D3E61"/>
                </a:solidFill>
              </a:rPr>
              <a:t>Testing Complete – 19/06/20</a:t>
            </a:r>
          </a:p>
          <a:p>
            <a:pPr marL="285743" indent="-285743">
              <a:buFont typeface="Arial" panose="020B0604020202020204" pitchFamily="34" charset="0"/>
              <a:buChar char="•"/>
            </a:pPr>
            <a:r>
              <a:rPr lang="en-GB" sz="1000" b="1" dirty="0">
                <a:solidFill>
                  <a:srgbClr val="1D3E61"/>
                </a:solidFill>
              </a:rPr>
              <a:t>Implementation Complete – 04/07/20</a:t>
            </a:r>
          </a:p>
          <a:p>
            <a:pPr marL="285743" indent="-285743">
              <a:buFont typeface="Arial" panose="020B0604020202020204" pitchFamily="34" charset="0"/>
              <a:buChar char="•"/>
            </a:pPr>
            <a:r>
              <a:rPr lang="en-GB" sz="1000" b="1" dirty="0">
                <a:solidFill>
                  <a:srgbClr val="1D3E61"/>
                </a:solidFill>
              </a:rPr>
              <a:t>PIS Complete – 17/07/20</a:t>
            </a:r>
          </a:p>
          <a:p>
            <a:pPr marL="285743" indent="-285743">
              <a:buFont typeface="Arial" panose="020B0604020202020204" pitchFamily="34" charset="0"/>
              <a:buChar char="•"/>
            </a:pPr>
            <a:endParaRPr lang="en-GB" sz="1000" b="1" dirty="0">
              <a:solidFill>
                <a:srgbClr val="1D3E61"/>
              </a:solidFill>
            </a:endParaRPr>
          </a:p>
          <a:p>
            <a:r>
              <a:rPr lang="en-GB" sz="800" b="1" i="1" dirty="0">
                <a:solidFill>
                  <a:schemeClr val="accent1"/>
                </a:solidFill>
              </a:rPr>
              <a:t>Dates now baselined following completion of detailed design</a:t>
            </a:r>
            <a:endParaRPr lang="en-GB" sz="800" i="1" dirty="0">
              <a:solidFill>
                <a:schemeClr val="accent1"/>
              </a:solidFill>
            </a:endParaRPr>
          </a:p>
          <a:p>
            <a:endParaRPr lang="en-GB" sz="1000" b="1" dirty="0">
              <a:solidFill>
                <a:srgbClr val="1D3E61"/>
              </a:solidFill>
            </a:endParaRPr>
          </a:p>
        </p:txBody>
      </p:sp>
      <p:pic>
        <p:nvPicPr>
          <p:cNvPr id="4" name="Picture 3">
            <a:extLst>
              <a:ext uri="{FF2B5EF4-FFF2-40B4-BE49-F238E27FC236}">
                <a16:creationId xmlns:a16="http://schemas.microsoft.com/office/drawing/2014/main" id="{68E397C8-4EC2-4DB3-BAB4-75D62B360FEB}"/>
              </a:ext>
            </a:extLst>
          </p:cNvPr>
          <p:cNvPicPr>
            <a:picLocks noChangeAspect="1"/>
          </p:cNvPicPr>
          <p:nvPr/>
        </p:nvPicPr>
        <p:blipFill>
          <a:blip r:embed="rId2"/>
          <a:stretch>
            <a:fillRect/>
          </a:stretch>
        </p:blipFill>
        <p:spPr>
          <a:xfrm>
            <a:off x="683568" y="2139702"/>
            <a:ext cx="7990596" cy="2664296"/>
          </a:xfrm>
          <a:prstGeom prst="rect">
            <a:avLst/>
          </a:prstGeom>
        </p:spPr>
      </p:pic>
    </p:spTree>
    <p:extLst>
      <p:ext uri="{BB962C8B-B14F-4D97-AF65-F5344CB8AC3E}">
        <p14:creationId xmlns:p14="http://schemas.microsoft.com/office/powerpoint/2010/main" val="24919330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fontScale="90000"/>
          </a:bodyPr>
          <a:lstStyle/>
          <a:p>
            <a:r>
              <a:rPr lang="en-GB" dirty="0"/>
              <a:t>8.4 UK Link Releases Update – For Information</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May 2020 CHMC</a:t>
            </a:r>
          </a:p>
        </p:txBody>
      </p:sp>
    </p:spTree>
    <p:extLst>
      <p:ext uri="{BB962C8B-B14F-4D97-AF65-F5344CB8AC3E}">
        <p14:creationId xmlns:p14="http://schemas.microsoft.com/office/powerpoint/2010/main" val="3129107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5800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49545"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2994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631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761711"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flipH="1">
            <a:off x="1115942" y="1346662"/>
            <a:ext cx="46039" cy="34812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normAutofit/>
          </a:bodyPr>
          <a:lstStyle/>
          <a:p>
            <a:r>
              <a:rPr lang="en-GB" sz="2175" dirty="0"/>
              <a:t>2020/2021 UK Link Governance Timeline</a:t>
            </a:r>
          </a:p>
        </p:txBody>
      </p:sp>
      <p:graphicFrame>
        <p:nvGraphicFramePr>
          <p:cNvPr id="17" name="Table 16"/>
          <p:cNvGraphicFramePr>
            <a:graphicFrameLocks noGrp="1"/>
          </p:cNvGraphicFramePr>
          <p:nvPr>
            <p:extLst/>
          </p:nvPr>
        </p:nvGraphicFramePr>
        <p:xfrm>
          <a:off x="467544" y="1163782"/>
          <a:ext cx="9000992"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gridCol w="346192">
                  <a:extLst>
                    <a:ext uri="{9D8B030D-6E8A-4147-A177-3AD203B41FA5}">
                      <a16:colId xmlns:a16="http://schemas.microsoft.com/office/drawing/2014/main" val="20024"/>
                    </a:ext>
                  </a:extLst>
                </a:gridCol>
                <a:gridCol w="346192">
                  <a:extLst>
                    <a:ext uri="{9D8B030D-6E8A-4147-A177-3AD203B41FA5}">
                      <a16:colId xmlns:a16="http://schemas.microsoft.com/office/drawing/2014/main" val="20025"/>
                    </a:ext>
                  </a:extLst>
                </a:gridCol>
              </a:tblGrid>
              <a:tr h="182880">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endParaRPr lang="en-GB" sz="600" dirty="0"/>
                    </a:p>
                  </a:txBody>
                  <a:tcPr anchor="ctr">
                    <a:noFill/>
                  </a:tcPr>
                </a:tc>
                <a:tc>
                  <a:txBody>
                    <a:bodyPr/>
                    <a:lstStyle/>
                    <a:p>
                      <a:pPr algn="ctr"/>
                      <a:endParaRPr lang="en-GB" sz="600" dirty="0"/>
                    </a:p>
                  </a:txBody>
                  <a:tcPr anchor="c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395535" y="682260"/>
          <a:ext cx="8424934" cy="305314"/>
        </p:xfrm>
        <a:graphic>
          <a:graphicData uri="http://schemas.openxmlformats.org/drawingml/2006/table">
            <a:tbl>
              <a:tblPr firstRow="1" bandRow="1">
                <a:tableStyleId>{5C22544A-7EE6-4342-B048-85BDC9FD1C3A}</a:tableStyleId>
              </a:tblPr>
              <a:tblGrid>
                <a:gridCol w="4322357">
                  <a:extLst>
                    <a:ext uri="{9D8B030D-6E8A-4147-A177-3AD203B41FA5}">
                      <a16:colId xmlns:a16="http://schemas.microsoft.com/office/drawing/2014/main" val="20000"/>
                    </a:ext>
                  </a:extLst>
                </a:gridCol>
                <a:gridCol w="4102577">
                  <a:extLst>
                    <a:ext uri="{9D8B030D-6E8A-4147-A177-3AD203B41FA5}">
                      <a16:colId xmlns:a16="http://schemas.microsoft.com/office/drawing/2014/main" val="20001"/>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TextBox 80"/>
          <p:cNvSpPr txBox="1"/>
          <p:nvPr/>
        </p:nvSpPr>
        <p:spPr>
          <a:xfrm>
            <a:off x="16799" y="4543917"/>
            <a:ext cx="8640960" cy="584775"/>
          </a:xfrm>
          <a:prstGeom prst="rect">
            <a:avLst/>
          </a:prstGeom>
          <a:noFill/>
        </p:spPr>
        <p:txBody>
          <a:bodyPr wrap="square" rtlCol="0">
            <a:spAutoFit/>
          </a:bodyPr>
          <a:lstStyle/>
          <a:p>
            <a:pPr defTabSz="914378"/>
            <a:endParaRPr lang="en-GB" sz="800" b="1" dirty="0">
              <a:solidFill>
                <a:prstClr val="black"/>
              </a:solidFill>
              <a:latin typeface="Arial"/>
            </a:endParaRPr>
          </a:p>
          <a:p>
            <a:pPr marL="171446" indent="-171446" defTabSz="914378">
              <a:buFont typeface="Arial" panose="020B0604020202020204" pitchFamily="34" charset="0"/>
              <a:buChar char="•"/>
            </a:pPr>
            <a:r>
              <a:rPr lang="en-GB" sz="800" b="1" dirty="0">
                <a:solidFill>
                  <a:prstClr val="black"/>
                </a:solidFill>
                <a:latin typeface="Arial"/>
              </a:rPr>
              <a:t>Please note that this slide includes potential activity within UK Link over the next 24 months</a:t>
            </a:r>
          </a:p>
          <a:p>
            <a:pPr marL="171446" indent="-171446" defTabSz="914378">
              <a:buFont typeface="Arial" panose="020B0604020202020204" pitchFamily="34" charset="0"/>
              <a:buChar char="•"/>
            </a:pPr>
            <a:r>
              <a:rPr lang="en-GB" sz="800" b="1" dirty="0">
                <a:solidFill>
                  <a:prstClr val="black"/>
                </a:solidFill>
                <a:latin typeface="Arial"/>
              </a:rPr>
              <a:t>Assumes 3x Minor Releases required prior to April 2021</a:t>
            </a:r>
          </a:p>
          <a:p>
            <a:pPr marL="171446" indent="-171446" defTabSz="914378">
              <a:buFont typeface="Arial" panose="020B0604020202020204" pitchFamily="34" charset="0"/>
              <a:buChar char="•"/>
            </a:pPr>
            <a:endParaRPr lang="en-GB" sz="800" b="1" dirty="0">
              <a:solidFill>
                <a:prstClr val="black"/>
              </a:solidFill>
              <a:latin typeface="Arial"/>
            </a:endParaRPr>
          </a:p>
        </p:txBody>
      </p:sp>
      <p:sp>
        <p:nvSpPr>
          <p:cNvPr id="101" name="TextBox 100"/>
          <p:cNvSpPr txBox="1"/>
          <p:nvPr/>
        </p:nvSpPr>
        <p:spPr>
          <a:xfrm>
            <a:off x="1161981" y="1385867"/>
            <a:ext cx="1129841" cy="307777"/>
          </a:xfrm>
          <a:prstGeom prst="rect">
            <a:avLst/>
          </a:prstGeom>
          <a:noFill/>
        </p:spPr>
        <p:txBody>
          <a:bodyPr wrap="square" rtlCol="0">
            <a:spAutoFit/>
          </a:bodyPr>
          <a:lstStyle/>
          <a:p>
            <a:pPr algn="ctr" defTabSz="914378"/>
            <a:r>
              <a:rPr lang="en-GB" sz="700" dirty="0">
                <a:solidFill>
                  <a:prstClr val="white">
                    <a:lumMod val="95000"/>
                  </a:prstClr>
                </a:solidFill>
                <a:latin typeface="Arial"/>
              </a:rPr>
              <a:t>BER Approval</a:t>
            </a:r>
          </a:p>
          <a:p>
            <a:pPr algn="ctr" defTabSz="914378"/>
            <a:r>
              <a:rPr lang="en-GB" sz="700" dirty="0">
                <a:solidFill>
                  <a:prstClr val="white">
                    <a:lumMod val="95000"/>
                  </a:prstClr>
                </a:solidFill>
                <a:latin typeface="Arial"/>
              </a:rPr>
              <a:t>10/04/18 </a:t>
            </a:r>
          </a:p>
        </p:txBody>
      </p:sp>
      <p:sp>
        <p:nvSpPr>
          <p:cNvPr id="119" name="Rectangle 118"/>
          <p:cNvSpPr/>
          <p:nvPr/>
        </p:nvSpPr>
        <p:spPr>
          <a:xfrm>
            <a:off x="525671" y="2668067"/>
            <a:ext cx="8222405" cy="227955"/>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20" name="TextBox 119"/>
          <p:cNvSpPr txBox="1"/>
          <p:nvPr/>
        </p:nvSpPr>
        <p:spPr>
          <a:xfrm>
            <a:off x="4410218" y="2540312"/>
            <a:ext cx="1492300" cy="307777"/>
          </a:xfrm>
          <a:prstGeom prst="rect">
            <a:avLst/>
          </a:prstGeom>
          <a:noFill/>
        </p:spPr>
        <p:txBody>
          <a:bodyPr wrap="square" rtlCol="0">
            <a:spAutoFit/>
          </a:bodyPr>
          <a:lstStyle/>
          <a:p>
            <a:pPr algn="ctr" defTabSz="914378"/>
            <a:r>
              <a:rPr lang="en-GB" sz="700" dirty="0">
                <a:solidFill>
                  <a:schemeClr val="bg1"/>
                </a:solidFill>
                <a:latin typeface="Arial"/>
              </a:rPr>
              <a:t>Governance Approval dates tbc…</a:t>
            </a:r>
          </a:p>
        </p:txBody>
      </p:sp>
      <p:sp>
        <p:nvSpPr>
          <p:cNvPr id="121" name="5-Point Star 120"/>
          <p:cNvSpPr/>
          <p:nvPr/>
        </p:nvSpPr>
        <p:spPr>
          <a:xfrm>
            <a:off x="7544541" y="1650108"/>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2" name="5-Point Star 121"/>
          <p:cNvSpPr/>
          <p:nvPr/>
        </p:nvSpPr>
        <p:spPr>
          <a:xfrm>
            <a:off x="7542323" y="2296962"/>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srgbClr val="FFC000"/>
              </a:solidFill>
              <a:latin typeface="Arial"/>
            </a:endParaRPr>
          </a:p>
        </p:txBody>
      </p:sp>
      <p:sp>
        <p:nvSpPr>
          <p:cNvPr id="123" name="5-Point Star 122"/>
          <p:cNvSpPr/>
          <p:nvPr/>
        </p:nvSpPr>
        <p:spPr>
          <a:xfrm>
            <a:off x="7544541" y="2010469"/>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24" name="TextBox 123"/>
          <p:cNvSpPr txBox="1"/>
          <p:nvPr/>
        </p:nvSpPr>
        <p:spPr>
          <a:xfrm>
            <a:off x="7959084" y="1708234"/>
            <a:ext cx="648072" cy="215444"/>
          </a:xfrm>
          <a:prstGeom prst="rect">
            <a:avLst/>
          </a:prstGeom>
          <a:noFill/>
        </p:spPr>
        <p:txBody>
          <a:bodyPr wrap="square" rtlCol="0">
            <a:spAutoFit/>
          </a:bodyPr>
          <a:lstStyle/>
          <a:p>
            <a:pPr defTabSz="914378"/>
            <a:r>
              <a:rPr lang="en-GB" sz="800" dirty="0">
                <a:solidFill>
                  <a:prstClr val="black"/>
                </a:solidFill>
                <a:latin typeface="Arial"/>
              </a:rPr>
              <a:t>On track</a:t>
            </a:r>
          </a:p>
        </p:txBody>
      </p:sp>
      <p:sp>
        <p:nvSpPr>
          <p:cNvPr id="125" name="TextBox 124"/>
          <p:cNvSpPr txBox="1"/>
          <p:nvPr/>
        </p:nvSpPr>
        <p:spPr>
          <a:xfrm>
            <a:off x="7995490" y="2322016"/>
            <a:ext cx="558316" cy="215444"/>
          </a:xfrm>
          <a:prstGeom prst="rect">
            <a:avLst/>
          </a:prstGeom>
          <a:noFill/>
        </p:spPr>
        <p:txBody>
          <a:bodyPr wrap="square" rtlCol="0">
            <a:spAutoFit/>
          </a:bodyPr>
          <a:lstStyle/>
          <a:p>
            <a:pPr defTabSz="914378"/>
            <a:r>
              <a:rPr lang="en-GB" sz="800" dirty="0">
                <a:solidFill>
                  <a:prstClr val="black"/>
                </a:solidFill>
                <a:latin typeface="Arial"/>
              </a:rPr>
              <a:t>At risk</a:t>
            </a:r>
          </a:p>
        </p:txBody>
      </p:sp>
      <p:sp>
        <p:nvSpPr>
          <p:cNvPr id="126" name="TextBox 125"/>
          <p:cNvSpPr txBox="1"/>
          <p:nvPr/>
        </p:nvSpPr>
        <p:spPr>
          <a:xfrm>
            <a:off x="7308305" y="1461434"/>
            <a:ext cx="792088" cy="246221"/>
          </a:xfrm>
          <a:prstGeom prst="rect">
            <a:avLst/>
          </a:prstGeom>
          <a:noFill/>
        </p:spPr>
        <p:txBody>
          <a:bodyPr wrap="square" rtlCol="0">
            <a:spAutoFit/>
          </a:bodyPr>
          <a:lstStyle/>
          <a:p>
            <a:pPr defTabSz="914378"/>
            <a:r>
              <a:rPr lang="en-GB" sz="1000" b="1" dirty="0">
                <a:solidFill>
                  <a:prstClr val="black"/>
                </a:solidFill>
                <a:latin typeface="Arial"/>
              </a:rPr>
              <a:t>Key:</a:t>
            </a:r>
          </a:p>
        </p:txBody>
      </p:sp>
      <p:sp>
        <p:nvSpPr>
          <p:cNvPr id="127" name="TextBox 126"/>
          <p:cNvSpPr txBox="1"/>
          <p:nvPr/>
        </p:nvSpPr>
        <p:spPr>
          <a:xfrm>
            <a:off x="7943641" y="2020901"/>
            <a:ext cx="1080120" cy="215444"/>
          </a:xfrm>
          <a:prstGeom prst="rect">
            <a:avLst/>
          </a:prstGeom>
          <a:noFill/>
        </p:spPr>
        <p:txBody>
          <a:bodyPr wrap="square" rtlCol="0">
            <a:spAutoFit/>
          </a:bodyPr>
          <a:lstStyle/>
          <a:p>
            <a:pPr defTabSz="914378"/>
            <a:r>
              <a:rPr lang="en-GB" sz="800" dirty="0">
                <a:solidFill>
                  <a:prstClr val="black"/>
                </a:solidFill>
                <a:latin typeface="Arial"/>
              </a:rPr>
              <a:t>Complete</a:t>
            </a:r>
          </a:p>
        </p:txBody>
      </p:sp>
      <p:sp>
        <p:nvSpPr>
          <p:cNvPr id="100" name="Rectangle 99"/>
          <p:cNvSpPr/>
          <p:nvPr/>
        </p:nvSpPr>
        <p:spPr>
          <a:xfrm>
            <a:off x="539340" y="1711614"/>
            <a:ext cx="2362568"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1" name="Rectangle 110"/>
          <p:cNvSpPr/>
          <p:nvPr/>
        </p:nvSpPr>
        <p:spPr>
          <a:xfrm>
            <a:off x="522237" y="2305683"/>
            <a:ext cx="4135637" cy="236900"/>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3" name="5-Point Star 112"/>
          <p:cNvSpPr/>
          <p:nvPr/>
        </p:nvSpPr>
        <p:spPr>
          <a:xfrm>
            <a:off x="1944407" y="2358057"/>
            <a:ext cx="189516" cy="141646"/>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36" name="TextBox 135"/>
          <p:cNvSpPr txBox="1"/>
          <p:nvPr/>
        </p:nvSpPr>
        <p:spPr>
          <a:xfrm>
            <a:off x="1256842" y="2301428"/>
            <a:ext cx="856327" cy="276999"/>
          </a:xfrm>
          <a:prstGeom prst="rect">
            <a:avLst/>
          </a:prstGeom>
          <a:noFill/>
        </p:spPr>
        <p:txBody>
          <a:bodyPr wrap="square" rtlCol="0">
            <a:spAutoFit/>
          </a:bodyPr>
          <a:lstStyle/>
          <a:p>
            <a:pPr algn="ctr" defTabSz="914378"/>
            <a:r>
              <a:rPr lang="en-GB" sz="600" dirty="0">
                <a:solidFill>
                  <a:prstClr val="white"/>
                </a:solidFill>
                <a:latin typeface="Arial"/>
              </a:rPr>
              <a:t>BER Approval</a:t>
            </a:r>
          </a:p>
          <a:p>
            <a:pPr algn="ctr" defTabSz="914378"/>
            <a:r>
              <a:rPr lang="en-GB" sz="600" dirty="0">
                <a:solidFill>
                  <a:prstClr val="white"/>
                </a:solidFill>
                <a:latin typeface="Arial"/>
              </a:rPr>
              <a:t>May-20</a:t>
            </a:r>
          </a:p>
        </p:txBody>
      </p:sp>
      <p:sp>
        <p:nvSpPr>
          <p:cNvPr id="108" name="Rectangle 107">
            <a:extLst>
              <a:ext uri="{FF2B5EF4-FFF2-40B4-BE49-F238E27FC236}">
                <a16:creationId xmlns:a16="http://schemas.microsoft.com/office/drawing/2014/main" id="{E575E5C2-E349-46EB-8DF7-EACD4F0CF971}"/>
              </a:ext>
            </a:extLst>
          </p:cNvPr>
          <p:cNvSpPr/>
          <p:nvPr/>
        </p:nvSpPr>
        <p:spPr>
          <a:xfrm>
            <a:off x="537943" y="4310728"/>
            <a:ext cx="8264143" cy="23107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CSSC activity</a:t>
            </a:r>
          </a:p>
        </p:txBody>
      </p:sp>
      <p:sp>
        <p:nvSpPr>
          <p:cNvPr id="109" name="Rectangle 108">
            <a:extLst>
              <a:ext uri="{FF2B5EF4-FFF2-40B4-BE49-F238E27FC236}">
                <a16:creationId xmlns:a16="http://schemas.microsoft.com/office/drawing/2014/main" id="{8853335F-133D-400A-BAF7-720FFE1C4BCB}"/>
              </a:ext>
            </a:extLst>
          </p:cNvPr>
          <p:cNvSpPr/>
          <p:nvPr/>
        </p:nvSpPr>
        <p:spPr>
          <a:xfrm>
            <a:off x="95938" y="4286257"/>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CSSC</a:t>
            </a:r>
          </a:p>
        </p:txBody>
      </p:sp>
      <p:sp>
        <p:nvSpPr>
          <p:cNvPr id="135" name="5-Point Star 120">
            <a:extLst>
              <a:ext uri="{FF2B5EF4-FFF2-40B4-BE49-F238E27FC236}">
                <a16:creationId xmlns:a16="http://schemas.microsoft.com/office/drawing/2014/main" id="{A2184E67-6614-4C1F-A78C-AC0EF4A0AE42}"/>
              </a:ext>
            </a:extLst>
          </p:cNvPr>
          <p:cNvSpPr/>
          <p:nvPr/>
        </p:nvSpPr>
        <p:spPr>
          <a:xfrm>
            <a:off x="1228167" y="2342766"/>
            <a:ext cx="203707" cy="17894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45" name="5-Point Star 144"/>
          <p:cNvSpPr/>
          <p:nvPr/>
        </p:nvSpPr>
        <p:spPr>
          <a:xfrm>
            <a:off x="890303" y="2353248"/>
            <a:ext cx="211299" cy="161177"/>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6" name="TextBox 5">
            <a:extLst>
              <a:ext uri="{FF2B5EF4-FFF2-40B4-BE49-F238E27FC236}">
                <a16:creationId xmlns:a16="http://schemas.microsoft.com/office/drawing/2014/main" id="{ED44F9FB-80E7-48EA-9EAD-B168C08E09F2}"/>
              </a:ext>
            </a:extLst>
          </p:cNvPr>
          <p:cNvSpPr txBox="1"/>
          <p:nvPr/>
        </p:nvSpPr>
        <p:spPr>
          <a:xfrm>
            <a:off x="473308" y="2037865"/>
            <a:ext cx="822943" cy="276999"/>
          </a:xfrm>
          <a:prstGeom prst="rect">
            <a:avLst/>
          </a:prstGeom>
          <a:noFill/>
        </p:spPr>
        <p:txBody>
          <a:bodyPr wrap="square" rtlCol="0">
            <a:spAutoFit/>
          </a:bodyPr>
          <a:lstStyle/>
          <a:p>
            <a:r>
              <a:rPr lang="en-GB" sz="600" dirty="0"/>
              <a:t>Scope approved – Feb ChMC</a:t>
            </a:r>
          </a:p>
        </p:txBody>
      </p:sp>
      <p:sp>
        <p:nvSpPr>
          <p:cNvPr id="7" name="TextBox 6">
            <a:extLst>
              <a:ext uri="{FF2B5EF4-FFF2-40B4-BE49-F238E27FC236}">
                <a16:creationId xmlns:a16="http://schemas.microsoft.com/office/drawing/2014/main" id="{7E75F3A1-C71B-40AA-AF49-A649BE790EC2}"/>
              </a:ext>
            </a:extLst>
          </p:cNvPr>
          <p:cNvSpPr txBox="1"/>
          <p:nvPr/>
        </p:nvSpPr>
        <p:spPr>
          <a:xfrm>
            <a:off x="1078716" y="2030784"/>
            <a:ext cx="784862" cy="276999"/>
          </a:xfrm>
          <a:prstGeom prst="rect">
            <a:avLst/>
          </a:prstGeom>
          <a:noFill/>
        </p:spPr>
        <p:txBody>
          <a:bodyPr wrap="square" rtlCol="0">
            <a:spAutoFit/>
          </a:bodyPr>
          <a:lstStyle/>
          <a:p>
            <a:r>
              <a:rPr lang="en-GB" sz="600" dirty="0"/>
              <a:t>EQR Approved – March ChMC</a:t>
            </a:r>
          </a:p>
        </p:txBody>
      </p:sp>
      <p:sp>
        <p:nvSpPr>
          <p:cNvPr id="83" name="Rectangle 82">
            <a:extLst>
              <a:ext uri="{FF2B5EF4-FFF2-40B4-BE49-F238E27FC236}">
                <a16:creationId xmlns:a16="http://schemas.microsoft.com/office/drawing/2014/main" id="{C179799D-47D4-4760-9E7A-6E1168AA4BA8}"/>
              </a:ext>
            </a:extLst>
          </p:cNvPr>
          <p:cNvSpPr/>
          <p:nvPr/>
        </p:nvSpPr>
        <p:spPr>
          <a:xfrm>
            <a:off x="1497099" y="1403731"/>
            <a:ext cx="1374127" cy="22932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600" dirty="0">
              <a:solidFill>
                <a:prstClr val="white"/>
              </a:solidFill>
              <a:latin typeface="Arial"/>
            </a:endParaRPr>
          </a:p>
        </p:txBody>
      </p:sp>
      <p:sp>
        <p:nvSpPr>
          <p:cNvPr id="84" name="5-Point Star 144">
            <a:extLst>
              <a:ext uri="{FF2B5EF4-FFF2-40B4-BE49-F238E27FC236}">
                <a16:creationId xmlns:a16="http://schemas.microsoft.com/office/drawing/2014/main" id="{32F2A9EC-7C84-4596-9006-861421FF2E8F}"/>
              </a:ext>
            </a:extLst>
          </p:cNvPr>
          <p:cNvSpPr/>
          <p:nvPr/>
        </p:nvSpPr>
        <p:spPr>
          <a:xfrm>
            <a:off x="1540937" y="1408901"/>
            <a:ext cx="248240" cy="163563"/>
          </a:xfrm>
          <a:prstGeom prst="star5">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3" name="TextBox 2">
            <a:extLst>
              <a:ext uri="{FF2B5EF4-FFF2-40B4-BE49-F238E27FC236}">
                <a16:creationId xmlns:a16="http://schemas.microsoft.com/office/drawing/2014/main" id="{67F5C136-2A4E-46FB-A3C0-1C226FC94229}"/>
              </a:ext>
            </a:extLst>
          </p:cNvPr>
          <p:cNvSpPr txBox="1"/>
          <p:nvPr/>
        </p:nvSpPr>
        <p:spPr>
          <a:xfrm>
            <a:off x="756713" y="1373417"/>
            <a:ext cx="773423" cy="276999"/>
          </a:xfrm>
          <a:prstGeom prst="rect">
            <a:avLst/>
          </a:prstGeom>
          <a:noFill/>
        </p:spPr>
        <p:txBody>
          <a:bodyPr wrap="square" rtlCol="0">
            <a:spAutoFit/>
          </a:bodyPr>
          <a:lstStyle/>
          <a:p>
            <a:r>
              <a:rPr lang="en-GB" sz="600" dirty="0"/>
              <a:t>Scope Approved – April </a:t>
            </a:r>
            <a:r>
              <a:rPr lang="en-GB" sz="600" dirty="0" err="1"/>
              <a:t>ChMC</a:t>
            </a:r>
            <a:endParaRPr lang="en-GB" sz="600" dirty="0"/>
          </a:p>
        </p:txBody>
      </p:sp>
      <p:sp>
        <p:nvSpPr>
          <p:cNvPr id="85" name="Rectangle 84">
            <a:extLst>
              <a:ext uri="{FF2B5EF4-FFF2-40B4-BE49-F238E27FC236}">
                <a16:creationId xmlns:a16="http://schemas.microsoft.com/office/drawing/2014/main" id="{E6E20086-2021-4E69-B426-13486483D0EB}"/>
              </a:ext>
            </a:extLst>
          </p:cNvPr>
          <p:cNvSpPr/>
          <p:nvPr/>
        </p:nvSpPr>
        <p:spPr>
          <a:xfrm>
            <a:off x="4670668" y="2306980"/>
            <a:ext cx="1024056" cy="236900"/>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88" name="Rectangle 87">
            <a:extLst>
              <a:ext uri="{FF2B5EF4-FFF2-40B4-BE49-F238E27FC236}">
                <a16:creationId xmlns:a16="http://schemas.microsoft.com/office/drawing/2014/main" id="{710EF058-D3EE-4C9A-85B1-279C1E83FB75}"/>
              </a:ext>
            </a:extLst>
          </p:cNvPr>
          <p:cNvSpPr/>
          <p:nvPr/>
        </p:nvSpPr>
        <p:spPr>
          <a:xfrm>
            <a:off x="70549" y="2993830"/>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9</a:t>
            </a:r>
          </a:p>
        </p:txBody>
      </p:sp>
      <p:sp>
        <p:nvSpPr>
          <p:cNvPr id="90" name="Rectangle 89">
            <a:extLst>
              <a:ext uri="{FF2B5EF4-FFF2-40B4-BE49-F238E27FC236}">
                <a16:creationId xmlns:a16="http://schemas.microsoft.com/office/drawing/2014/main" id="{11213C6D-FE15-49C6-A1FF-4C196F6F2D94}"/>
              </a:ext>
            </a:extLst>
          </p:cNvPr>
          <p:cNvSpPr/>
          <p:nvPr/>
        </p:nvSpPr>
        <p:spPr>
          <a:xfrm>
            <a:off x="70549" y="1980853"/>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8</a:t>
            </a:r>
          </a:p>
        </p:txBody>
      </p:sp>
      <p:sp>
        <p:nvSpPr>
          <p:cNvPr id="93" name="Rectangle 92">
            <a:extLst>
              <a:ext uri="{FF2B5EF4-FFF2-40B4-BE49-F238E27FC236}">
                <a16:creationId xmlns:a16="http://schemas.microsoft.com/office/drawing/2014/main" id="{D6036008-7240-4DF0-A180-EB719DA95119}"/>
              </a:ext>
            </a:extLst>
          </p:cNvPr>
          <p:cNvSpPr/>
          <p:nvPr/>
        </p:nvSpPr>
        <p:spPr>
          <a:xfrm>
            <a:off x="65423" y="2651643"/>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Retro</a:t>
            </a:r>
          </a:p>
        </p:txBody>
      </p:sp>
      <p:sp>
        <p:nvSpPr>
          <p:cNvPr id="94" name="Rectangle 93">
            <a:extLst>
              <a:ext uri="{FF2B5EF4-FFF2-40B4-BE49-F238E27FC236}">
                <a16:creationId xmlns:a16="http://schemas.microsoft.com/office/drawing/2014/main" id="{3761AE02-CF94-4240-9532-DF2517AC2C25}"/>
              </a:ext>
            </a:extLst>
          </p:cNvPr>
          <p:cNvSpPr/>
          <p:nvPr/>
        </p:nvSpPr>
        <p:spPr>
          <a:xfrm>
            <a:off x="62863" y="230945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 20</a:t>
            </a:r>
          </a:p>
        </p:txBody>
      </p:sp>
      <p:sp>
        <p:nvSpPr>
          <p:cNvPr id="95" name="Rectangle 94">
            <a:extLst>
              <a:ext uri="{FF2B5EF4-FFF2-40B4-BE49-F238E27FC236}">
                <a16:creationId xmlns:a16="http://schemas.microsoft.com/office/drawing/2014/main" id="{BA18E39B-4806-4984-9524-FE0B6411BAE9}"/>
              </a:ext>
            </a:extLst>
          </p:cNvPr>
          <p:cNvSpPr/>
          <p:nvPr/>
        </p:nvSpPr>
        <p:spPr>
          <a:xfrm>
            <a:off x="66823" y="1684707"/>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June 20</a:t>
            </a:r>
          </a:p>
        </p:txBody>
      </p:sp>
      <p:sp>
        <p:nvSpPr>
          <p:cNvPr id="96" name="Rectangle 95">
            <a:extLst>
              <a:ext uri="{FF2B5EF4-FFF2-40B4-BE49-F238E27FC236}">
                <a16:creationId xmlns:a16="http://schemas.microsoft.com/office/drawing/2014/main" id="{9DBF7188-1A9C-4B3D-99AA-471C474655C8}"/>
              </a:ext>
            </a:extLst>
          </p:cNvPr>
          <p:cNvSpPr/>
          <p:nvPr/>
        </p:nvSpPr>
        <p:spPr>
          <a:xfrm>
            <a:off x="72900" y="1371619"/>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7</a:t>
            </a:r>
          </a:p>
        </p:txBody>
      </p:sp>
      <p:sp>
        <p:nvSpPr>
          <p:cNvPr id="97" name="Rectangle 96">
            <a:extLst>
              <a:ext uri="{FF2B5EF4-FFF2-40B4-BE49-F238E27FC236}">
                <a16:creationId xmlns:a16="http://schemas.microsoft.com/office/drawing/2014/main" id="{BA8F99C4-0D74-42F8-814D-A54371CC5D0A}"/>
              </a:ext>
            </a:extLst>
          </p:cNvPr>
          <p:cNvSpPr/>
          <p:nvPr/>
        </p:nvSpPr>
        <p:spPr>
          <a:xfrm>
            <a:off x="2557948" y="1959954"/>
            <a:ext cx="1506982" cy="20188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Potential Activity</a:t>
            </a:r>
          </a:p>
        </p:txBody>
      </p:sp>
      <p:sp>
        <p:nvSpPr>
          <p:cNvPr id="98" name="5-Point Star 144">
            <a:extLst>
              <a:ext uri="{FF2B5EF4-FFF2-40B4-BE49-F238E27FC236}">
                <a16:creationId xmlns:a16="http://schemas.microsoft.com/office/drawing/2014/main" id="{B3068EBA-DA56-42C1-B663-D9F58CC70471}"/>
              </a:ext>
            </a:extLst>
          </p:cNvPr>
          <p:cNvSpPr/>
          <p:nvPr/>
        </p:nvSpPr>
        <p:spPr>
          <a:xfrm>
            <a:off x="2578192" y="1969604"/>
            <a:ext cx="248240" cy="163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99" name="Rectangle 98">
            <a:extLst>
              <a:ext uri="{FF2B5EF4-FFF2-40B4-BE49-F238E27FC236}">
                <a16:creationId xmlns:a16="http://schemas.microsoft.com/office/drawing/2014/main" id="{905E9BDC-7E90-4DEC-AF3B-26A723CFE333}"/>
              </a:ext>
            </a:extLst>
          </p:cNvPr>
          <p:cNvSpPr/>
          <p:nvPr/>
        </p:nvSpPr>
        <p:spPr>
          <a:xfrm>
            <a:off x="3572160" y="2956445"/>
            <a:ext cx="1649909" cy="207483"/>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Potential Activity</a:t>
            </a:r>
          </a:p>
        </p:txBody>
      </p:sp>
      <p:sp>
        <p:nvSpPr>
          <p:cNvPr id="102" name="5-Point Star 144">
            <a:extLst>
              <a:ext uri="{FF2B5EF4-FFF2-40B4-BE49-F238E27FC236}">
                <a16:creationId xmlns:a16="http://schemas.microsoft.com/office/drawing/2014/main" id="{5DF432ED-36C4-4C85-BE13-0A60EF937760}"/>
              </a:ext>
            </a:extLst>
          </p:cNvPr>
          <p:cNvSpPr/>
          <p:nvPr/>
        </p:nvSpPr>
        <p:spPr>
          <a:xfrm>
            <a:off x="3615338" y="2972704"/>
            <a:ext cx="248240" cy="163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03" name="TextBox 102">
            <a:extLst>
              <a:ext uri="{FF2B5EF4-FFF2-40B4-BE49-F238E27FC236}">
                <a16:creationId xmlns:a16="http://schemas.microsoft.com/office/drawing/2014/main" id="{BBCE5C24-4DA5-4F05-A9E5-5B2309EEEE40}"/>
              </a:ext>
            </a:extLst>
          </p:cNvPr>
          <p:cNvSpPr txBox="1"/>
          <p:nvPr/>
        </p:nvSpPr>
        <p:spPr>
          <a:xfrm>
            <a:off x="2873872" y="2940184"/>
            <a:ext cx="773423" cy="276999"/>
          </a:xfrm>
          <a:prstGeom prst="rect">
            <a:avLst/>
          </a:prstGeom>
          <a:noFill/>
        </p:spPr>
        <p:txBody>
          <a:bodyPr wrap="square" rtlCol="0">
            <a:spAutoFit/>
          </a:bodyPr>
          <a:lstStyle/>
          <a:p>
            <a:r>
              <a:rPr lang="en-GB" sz="600" dirty="0"/>
              <a:t>Scope Approval – October </a:t>
            </a:r>
            <a:r>
              <a:rPr lang="en-GB" sz="600" dirty="0" err="1"/>
              <a:t>ChMC</a:t>
            </a:r>
            <a:endParaRPr lang="en-GB" sz="600" dirty="0"/>
          </a:p>
        </p:txBody>
      </p:sp>
      <p:sp>
        <p:nvSpPr>
          <p:cNvPr id="104" name="TextBox 103">
            <a:extLst>
              <a:ext uri="{FF2B5EF4-FFF2-40B4-BE49-F238E27FC236}">
                <a16:creationId xmlns:a16="http://schemas.microsoft.com/office/drawing/2014/main" id="{AA8B3DCC-DE3B-425F-94C9-A0990694F89A}"/>
              </a:ext>
            </a:extLst>
          </p:cNvPr>
          <p:cNvSpPr txBox="1"/>
          <p:nvPr/>
        </p:nvSpPr>
        <p:spPr>
          <a:xfrm>
            <a:off x="3908037" y="3223822"/>
            <a:ext cx="773423" cy="276999"/>
          </a:xfrm>
          <a:prstGeom prst="rect">
            <a:avLst/>
          </a:prstGeom>
          <a:noFill/>
        </p:spPr>
        <p:txBody>
          <a:bodyPr wrap="square" rtlCol="0">
            <a:spAutoFit/>
          </a:bodyPr>
          <a:lstStyle/>
          <a:p>
            <a:r>
              <a:rPr lang="en-GB" sz="600" dirty="0"/>
              <a:t>Scope Approval – Jan  </a:t>
            </a:r>
            <a:r>
              <a:rPr lang="en-GB" sz="600" dirty="0" err="1"/>
              <a:t>ChMC</a:t>
            </a:r>
            <a:endParaRPr lang="en-GB" sz="600" dirty="0"/>
          </a:p>
        </p:txBody>
      </p:sp>
      <p:sp>
        <p:nvSpPr>
          <p:cNvPr id="82" name="Rectangle 81">
            <a:extLst>
              <a:ext uri="{FF2B5EF4-FFF2-40B4-BE49-F238E27FC236}">
                <a16:creationId xmlns:a16="http://schemas.microsoft.com/office/drawing/2014/main" id="{4C60D1A8-8894-44B1-9784-60EBE88A7CD5}"/>
              </a:ext>
            </a:extLst>
          </p:cNvPr>
          <p:cNvSpPr/>
          <p:nvPr/>
        </p:nvSpPr>
        <p:spPr>
          <a:xfrm>
            <a:off x="76592" y="3296219"/>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10</a:t>
            </a:r>
          </a:p>
        </p:txBody>
      </p:sp>
      <p:cxnSp>
        <p:nvCxnSpPr>
          <p:cNvPr id="5" name="Straight Connector 4">
            <a:extLst>
              <a:ext uri="{FF2B5EF4-FFF2-40B4-BE49-F238E27FC236}">
                <a16:creationId xmlns:a16="http://schemas.microsoft.com/office/drawing/2014/main" id="{23530592-5B76-4FC2-832D-FDABC09EE49E}"/>
              </a:ext>
            </a:extLst>
          </p:cNvPr>
          <p:cNvCxnSpPr>
            <a:cxnSpLocks/>
          </p:cNvCxnSpPr>
          <p:nvPr/>
        </p:nvCxnSpPr>
        <p:spPr>
          <a:xfrm>
            <a:off x="1927877" y="1346662"/>
            <a:ext cx="11583" cy="2926970"/>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87" name="Rectangle 86">
            <a:extLst>
              <a:ext uri="{FF2B5EF4-FFF2-40B4-BE49-F238E27FC236}">
                <a16:creationId xmlns:a16="http://schemas.microsoft.com/office/drawing/2014/main" id="{A0FD115A-AF43-4A86-A8B4-6DD308C36F41}"/>
              </a:ext>
            </a:extLst>
          </p:cNvPr>
          <p:cNvSpPr/>
          <p:nvPr/>
        </p:nvSpPr>
        <p:spPr>
          <a:xfrm>
            <a:off x="4633663" y="3231104"/>
            <a:ext cx="1718053" cy="227955"/>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750" b="1" dirty="0">
                <a:solidFill>
                  <a:prstClr val="white"/>
                </a:solidFill>
                <a:latin typeface="Arial"/>
              </a:rPr>
              <a:t>Potential Activity</a:t>
            </a:r>
          </a:p>
        </p:txBody>
      </p:sp>
      <p:sp>
        <p:nvSpPr>
          <p:cNvPr id="89" name="5-Point Star 144">
            <a:extLst>
              <a:ext uri="{FF2B5EF4-FFF2-40B4-BE49-F238E27FC236}">
                <a16:creationId xmlns:a16="http://schemas.microsoft.com/office/drawing/2014/main" id="{3D0527E2-97C1-4A4D-9C4F-78FC10A6DD8C}"/>
              </a:ext>
            </a:extLst>
          </p:cNvPr>
          <p:cNvSpPr/>
          <p:nvPr/>
        </p:nvSpPr>
        <p:spPr>
          <a:xfrm>
            <a:off x="4668865" y="3248432"/>
            <a:ext cx="248240" cy="163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91" name="5-Point Star 120">
            <a:extLst>
              <a:ext uri="{FF2B5EF4-FFF2-40B4-BE49-F238E27FC236}">
                <a16:creationId xmlns:a16="http://schemas.microsoft.com/office/drawing/2014/main" id="{81BD28F0-5A96-430B-A302-0EF272ED524A}"/>
              </a:ext>
            </a:extLst>
          </p:cNvPr>
          <p:cNvSpPr/>
          <p:nvPr/>
        </p:nvSpPr>
        <p:spPr>
          <a:xfrm>
            <a:off x="1921717" y="1406874"/>
            <a:ext cx="226001" cy="182564"/>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4" name="TextBox 3">
            <a:extLst>
              <a:ext uri="{FF2B5EF4-FFF2-40B4-BE49-F238E27FC236}">
                <a16:creationId xmlns:a16="http://schemas.microsoft.com/office/drawing/2014/main" id="{4A14028C-0C66-481A-AC85-DE001A75F7AD}"/>
              </a:ext>
            </a:extLst>
          </p:cNvPr>
          <p:cNvSpPr txBox="1"/>
          <p:nvPr/>
        </p:nvSpPr>
        <p:spPr>
          <a:xfrm>
            <a:off x="2135898" y="1398130"/>
            <a:ext cx="834397" cy="276999"/>
          </a:xfrm>
          <a:prstGeom prst="rect">
            <a:avLst/>
          </a:prstGeom>
          <a:noFill/>
        </p:spPr>
        <p:txBody>
          <a:bodyPr wrap="square" rtlCol="0">
            <a:spAutoFit/>
          </a:bodyPr>
          <a:lstStyle/>
          <a:p>
            <a:r>
              <a:rPr lang="en-GB" sz="600" dirty="0">
                <a:solidFill>
                  <a:schemeClr val="bg1"/>
                </a:solidFill>
              </a:rPr>
              <a:t>BER Approval – May </a:t>
            </a:r>
            <a:r>
              <a:rPr lang="en-GB" sz="600" dirty="0" err="1">
                <a:solidFill>
                  <a:schemeClr val="bg1"/>
                </a:solidFill>
              </a:rPr>
              <a:t>ChMC</a:t>
            </a:r>
            <a:endParaRPr lang="en-GB" sz="600" dirty="0">
              <a:solidFill>
                <a:schemeClr val="bg1"/>
              </a:solidFill>
            </a:endParaRPr>
          </a:p>
        </p:txBody>
      </p:sp>
      <p:sp>
        <p:nvSpPr>
          <p:cNvPr id="92" name="TextBox 91">
            <a:extLst>
              <a:ext uri="{FF2B5EF4-FFF2-40B4-BE49-F238E27FC236}">
                <a16:creationId xmlns:a16="http://schemas.microsoft.com/office/drawing/2014/main" id="{D0BFD6BE-3A02-4C87-AB2E-72BA44B045D1}"/>
              </a:ext>
            </a:extLst>
          </p:cNvPr>
          <p:cNvSpPr txBox="1"/>
          <p:nvPr/>
        </p:nvSpPr>
        <p:spPr>
          <a:xfrm>
            <a:off x="1884100" y="1958116"/>
            <a:ext cx="784862" cy="276999"/>
          </a:xfrm>
          <a:prstGeom prst="rect">
            <a:avLst/>
          </a:prstGeom>
          <a:noFill/>
        </p:spPr>
        <p:txBody>
          <a:bodyPr wrap="square" rtlCol="0">
            <a:spAutoFit/>
          </a:bodyPr>
          <a:lstStyle/>
          <a:p>
            <a:r>
              <a:rPr lang="en-GB" sz="600" dirty="0"/>
              <a:t>Scope Approval – July ChMC</a:t>
            </a:r>
          </a:p>
        </p:txBody>
      </p:sp>
      <p:sp>
        <p:nvSpPr>
          <p:cNvPr id="86" name="Rectangle 85">
            <a:extLst>
              <a:ext uri="{FF2B5EF4-FFF2-40B4-BE49-F238E27FC236}">
                <a16:creationId xmlns:a16="http://schemas.microsoft.com/office/drawing/2014/main" id="{17F29ECE-0D28-4DE1-9D8A-458CDD77DAD8}"/>
              </a:ext>
            </a:extLst>
          </p:cNvPr>
          <p:cNvSpPr/>
          <p:nvPr/>
        </p:nvSpPr>
        <p:spPr>
          <a:xfrm>
            <a:off x="76592" y="3629764"/>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June 21</a:t>
            </a:r>
          </a:p>
        </p:txBody>
      </p:sp>
      <p:sp>
        <p:nvSpPr>
          <p:cNvPr id="105" name="Rectangle 104">
            <a:extLst>
              <a:ext uri="{FF2B5EF4-FFF2-40B4-BE49-F238E27FC236}">
                <a16:creationId xmlns:a16="http://schemas.microsoft.com/office/drawing/2014/main" id="{B0332613-32D9-4C10-9A1F-2CE535D296BF}"/>
              </a:ext>
            </a:extLst>
          </p:cNvPr>
          <p:cNvSpPr/>
          <p:nvPr/>
        </p:nvSpPr>
        <p:spPr>
          <a:xfrm>
            <a:off x="82873" y="3970376"/>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Nov 21</a:t>
            </a:r>
          </a:p>
        </p:txBody>
      </p:sp>
      <p:sp>
        <p:nvSpPr>
          <p:cNvPr id="106" name="Rectangle 105">
            <a:extLst>
              <a:ext uri="{FF2B5EF4-FFF2-40B4-BE49-F238E27FC236}">
                <a16:creationId xmlns:a16="http://schemas.microsoft.com/office/drawing/2014/main" id="{14C37786-E963-4324-B6BD-1DDDC8A48D9D}"/>
              </a:ext>
            </a:extLst>
          </p:cNvPr>
          <p:cNvSpPr/>
          <p:nvPr/>
        </p:nvSpPr>
        <p:spPr>
          <a:xfrm>
            <a:off x="2230827" y="3626191"/>
            <a:ext cx="4789445" cy="236900"/>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07" name="Rectangle 106">
            <a:extLst>
              <a:ext uri="{FF2B5EF4-FFF2-40B4-BE49-F238E27FC236}">
                <a16:creationId xmlns:a16="http://schemas.microsoft.com/office/drawing/2014/main" id="{463DD1F2-761D-481A-9CDD-2D33AAC44968}"/>
              </a:ext>
            </a:extLst>
          </p:cNvPr>
          <p:cNvSpPr/>
          <p:nvPr/>
        </p:nvSpPr>
        <p:spPr>
          <a:xfrm>
            <a:off x="3939820" y="3957288"/>
            <a:ext cx="4854293" cy="236900"/>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10" name="5-Point Star 120">
            <a:extLst>
              <a:ext uri="{FF2B5EF4-FFF2-40B4-BE49-F238E27FC236}">
                <a16:creationId xmlns:a16="http://schemas.microsoft.com/office/drawing/2014/main" id="{3B750766-E5B5-434B-9AE9-C4C55099CAD3}"/>
              </a:ext>
            </a:extLst>
          </p:cNvPr>
          <p:cNvSpPr/>
          <p:nvPr/>
        </p:nvSpPr>
        <p:spPr>
          <a:xfrm>
            <a:off x="2578371" y="3635419"/>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12" name="5-Point Star 120">
            <a:extLst>
              <a:ext uri="{FF2B5EF4-FFF2-40B4-BE49-F238E27FC236}">
                <a16:creationId xmlns:a16="http://schemas.microsoft.com/office/drawing/2014/main" id="{2AA2FA74-5E5E-427F-A91A-70332612F181}"/>
              </a:ext>
            </a:extLst>
          </p:cNvPr>
          <p:cNvSpPr/>
          <p:nvPr/>
        </p:nvSpPr>
        <p:spPr>
          <a:xfrm>
            <a:off x="4239427" y="3958134"/>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dirty="0">
              <a:solidFill>
                <a:prstClr val="white"/>
              </a:solidFill>
              <a:latin typeface="Arial"/>
            </a:endParaRPr>
          </a:p>
        </p:txBody>
      </p:sp>
      <p:sp>
        <p:nvSpPr>
          <p:cNvPr id="114" name="TextBox 113">
            <a:extLst>
              <a:ext uri="{FF2B5EF4-FFF2-40B4-BE49-F238E27FC236}">
                <a16:creationId xmlns:a16="http://schemas.microsoft.com/office/drawing/2014/main" id="{F074D70B-FC33-40C1-9826-180B8EA0CD3D}"/>
              </a:ext>
            </a:extLst>
          </p:cNvPr>
          <p:cNvSpPr txBox="1"/>
          <p:nvPr/>
        </p:nvSpPr>
        <p:spPr>
          <a:xfrm>
            <a:off x="1476866" y="3602335"/>
            <a:ext cx="773423" cy="276999"/>
          </a:xfrm>
          <a:prstGeom prst="rect">
            <a:avLst/>
          </a:prstGeom>
          <a:noFill/>
        </p:spPr>
        <p:txBody>
          <a:bodyPr wrap="square" rtlCol="0">
            <a:spAutoFit/>
          </a:bodyPr>
          <a:lstStyle/>
          <a:p>
            <a:r>
              <a:rPr lang="en-GB" sz="600" dirty="0"/>
              <a:t>Scope Approval – July 20 </a:t>
            </a:r>
            <a:r>
              <a:rPr lang="en-GB" sz="600" dirty="0" err="1"/>
              <a:t>ChMC</a:t>
            </a:r>
            <a:endParaRPr lang="en-GB" sz="600" dirty="0"/>
          </a:p>
        </p:txBody>
      </p:sp>
      <p:sp>
        <p:nvSpPr>
          <p:cNvPr id="115" name="TextBox 114">
            <a:extLst>
              <a:ext uri="{FF2B5EF4-FFF2-40B4-BE49-F238E27FC236}">
                <a16:creationId xmlns:a16="http://schemas.microsoft.com/office/drawing/2014/main" id="{C27EBD0E-8ACC-480F-992E-449866547179}"/>
              </a:ext>
            </a:extLst>
          </p:cNvPr>
          <p:cNvSpPr txBox="1"/>
          <p:nvPr/>
        </p:nvSpPr>
        <p:spPr>
          <a:xfrm>
            <a:off x="3166263" y="3945216"/>
            <a:ext cx="773423" cy="369332"/>
          </a:xfrm>
          <a:prstGeom prst="rect">
            <a:avLst/>
          </a:prstGeom>
          <a:noFill/>
        </p:spPr>
        <p:txBody>
          <a:bodyPr wrap="square" rtlCol="0">
            <a:spAutoFit/>
          </a:bodyPr>
          <a:lstStyle/>
          <a:p>
            <a:r>
              <a:rPr lang="en-GB" sz="600" dirty="0"/>
              <a:t>Scope Approval – December 20 </a:t>
            </a:r>
            <a:r>
              <a:rPr lang="en-GB" sz="600" dirty="0" err="1"/>
              <a:t>ChMC</a:t>
            </a:r>
            <a:endParaRPr lang="en-GB" sz="600" dirty="0"/>
          </a:p>
        </p:txBody>
      </p:sp>
    </p:spTree>
    <p:extLst>
      <p:ext uri="{BB962C8B-B14F-4D97-AF65-F5344CB8AC3E}">
        <p14:creationId xmlns:p14="http://schemas.microsoft.com/office/powerpoint/2010/main" val="194004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FAF7-9EBA-4855-8F10-A49109208433}"/>
              </a:ext>
            </a:extLst>
          </p:cNvPr>
          <p:cNvSpPr>
            <a:spLocks noGrp="1"/>
          </p:cNvSpPr>
          <p:nvPr>
            <p:ph type="title"/>
          </p:nvPr>
        </p:nvSpPr>
        <p:spPr>
          <a:xfrm>
            <a:off x="457200" y="123478"/>
            <a:ext cx="8229600" cy="864096"/>
          </a:xfrm>
        </p:spPr>
        <p:txBody>
          <a:bodyPr>
            <a:normAutofit/>
          </a:bodyPr>
          <a:lstStyle/>
          <a:p>
            <a:pPr algn="l"/>
            <a:r>
              <a:rPr lang="en-GB" sz="2000" dirty="0"/>
              <a:t>2.1.2 Action 0208  - </a:t>
            </a:r>
            <a:r>
              <a:rPr lang="en-US" sz="2000" dirty="0"/>
              <a:t>Xoserve (PO) will create consolidated change proposal concentrating on problem statements for DDP issues.</a:t>
            </a:r>
            <a:endParaRPr lang="en-GB" sz="2000" dirty="0"/>
          </a:p>
        </p:txBody>
      </p:sp>
      <p:sp>
        <p:nvSpPr>
          <p:cNvPr id="3" name="Content Placeholder 2">
            <a:extLst>
              <a:ext uri="{FF2B5EF4-FFF2-40B4-BE49-F238E27FC236}">
                <a16:creationId xmlns:a16="http://schemas.microsoft.com/office/drawing/2014/main" id="{5CF96FBF-C0CB-4603-B008-8D1CE6635182}"/>
              </a:ext>
            </a:extLst>
          </p:cNvPr>
          <p:cNvSpPr>
            <a:spLocks noGrp="1"/>
          </p:cNvSpPr>
          <p:nvPr>
            <p:ph idx="1"/>
          </p:nvPr>
        </p:nvSpPr>
        <p:spPr>
          <a:xfrm>
            <a:off x="189786" y="1131590"/>
            <a:ext cx="8229600" cy="3240360"/>
          </a:xfrm>
        </p:spPr>
        <p:txBody>
          <a:bodyPr>
            <a:normAutofit/>
          </a:bodyPr>
          <a:lstStyle/>
          <a:p>
            <a:pPr marL="0" indent="0">
              <a:buNone/>
            </a:pPr>
            <a:r>
              <a:rPr lang="en-GB" sz="1800" b="1" dirty="0"/>
              <a:t>Approval needed from DNO &amp; IGT’s</a:t>
            </a:r>
          </a:p>
          <a:p>
            <a:pPr marL="0" indent="0">
              <a:buNone/>
            </a:pPr>
            <a:endParaRPr lang="en-GB" sz="1400" b="1" dirty="0"/>
          </a:p>
          <a:p>
            <a:pPr marL="0" indent="0">
              <a:buNone/>
            </a:pPr>
            <a:r>
              <a:rPr lang="en-GB" sz="1400" dirty="0"/>
              <a:t>We would like approval for the following Change Proposals to be withdrawn.  </a:t>
            </a:r>
          </a:p>
          <a:p>
            <a:pPr marL="0" indent="0">
              <a:buNone/>
            </a:pPr>
            <a:endParaRPr lang="en-GB" sz="1400" dirty="0"/>
          </a:p>
          <a:p>
            <a:pPr marL="0" indent="0">
              <a:buNone/>
            </a:pPr>
            <a:r>
              <a:rPr lang="en-GB" sz="1400" dirty="0"/>
              <a:t>XRN4691 </a:t>
            </a:r>
            <a:r>
              <a:rPr lang="en-US" sz="1400" dirty="0"/>
              <a:t>CSEPs: IGT and GT File Formats (CGI Files)</a:t>
            </a:r>
          </a:p>
          <a:p>
            <a:pPr marL="0" indent="0">
              <a:buNone/>
            </a:pPr>
            <a:r>
              <a:rPr lang="en-US" sz="1400" dirty="0"/>
              <a:t>XRN4692 CSEPs: IGT and GT File Formats (CIN Files)</a:t>
            </a:r>
          </a:p>
          <a:p>
            <a:pPr marL="0" indent="0">
              <a:buNone/>
            </a:pPr>
            <a:r>
              <a:rPr lang="en-US" sz="1400" dirty="0"/>
              <a:t>XRN4693 CSEPs: IGT and GT File </a:t>
            </a:r>
            <a:r>
              <a:rPr lang="en-US" sz="1400" dirty="0" err="1"/>
              <a:t>FormatsFiles</a:t>
            </a:r>
            <a:r>
              <a:rPr lang="en-US" sz="1400" dirty="0"/>
              <a:t> Affected: CIC, CIR, CAI, CAO, DCI, DCO, CIN, CCN, CUN.</a:t>
            </a:r>
          </a:p>
          <a:p>
            <a:pPr marL="0" indent="0">
              <a:buNone/>
            </a:pPr>
            <a:r>
              <a:rPr lang="en-US" sz="1400" dirty="0"/>
              <a:t>XRN4694 CSEPs: IGT and GT File Formats (Create new data validations)</a:t>
            </a:r>
          </a:p>
          <a:p>
            <a:pPr marL="0" indent="0">
              <a:buNone/>
            </a:pPr>
            <a:endParaRPr lang="en-US" sz="1400" dirty="0"/>
          </a:p>
        </p:txBody>
      </p:sp>
    </p:spTree>
    <p:extLst>
      <p:ext uri="{BB962C8B-B14F-4D97-AF65-F5344CB8AC3E}">
        <p14:creationId xmlns:p14="http://schemas.microsoft.com/office/powerpoint/2010/main" val="2968356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extLst/>
          </p:nvPr>
        </p:nvGraphicFramePr>
        <p:xfrm>
          <a:off x="107504" y="505343"/>
          <a:ext cx="8928992" cy="4304978"/>
        </p:xfrm>
        <a:graphic>
          <a:graphicData uri="http://schemas.openxmlformats.org/drawingml/2006/table">
            <a:tbl>
              <a:tblPr/>
              <a:tblGrid>
                <a:gridCol w="593153">
                  <a:extLst>
                    <a:ext uri="{9D8B030D-6E8A-4147-A177-3AD203B41FA5}">
                      <a16:colId xmlns:a16="http://schemas.microsoft.com/office/drawing/2014/main" val="594677324"/>
                    </a:ext>
                  </a:extLst>
                </a:gridCol>
                <a:gridCol w="336018">
                  <a:extLst>
                    <a:ext uri="{9D8B030D-6E8A-4147-A177-3AD203B41FA5}">
                      <a16:colId xmlns:a16="http://schemas.microsoft.com/office/drawing/2014/main" val="1212485833"/>
                    </a:ext>
                  </a:extLst>
                </a:gridCol>
                <a:gridCol w="3999669">
                  <a:extLst>
                    <a:ext uri="{9D8B030D-6E8A-4147-A177-3AD203B41FA5}">
                      <a16:colId xmlns:a16="http://schemas.microsoft.com/office/drawing/2014/main" val="2588561940"/>
                    </a:ext>
                  </a:extLst>
                </a:gridCol>
                <a:gridCol w="1092994">
                  <a:extLst>
                    <a:ext uri="{9D8B030D-6E8A-4147-A177-3AD203B41FA5}">
                      <a16:colId xmlns:a16="http://schemas.microsoft.com/office/drawing/2014/main" val="20003"/>
                    </a:ext>
                  </a:extLst>
                </a:gridCol>
                <a:gridCol w="1021556">
                  <a:extLst>
                    <a:ext uri="{9D8B030D-6E8A-4147-A177-3AD203B41FA5}">
                      <a16:colId xmlns:a16="http://schemas.microsoft.com/office/drawing/2014/main" val="198435945"/>
                    </a:ext>
                  </a:extLst>
                </a:gridCol>
                <a:gridCol w="781526">
                  <a:extLst>
                    <a:ext uri="{9D8B030D-6E8A-4147-A177-3AD203B41FA5}">
                      <a16:colId xmlns:a16="http://schemas.microsoft.com/office/drawing/2014/main" val="2619778090"/>
                    </a:ext>
                  </a:extLst>
                </a:gridCol>
                <a:gridCol w="1104076">
                  <a:extLst>
                    <a:ext uri="{9D8B030D-6E8A-4147-A177-3AD203B41FA5}">
                      <a16:colId xmlns:a16="http://schemas.microsoft.com/office/drawing/2014/main" val="1022559495"/>
                    </a:ext>
                  </a:extLst>
                </a:gridCol>
              </a:tblGrid>
              <a:tr h="244043">
                <a:tc>
                  <a:txBody>
                    <a:bodyPr/>
                    <a:lstStyle/>
                    <a:p>
                      <a:pPr algn="ctr" fontAlgn="ctr"/>
                      <a:r>
                        <a:rPr lang="en-GB" sz="7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UK Link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GB" sz="7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915720419"/>
                  </a:ext>
                </a:extLst>
              </a:tr>
              <a:tr h="172877">
                <a:tc rowSpan="7">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Jun-20</a:t>
                      </a:r>
                    </a:p>
                    <a:p>
                      <a:pPr marL="0" algn="ctr" defTabSz="914400" rtl="0" eaLnBrk="1" fontAlgn="ctr" latinLnBrk="0" hangingPunct="1"/>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Amendment to Treatment and Reporting of CYCL Reads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r>
                        <a:rPr lang="en-US" sz="700" b="0" i="0" u="none" strike="noStrike" baseline="0" dirty="0">
                          <a:solidFill>
                            <a:schemeClr val="tx1"/>
                          </a:solidFill>
                          <a:effectLst/>
                          <a:latin typeface="+mn-lt"/>
                        </a:rPr>
                        <a:t> </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a:solidFill>
                            <a:schemeClr val="tx1"/>
                          </a:solidFill>
                          <a:effectLst/>
                          <a:latin typeface="+mn-lt"/>
                          <a:ea typeface="+mn-ea"/>
                          <a:cs typeface="+mn-cs"/>
                        </a:rPr>
                        <a:t>June 2020</a:t>
                      </a:r>
                      <a:endParaRPr lang="en-GB"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72877">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18085">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Requirement to Inform Shipper of Meter Link Code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12191">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(MOD0681S)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84403">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 of Customer Contact Details to Transporters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12191">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Removing</a:t>
                      </a:r>
                      <a:r>
                        <a:rPr lang="en-US" sz="700" b="0" i="0" u="none" strike="noStrike" kern="1200" baseline="0" dirty="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168113">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2020</a:t>
                      </a:r>
                      <a:endParaRPr lang="en-GB" sz="700" b="1" i="0" u="sng" strike="sngStrike" kern="1200" dirty="0">
                        <a:solidFill>
                          <a:srgbClr val="FF0000"/>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176676">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162728">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4914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Retro Proof of Concept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Standalone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0545">
                <a:tc rowSpan="9">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err="1"/>
                        <a:t>Hydeploy</a:t>
                      </a:r>
                      <a:r>
                        <a:rPr lang="en-GB" sz="700" dirty="0"/>
                        <a:t> Live Trial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Northern/DNO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683201"/>
                  </a:ext>
                </a:extLst>
              </a:tr>
              <a:tr h="138671">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strike="sngStrike"/>
                        <a:t>5036</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r>
                        <a:rPr lang="en-GB" sz="700" strike="sngStrike" dirty="0"/>
                        <a:t>Updates to must read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In Delivery</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Nov 2020</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a:t>Small</a:t>
                      </a:r>
                      <a:endParaRPr lang="en-GB" sz="700" strike="sngStrike"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en-GB" sz="700" strike="sngStrike"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83371009"/>
                  </a:ext>
                </a:extLst>
              </a:tr>
              <a:tr h="291350">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4897/ 4899</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Contact details – resolution of deleted contact details and PSR data at change of shipper event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Large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508332"/>
                  </a:ext>
                </a:extLst>
              </a:tr>
              <a:tr h="164281">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4992</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Supplier of last resort charge type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Medium</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397083"/>
                  </a:ext>
                </a:extLst>
              </a:tr>
              <a:tr h="153067">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4931</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Submission of space in mandatory data on multiple SPA files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Medium</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577778"/>
                  </a:ext>
                </a:extLst>
              </a:tr>
              <a:tr h="145274">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4801</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Additional info into DES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Medium</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1485088"/>
                  </a:ext>
                </a:extLst>
              </a:tr>
              <a:tr h="161641">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4780c</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MAP ID part C (CSSC)</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Large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CSS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123106"/>
                  </a:ext>
                </a:extLst>
              </a:tr>
              <a:tr h="138670">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4941</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a:t>Auto updates to meter read frequency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Nov 2020</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Large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Shippers</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763924"/>
                  </a:ext>
                </a:extLst>
              </a:tr>
              <a:tr h="230907">
                <a:tc vMerge="1">
                  <a:txBody>
                    <a:bodyPr/>
                    <a:lstStyle/>
                    <a:p>
                      <a:pPr marL="0" algn="ctr" defTabSz="914400" rtl="0" eaLnBrk="1" fontAlgn="ctr" latinLnBrk="0" hangingPunct="1"/>
                      <a:endParaRPr lang="en-GB" sz="10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a:t>4871b</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Ratchet regime changes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a:t>In Delivery</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a:t>Large</a:t>
                      </a: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788186"/>
                  </a:ext>
                </a:extLst>
              </a:tr>
              <a:tr h="291350">
                <a:tc rowSpan="3">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MiR D7 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Updates to Must Read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MiR Drop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Minor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606376"/>
                  </a:ext>
                </a:extLst>
              </a:tr>
              <a:tr h="291350">
                <a:tc vMerge="1">
                  <a:txBody>
                    <a:bodyPr/>
                    <a:lstStyle/>
                    <a:p>
                      <a:pPr marL="0" algn="ctr" defTabSz="914400" rtl="0" eaLnBrk="1" fontAlgn="ctr" latinLnBrk="0" hangingPunct="1"/>
                      <a:endParaRPr lang="en-GB" sz="9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4989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Online Solution for Credit Interest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MiR Drop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Minor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303154"/>
                  </a:ext>
                </a:extLst>
              </a:tr>
              <a:tr h="291350">
                <a:tc vMerge="1">
                  <a:txBody>
                    <a:bodyPr/>
                    <a:lstStyle/>
                    <a:p>
                      <a:pPr marL="0" algn="ctr" defTabSz="914400" rtl="0" eaLnBrk="1" fontAlgn="ctr" latinLnBrk="0" hangingPunct="1"/>
                      <a:endParaRPr lang="en-GB" sz="9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a:r>
                        <a:rPr lang="en-GB" sz="700" dirty="0"/>
                        <a:t>5065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Addition of E-mail Address to DES Last Accessed Report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MiR Drop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Minor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943157"/>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183412"/>
            <a:ext cx="8688388" cy="231258"/>
          </a:xfrm>
        </p:spPr>
        <p:txBody>
          <a:bodyPr>
            <a:normAutofit fontScale="90000"/>
          </a:bodyPr>
          <a:lstStyle/>
          <a:p>
            <a:r>
              <a:rPr lang="en-GB" sz="2400" dirty="0"/>
              <a:t>Change Index – UK Link Allocated Change</a:t>
            </a:r>
          </a:p>
        </p:txBody>
      </p:sp>
    </p:spTree>
    <p:extLst>
      <p:ext uri="{BB962C8B-B14F-4D97-AF65-F5344CB8AC3E}">
        <p14:creationId xmlns:p14="http://schemas.microsoft.com/office/powerpoint/2010/main" val="3468153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D3003-397A-4218-9BAD-D587E38E55E7}"/>
              </a:ext>
            </a:extLst>
          </p:cNvPr>
          <p:cNvSpPr>
            <a:spLocks noGrp="1"/>
          </p:cNvSpPr>
          <p:nvPr>
            <p:ph type="title"/>
          </p:nvPr>
        </p:nvSpPr>
        <p:spPr/>
        <p:txBody>
          <a:bodyPr>
            <a:normAutofit/>
          </a:bodyPr>
          <a:lstStyle/>
          <a:p>
            <a:r>
              <a:rPr lang="en-GB" sz="2175" dirty="0">
                <a:solidFill>
                  <a:schemeClr val="accent1"/>
                </a:solidFill>
              </a:rPr>
              <a:t>Glossary</a:t>
            </a:r>
          </a:p>
        </p:txBody>
      </p:sp>
      <p:graphicFrame>
        <p:nvGraphicFramePr>
          <p:cNvPr id="3" name="Table 2">
            <a:extLst>
              <a:ext uri="{FF2B5EF4-FFF2-40B4-BE49-F238E27FC236}">
                <a16:creationId xmlns:a16="http://schemas.microsoft.com/office/drawing/2014/main" id="{02CD1F9C-0A2F-434B-B1B5-E441EE9B20A7}"/>
              </a:ext>
            </a:extLst>
          </p:cNvPr>
          <p:cNvGraphicFramePr>
            <a:graphicFrameLocks noGrp="1"/>
          </p:cNvGraphicFramePr>
          <p:nvPr>
            <p:extLst/>
          </p:nvPr>
        </p:nvGraphicFramePr>
        <p:xfrm>
          <a:off x="457200" y="1078230"/>
          <a:ext cx="8056822" cy="3265170"/>
        </p:xfrm>
        <a:graphic>
          <a:graphicData uri="http://schemas.openxmlformats.org/drawingml/2006/table">
            <a:tbl>
              <a:tblPr firstRow="1" bandRow="1">
                <a:tableStyleId>{5C22544A-7EE6-4342-B048-85BDC9FD1C3A}</a:tableStyleId>
              </a:tblPr>
              <a:tblGrid>
                <a:gridCol w="1602859">
                  <a:extLst>
                    <a:ext uri="{9D8B030D-6E8A-4147-A177-3AD203B41FA5}">
                      <a16:colId xmlns:a16="http://schemas.microsoft.com/office/drawing/2014/main" val="2188884990"/>
                    </a:ext>
                  </a:extLst>
                </a:gridCol>
                <a:gridCol w="6453963">
                  <a:extLst>
                    <a:ext uri="{9D8B030D-6E8A-4147-A177-3AD203B41FA5}">
                      <a16:colId xmlns:a16="http://schemas.microsoft.com/office/drawing/2014/main" val="91415423"/>
                    </a:ext>
                  </a:extLst>
                </a:gridCol>
              </a:tblGrid>
              <a:tr h="278130">
                <a:tc>
                  <a:txBody>
                    <a:bodyPr/>
                    <a:lstStyle/>
                    <a:p>
                      <a:r>
                        <a:rPr lang="en-GB" sz="900" dirty="0">
                          <a:solidFill>
                            <a:schemeClr val="bg1"/>
                          </a:solidFill>
                        </a:rPr>
                        <a:t>Project Phase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900" dirty="0">
                          <a:solidFill>
                            <a:schemeClr val="bg1"/>
                          </a:solidFill>
                        </a:rPr>
                        <a:t>Project Phase</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3310158"/>
                  </a:ext>
                </a:extLst>
              </a:tr>
              <a:tr h="278130">
                <a:tc>
                  <a:txBody>
                    <a:bodyPr/>
                    <a:lstStyle/>
                    <a:p>
                      <a:r>
                        <a:rPr lang="en-GB" sz="900" dirty="0">
                          <a:solidFill>
                            <a:schemeClr val="tx1"/>
                          </a:solidFill>
                        </a:rPr>
                        <a:t>FUT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Factory Unit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3974364"/>
                  </a:ext>
                </a:extLst>
              </a:tr>
              <a:tr h="278130">
                <a:tc>
                  <a:txBody>
                    <a:bodyPr/>
                    <a:lstStyle/>
                    <a:p>
                      <a:r>
                        <a:rPr lang="en-GB" sz="900" dirty="0">
                          <a:solidFill>
                            <a:schemeClr val="tx1"/>
                          </a:solidFill>
                        </a:rPr>
                        <a:t>IA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Impact Assessment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9562967"/>
                  </a:ext>
                </a:extLst>
              </a:tr>
              <a:tr h="278130">
                <a:tc>
                  <a:txBody>
                    <a:bodyPr/>
                    <a:lstStyle/>
                    <a:p>
                      <a:r>
                        <a:rPr lang="en-GB" sz="900" dirty="0">
                          <a:solidFill>
                            <a:schemeClr val="tx1"/>
                          </a:solidFill>
                        </a:rPr>
                        <a:t>IDR</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Implementation Dress Rehearsal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3244789"/>
                  </a:ext>
                </a:extLst>
              </a:tr>
              <a:tr h="278130">
                <a:tc>
                  <a:txBody>
                    <a:bodyPr/>
                    <a:lstStyle/>
                    <a:p>
                      <a:r>
                        <a:rPr lang="en-GB" sz="900" dirty="0">
                          <a:solidFill>
                            <a:schemeClr val="tx1"/>
                          </a:solidFill>
                        </a:rPr>
                        <a:t>PIS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Post Implementation Support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2100016"/>
                  </a:ext>
                </a:extLst>
              </a:tr>
              <a:tr h="278130">
                <a:tc>
                  <a:txBody>
                    <a:bodyPr/>
                    <a:lstStyle/>
                    <a:p>
                      <a:r>
                        <a:rPr lang="en-GB" sz="900" dirty="0">
                          <a:solidFill>
                            <a:schemeClr val="tx1"/>
                          </a:solidFill>
                        </a:rPr>
                        <a:t>PT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Performance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2669130"/>
                  </a:ext>
                </a:extLst>
              </a:tr>
              <a:tr h="278130">
                <a:tc>
                  <a:txBody>
                    <a:bodyPr/>
                    <a:lstStyle/>
                    <a:p>
                      <a:r>
                        <a:rPr lang="en-GB" sz="900" dirty="0">
                          <a:solidFill>
                            <a:schemeClr val="tx1"/>
                          </a:solidFill>
                        </a:rPr>
                        <a:t>RT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Regression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3832228"/>
                  </a:ext>
                </a:extLst>
              </a:tr>
              <a:tr h="278130">
                <a:tc>
                  <a:txBody>
                    <a:bodyPr/>
                    <a:lstStyle/>
                    <a:p>
                      <a:r>
                        <a:rPr lang="en-GB" sz="900" dirty="0">
                          <a:solidFill>
                            <a:schemeClr val="tx1"/>
                          </a:solidFill>
                        </a:rPr>
                        <a:t>SIT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Integration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8221667"/>
                  </a:ext>
                </a:extLst>
              </a:tr>
              <a:tr h="278130">
                <a:tc>
                  <a:txBody>
                    <a:bodyPr/>
                    <a:lstStyle/>
                    <a:p>
                      <a:r>
                        <a:rPr lang="en-GB" sz="900" dirty="0">
                          <a:solidFill>
                            <a:schemeClr val="tx1"/>
                          </a:solidFill>
                        </a:rPr>
                        <a:t>ST</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System Testing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988215"/>
                  </a:ext>
                </a:extLst>
              </a:tr>
              <a:tr h="278130">
                <a:tc>
                  <a:txBody>
                    <a:bodyPr/>
                    <a:lstStyle/>
                    <a:p>
                      <a:r>
                        <a:rPr lang="en-GB" sz="900" b="1" dirty="0">
                          <a:solidFill>
                            <a:schemeClr val="bg1"/>
                          </a:solidFill>
                        </a:rPr>
                        <a:t>Capture Artefact Abbrev.</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GB" sz="900" b="1" dirty="0">
                          <a:solidFill>
                            <a:schemeClr val="bg1"/>
                          </a:solidFill>
                        </a:rPr>
                        <a:t>Capture Artefact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72620870"/>
                  </a:ext>
                </a:extLst>
              </a:tr>
              <a:tr h="278130">
                <a:tc>
                  <a:txBody>
                    <a:bodyPr/>
                    <a:lstStyle/>
                    <a:p>
                      <a:r>
                        <a:rPr lang="en-GB" sz="900" dirty="0">
                          <a:solidFill>
                            <a:schemeClr val="tx1"/>
                          </a:solidFill>
                        </a:rPr>
                        <a:t>CP</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Change Proposal</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99710"/>
                  </a:ext>
                </a:extLst>
              </a:tr>
              <a:tr h="205740">
                <a:tc>
                  <a:txBody>
                    <a:bodyPr/>
                    <a:lstStyle/>
                    <a:p>
                      <a:r>
                        <a:rPr lang="en-GB" sz="900" dirty="0">
                          <a:solidFill>
                            <a:schemeClr val="tx1"/>
                          </a:solidFill>
                        </a:rPr>
                        <a:t>HLSO(s)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dirty="0">
                          <a:solidFill>
                            <a:schemeClr val="tx1"/>
                          </a:solidFill>
                        </a:rPr>
                        <a:t>High Level Solution Option(s)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96276"/>
                  </a:ext>
                </a:extLst>
              </a:tr>
            </a:tbl>
          </a:graphicData>
        </a:graphic>
      </p:graphicFrame>
    </p:spTree>
    <p:extLst>
      <p:ext uri="{BB962C8B-B14F-4D97-AF65-F5344CB8AC3E}">
        <p14:creationId xmlns:p14="http://schemas.microsoft.com/office/powerpoint/2010/main" val="3572879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5255"/>
            <a:ext cx="7772400" cy="1102519"/>
          </a:xfrm>
        </p:spPr>
        <p:txBody>
          <a:bodyPr/>
          <a:lstStyle/>
          <a:p>
            <a:r>
              <a:rPr lang="en-GB" dirty="0"/>
              <a:t>8.5 Change Proposals in Capture</a:t>
            </a:r>
          </a:p>
        </p:txBody>
      </p:sp>
    </p:spTree>
    <p:extLst>
      <p:ext uri="{BB962C8B-B14F-4D97-AF65-F5344CB8AC3E}">
        <p14:creationId xmlns:p14="http://schemas.microsoft.com/office/powerpoint/2010/main" val="22300674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229600" cy="504056"/>
          </a:xfrm>
        </p:spPr>
        <p:txBody>
          <a:bodyPr>
            <a:noAutofit/>
          </a:bodyPr>
          <a:lstStyle/>
          <a:p>
            <a:r>
              <a:rPr lang="en-GB" sz="2400" dirty="0"/>
              <a:t>Context</a:t>
            </a:r>
          </a:p>
        </p:txBody>
      </p:sp>
      <p:sp>
        <p:nvSpPr>
          <p:cNvPr id="3" name="TextBox 2">
            <a:extLst>
              <a:ext uri="{FF2B5EF4-FFF2-40B4-BE49-F238E27FC236}">
                <a16:creationId xmlns:a16="http://schemas.microsoft.com/office/drawing/2014/main" id="{37F34069-88B7-468F-AA8C-FAC5AB4CF771}"/>
              </a:ext>
            </a:extLst>
          </p:cNvPr>
          <p:cNvSpPr txBox="1"/>
          <p:nvPr/>
        </p:nvSpPr>
        <p:spPr>
          <a:xfrm>
            <a:off x="246916" y="614259"/>
            <a:ext cx="8861588" cy="4339650"/>
          </a:xfrm>
          <a:prstGeom prst="rect">
            <a:avLst/>
          </a:prstGeom>
          <a:noFill/>
        </p:spPr>
        <p:txBody>
          <a:bodyPr wrap="square" rtlCol="0">
            <a:spAutoFit/>
          </a:bodyPr>
          <a:lstStyle/>
          <a:p>
            <a:pPr marL="171450" indent="-171450">
              <a:buFont typeface="Arial" panose="020B0604020202020204" pitchFamily="34" charset="0"/>
              <a:buChar char="•"/>
            </a:pPr>
            <a:r>
              <a:rPr lang="en-GB" sz="1200" dirty="0"/>
              <a:t>The Xoserve Customer Change Team (CCT) is currently performing ‘capture’ on 193 changes (not inclusive of changes already in delivery).  This includes 23 Change Proposals (CPs) raised by various parties: </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endParaRPr lang="en-GB" sz="1200" dirty="0"/>
          </a:p>
          <a:p>
            <a:r>
              <a:rPr lang="en-GB" sz="1200" dirty="0"/>
              <a:t>     </a:t>
            </a:r>
          </a:p>
          <a:p>
            <a:endParaRPr lang="en-GB" sz="1200" dirty="0"/>
          </a:p>
          <a:p>
            <a:endParaRPr lang="en-GB" sz="1200" dirty="0"/>
          </a:p>
          <a:p>
            <a:endParaRPr lang="en-GB" sz="1200" dirty="0"/>
          </a:p>
          <a:p>
            <a:r>
              <a:rPr lang="en-GB" sz="1200" dirty="0"/>
              <a:t>     - 96 ‘Early Engagements’ (e.g. as yet to be realised UNC / SPAA / REC changes)</a:t>
            </a:r>
          </a:p>
          <a:p>
            <a:pPr marL="285750" indent="-285750">
              <a:buFont typeface="Arial" panose="020B0604020202020204" pitchFamily="34" charset="0"/>
              <a:buChar char="•"/>
            </a:pPr>
            <a:endParaRPr lang="en-GB" sz="1200" dirty="0"/>
          </a:p>
          <a:p>
            <a:r>
              <a:rPr lang="en-GB" sz="1200" dirty="0"/>
              <a:t>     - 74 Additional Service Requests (ASRs) or Third Party Requests (TPRs)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We are also working on a further 29 internal Change Requests (CRs)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order that we work on any given change is dictated by the prioritisation score each change was originally given (ratified in DSG).  Some customer changes are regulatory and ‘need by’ dates are driven appropriately</a:t>
            </a:r>
            <a:endParaRPr lang="en-GB" sz="1200" b="1"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With BAU release schedules being squeezed by CSSC in 2021 / 2022 this is a reminder of the customer changes we are working on and a chance to frame further discussion on whether ChMC would like us to review the order of priority to speed up or pause capture as appropriate for non-regulatory changes </a:t>
            </a:r>
          </a:p>
          <a:p>
            <a:pPr marL="342900" indent="-342900">
              <a:buAutoNum type="arabicPeriod"/>
            </a:pPr>
            <a:endParaRPr lang="en-GB" sz="1200" dirty="0"/>
          </a:p>
        </p:txBody>
      </p:sp>
      <p:pic>
        <p:nvPicPr>
          <p:cNvPr id="8" name="Picture 7">
            <a:extLst>
              <a:ext uri="{FF2B5EF4-FFF2-40B4-BE49-F238E27FC236}">
                <a16:creationId xmlns:a16="http://schemas.microsoft.com/office/drawing/2014/main" id="{84672B73-4DDC-466E-887F-5051771D30C2}"/>
              </a:ext>
            </a:extLst>
          </p:cNvPr>
          <p:cNvPicPr>
            <a:picLocks noChangeAspect="1"/>
          </p:cNvPicPr>
          <p:nvPr/>
        </p:nvPicPr>
        <p:blipFill>
          <a:blip r:embed="rId2"/>
          <a:stretch>
            <a:fillRect/>
          </a:stretch>
        </p:blipFill>
        <p:spPr>
          <a:xfrm>
            <a:off x="683568" y="1151226"/>
            <a:ext cx="1565550" cy="1204500"/>
          </a:xfrm>
          <a:prstGeom prst="rect">
            <a:avLst/>
          </a:prstGeom>
        </p:spPr>
      </p:pic>
    </p:spTree>
    <p:extLst>
      <p:ext uri="{BB962C8B-B14F-4D97-AF65-F5344CB8AC3E}">
        <p14:creationId xmlns:p14="http://schemas.microsoft.com/office/powerpoint/2010/main" val="8479199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229600" cy="504056"/>
          </a:xfrm>
        </p:spPr>
        <p:txBody>
          <a:bodyPr>
            <a:noAutofit/>
          </a:bodyPr>
          <a:lstStyle/>
          <a:p>
            <a:r>
              <a:rPr lang="en-GB" sz="2400" dirty="0"/>
              <a:t>What’s new with this list?</a:t>
            </a:r>
          </a:p>
        </p:txBody>
      </p:sp>
      <p:sp>
        <p:nvSpPr>
          <p:cNvPr id="3" name="TextBox 2">
            <a:extLst>
              <a:ext uri="{FF2B5EF4-FFF2-40B4-BE49-F238E27FC236}">
                <a16:creationId xmlns:a16="http://schemas.microsoft.com/office/drawing/2014/main" id="{37F34069-88B7-468F-AA8C-FAC5AB4CF771}"/>
              </a:ext>
            </a:extLst>
          </p:cNvPr>
          <p:cNvSpPr txBox="1"/>
          <p:nvPr/>
        </p:nvSpPr>
        <p:spPr>
          <a:xfrm>
            <a:off x="431540" y="977409"/>
            <a:ext cx="8280920" cy="3000821"/>
          </a:xfrm>
          <a:prstGeom prst="rect">
            <a:avLst/>
          </a:prstGeom>
          <a:noFill/>
        </p:spPr>
        <p:txBody>
          <a:bodyPr wrap="square" rtlCol="0">
            <a:spAutoFit/>
          </a:bodyPr>
          <a:lstStyle/>
          <a:p>
            <a:pPr marL="171450" indent="-171450">
              <a:buFont typeface="Arial" panose="020B0604020202020204" pitchFamily="34" charset="0"/>
              <a:buChar char="•"/>
            </a:pPr>
            <a:r>
              <a:rPr lang="en-GB" sz="1200" dirty="0"/>
              <a:t>We usually present a view of everything that is ‘assigned’ to a release and another list of changes that are almost through the governance process and could be contenders for your next scoping exercise.  We call these ‘unassigned’ (to a major or minor release)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view of changes in these slides is more comprehensive and includes XRNs that might eventually draw down on the DSC change budget (should this committee wish it to be delivered) but might not require a release, so would fall outside of our usual discourse / decision points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b="1" dirty="0"/>
              <a:t>The priority order is interchangeable </a:t>
            </a:r>
            <a:r>
              <a:rPr lang="en-GB" sz="1200" dirty="0"/>
              <a:t>and this committee provides steer</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We propose a quarterly (at a minimum) review of this list to ensure we are working on the changes you deem priority first to drive future release scoping decisions and focus attention in DSG / ChMC on the changes that matter most to you</a:t>
            </a:r>
          </a:p>
          <a:p>
            <a:endParaRPr lang="en-GB" sz="1100" dirty="0"/>
          </a:p>
          <a:p>
            <a:endParaRPr lang="en-GB" sz="1100" dirty="0"/>
          </a:p>
          <a:p>
            <a:pPr marL="342900" indent="-342900">
              <a:buAutoNum type="arabicPeriod"/>
            </a:pPr>
            <a:endParaRPr lang="en-GB" sz="1100" dirty="0"/>
          </a:p>
        </p:txBody>
      </p:sp>
    </p:spTree>
    <p:extLst>
      <p:ext uri="{BB962C8B-B14F-4D97-AF65-F5344CB8AC3E}">
        <p14:creationId xmlns:p14="http://schemas.microsoft.com/office/powerpoint/2010/main" val="33250929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4922"/>
            <a:ext cx="8229600" cy="360040"/>
          </a:xfrm>
        </p:spPr>
        <p:txBody>
          <a:bodyPr>
            <a:noAutofit/>
          </a:bodyPr>
          <a:lstStyle/>
          <a:p>
            <a:r>
              <a:rPr lang="en-GB" sz="2400" dirty="0"/>
              <a:t>Current Capture List</a:t>
            </a:r>
          </a:p>
        </p:txBody>
      </p:sp>
      <p:pic>
        <p:nvPicPr>
          <p:cNvPr id="8" name="Picture 7">
            <a:extLst>
              <a:ext uri="{FF2B5EF4-FFF2-40B4-BE49-F238E27FC236}">
                <a16:creationId xmlns:a16="http://schemas.microsoft.com/office/drawing/2014/main" id="{18068C86-D074-4CD9-A34D-DEE668AE1EEB}"/>
              </a:ext>
            </a:extLst>
          </p:cNvPr>
          <p:cNvPicPr>
            <a:picLocks noChangeAspect="1"/>
          </p:cNvPicPr>
          <p:nvPr/>
        </p:nvPicPr>
        <p:blipFill>
          <a:blip r:embed="rId2"/>
          <a:stretch>
            <a:fillRect/>
          </a:stretch>
        </p:blipFill>
        <p:spPr>
          <a:xfrm>
            <a:off x="812474" y="627534"/>
            <a:ext cx="7519051" cy="4273500"/>
          </a:xfrm>
          <a:prstGeom prst="rect">
            <a:avLst/>
          </a:prstGeom>
        </p:spPr>
      </p:pic>
    </p:spTree>
    <p:extLst>
      <p:ext uri="{BB962C8B-B14F-4D97-AF65-F5344CB8AC3E}">
        <p14:creationId xmlns:p14="http://schemas.microsoft.com/office/powerpoint/2010/main" val="17964461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8229600" cy="504056"/>
          </a:xfrm>
        </p:spPr>
        <p:txBody>
          <a:bodyPr>
            <a:noAutofit/>
          </a:bodyPr>
          <a:lstStyle/>
          <a:p>
            <a:r>
              <a:rPr lang="en-GB" sz="2400" dirty="0"/>
              <a:t>Summary / Next Steps</a:t>
            </a:r>
          </a:p>
        </p:txBody>
      </p:sp>
      <p:sp>
        <p:nvSpPr>
          <p:cNvPr id="3" name="TextBox 2">
            <a:extLst>
              <a:ext uri="{FF2B5EF4-FFF2-40B4-BE49-F238E27FC236}">
                <a16:creationId xmlns:a16="http://schemas.microsoft.com/office/drawing/2014/main" id="{37F34069-88B7-468F-AA8C-FAC5AB4CF771}"/>
              </a:ext>
            </a:extLst>
          </p:cNvPr>
          <p:cNvSpPr txBox="1"/>
          <p:nvPr/>
        </p:nvSpPr>
        <p:spPr>
          <a:xfrm>
            <a:off x="431540" y="977409"/>
            <a:ext cx="8280920" cy="1938992"/>
          </a:xfrm>
          <a:prstGeom prst="rect">
            <a:avLst/>
          </a:prstGeom>
          <a:noFill/>
        </p:spPr>
        <p:txBody>
          <a:bodyPr wrap="square" rtlCol="0">
            <a:spAutoFit/>
          </a:bodyPr>
          <a:lstStyle/>
          <a:p>
            <a:pPr marL="171450" indent="-171450">
              <a:buFont typeface="Arial" panose="020B0604020202020204" pitchFamily="34" charset="0"/>
              <a:buChar char="•"/>
            </a:pPr>
            <a:r>
              <a:rPr lang="en-GB" sz="1200" dirty="0"/>
              <a:t>Xoserve deliver customer changes as a priority</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23 Change Proposals are currently being progressed through capture  </a:t>
            </a:r>
          </a:p>
          <a:p>
            <a:endParaRPr lang="en-GB" sz="1200" dirty="0"/>
          </a:p>
          <a:p>
            <a:pPr marL="171450" indent="-171450">
              <a:buFont typeface="Arial" panose="020B0604020202020204" pitchFamily="34" charset="0"/>
              <a:buChar char="•"/>
            </a:pPr>
            <a:r>
              <a:rPr lang="en-GB" sz="1200" dirty="0"/>
              <a:t>Some customer changes are regulatory and have associated ‘need by’ dates that drive capture and delivery order </a:t>
            </a:r>
          </a:p>
          <a:p>
            <a:endParaRPr lang="en-GB" sz="1200" dirty="0"/>
          </a:p>
          <a:p>
            <a:pPr marL="171450" indent="-171450">
              <a:buFont typeface="Arial" panose="020B0604020202020204" pitchFamily="34" charset="0"/>
              <a:buChar char="•"/>
            </a:pPr>
            <a:r>
              <a:rPr lang="en-GB" sz="1200" dirty="0"/>
              <a:t>We will add an agenda item to the June ChMC to enable you to feedback views on priority order for non-regulatory CPs</a:t>
            </a:r>
          </a:p>
          <a:p>
            <a:endParaRPr lang="en-GB" sz="1200" dirty="0"/>
          </a:p>
          <a:p>
            <a:pPr marL="342900" indent="-342900">
              <a:buAutoNum type="arabicPeriod"/>
            </a:pPr>
            <a:endParaRPr lang="en-GB" sz="1200" dirty="0"/>
          </a:p>
        </p:txBody>
      </p:sp>
    </p:spTree>
    <p:extLst>
      <p:ext uri="{BB962C8B-B14F-4D97-AF65-F5344CB8AC3E}">
        <p14:creationId xmlns:p14="http://schemas.microsoft.com/office/powerpoint/2010/main" val="2792048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8.6 UK Link POAP</a:t>
            </a:r>
          </a:p>
        </p:txBody>
      </p:sp>
      <p:graphicFrame>
        <p:nvGraphicFramePr>
          <p:cNvPr id="4" name="Object 3">
            <a:extLst>
              <a:ext uri="{FF2B5EF4-FFF2-40B4-BE49-F238E27FC236}">
                <a16:creationId xmlns:a16="http://schemas.microsoft.com/office/drawing/2014/main" id="{E05600B9-7A03-4A95-BB2C-61499C59AF45}"/>
              </a:ext>
            </a:extLst>
          </p:cNvPr>
          <p:cNvGraphicFramePr>
            <a:graphicFrameLocks noChangeAspect="1"/>
          </p:cNvGraphicFramePr>
          <p:nvPr>
            <p:extLst>
              <p:ext uri="{D42A27DB-BD31-4B8C-83A1-F6EECF244321}">
                <p14:modId xmlns:p14="http://schemas.microsoft.com/office/powerpoint/2010/main" val="3502046529"/>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422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97933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9. CSSC Programme Dashboard</a:t>
            </a:r>
          </a:p>
        </p:txBody>
      </p:sp>
      <p:sp>
        <p:nvSpPr>
          <p:cNvPr id="5" name="Subtitle 4"/>
          <p:cNvSpPr>
            <a:spLocks noGrp="1"/>
          </p:cNvSpPr>
          <p:nvPr>
            <p:ph type="subTitle" idx="1"/>
          </p:nvPr>
        </p:nvSpPr>
        <p:spPr>
          <a:xfrm>
            <a:off x="1371600" y="3266016"/>
            <a:ext cx="6400800" cy="1314450"/>
          </a:xfrm>
        </p:spPr>
        <p:txBody>
          <a:bodyPr>
            <a:normAutofit fontScale="92500" lnSpcReduction="10000"/>
          </a:bodyPr>
          <a:lstStyle/>
          <a:p>
            <a:endParaRPr lang="en-GB" dirty="0"/>
          </a:p>
          <a:p>
            <a:endParaRPr lang="en-GB" dirty="0"/>
          </a:p>
          <a:p>
            <a:r>
              <a:rPr lang="en-GB" dirty="0"/>
              <a:t>27</a:t>
            </a:r>
            <a:r>
              <a:rPr lang="en-GB" baseline="30000" dirty="0"/>
              <a:t>th</a:t>
            </a:r>
            <a:r>
              <a:rPr lang="en-GB" dirty="0"/>
              <a:t> April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0" y="502504"/>
          <a:ext cx="4780044" cy="4508212"/>
        </p:xfrm>
        <a:graphic>
          <a:graphicData uri="http://schemas.openxmlformats.org/drawingml/2006/table">
            <a:tbl>
              <a:tblPr firstRow="1" bandRow="1">
                <a:tableStyleId>{5C22544A-7EE6-4342-B048-85BDC9FD1C3A}</a:tableStyleId>
              </a:tblPr>
              <a:tblGrid>
                <a:gridCol w="4780044">
                  <a:extLst>
                    <a:ext uri="{9D8B030D-6E8A-4147-A177-3AD203B41FA5}">
                      <a16:colId xmlns:a16="http://schemas.microsoft.com/office/drawing/2014/main" val="20000"/>
                    </a:ext>
                  </a:extLst>
                </a:gridCol>
              </a:tblGrid>
              <a:tr h="213606">
                <a:tc>
                  <a:txBody>
                    <a:bodyPr/>
                    <a:lstStyle/>
                    <a:p>
                      <a:pPr algn="ctr"/>
                      <a:r>
                        <a:rPr lang="en-GB" sz="900"/>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294606">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800" b="1" kern="1200" baseline="0" dirty="0">
                          <a:solidFill>
                            <a:schemeClr val="tx1"/>
                          </a:solidFill>
                          <a:latin typeface="+mn-lt"/>
                          <a:ea typeface="+mn-ea"/>
                          <a:cs typeface="Arial"/>
                        </a:rPr>
                        <a:t>Programme currently tracking Amber, primarily due to the uncertainties around the Switching Programme re-plan, dependencies on CSSP &amp; DES NFR delivery. </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GB" sz="800" b="1" kern="1200" baseline="0" dirty="0">
                        <a:solidFill>
                          <a:schemeClr val="tx1"/>
                        </a:solidFill>
                        <a:latin typeface="+mn-lt"/>
                        <a:ea typeface="+mn-ea"/>
                        <a:cs typeface="Arial" panose="020B0604020202020204" pitchFamily="34" charset="0"/>
                      </a:endParaRPr>
                    </a:p>
                    <a:p>
                      <a:pPr marL="0" marR="0" lvl="0" indent="0" algn="l">
                        <a:lnSpc>
                          <a:spcPct val="100000"/>
                        </a:lnSpc>
                        <a:spcBef>
                          <a:spcPts val="0"/>
                        </a:spcBef>
                        <a:spcAft>
                          <a:spcPts val="0"/>
                        </a:spcAft>
                        <a:buFont typeface="Arial" panose="020B0604020202020204" pitchFamily="34" charset="0"/>
                        <a:buNone/>
                      </a:pPr>
                      <a:r>
                        <a:rPr lang="en-GB" sz="800" b="1" kern="1200" baseline="0" dirty="0">
                          <a:solidFill>
                            <a:schemeClr val="tx1"/>
                          </a:solidFill>
                          <a:latin typeface="+mn-lt"/>
                          <a:ea typeface="+mn-ea"/>
                          <a:cs typeface="Arial"/>
                        </a:rPr>
                        <a:t>Key Programme Updates</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US" sz="800" b="0" kern="1200" baseline="0" dirty="0">
                          <a:solidFill>
                            <a:schemeClr val="tx1"/>
                          </a:solidFill>
                          <a:latin typeface="+mn-lt"/>
                          <a:ea typeface="+mn-ea"/>
                          <a:cs typeface="Arial"/>
                        </a:rPr>
                        <a:t>The Programme has successfully exited the "PIT" phase.  External "SIT" phase has been delayed by a day to 29</a:t>
                      </a:r>
                      <a:r>
                        <a:rPr lang="en-US" sz="800" b="0" kern="1200" baseline="30000" dirty="0">
                          <a:solidFill>
                            <a:schemeClr val="tx1"/>
                          </a:solidFill>
                          <a:latin typeface="+mn-lt"/>
                          <a:ea typeface="+mn-ea"/>
                          <a:cs typeface="Arial"/>
                        </a:rPr>
                        <a:t>th</a:t>
                      </a:r>
                      <a:r>
                        <a:rPr lang="en-US" sz="800" b="0" kern="1200" baseline="0" dirty="0">
                          <a:solidFill>
                            <a:schemeClr val="tx1"/>
                          </a:solidFill>
                          <a:latin typeface="+mn-lt"/>
                          <a:ea typeface="+mn-ea"/>
                          <a:cs typeface="Arial"/>
                        </a:rPr>
                        <a:t> April due to a message signing defect. This was worked through between </a:t>
                      </a:r>
                      <a:r>
                        <a:rPr lang="en-US" sz="800" b="0" kern="1200" baseline="0" dirty="0" err="1">
                          <a:solidFill>
                            <a:schemeClr val="tx1"/>
                          </a:solidFill>
                          <a:latin typeface="+mn-lt"/>
                          <a:ea typeface="+mn-ea"/>
                          <a:cs typeface="Arial"/>
                        </a:rPr>
                        <a:t>Xoserve</a:t>
                      </a:r>
                      <a:r>
                        <a:rPr lang="en-US" sz="800" b="0" kern="1200" baseline="0" dirty="0">
                          <a:solidFill>
                            <a:schemeClr val="tx1"/>
                          </a:solidFill>
                          <a:latin typeface="+mn-lt"/>
                          <a:ea typeface="+mn-ea"/>
                          <a:cs typeface="Arial"/>
                        </a:rPr>
                        <a:t> &amp; Landmark </a:t>
                      </a:r>
                      <a:r>
                        <a:rPr lang="en-US" sz="800" b="0" kern="1200" baseline="0">
                          <a:solidFill>
                            <a:schemeClr val="tx1"/>
                          </a:solidFill>
                          <a:latin typeface="+mn-lt"/>
                          <a:ea typeface="+mn-ea"/>
                          <a:cs typeface="Arial"/>
                        </a:rPr>
                        <a:t>and closed on 29/04</a:t>
                      </a:r>
                      <a:endParaRPr lang="en-GB" sz="800" b="0" kern="1200" baseline="0" dirty="0">
                        <a:solidFill>
                          <a:schemeClr val="tx1"/>
                        </a:solidFill>
                        <a:latin typeface="+mn-lt"/>
                        <a:ea typeface="+mn-ea"/>
                        <a:cs typeface="Arial"/>
                      </a:endParaRPr>
                    </a:p>
                    <a:p>
                      <a:pPr marL="171450" marR="0" lvl="0" indent="-171450" algn="l">
                        <a:lnSpc>
                          <a:spcPct val="100000"/>
                        </a:lnSpc>
                        <a:spcBef>
                          <a:spcPts val="0"/>
                        </a:spcBef>
                        <a:spcAft>
                          <a:spcPts val="0"/>
                        </a:spcAft>
                        <a:buFont typeface="Arial" panose="020B0604020202020204" pitchFamily="34" charset="0"/>
                        <a:buChar char="•"/>
                      </a:pPr>
                      <a:r>
                        <a:rPr lang="en-US" sz="800" b="0" kern="1200" baseline="0" dirty="0">
                          <a:solidFill>
                            <a:schemeClr val="tx1"/>
                          </a:solidFill>
                          <a:latin typeface="+mn-lt"/>
                          <a:ea typeface="+mn-ea"/>
                          <a:cs typeface="Arial"/>
                        </a:rPr>
                        <a:t>Internal Non-Functional Testing continues, with a completion of early June. External </a:t>
                      </a:r>
                      <a:r>
                        <a:rPr lang="en-US" sz="800" b="0" i="0" u="none" strike="noStrike" kern="1200" baseline="0" noProof="0" dirty="0">
                          <a:solidFill>
                            <a:schemeClr val="tx1"/>
                          </a:solidFill>
                          <a:latin typeface="Arial"/>
                        </a:rPr>
                        <a:t>Non-Functional Testing continues as per the Work Off Plan to meet the DES 1 </a:t>
                      </a:r>
                      <a:r>
                        <a:rPr lang="en-US" sz="800" b="0" i="0" u="none" strike="noStrike" kern="1200" baseline="0" noProof="0" dirty="0" err="1">
                          <a:solidFill>
                            <a:schemeClr val="tx1"/>
                          </a:solidFill>
                          <a:latin typeface="Arial"/>
                        </a:rPr>
                        <a:t>hr</a:t>
                      </a:r>
                      <a:r>
                        <a:rPr lang="en-US" sz="800" b="0" i="0" u="none" strike="noStrike" kern="1200" baseline="0" noProof="0" dirty="0">
                          <a:solidFill>
                            <a:schemeClr val="tx1"/>
                          </a:solidFill>
                          <a:latin typeface="Arial"/>
                        </a:rPr>
                        <a:t> RTO NFR (agreed with the SI)</a:t>
                      </a:r>
                      <a:r>
                        <a:rPr lang="en-US" sz="800" b="0" kern="1200" baseline="0" dirty="0">
                          <a:solidFill>
                            <a:schemeClr val="tx1"/>
                          </a:solidFill>
                          <a:latin typeface="+mn-lt"/>
                          <a:ea typeface="+mn-ea"/>
                          <a:cs typeface="Arial"/>
                        </a:rPr>
                        <a:t>. </a:t>
                      </a:r>
                      <a:endParaRPr lang="en-GB" sz="800" b="0" kern="1200" baseline="0" dirty="0">
                        <a:solidFill>
                          <a:schemeClr val="tx1"/>
                        </a:solidFill>
                        <a:latin typeface="+mn-lt"/>
                        <a:ea typeface="+mn-ea"/>
                        <a:cs typeface="Arial"/>
                      </a:endParaRPr>
                    </a:p>
                    <a:p>
                      <a:pPr marL="171450" marR="0" lvl="0" indent="-171450" algn="l">
                        <a:lnSpc>
                          <a:spcPct val="100000"/>
                        </a:lnSpc>
                        <a:spcBef>
                          <a:spcPts val="0"/>
                        </a:spcBef>
                        <a:spcAft>
                          <a:spcPts val="0"/>
                        </a:spcAft>
                        <a:buFont typeface="Arial" panose="020B0604020202020204" pitchFamily="34" charset="0"/>
                        <a:buChar char="•"/>
                      </a:pPr>
                      <a:r>
                        <a:rPr lang="en-US" sz="800" b="0" kern="1200" baseline="0" dirty="0">
                          <a:solidFill>
                            <a:schemeClr val="tx1"/>
                          </a:solidFill>
                          <a:latin typeface="+mn-lt"/>
                          <a:ea typeface="+mn-ea"/>
                          <a:cs typeface="Arial"/>
                        </a:rPr>
                        <a:t>Internal SIT phases 2&amp;3 continues to track to plan. Preparation continues for UAT and other internal phases continue with </a:t>
                      </a:r>
                      <a:r>
                        <a:rPr lang="en-US" sz="800" b="0" kern="1200" baseline="0" dirty="0" err="1">
                          <a:solidFill>
                            <a:schemeClr val="tx1"/>
                          </a:solidFill>
                          <a:latin typeface="+mn-lt"/>
                          <a:ea typeface="+mn-ea"/>
                          <a:cs typeface="Arial"/>
                        </a:rPr>
                        <a:t>replanning</a:t>
                      </a:r>
                      <a:r>
                        <a:rPr lang="en-US" sz="800" b="0" kern="1200" baseline="0" dirty="0">
                          <a:solidFill>
                            <a:schemeClr val="tx1"/>
                          </a:solidFill>
                          <a:latin typeface="+mn-lt"/>
                          <a:ea typeface="+mn-ea"/>
                          <a:cs typeface="Arial"/>
                        </a:rPr>
                        <a:t> in line with the revised Ofgem timelines. </a:t>
                      </a:r>
                    </a:p>
                    <a:p>
                      <a:pPr marL="171450" marR="0" lvl="0" indent="-171450" algn="l">
                        <a:lnSpc>
                          <a:spcPct val="100000"/>
                        </a:lnSpc>
                        <a:spcBef>
                          <a:spcPts val="0"/>
                        </a:spcBef>
                        <a:spcAft>
                          <a:spcPts val="0"/>
                        </a:spcAft>
                        <a:buFont typeface="Arial" panose="020B0604020202020204" pitchFamily="34" charset="0"/>
                        <a:buChar char="•"/>
                      </a:pPr>
                      <a:r>
                        <a:rPr lang="en-US" sz="800" b="0" kern="1200" baseline="0" dirty="0">
                          <a:solidFill>
                            <a:schemeClr val="tx1"/>
                          </a:solidFill>
                          <a:latin typeface="+mn-lt"/>
                          <a:ea typeface="+mn-ea"/>
                          <a:cs typeface="Arial"/>
                        </a:rPr>
                        <a:t>Options re being explored with regards to Market Trials. These will be agreed with the Market Trials workgroups and Ofgem</a:t>
                      </a:r>
                    </a:p>
                    <a:p>
                      <a:pPr marL="171450" marR="0" lvl="0" indent="-171450" algn="l">
                        <a:lnSpc>
                          <a:spcPct val="100000"/>
                        </a:lnSpc>
                        <a:spcBef>
                          <a:spcPts val="0"/>
                        </a:spcBef>
                        <a:spcAft>
                          <a:spcPts val="0"/>
                        </a:spcAft>
                        <a:buFont typeface="Arial" panose="020B0604020202020204" pitchFamily="34" charset="0"/>
                        <a:buChar char="•"/>
                      </a:pPr>
                      <a:r>
                        <a:rPr lang="en-US" sz="800" b="0" kern="1200" baseline="0" dirty="0">
                          <a:solidFill>
                            <a:schemeClr val="tx1"/>
                          </a:solidFill>
                          <a:latin typeface="+mn-lt"/>
                          <a:ea typeface="+mn-ea"/>
                          <a:cs typeface="Arial"/>
                        </a:rPr>
                        <a:t>Data Migration activities in preparation for external DMT continues to plan and </a:t>
                      </a:r>
                      <a:r>
                        <a:rPr lang="en-US" sz="800" b="0" kern="1200" baseline="0" dirty="0" err="1">
                          <a:solidFill>
                            <a:schemeClr val="tx1"/>
                          </a:solidFill>
                          <a:latin typeface="+mn-lt"/>
                          <a:ea typeface="+mn-ea"/>
                          <a:cs typeface="Arial"/>
                        </a:rPr>
                        <a:t>Xoserve</a:t>
                      </a:r>
                      <a:r>
                        <a:rPr lang="en-US" sz="800" b="0" kern="1200" baseline="0" dirty="0">
                          <a:solidFill>
                            <a:schemeClr val="tx1"/>
                          </a:solidFill>
                          <a:latin typeface="+mn-lt"/>
                          <a:ea typeface="+mn-ea"/>
                          <a:cs typeface="Arial"/>
                        </a:rPr>
                        <a:t> is on track to hit </a:t>
                      </a:r>
                      <a:r>
                        <a:rPr lang="en-US" sz="800" b="0" kern="1200" baseline="0" dirty="0" err="1">
                          <a:solidFill>
                            <a:schemeClr val="tx1"/>
                          </a:solidFill>
                          <a:latin typeface="+mn-lt"/>
                          <a:ea typeface="+mn-ea"/>
                          <a:cs typeface="Arial"/>
                        </a:rPr>
                        <a:t>programme</a:t>
                      </a:r>
                      <a:r>
                        <a:rPr lang="en-US" sz="800" b="0" kern="1200" baseline="0" dirty="0">
                          <a:solidFill>
                            <a:schemeClr val="tx1"/>
                          </a:solidFill>
                          <a:latin typeface="+mn-lt"/>
                          <a:ea typeface="+mn-ea"/>
                          <a:cs typeface="Arial"/>
                        </a:rPr>
                        <a:t> milestones.</a:t>
                      </a:r>
                    </a:p>
                    <a:p>
                      <a:pPr marL="0" marR="0" lvl="0" indent="0" algn="l">
                        <a:lnSpc>
                          <a:spcPct val="100000"/>
                        </a:lnSpc>
                        <a:spcBef>
                          <a:spcPts val="0"/>
                        </a:spcBef>
                        <a:spcAft>
                          <a:spcPts val="0"/>
                        </a:spcAft>
                        <a:buNone/>
                      </a:pPr>
                      <a:endParaRPr lang="en-US" sz="800" b="0" kern="1200" baseline="0" dirty="0">
                        <a:solidFill>
                          <a:schemeClr val="tx1"/>
                        </a:solidFill>
                        <a:latin typeface="+mn-lt"/>
                        <a:ea typeface="+mn-ea"/>
                        <a:cs typeface="Arial"/>
                      </a:endParaRPr>
                    </a:p>
                    <a:p>
                      <a:pPr lvl="0" algn="l">
                        <a:lnSpc>
                          <a:spcPct val="100000"/>
                        </a:lnSpc>
                        <a:spcBef>
                          <a:spcPts val="0"/>
                        </a:spcBef>
                        <a:spcAft>
                          <a:spcPts val="0"/>
                        </a:spcAft>
                        <a:buNone/>
                      </a:pPr>
                      <a:r>
                        <a:rPr lang="en-GB" sz="800" b="1" i="0" u="none" strike="noStrike" kern="1200" baseline="0" noProof="0" dirty="0">
                          <a:solidFill>
                            <a:schemeClr val="tx1"/>
                          </a:solidFill>
                          <a:latin typeface="Arial"/>
                        </a:rPr>
                        <a:t>General Programme Update</a:t>
                      </a:r>
                      <a:endParaRPr lang="en-US" sz="800" b="0" i="0" u="none" strike="noStrike" kern="1200" baseline="0" noProof="0" dirty="0">
                        <a:solidFill>
                          <a:srgbClr val="FF0000"/>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kern="1200" baseline="0" dirty="0">
                          <a:solidFill>
                            <a:schemeClr val="dk1"/>
                          </a:solidFill>
                          <a:latin typeface="+mn-lt"/>
                          <a:ea typeface="+mn-ea"/>
                          <a:cs typeface="+mn-cs"/>
                        </a:rPr>
                        <a:t>Re-plan: Ofgem have advised a 6-month delay to the Switching programme with UEPT moved out up to 6m, due to COVID-19 impacts on suppliers. </a:t>
                      </a:r>
                      <a:r>
                        <a:rPr lang="en-GB" sz="800" b="0" i="0" u="none" strike="noStrike" kern="1200" baseline="0" dirty="0" err="1">
                          <a:solidFill>
                            <a:schemeClr val="dk1"/>
                          </a:solidFill>
                          <a:latin typeface="+mn-lt"/>
                          <a:ea typeface="+mn-ea"/>
                          <a:cs typeface="+mn-cs"/>
                        </a:rPr>
                        <a:t>Xoserve</a:t>
                      </a:r>
                      <a:r>
                        <a:rPr lang="en-GB" sz="800" b="0" i="0" u="none" strike="noStrike" kern="1200" baseline="0" dirty="0">
                          <a:solidFill>
                            <a:schemeClr val="dk1"/>
                          </a:solidFill>
                          <a:latin typeface="+mn-lt"/>
                          <a:ea typeface="+mn-ea"/>
                          <a:cs typeface="+mn-cs"/>
                        </a:rPr>
                        <a:t> activities are expected to continue to current plan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kern="1200" baseline="0" dirty="0">
                          <a:solidFill>
                            <a:schemeClr val="dk1"/>
                          </a:solidFill>
                          <a:latin typeface="+mn-lt"/>
                          <a:ea typeface="+mn-ea"/>
                          <a:cs typeface="+mn-cs"/>
                        </a:rPr>
                        <a:t>Quality: Internal Gate C++ has been achieved and passed. KPMG continue to assure our programme, on an independent with their draft report issued in support of Stage Gate C++. Findings are being addressed within the programme team. have issued their draft report. Switching Programme Assurance by </a:t>
                      </a:r>
                      <a:r>
                        <a:rPr lang="en-GB" sz="800" b="0" i="0" u="none" strike="noStrike" kern="1200" baseline="0" dirty="0" err="1">
                          <a:solidFill>
                            <a:schemeClr val="dk1"/>
                          </a:solidFill>
                          <a:latin typeface="+mn-lt"/>
                          <a:ea typeface="+mn-ea"/>
                          <a:cs typeface="+mn-cs"/>
                        </a:rPr>
                        <a:t>Expleo</a:t>
                      </a:r>
                      <a:r>
                        <a:rPr lang="en-GB" sz="800" b="0" i="0" u="none" strike="noStrike" kern="1200" baseline="0" dirty="0">
                          <a:solidFill>
                            <a:schemeClr val="dk1"/>
                          </a:solidFill>
                          <a:latin typeface="+mn-lt"/>
                          <a:ea typeface="+mn-ea"/>
                          <a:cs typeface="+mn-cs"/>
                        </a:rPr>
                        <a:t> has been conducted with a report received with queries. These have since been answered and evidence provided where required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kern="1200" baseline="0" noProof="0" dirty="0">
                          <a:solidFill>
                            <a:schemeClr val="dk1"/>
                          </a:solidFill>
                          <a:latin typeface="+mn-lt"/>
                          <a:ea typeface="+mn-ea"/>
                          <a:cs typeface="+mn-cs"/>
                        </a:rPr>
                        <a:t>Programme Costs: Activity underway to reflect the impacts on CSSC Budget as a result of the re-plan. This activity has a lot of dependencies on clarity from the Switching programme.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kern="1200" baseline="0" noProof="0" dirty="0">
                          <a:solidFill>
                            <a:schemeClr val="dk1"/>
                          </a:solidFill>
                          <a:latin typeface="+mn-lt"/>
                          <a:ea typeface="+mn-ea"/>
                          <a:cs typeface="+mn-cs"/>
                        </a:rPr>
                        <a:t>External Change Request: A number of change requests have been going through programme governance, </a:t>
                      </a:r>
                      <a:r>
                        <a:rPr lang="en-GB" sz="800" b="0" i="0" u="none" strike="noStrike" kern="1200" baseline="0" noProof="0" dirty="0" err="1">
                          <a:solidFill>
                            <a:schemeClr val="dk1"/>
                          </a:solidFill>
                          <a:latin typeface="+mn-lt"/>
                          <a:ea typeface="+mn-ea"/>
                          <a:cs typeface="+mn-cs"/>
                        </a:rPr>
                        <a:t>Xoserve</a:t>
                      </a:r>
                      <a:r>
                        <a:rPr lang="en-GB" sz="800" b="0" i="0" u="none" strike="noStrike" kern="1200" baseline="0" noProof="0" dirty="0">
                          <a:solidFill>
                            <a:schemeClr val="dk1"/>
                          </a:solidFill>
                          <a:latin typeface="+mn-lt"/>
                          <a:ea typeface="+mn-ea"/>
                          <a:cs typeface="+mn-cs"/>
                        </a:rPr>
                        <a:t> have been assessing them against Functional aspects and high level ROMs have been provided. Costs are being in our budget and will be shared with the Board. These will be shared in conjunction with the budget re-assessment following the re-plan.</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nvPr>
        </p:nvGraphicFramePr>
        <p:xfrm>
          <a:off x="4780044" y="500660"/>
          <a:ext cx="4362781" cy="4508212"/>
        </p:xfrm>
        <a:graphic>
          <a:graphicData uri="http://schemas.openxmlformats.org/drawingml/2006/table">
            <a:tbl>
              <a:tblPr firstRow="1" bandRow="1">
                <a:tableStyleId>{5C22544A-7EE6-4342-B048-85BDC9FD1C3A}</a:tableStyleId>
              </a:tblPr>
              <a:tblGrid>
                <a:gridCol w="2772186">
                  <a:extLst>
                    <a:ext uri="{9D8B030D-6E8A-4147-A177-3AD203B41FA5}">
                      <a16:colId xmlns:a16="http://schemas.microsoft.com/office/drawing/2014/main" val="20000"/>
                    </a:ext>
                  </a:extLst>
                </a:gridCol>
                <a:gridCol w="822192">
                  <a:extLst>
                    <a:ext uri="{9D8B030D-6E8A-4147-A177-3AD203B41FA5}">
                      <a16:colId xmlns:a16="http://schemas.microsoft.com/office/drawing/2014/main" val="341303587"/>
                    </a:ext>
                  </a:extLst>
                </a:gridCol>
                <a:gridCol w="768403">
                  <a:extLst>
                    <a:ext uri="{9D8B030D-6E8A-4147-A177-3AD203B41FA5}">
                      <a16:colId xmlns:a16="http://schemas.microsoft.com/office/drawing/2014/main" val="3112880537"/>
                    </a:ext>
                  </a:extLst>
                </a:gridCol>
              </a:tblGrid>
              <a:tr h="26154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61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71000">
                          <a:srgbClr val="FFC000"/>
                        </a:gs>
                        <a:gs pos="100000">
                          <a:srgbClr val="FF0000"/>
                        </a:gs>
                        <a:gs pos="92000">
                          <a:srgbClr val="FF0000"/>
                        </a:gs>
                        <a:gs pos="100000">
                          <a:schemeClr val="accent1">
                            <a:lumMod val="30000"/>
                            <a:lumOff val="70000"/>
                          </a:schemeClr>
                        </a:gs>
                      </a:gsLst>
                      <a:lin ang="0" scaled="1"/>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100399763"/>
                  </a:ext>
                </a:extLst>
              </a:tr>
              <a:tr h="261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 – On Track</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71000">
                          <a:srgbClr val="FFC000"/>
                        </a:gs>
                        <a:gs pos="100000">
                          <a:srgbClr val="FF0000"/>
                        </a:gs>
                        <a:gs pos="92000">
                          <a:srgbClr val="FF0000"/>
                        </a:gs>
                        <a:gs pos="100000">
                          <a:schemeClr val="accent1">
                            <a:lumMod val="30000"/>
                            <a:lumOff val="70000"/>
                          </a:schemeClr>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394750769"/>
                  </a:ext>
                </a:extLst>
              </a:tr>
              <a:tr h="261545">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71000">
                          <a:srgbClr val="FFC000"/>
                        </a:gs>
                        <a:gs pos="100000">
                          <a:srgbClr val="FF0000"/>
                        </a:gs>
                        <a:gs pos="92000">
                          <a:srgbClr val="FF0000"/>
                        </a:gs>
                        <a:gs pos="100000">
                          <a:schemeClr val="accent1">
                            <a:lumMod val="30000"/>
                            <a:lumOff val="70000"/>
                          </a:schemeClr>
                        </a:gs>
                      </a:gsLst>
                      <a:lin ang="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195151634"/>
                  </a:ext>
                </a:extLst>
              </a:tr>
              <a:tr h="261545">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A41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627309390"/>
                  </a:ext>
                </a:extLst>
              </a:tr>
              <a:tr h="261545">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468028">
                <a:tc gridSpan="3">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b="0" i="0" u="none" strike="noStrike" kern="1200" baseline="0" dirty="0">
                          <a:solidFill>
                            <a:schemeClr val="dk1"/>
                          </a:solidFill>
                          <a:latin typeface="+mn-lt"/>
                          <a:ea typeface="+mn-ea"/>
                          <a:cs typeface="+mn-cs"/>
                        </a:rPr>
                        <a:t>Awaiting Switching Programme re-plan (baselined in September 2020)</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baseline="0" dirty="0">
                          <a:solidFill>
                            <a:schemeClr val="dk1"/>
                          </a:solidFill>
                          <a:latin typeface="+mn-lt"/>
                          <a:ea typeface="+mn-ea"/>
                          <a:cs typeface="+mn-cs"/>
                        </a:rPr>
                        <a:t>Completion of development for </a:t>
                      </a:r>
                      <a:r>
                        <a:rPr lang="en-GB" sz="800" b="0" i="0" u="none" strike="noStrike" kern="1200" baseline="0" noProof="0" dirty="0">
                          <a:solidFill>
                            <a:schemeClr val="dk1"/>
                          </a:solidFill>
                          <a:latin typeface="Arial"/>
                        </a:rPr>
                        <a:t>DES NFR to meet the SI "Work Off Plan“</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79120867"/>
                  </a:ext>
                </a:extLst>
              </a:tr>
              <a:tr h="261545">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dirty="0">
                          <a:solidFill>
                            <a:schemeClr val="bg1"/>
                          </a:solidFill>
                          <a:latin typeface="+mn-lt"/>
                          <a:ea typeface="+mn-ea"/>
                          <a:cs typeface="+mn-cs"/>
                        </a:rPr>
                        <a:t>KEY Progress (Last Month)</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99314848"/>
                  </a:ext>
                </a:extLst>
              </a:tr>
              <a:tr h="2209369">
                <a:tc gridSpan="3">
                  <a:txBody>
                    <a:bodyPr/>
                    <a:lstStyle/>
                    <a:p>
                      <a:pPr marL="171450" marR="0" lvl="0" indent="-171450" algn="l">
                        <a:lnSpc>
                          <a:spcPct val="100000"/>
                        </a:lnSpc>
                        <a:spcBef>
                          <a:spcPts val="0"/>
                        </a:spcBef>
                        <a:spcAft>
                          <a:spcPts val="0"/>
                        </a:spcAft>
                        <a:buFont typeface="Arial" panose="020B0604020202020204" pitchFamily="34" charset="0"/>
                        <a:buChar char="•"/>
                      </a:pPr>
                      <a:r>
                        <a:rPr lang="en-GB" sz="800" kern="1200" dirty="0">
                          <a:solidFill>
                            <a:schemeClr val="dk1"/>
                          </a:solidFill>
                          <a:effectLst/>
                          <a:latin typeface="+mn-lt"/>
                          <a:ea typeface="+mn-ea"/>
                          <a:cs typeface="+mn-cs"/>
                        </a:rPr>
                        <a:t>DMT PIT completed, 1m ahead of plan</a:t>
                      </a:r>
                      <a:endParaRPr lang="en-GB" sz="800" b="0" i="0" u="none" strike="noStrike" kern="1200" noProof="0" dirty="0">
                        <a:solidFill>
                          <a:schemeClr val="dk1"/>
                        </a:solidFill>
                        <a:effectLst/>
                        <a:latin typeface="+mn-lt"/>
                      </a:endParaRPr>
                    </a:p>
                    <a:p>
                      <a:pPr marL="171450" marR="0" lvl="0" indent="-171450" algn="l">
                        <a:lnSpc>
                          <a:spcPct val="100000"/>
                        </a:lnSpc>
                        <a:spcBef>
                          <a:spcPts val="0"/>
                        </a:spcBef>
                        <a:spcAft>
                          <a:spcPts val="0"/>
                        </a:spcAft>
                        <a:buFont typeface="Arial" panose="020B0604020202020204" pitchFamily="34" charset="0"/>
                        <a:buChar char="•"/>
                      </a:pPr>
                      <a:r>
                        <a:rPr lang="en-GB" sz="800" kern="1200" dirty="0">
                          <a:solidFill>
                            <a:schemeClr val="dk1"/>
                          </a:solidFill>
                          <a:effectLst/>
                          <a:latin typeface="+mn-lt"/>
                          <a:ea typeface="+mn-ea"/>
                          <a:cs typeface="+mn-cs"/>
                        </a:rPr>
                        <a:t>All data extract changes requested by SI to support Switching Programme completed</a:t>
                      </a:r>
                    </a:p>
                    <a:p>
                      <a:pPr marL="171450" marR="0" lvl="0" indent="-171450" algn="l">
                        <a:lnSpc>
                          <a:spcPct val="100000"/>
                        </a:lnSpc>
                        <a:spcBef>
                          <a:spcPts val="0"/>
                        </a:spcBef>
                        <a:spcAft>
                          <a:spcPts val="0"/>
                        </a:spcAft>
                        <a:buFont typeface="Arial" panose="020B0604020202020204" pitchFamily="34" charset="0"/>
                        <a:buChar char="•"/>
                      </a:pPr>
                      <a:r>
                        <a:rPr lang="en-GB" sz="800" kern="1200" dirty="0">
                          <a:solidFill>
                            <a:schemeClr val="dk1"/>
                          </a:solidFill>
                          <a:effectLst/>
                          <a:latin typeface="+mn-lt"/>
                          <a:ea typeface="+mn-ea"/>
                          <a:cs typeface="+mn-cs"/>
                        </a:rPr>
                        <a:t>Team continue working well from home location with no impacts on delivery </a:t>
                      </a:r>
                    </a:p>
                    <a:p>
                      <a:pPr marL="171450" marR="0" lvl="0" indent="-171450" algn="l">
                        <a:lnSpc>
                          <a:spcPct val="100000"/>
                        </a:lnSpc>
                        <a:spcBef>
                          <a:spcPts val="0"/>
                        </a:spcBef>
                        <a:spcAft>
                          <a:spcPts val="0"/>
                        </a:spcAft>
                        <a:buFont typeface="Arial" panose="020B0604020202020204" pitchFamily="34" charset="0"/>
                        <a:buChar char="•"/>
                      </a:pPr>
                      <a:r>
                        <a:rPr lang="en-GB" sz="800" kern="1200" dirty="0">
                          <a:solidFill>
                            <a:schemeClr val="dk1"/>
                          </a:solidFill>
                          <a:effectLst/>
                          <a:latin typeface="+mn-lt"/>
                          <a:ea typeface="+mn-ea"/>
                          <a:cs typeface="+mn-cs"/>
                        </a:rPr>
                        <a:t>External audits completed and successfully passed</a:t>
                      </a:r>
                    </a:p>
                    <a:p>
                      <a:pPr marL="171450" marR="0" lvl="0" indent="-171450" algn="l">
                        <a:lnSpc>
                          <a:spcPct val="100000"/>
                        </a:lnSpc>
                        <a:spcBef>
                          <a:spcPts val="0"/>
                        </a:spcBef>
                        <a:spcAft>
                          <a:spcPts val="0"/>
                        </a:spcAft>
                        <a:buFont typeface="Arial" panose="020B0604020202020204" pitchFamily="34" charset="0"/>
                        <a:buChar char="•"/>
                      </a:pPr>
                      <a:r>
                        <a:rPr lang="en-GB" sz="800" kern="1200" dirty="0">
                          <a:solidFill>
                            <a:schemeClr val="dk1"/>
                          </a:solidFill>
                          <a:effectLst/>
                          <a:latin typeface="+mn-lt"/>
                          <a:ea typeface="+mn-ea"/>
                          <a:cs typeface="+mn-cs"/>
                        </a:rPr>
                        <a:t>Primary API solution delivered including Smoke testing</a:t>
                      </a:r>
                    </a:p>
                    <a:p>
                      <a:pPr marL="171450" marR="0" lvl="0" indent="-171450" algn="l">
                        <a:lnSpc>
                          <a:spcPct val="100000"/>
                        </a:lnSpc>
                        <a:spcBef>
                          <a:spcPts val="0"/>
                        </a:spcBef>
                        <a:spcAft>
                          <a:spcPts val="0"/>
                        </a:spcAft>
                        <a:buFont typeface="Arial" panose="020B0604020202020204" pitchFamily="34" charset="0"/>
                        <a:buChar char="•"/>
                      </a:pPr>
                      <a:r>
                        <a:rPr lang="en-GB" sz="800" kern="1200" dirty="0">
                          <a:solidFill>
                            <a:schemeClr val="dk1"/>
                          </a:solidFill>
                          <a:effectLst/>
                          <a:latin typeface="+mn-lt"/>
                          <a:ea typeface="+mn-ea"/>
                          <a:cs typeface="+mn-cs"/>
                        </a:rPr>
                        <a:t>NFR testing (Phase 1) started</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rPr>
                        <a:t>Gemini SUPT successfully completed </a:t>
                      </a:r>
                      <a:endParaRPr lang="en-GB" sz="800" b="0" i="0" u="none" strike="noStrike" kern="1200" noProof="0" dirty="0">
                        <a:effectLst/>
                      </a:endParaRP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rPr>
                        <a:t>Achieved PIT EXIT and entered external SIT</a:t>
                      </a:r>
                      <a:endParaRPr lang="en-GB" sz="800" b="0" i="0" u="none" strike="noStrike" kern="1200" noProof="0" dirty="0">
                        <a:effectLst/>
                      </a:endParaRP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rPr>
                        <a:t>RA020 Readiness Assessment Complete (Business Change Milestone)</a:t>
                      </a:r>
                    </a:p>
                    <a:p>
                      <a:pPr marL="171450" marR="0" lvl="0" indent="-171450" algn="l">
                        <a:lnSpc>
                          <a:spcPct val="100000"/>
                        </a:lnSpc>
                        <a:spcBef>
                          <a:spcPts val="0"/>
                        </a:spcBef>
                        <a:spcAft>
                          <a:spcPts val="0"/>
                        </a:spcAft>
                        <a:buFont typeface="Arial" panose="020B0604020202020204" pitchFamily="34" charset="0"/>
                        <a:buChar char="•"/>
                      </a:pPr>
                      <a:r>
                        <a:rPr lang="en-GB" sz="800" b="0" i="0" u="none" strike="noStrike" kern="1200" noProof="0" dirty="0">
                          <a:solidFill>
                            <a:schemeClr val="dk1"/>
                          </a:solidFill>
                          <a:effectLst/>
                          <a:latin typeface="+mn-lt"/>
                        </a:rPr>
                        <a:t>Internal SIT (Phase 1), focussed on Switching Programme requirements completed, Phase 2 started which will concentrate on Consequential requirements</a:t>
                      </a:r>
                      <a:endParaRPr lang="en-GB" sz="700" b="0" i="0" u="none" strike="noStrike" kern="1200" noProof="0" dirty="0">
                        <a:effectLst/>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8458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143187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0" y="3894"/>
            <a:ext cx="8856984" cy="488153"/>
          </a:xfrm>
        </p:spPr>
        <p:txBody>
          <a:bodyPr>
            <a:noAutofit/>
          </a:bodyPr>
          <a:lstStyle/>
          <a:p>
            <a:r>
              <a:rPr lang="en-GB" sz="1600" dirty="0"/>
              <a:t>2.2 XRN5167 </a:t>
            </a:r>
            <a:r>
              <a:rPr lang="en-US" sz="1600" dirty="0"/>
              <a:t>Report Product Class 4 Read Performance (MOD 672)</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43480235"/>
              </p:ext>
            </p:extLst>
          </p:nvPr>
        </p:nvGraphicFramePr>
        <p:xfrm>
          <a:off x="75409" y="780115"/>
          <a:ext cx="3776511" cy="1896451"/>
        </p:xfrm>
        <a:graphic>
          <a:graphicData uri="http://schemas.openxmlformats.org/drawingml/2006/table">
            <a:tbl>
              <a:tblPr firstRow="1" bandRow="1">
                <a:tableStyleId>{E8B1032C-EA38-4F05-BA0D-38AFFFC7BED3}</a:tableStyleId>
              </a:tblPr>
              <a:tblGrid>
                <a:gridCol w="2335857">
                  <a:extLst>
                    <a:ext uri="{9D8B030D-6E8A-4147-A177-3AD203B41FA5}">
                      <a16:colId xmlns:a16="http://schemas.microsoft.com/office/drawing/2014/main" val="20000"/>
                    </a:ext>
                  </a:extLst>
                </a:gridCol>
                <a:gridCol w="642498">
                  <a:extLst>
                    <a:ext uri="{9D8B030D-6E8A-4147-A177-3AD203B41FA5}">
                      <a16:colId xmlns:a16="http://schemas.microsoft.com/office/drawing/2014/main" val="20001"/>
                    </a:ext>
                  </a:extLst>
                </a:gridCol>
                <a:gridCol w="798156">
                  <a:extLst>
                    <a:ext uri="{9D8B030D-6E8A-4147-A177-3AD203B41FA5}">
                      <a16:colId xmlns:a16="http://schemas.microsoft.com/office/drawing/2014/main" val="20002"/>
                    </a:ext>
                  </a:extLst>
                </a:gridCol>
              </a:tblGrid>
              <a:tr h="34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bg1"/>
                          </a:solidFill>
                          <a:latin typeface="+mn-lt"/>
                          <a:ea typeface="+mn-ea"/>
                          <a:cs typeface="+mn-cs"/>
                        </a:rPr>
                        <a:t>Customer</a:t>
                      </a:r>
                      <a:r>
                        <a:rPr lang="en-GB" sz="1000" b="1" kern="1200" baseline="0" dirty="0">
                          <a:solidFill>
                            <a:schemeClr val="bg1"/>
                          </a:solidFill>
                          <a:latin typeface="+mn-lt"/>
                          <a:ea typeface="+mn-ea"/>
                          <a:cs typeface="+mn-cs"/>
                        </a:rPr>
                        <a:t> Class</a:t>
                      </a:r>
                      <a:endParaRPr lang="en-GB" sz="10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323528" y="328304"/>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1561145366"/>
              </p:ext>
            </p:extLst>
          </p:nvPr>
        </p:nvGraphicFramePr>
        <p:xfrm>
          <a:off x="83568" y="2756282"/>
          <a:ext cx="3768352" cy="1751975"/>
        </p:xfrm>
        <a:graphic>
          <a:graphicData uri="http://schemas.openxmlformats.org/drawingml/2006/table">
            <a:tbl>
              <a:tblPr firstRow="1" bandRow="1">
                <a:tableStyleId>{E8B1032C-EA38-4F05-BA0D-38AFFFC7BED3}</a:tableStyleId>
              </a:tblPr>
              <a:tblGrid>
                <a:gridCol w="1666771">
                  <a:extLst>
                    <a:ext uri="{9D8B030D-6E8A-4147-A177-3AD203B41FA5}">
                      <a16:colId xmlns:a16="http://schemas.microsoft.com/office/drawing/2014/main" val="20000"/>
                    </a:ext>
                  </a:extLst>
                </a:gridCol>
                <a:gridCol w="2101581">
                  <a:extLst>
                    <a:ext uri="{9D8B030D-6E8A-4147-A177-3AD203B41FA5}">
                      <a16:colId xmlns:a16="http://schemas.microsoft.com/office/drawing/2014/main" val="20001"/>
                    </a:ext>
                  </a:extLst>
                </a:gridCol>
              </a:tblGrid>
              <a:tr h="561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Arial" panose="020B0604020202020204" pitchFamily="34" charset="0"/>
                          <a:cs typeface="Arial" panose="020B0604020202020204" pitchFamily="34" charset="0"/>
                        </a:rPr>
                        <a:t>DSC Service Area 11: Performance Assurance - provision of information to the Performance Assurance Framework Administrator</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Existing: </a:t>
                      </a:r>
                      <a:r>
                        <a:rPr lang="en-US" sz="1000" b="0" i="0" u="none" strike="noStrike" dirty="0">
                          <a:solidFill>
                            <a:srgbClr val="000000"/>
                          </a:solidFill>
                          <a:effectLst/>
                          <a:latin typeface="Arial" panose="020B0604020202020204" pitchFamily="34" charset="0"/>
                          <a:cs typeface="Arial" panose="020B0604020202020204" pitchFamily="34" charset="0"/>
                        </a:rPr>
                        <a:t>DS-CS SA3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latin typeface="+mn-lt"/>
                          <a:ea typeface="+mn-ea"/>
                          <a:cs typeface="+mn-cs"/>
                          <a:hlinkClick r:id="rId2"/>
                        </a:rPr>
                        <a:t>Link to CP</a:t>
                      </a:r>
                      <a:endParaRPr lang="en-GB" sz="10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989780" y="780115"/>
            <a:ext cx="6156" cy="4167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67944" y="33815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184869520"/>
              </p:ext>
            </p:extLst>
          </p:nvPr>
        </p:nvGraphicFramePr>
        <p:xfrm>
          <a:off x="4059327" y="645935"/>
          <a:ext cx="4963523" cy="1415619"/>
        </p:xfrm>
        <a:graphic>
          <a:graphicData uri="http://schemas.openxmlformats.org/drawingml/2006/table">
            <a:tbl>
              <a:tblPr firstRow="1" bandRow="1">
                <a:tableStyleId>{E8B1032C-EA38-4F05-BA0D-38AFFFC7BED3}</a:tableStyleId>
              </a:tblPr>
              <a:tblGrid>
                <a:gridCol w="4963523">
                  <a:extLst>
                    <a:ext uri="{9D8B030D-6E8A-4147-A177-3AD203B41FA5}">
                      <a16:colId xmlns:a16="http://schemas.microsoft.com/office/drawing/2014/main" val="20000"/>
                    </a:ext>
                  </a:extLst>
                </a:gridCol>
              </a:tblGrid>
              <a:tr h="2160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99595">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At present there are read submission performance targets set out in the UNC TPD Section M and these target a percentage of sites for which a read should be submitted. The risk is that if there are larger sites where a read is not received, those will be contributing more to Unidentified Gas (UIG) even though the Shipper may be achieving the read submission target. There is currently insufficient reporting detail to show performance against overall portfolio and no target proportion of AQ within UNC TPD Section M that shippers should achieve.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27620723"/>
              </p:ext>
            </p:extLst>
          </p:nvPr>
        </p:nvGraphicFramePr>
        <p:xfrm>
          <a:off x="4047150" y="2127455"/>
          <a:ext cx="4987876" cy="2881315"/>
        </p:xfrm>
        <a:graphic>
          <a:graphicData uri="http://schemas.openxmlformats.org/drawingml/2006/table">
            <a:tbl>
              <a:tblPr firstRow="1" bandRow="1">
                <a:tableStyleId>{E8B1032C-EA38-4F05-BA0D-38AFFFC7BED3}</a:tableStyleId>
              </a:tblPr>
              <a:tblGrid>
                <a:gridCol w="4987876">
                  <a:extLst>
                    <a:ext uri="{9D8B030D-6E8A-4147-A177-3AD203B41FA5}">
                      <a16:colId xmlns:a16="http://schemas.microsoft.com/office/drawing/2014/main" val="20000"/>
                    </a:ext>
                  </a:extLst>
                </a:gridCol>
              </a:tblGrid>
              <a:tr h="1990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478812">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UNC Modification 0672 seeks to reduce Unidentified Gas (UIG) volume by providing a target for read submission performance for Product Class 4 sites against overall portfolio. The modification proposes to target and measure performance against an agreed percentage for energy reconciled after a defined period.  This change seeks to provide PAC with an un-anonymised report which will enable them to target shippers whose performance is below the target threshold.</a:t>
                      </a: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To fulfil the reporting requirements that may be required upon implementation of MOD 0672, the following reports should be added to the Performance Assurance Report Register.</a:t>
                      </a: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Two new reports will be included in the Performance Assurance Report Register (PARR) document: a Schedule 2.A Anonymised Report and a Schedule 2.B Unanonymised Report.</a:t>
                      </a: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(Note: whilst the Draft Modification Report only describes an Anonymised Report, the DMR also states “This reporting will be shared with PAC on a monthly basis at an un-anonymised level.” (Section 5: Solution).  Hence a Schedule 2.B Unanonymised Report must also be developed and published.)</a:t>
                      </a:r>
                    </a:p>
                    <a:p>
                      <a:pPr marL="0" indent="0" algn="l">
                        <a:buFont typeface="Arial" panose="020B0604020202020204" pitchFamily="34" charset="0"/>
                        <a:buNone/>
                      </a:pPr>
                      <a:r>
                        <a:rPr lang="en-US" sz="1000" b="1" kern="1200" baseline="0" dirty="0">
                          <a:solidFill>
                            <a:schemeClr val="tx1"/>
                          </a:solidFill>
                          <a:latin typeface="Arial" panose="020B0604020202020204" pitchFamily="34" charset="0"/>
                          <a:ea typeface="+mn-ea"/>
                          <a:cs typeface="Arial" panose="020B0604020202020204" pitchFamily="34" charset="0"/>
                        </a:rPr>
                        <a:t>See CP for the full description and schedule reports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049926172"/>
              </p:ext>
            </p:extLst>
          </p:nvPr>
        </p:nvGraphicFramePr>
        <p:xfrm>
          <a:off x="75409" y="4587974"/>
          <a:ext cx="3776510" cy="360040"/>
        </p:xfrm>
        <a:graphic>
          <a:graphicData uri="http://schemas.openxmlformats.org/drawingml/2006/table">
            <a:tbl>
              <a:tblPr firstRow="1" bandRow="1">
                <a:tableStyleId>{FABFCF23-3B69-468F-B69F-88F6DE6A72F2}</a:tableStyleId>
              </a:tblPr>
              <a:tblGrid>
                <a:gridCol w="1688279">
                  <a:extLst>
                    <a:ext uri="{9D8B030D-6E8A-4147-A177-3AD203B41FA5}">
                      <a16:colId xmlns:a16="http://schemas.microsoft.com/office/drawing/2014/main" val="3477608926"/>
                    </a:ext>
                  </a:extLst>
                </a:gridCol>
                <a:gridCol w="2088231">
                  <a:extLst>
                    <a:ext uri="{9D8B030D-6E8A-4147-A177-3AD203B41FA5}">
                      <a16:colId xmlns:a16="http://schemas.microsoft.com/office/drawing/2014/main" val="2478473174"/>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t>Sponsor Representative </a:t>
                      </a:r>
                      <a:endParaRPr lang="en-GB" sz="10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Scottish Power</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2330568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59203"/>
          </a:xfrm>
        </p:spPr>
        <p:txBody>
          <a:bodyPr>
            <a:normAutofit/>
          </a:bodyPr>
          <a:lstStyle/>
          <a:p>
            <a:r>
              <a:rPr lang="en-GB" sz="2400"/>
              <a:t>Workstream Updates</a:t>
            </a:r>
          </a:p>
        </p:txBody>
      </p:sp>
      <p:graphicFrame>
        <p:nvGraphicFramePr>
          <p:cNvPr id="34" name="Table 33"/>
          <p:cNvGraphicFramePr>
            <a:graphicFrameLocks noGrp="1"/>
          </p:cNvGraphicFramePr>
          <p:nvPr>
            <p:extLst/>
          </p:nvPr>
        </p:nvGraphicFramePr>
        <p:xfrm>
          <a:off x="18001" y="438438"/>
          <a:ext cx="9056844" cy="4589278"/>
        </p:xfrm>
        <a:graphic>
          <a:graphicData uri="http://schemas.openxmlformats.org/drawingml/2006/table">
            <a:tbl>
              <a:tblPr firstRow="1" bandRow="1">
                <a:tableStyleId>{5C22544A-7EE6-4342-B048-85BDC9FD1C3A}</a:tableStyleId>
              </a:tblPr>
              <a:tblGrid>
                <a:gridCol w="629538">
                  <a:extLst>
                    <a:ext uri="{9D8B030D-6E8A-4147-A177-3AD203B41FA5}">
                      <a16:colId xmlns:a16="http://schemas.microsoft.com/office/drawing/2014/main" val="20000"/>
                    </a:ext>
                  </a:extLst>
                </a:gridCol>
                <a:gridCol w="570499">
                  <a:extLst>
                    <a:ext uri="{9D8B030D-6E8A-4147-A177-3AD203B41FA5}">
                      <a16:colId xmlns:a16="http://schemas.microsoft.com/office/drawing/2014/main" val="2467489139"/>
                    </a:ext>
                  </a:extLst>
                </a:gridCol>
                <a:gridCol w="986505">
                  <a:extLst>
                    <a:ext uri="{9D8B030D-6E8A-4147-A177-3AD203B41FA5}">
                      <a16:colId xmlns:a16="http://schemas.microsoft.com/office/drawing/2014/main" val="20001"/>
                    </a:ext>
                  </a:extLst>
                </a:gridCol>
                <a:gridCol w="6870302">
                  <a:extLst>
                    <a:ext uri="{9D8B030D-6E8A-4147-A177-3AD203B41FA5}">
                      <a16:colId xmlns:a16="http://schemas.microsoft.com/office/drawing/2014/main" val="20002"/>
                    </a:ext>
                  </a:extLst>
                </a:gridCol>
              </a:tblGrid>
              <a:tr h="445942">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tc>
                <a:tc>
                  <a:txBody>
                    <a:bodyPr/>
                    <a:lstStyle/>
                    <a:p>
                      <a:pPr algn="ctr"/>
                      <a:r>
                        <a:rPr lang="en-GB" sz="800" dirty="0"/>
                        <a:t>WORK</a:t>
                      </a:r>
                    </a:p>
                    <a:p>
                      <a:pPr algn="ctr"/>
                      <a:r>
                        <a:rPr lang="en-GB" sz="800" dirty="0"/>
                        <a:t>STREAM</a:t>
                      </a:r>
                    </a:p>
                  </a:txBody>
                  <a:tcPr anchor="ctr"/>
                </a:tc>
                <a:tc>
                  <a:txBody>
                    <a:bodyPr/>
                    <a:lstStyle/>
                    <a:p>
                      <a:pPr algn="ctr"/>
                      <a:r>
                        <a:rPr lang="en-GB" sz="800"/>
                        <a:t>SUMMARY</a:t>
                      </a:r>
                    </a:p>
                  </a:txBody>
                  <a:tcPr anchor="ctr"/>
                </a:tc>
                <a:extLst>
                  <a:ext uri="{0D108BD9-81ED-4DB2-BD59-A6C34878D82A}">
                    <a16:rowId xmlns:a16="http://schemas.microsoft.com/office/drawing/2014/main" val="10000"/>
                  </a:ext>
                </a:extLst>
              </a:tr>
              <a:tr h="589635">
                <a:tc>
                  <a:txBody>
                    <a:bodyPr/>
                    <a:lstStyle/>
                    <a:p>
                      <a:endParaRPr lang="en-GB" sz="800" dirty="0">
                        <a:latin typeface="+mn-lt"/>
                      </a:endParaRPr>
                    </a:p>
                  </a:txBody>
                  <a:tcPr>
                    <a:solidFill>
                      <a:srgbClr val="FFC000"/>
                    </a:solidFill>
                  </a:tcPr>
                </a:tc>
                <a:tc>
                  <a:txBody>
                    <a:bodyPr/>
                    <a:lstStyle/>
                    <a:p>
                      <a:endParaRPr lang="en-GB" sz="800" dirty="0">
                        <a:latin typeface="+mn-lt"/>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baseline="0" noProof="0" dirty="0">
                          <a:solidFill>
                            <a:schemeClr val="tx1"/>
                          </a:solidFill>
                          <a:latin typeface="+mn-lt"/>
                          <a:ea typeface="+mn-ea"/>
                          <a:cs typeface="+mn-cs"/>
                        </a:rPr>
                        <a:t>Data Provision &amp; Migration</a:t>
                      </a:r>
                    </a:p>
                  </a:txBody>
                  <a:tcPr/>
                </a:tc>
                <a:tc>
                  <a:txBody>
                    <a:bodyPr/>
                    <a:lstStyle/>
                    <a:p>
                      <a:pPr marL="0" marR="0" lvl="0" indent="0" algn="l" defTabSz="914378" rtl="0" eaLnBrk="1" fontAlgn="base" latinLnBrk="0" hangingPunct="1">
                        <a:lnSpc>
                          <a:spcPct val="100000"/>
                        </a:lnSpc>
                        <a:spcBef>
                          <a:spcPts val="85"/>
                        </a:spcBef>
                        <a:spcAft>
                          <a:spcPts val="85"/>
                        </a:spcAft>
                        <a:buClrTx/>
                        <a:buSzTx/>
                        <a:buFont typeface="Arial" panose="020B0604020202020204" pitchFamily="34" charset="0"/>
                        <a:buNone/>
                        <a:tabLst/>
                        <a:defRPr/>
                      </a:pPr>
                      <a:r>
                        <a:rPr lang="en-GB" sz="800" kern="1200" baseline="0" dirty="0">
                          <a:solidFill>
                            <a:schemeClr val="tx1"/>
                          </a:solidFill>
                          <a:latin typeface="+mn-lt"/>
                          <a:ea typeface="+mn-ea"/>
                          <a:cs typeface="Arial"/>
                        </a:rPr>
                        <a:t>All external &amp; internal data provision to date, have been completed to plan. Internal data migration testing is on track to complete. Preparatory activities are on track to complete ahead of external Data Migration activities. </a:t>
                      </a:r>
                    </a:p>
                    <a:p>
                      <a:pPr marL="0" marR="0" lvl="0" indent="0" algn="l" defTabSz="914378" rtl="0" eaLnBrk="1" fontAlgn="base" latinLnBrk="0" hangingPunct="1">
                        <a:lnSpc>
                          <a:spcPct val="100000"/>
                        </a:lnSpc>
                        <a:spcBef>
                          <a:spcPts val="85"/>
                        </a:spcBef>
                        <a:spcAft>
                          <a:spcPts val="85"/>
                        </a:spcAft>
                        <a:buClrTx/>
                        <a:buSzTx/>
                        <a:buFont typeface="Arial" panose="020B0604020202020204" pitchFamily="34" charset="0"/>
                        <a:buNone/>
                        <a:tabLst/>
                        <a:defRPr/>
                      </a:pPr>
                      <a:r>
                        <a:rPr lang="en-GB" sz="800" kern="1200" baseline="0" dirty="0">
                          <a:solidFill>
                            <a:schemeClr val="tx1"/>
                          </a:solidFill>
                          <a:latin typeface="+mn-lt"/>
                          <a:ea typeface="+mn-ea"/>
                          <a:cs typeface="Arial"/>
                        </a:rPr>
                        <a:t>Amber RAG is reflective of the dependency on Landmark to provide REL Data for migration into the external SIT environment. This date has moved a few times; the uncertainty is reflected in the RAG. </a:t>
                      </a:r>
                    </a:p>
                  </a:txBody>
                  <a:tcPr/>
                </a:tc>
                <a:extLst>
                  <a:ext uri="{0D108BD9-81ED-4DB2-BD59-A6C34878D82A}">
                    <a16:rowId xmlns:a16="http://schemas.microsoft.com/office/drawing/2014/main" val="439292279"/>
                  </a:ext>
                </a:extLst>
              </a:tr>
              <a:tr h="445942">
                <a:tc>
                  <a:txBody>
                    <a:bodyPr/>
                    <a:lstStyle/>
                    <a:p>
                      <a:endParaRPr lang="en-GB" sz="800">
                        <a:latin typeface="+mn-lt"/>
                      </a:endParaRPr>
                    </a:p>
                  </a:txBody>
                  <a:tcPr>
                    <a:solidFill>
                      <a:srgbClr val="FFCC00"/>
                    </a:solidFill>
                  </a:tcPr>
                </a:tc>
                <a:tc>
                  <a:txBody>
                    <a:bodyPr/>
                    <a:lstStyle/>
                    <a:p>
                      <a:endParaRPr lang="en-GB" sz="800" dirty="0">
                        <a:latin typeface="+mn-lt"/>
                      </a:endParaRPr>
                    </a:p>
                  </a:txBody>
                  <a:tcPr>
                    <a:solidFill>
                      <a:srgbClr val="FFCC00"/>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GB" sz="800" b="0" i="0" u="none" strike="noStrike" kern="1200">
                          <a:solidFill>
                            <a:schemeClr val="dk1"/>
                          </a:solidFill>
                          <a:effectLst/>
                          <a:latin typeface="+mn-lt"/>
                          <a:ea typeface="+mn-ea"/>
                          <a:cs typeface="+mn-cs"/>
                        </a:rPr>
                        <a:t>DES &amp; API</a:t>
                      </a:r>
                      <a:endParaRPr lang="en-US" sz="800" b="0" i="0" u="none" strike="noStrike" kern="1200">
                        <a:solidFill>
                          <a:schemeClr val="dk1"/>
                        </a:solidFill>
                        <a:effectLst/>
                        <a:latin typeface="+mn-lt"/>
                        <a:ea typeface="+mn-ea"/>
                        <a:cs typeface="+mn-cs"/>
                      </a:endParaRPr>
                    </a:p>
                  </a:txBody>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US" sz="800" b="0" i="0" u="none" strike="noStrike" kern="1200" dirty="0">
                          <a:solidFill>
                            <a:schemeClr val="dk1"/>
                          </a:solidFill>
                          <a:effectLst/>
                          <a:latin typeface="+mn-lt"/>
                          <a:ea typeface="+mn-ea"/>
                          <a:cs typeface="+mn-cs"/>
                        </a:rPr>
                        <a:t>Overall RAG Amber.</a:t>
                      </a:r>
                      <a:r>
                        <a:rPr lang="en-GB" sz="800" b="1" kern="1200" baseline="0" dirty="0">
                          <a:solidFill>
                            <a:schemeClr val="tx1"/>
                          </a:solidFill>
                          <a:latin typeface="+mn-lt"/>
                          <a:ea typeface="+mn-ea"/>
                          <a:cs typeface="Arial"/>
                        </a:rPr>
                        <a:t> </a:t>
                      </a:r>
                      <a:r>
                        <a:rPr lang="en-GB" sz="800" b="0" kern="1200" baseline="0" dirty="0">
                          <a:solidFill>
                            <a:schemeClr val="tx1"/>
                          </a:solidFill>
                          <a:latin typeface="+mn-lt"/>
                          <a:ea typeface="+mn-ea"/>
                          <a:cs typeface="Arial"/>
                        </a:rPr>
                        <a:t>Work continues for DES to meet </a:t>
                      </a:r>
                      <a:r>
                        <a:rPr lang="en-GB" sz="800" kern="1200" baseline="0" dirty="0">
                          <a:solidFill>
                            <a:schemeClr val="tx1"/>
                          </a:solidFill>
                          <a:latin typeface="+mn-lt"/>
                          <a:ea typeface="+mn-ea"/>
                          <a:cs typeface="Arial"/>
                        </a:rPr>
                        <a:t>the 1hr RTO NF and is being actively managed. Agreed "Work Off Plan" in place with SI, in order to meet external NFR testing</a:t>
                      </a: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800" b="1" kern="1200" baseline="0" dirty="0">
                          <a:solidFill>
                            <a:schemeClr val="tx1"/>
                          </a:solidFill>
                          <a:latin typeface="+mn-lt"/>
                          <a:ea typeface="+mn-ea"/>
                          <a:cs typeface="Arial"/>
                        </a:rPr>
                        <a:t>API: </a:t>
                      </a:r>
                      <a:r>
                        <a:rPr lang="en-GB" sz="800" b="0" kern="1200" baseline="0" dirty="0">
                          <a:solidFill>
                            <a:schemeClr val="tx1"/>
                          </a:solidFill>
                          <a:latin typeface="+mn-lt"/>
                          <a:ea typeface="+mn-ea"/>
                          <a:cs typeface="Arial"/>
                        </a:rPr>
                        <a:t>All primary APIs have been delivered and successfully tested. Secondary API delivery is underway and on track to be delivered. </a:t>
                      </a:r>
                    </a:p>
                  </a:txBody>
                  <a:tcPr/>
                </a:tc>
                <a:extLst>
                  <a:ext uri="{0D108BD9-81ED-4DB2-BD59-A6C34878D82A}">
                    <a16:rowId xmlns:a16="http://schemas.microsoft.com/office/drawing/2014/main" val="460547113"/>
                  </a:ext>
                </a:extLst>
              </a:tr>
              <a:tr h="415106">
                <a:tc>
                  <a:txBody>
                    <a:bodyPr/>
                    <a:lstStyle/>
                    <a:p>
                      <a:endParaRPr lang="en-GB" sz="800">
                        <a:latin typeface="+mn-lt"/>
                      </a:endParaRPr>
                    </a:p>
                  </a:txBody>
                  <a:tcPr>
                    <a:solidFill>
                      <a:srgbClr val="FFCC00"/>
                    </a:solidFill>
                  </a:tcPr>
                </a:tc>
                <a:tc>
                  <a:txBody>
                    <a:bodyPr/>
                    <a:lstStyle/>
                    <a:p>
                      <a:endParaRPr lang="en-GB" sz="800" dirty="0">
                        <a:latin typeface="+mn-lt"/>
                      </a:endParaRPr>
                    </a:p>
                  </a:txBody>
                  <a:tcPr>
                    <a:solidFill>
                      <a:srgbClr val="FFC00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800" b="0" i="0" u="none" strike="noStrike" kern="1200">
                          <a:solidFill>
                            <a:schemeClr val="tx1"/>
                          </a:solidFill>
                          <a:effectLst/>
                          <a:latin typeface="+mn-lt"/>
                          <a:ea typeface="+mn-ea"/>
                          <a:cs typeface="+mn-cs"/>
                        </a:rPr>
                        <a:t>UK Link</a:t>
                      </a:r>
                      <a:endParaRPr lang="en-US" sz="800" b="0" i="0" u="none" strike="noStrike" kern="1200">
                        <a:solidFill>
                          <a:schemeClr val="tx1"/>
                        </a:solidFill>
                        <a:effectLst/>
                        <a:latin typeface="+mn-lt"/>
                        <a:ea typeface="+mn-ea"/>
                        <a:cs typeface="+mn-cs"/>
                      </a:endParaRPr>
                    </a:p>
                  </a:txBody>
                  <a:tcPr/>
                </a:tc>
                <a:tc>
                  <a:txBody>
                    <a:bodyPr/>
                    <a:lstStyle/>
                    <a:p>
                      <a:pPr marL="0" marR="0" lvl="0" indent="0" algn="l" defTabSz="914378"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800" b="0" i="0" u="none" strike="noStrike" kern="1200" dirty="0">
                          <a:solidFill>
                            <a:schemeClr val="tx1"/>
                          </a:solidFill>
                          <a:effectLst/>
                          <a:latin typeface="+mn-lt"/>
                          <a:ea typeface="+mn-ea"/>
                          <a:cs typeface="+mn-cs"/>
                        </a:rPr>
                        <a:t>Overall RAG Amber only due to dependency on internal re-planning to align with external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delay as well as external change requests that are underway.  RTG actions: Completion of re-planning and incorporation of </a:t>
                      </a:r>
                      <a:r>
                        <a:rPr lang="en-GB" sz="800" b="0" kern="1200" baseline="0" dirty="0">
                          <a:solidFill>
                            <a:schemeClr val="tx1"/>
                          </a:solidFill>
                          <a:latin typeface="+mn-lt"/>
                          <a:ea typeface="+mn-ea"/>
                          <a:cs typeface="Arial"/>
                        </a:rPr>
                        <a:t>Change Requests</a:t>
                      </a:r>
                      <a:endParaRPr lang="en-GB" sz="800" b="0" i="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1380772308"/>
                  </a:ext>
                </a:extLst>
              </a:tr>
              <a:tr h="243822">
                <a:tc>
                  <a:txBody>
                    <a:bodyPr/>
                    <a:lstStyle/>
                    <a:p>
                      <a:endParaRPr lang="en-GB" sz="800">
                        <a:latin typeface="+mn-lt"/>
                      </a:endParaRPr>
                    </a:p>
                  </a:txBody>
                  <a:tcPr>
                    <a:solidFill>
                      <a:srgbClr val="FFCC00"/>
                    </a:solidFill>
                  </a:tcPr>
                </a:tc>
                <a:tc>
                  <a:txBody>
                    <a:bodyPr/>
                    <a:lstStyle/>
                    <a:p>
                      <a:endParaRPr lang="en-GB" sz="800" dirty="0">
                        <a:latin typeface="+mn-lt"/>
                      </a:endParaRPr>
                    </a:p>
                  </a:txBody>
                  <a:tcPr>
                    <a:solidFill>
                      <a:srgbClr val="FFCC00"/>
                    </a:solidFill>
                  </a:tcPr>
                </a:tc>
                <a:tc>
                  <a:txBody>
                    <a:bodyPr/>
                    <a:lstStyle/>
                    <a:p>
                      <a:r>
                        <a:rPr lang="en-US" altLang="en-US" sz="800" b="0" kern="1200" baseline="0">
                          <a:solidFill>
                            <a:schemeClr val="tx1"/>
                          </a:solidFill>
                          <a:latin typeface="+mn-lt"/>
                          <a:ea typeface="+mn-ea"/>
                          <a:cs typeface="+mn-cs"/>
                        </a:rPr>
                        <a:t>Networks</a:t>
                      </a:r>
                    </a:p>
                  </a:txBody>
                  <a:tcPr/>
                </a:tc>
                <a:tc>
                  <a:txBody>
                    <a:bodyPr/>
                    <a:lstStyle/>
                    <a:p>
                      <a:pPr marL="0" marR="0" lvl="0" indent="0" algn="l" rtl="0" eaLnBrk="1" fontAlgn="base" latinLnBrk="0" hangingPunct="1">
                        <a:lnSpc>
                          <a:spcPct val="100000"/>
                        </a:lnSpc>
                        <a:spcBef>
                          <a:spcPts val="0"/>
                        </a:spcBef>
                        <a:spcAft>
                          <a:spcPts val="0"/>
                        </a:spcAft>
                        <a:buFont typeface="Arial" panose="020B0604020202020204" pitchFamily="34" charset="0"/>
                        <a:buNone/>
                      </a:pPr>
                      <a:r>
                        <a:rPr lang="en-US" sz="800" b="0" i="0" u="none" strike="noStrike" kern="1200" dirty="0">
                          <a:solidFill>
                            <a:schemeClr val="dk1"/>
                          </a:solidFill>
                          <a:effectLst/>
                          <a:latin typeface="+mn-lt"/>
                          <a:ea typeface="+mn-ea"/>
                          <a:cs typeface="+mn-cs"/>
                        </a:rPr>
                        <a:t>Overall RAG Amber: </a:t>
                      </a:r>
                      <a:r>
                        <a:rPr lang="en-US" sz="800" b="0" i="0" u="none" strike="noStrike" kern="1200" dirty="0">
                          <a:solidFill>
                            <a:schemeClr val="tx1"/>
                          </a:solidFill>
                          <a:effectLst/>
                          <a:latin typeface="+mn-lt"/>
                          <a:ea typeface="+mn-ea"/>
                          <a:cs typeface="+mn-cs"/>
                        </a:rPr>
                        <a:t> Awaiting confirmation from Ofgem on the use of IX by market participants. If IX is descoped, Ofgem will need to raise a CR</a:t>
                      </a:r>
                      <a:endParaRPr lang="en-GB" sz="800" b="0" i="0" u="none" strike="noStrike" kern="1200" dirty="0">
                        <a:solidFill>
                          <a:schemeClr val="tx1"/>
                        </a:solidFill>
                        <a:effectLst/>
                        <a:latin typeface="+mn-lt"/>
                        <a:ea typeface="+mn-ea"/>
                        <a:cs typeface="+mn-cs"/>
                      </a:endParaRPr>
                    </a:p>
                  </a:txBody>
                  <a:tcPr/>
                </a:tc>
                <a:extLst>
                  <a:ext uri="{0D108BD9-81ED-4DB2-BD59-A6C34878D82A}">
                    <a16:rowId xmlns:a16="http://schemas.microsoft.com/office/drawing/2014/main" val="4090073496"/>
                  </a:ext>
                </a:extLst>
              </a:tr>
              <a:tr h="351799">
                <a:tc>
                  <a:txBody>
                    <a:bodyPr/>
                    <a:lstStyle/>
                    <a:p>
                      <a:endParaRPr lang="en-GB" sz="800" dirty="0">
                        <a:latin typeface="+mn-lt"/>
                      </a:endParaRPr>
                    </a:p>
                  </a:txBody>
                  <a:tcPr>
                    <a:solidFill>
                      <a:srgbClr val="FF0000"/>
                    </a:solidFill>
                  </a:tcPr>
                </a:tc>
                <a:tc>
                  <a:txBody>
                    <a:bodyPr/>
                    <a:lstStyle/>
                    <a:p>
                      <a:endParaRPr lang="en-GB" sz="800" dirty="0">
                        <a:latin typeface="+mn-lt"/>
                      </a:endParaRPr>
                    </a:p>
                  </a:txBody>
                  <a:tcPr>
                    <a:solidFill>
                      <a:srgbClr val="FFCC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baseline="0" noProof="0" dirty="0">
                          <a:solidFill>
                            <a:schemeClr val="tx1"/>
                          </a:solidFill>
                          <a:latin typeface="+mn-lt"/>
                          <a:ea typeface="+mn-ea"/>
                          <a:cs typeface="+mn-cs"/>
                        </a:rPr>
                        <a:t>Testing </a:t>
                      </a:r>
                    </a:p>
                  </a:txBody>
                  <a:tcPr/>
                </a:tc>
                <a:tc>
                  <a:txBody>
                    <a:bodyPr/>
                    <a:lstStyle/>
                    <a:p>
                      <a:pPr marL="0" marR="0" lvl="0" indent="0" algn="l" rtl="0" eaLnBrk="1" fontAlgn="base" latinLnBrk="0" hangingPunct="1">
                        <a:lnSpc>
                          <a:spcPct val="100000"/>
                        </a:lnSpc>
                        <a:spcBef>
                          <a:spcPts val="85"/>
                        </a:spcBef>
                        <a:spcAft>
                          <a:spcPts val="85"/>
                        </a:spcAft>
                        <a:buFont typeface="Arial" panose="020B0604020202020204" pitchFamily="34" charset="0"/>
                        <a:buNone/>
                      </a:pPr>
                      <a:r>
                        <a:rPr lang="en-GB" sz="800" kern="1200" baseline="0" dirty="0">
                          <a:solidFill>
                            <a:schemeClr val="tx1"/>
                          </a:solidFill>
                          <a:latin typeface="+mn-lt"/>
                          <a:ea typeface="+mn-ea"/>
                          <a:cs typeface="Arial"/>
                        </a:rPr>
                        <a:t>PIT exit has been successfully met by the programme, caveated by the work-off plan for DES Non-Functional Requirements. </a:t>
                      </a:r>
                    </a:p>
                    <a:p>
                      <a:pPr marL="0" marR="0" lvl="0" indent="0" algn="l" rtl="0" eaLnBrk="1" fontAlgn="base" latinLnBrk="0" hangingPunct="1">
                        <a:lnSpc>
                          <a:spcPct val="100000"/>
                        </a:lnSpc>
                        <a:spcBef>
                          <a:spcPts val="85"/>
                        </a:spcBef>
                        <a:spcAft>
                          <a:spcPts val="85"/>
                        </a:spcAft>
                        <a:buFont typeface="Arial" panose="020B0604020202020204" pitchFamily="34" charset="0"/>
                        <a:buNone/>
                      </a:pPr>
                      <a:r>
                        <a:rPr lang="en-US" sz="800" b="0" i="0" u="none" strike="noStrike" kern="1200" dirty="0">
                          <a:solidFill>
                            <a:schemeClr val="tx1"/>
                          </a:solidFill>
                          <a:effectLst/>
                          <a:latin typeface="+mn-lt"/>
                          <a:ea typeface="+mn-ea"/>
                          <a:cs typeface="+mn-cs"/>
                        </a:rPr>
                        <a:t>Overall RAG Amber  due to dependency on completing internal re-planning to align with external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delay</a:t>
                      </a:r>
                      <a:endParaRPr lang="en-GB" sz="800" b="0" i="0" u="none" strike="noStrike" kern="1200" baseline="0" dirty="0">
                        <a:solidFill>
                          <a:schemeClr val="tx1"/>
                        </a:solidFill>
                        <a:latin typeface="Arial"/>
                        <a:ea typeface="+mn-ea"/>
                        <a:cs typeface="+mn-cs"/>
                      </a:endParaRPr>
                    </a:p>
                  </a:txBody>
                  <a:tcPr/>
                </a:tc>
                <a:extLst>
                  <a:ext uri="{0D108BD9-81ED-4DB2-BD59-A6C34878D82A}">
                    <a16:rowId xmlns:a16="http://schemas.microsoft.com/office/drawing/2014/main" val="1367905218"/>
                  </a:ext>
                </a:extLst>
              </a:tr>
              <a:tr h="445942">
                <a:tc>
                  <a:txBody>
                    <a:bodyPr/>
                    <a:lstStyle/>
                    <a:p>
                      <a:endParaRPr lang="en-GB" sz="800">
                        <a:latin typeface="+mn-lt"/>
                      </a:endParaRPr>
                    </a:p>
                  </a:txBody>
                  <a:tcPr>
                    <a:solidFill>
                      <a:srgbClr val="26A412"/>
                    </a:solidFill>
                  </a:tcPr>
                </a:tc>
                <a:tc>
                  <a:txBody>
                    <a:bodyPr/>
                    <a:lstStyle/>
                    <a:p>
                      <a:endParaRPr lang="en-GB" sz="800" dirty="0">
                        <a:latin typeface="+mn-lt"/>
                      </a:endParaRPr>
                    </a:p>
                  </a:txBody>
                  <a:tcPr>
                    <a:solidFill>
                      <a:srgbClr val="FFCC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baseline="0" noProof="0" dirty="0">
                          <a:solidFill>
                            <a:schemeClr val="tx1"/>
                          </a:solidFill>
                          <a:latin typeface="+mn-lt"/>
                          <a:ea typeface="+mn-ea"/>
                          <a:cs typeface="+mn-cs"/>
                        </a:rPr>
                        <a:t>Market Trials</a:t>
                      </a:r>
                    </a:p>
                  </a:txBody>
                  <a:tcPr/>
                </a:tc>
                <a:tc>
                  <a:txBody>
                    <a:bodyPr/>
                    <a:lstStyle/>
                    <a:p>
                      <a:pPr marL="0" marR="0" lvl="0" indent="0" algn="l" defTabSz="914378"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800" b="0" i="0" u="none" strike="noStrike" kern="1200" dirty="0">
                          <a:solidFill>
                            <a:schemeClr val="tx1"/>
                          </a:solidFill>
                          <a:effectLst/>
                          <a:latin typeface="+mn-lt"/>
                          <a:ea typeface="+mn-ea"/>
                          <a:cs typeface="+mn-cs"/>
                        </a:rPr>
                        <a:t>Overall RAG Amber. </a:t>
                      </a:r>
                      <a:r>
                        <a:rPr lang="en-GB" sz="800" kern="1200" baseline="0" dirty="0">
                          <a:solidFill>
                            <a:schemeClr val="tx1"/>
                          </a:solidFill>
                          <a:latin typeface="+mn-lt"/>
                          <a:ea typeface="+mn-ea"/>
                          <a:cs typeface="Arial"/>
                        </a:rPr>
                        <a:t>The programme continues engagement with industry, in relation to consequential market trials. Due to the deferral of UEPT, the programme is  reviewing the CCMT date and have withdrawn the Switching Programme change (CRD015) submitted to Ofgem, whilst planning reviews and discussions are taking place with market participants and </a:t>
                      </a:r>
                      <a:r>
                        <a:rPr lang="en-GB" sz="800" kern="1200" baseline="0" dirty="0" err="1">
                          <a:solidFill>
                            <a:schemeClr val="tx1"/>
                          </a:solidFill>
                          <a:latin typeface="+mn-lt"/>
                          <a:ea typeface="+mn-ea"/>
                          <a:cs typeface="Arial"/>
                        </a:rPr>
                        <a:t>Ofge</a:t>
                      </a:r>
                      <a:r>
                        <a:rPr lang="en-GB" sz="800" kern="1200" baseline="0" dirty="0">
                          <a:solidFill>
                            <a:schemeClr val="tx1"/>
                          </a:solidFill>
                          <a:latin typeface="+mn-lt"/>
                          <a:ea typeface="+mn-ea"/>
                          <a:cs typeface="Arial"/>
                        </a:rPr>
                        <a:t>,</a:t>
                      </a:r>
                    </a:p>
                  </a:txBody>
                  <a:tcPr/>
                </a:tc>
                <a:extLst>
                  <a:ext uri="{0D108BD9-81ED-4DB2-BD59-A6C34878D82A}">
                    <a16:rowId xmlns:a16="http://schemas.microsoft.com/office/drawing/2014/main" val="1140740770"/>
                  </a:ext>
                </a:extLst>
              </a:tr>
              <a:tr h="415106">
                <a:tc>
                  <a:txBody>
                    <a:bodyPr/>
                    <a:lstStyle/>
                    <a:p>
                      <a:endParaRPr lang="en-GB" sz="800" dirty="0">
                        <a:latin typeface="+mn-lt"/>
                      </a:endParaRPr>
                    </a:p>
                  </a:txBody>
                  <a:tcPr>
                    <a:solidFill>
                      <a:srgbClr val="26A412"/>
                    </a:solidFill>
                  </a:tcPr>
                </a:tc>
                <a:tc>
                  <a:txBody>
                    <a:bodyPr/>
                    <a:lstStyle/>
                    <a:p>
                      <a:endParaRPr lang="en-GB" sz="800" dirty="0">
                        <a:latin typeface="+mn-lt"/>
                      </a:endParaRPr>
                    </a:p>
                  </a:txBody>
                  <a:tcPr>
                    <a:solidFill>
                      <a:srgbClr val="00B05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800" b="0">
                          <a:solidFill>
                            <a:schemeClr val="tx1"/>
                          </a:solidFill>
                          <a:latin typeface="+mn-lt"/>
                        </a:rPr>
                        <a:t>Service Management</a:t>
                      </a:r>
                      <a:endParaRPr kumimoji="0" lang="en-GB" sz="8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tc>
                <a:tc>
                  <a:txBody>
                    <a:bodyPr/>
                    <a:lstStyle/>
                    <a:p>
                      <a:pPr marL="0" marR="0" lvl="0" indent="0" algn="l" defTabSz="914378" rtl="0" eaLnBrk="1" fontAlgn="base" latinLnBrk="0" hangingPunct="1">
                        <a:lnSpc>
                          <a:spcPct val="100000"/>
                        </a:lnSpc>
                        <a:spcBef>
                          <a:spcPts val="85"/>
                        </a:spcBef>
                        <a:spcAft>
                          <a:spcPts val="85"/>
                        </a:spcAft>
                        <a:buFont typeface="Arial" panose="020B0604020202020204" pitchFamily="34" charset="0"/>
                        <a:buNone/>
                      </a:pPr>
                      <a:r>
                        <a:rPr lang="en-GB" sz="800" b="0" i="0" u="none" strike="noStrike" kern="1200" dirty="0">
                          <a:solidFill>
                            <a:schemeClr val="dk1"/>
                          </a:solidFill>
                          <a:effectLst/>
                          <a:latin typeface="+mn-lt"/>
                          <a:ea typeface="+mn-ea"/>
                          <a:cs typeface="+mn-cs"/>
                        </a:rPr>
                        <a:t>Overall RAG Green.</a:t>
                      </a:r>
                      <a:r>
                        <a:rPr lang="en-US" sz="800" b="0" i="0" u="none" strike="noStrike" kern="1200" dirty="0">
                          <a:solidFill>
                            <a:schemeClr val="dk1"/>
                          </a:solidFill>
                          <a:effectLst/>
                          <a:latin typeface="+mn-lt"/>
                          <a:ea typeface="+mn-ea"/>
                          <a:cs typeface="+mn-cs"/>
                        </a:rPr>
                        <a:t> Decision required around the option to integrate Incident Management and Service Request processes once IA has been completed. Placeholders for 4 workshops agreed with DCC to validate the core processes starting 23/04.</a:t>
                      </a:r>
                      <a:endParaRPr lang="en-GB" sz="8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190447204"/>
                  </a:ext>
                </a:extLst>
              </a:tr>
              <a:tr h="327024">
                <a:tc>
                  <a:txBody>
                    <a:bodyPr/>
                    <a:lstStyle/>
                    <a:p>
                      <a:endParaRPr lang="en-GB" sz="800" dirty="0">
                        <a:latin typeface="+mn-lt"/>
                      </a:endParaRPr>
                    </a:p>
                  </a:txBody>
                  <a:tcPr>
                    <a:solidFill>
                      <a:srgbClr val="26A412"/>
                    </a:solidFill>
                  </a:tcPr>
                </a:tc>
                <a:tc>
                  <a:txBody>
                    <a:bodyPr/>
                    <a:lstStyle/>
                    <a:p>
                      <a:endParaRPr lang="en-GB" sz="800" dirty="0">
                        <a:latin typeface="+mn-lt"/>
                      </a:endParaRPr>
                    </a:p>
                  </a:txBody>
                  <a:tcPr>
                    <a:solidFill>
                      <a:srgbClr val="00B05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800" b="0">
                          <a:solidFill>
                            <a:schemeClr val="tx1"/>
                          </a:solidFill>
                          <a:latin typeface="+mn-lt"/>
                        </a:rPr>
                        <a:t>Gemini</a:t>
                      </a:r>
                      <a:endParaRPr lang="en-US" sz="800" b="0">
                        <a:solidFill>
                          <a:schemeClr val="tx1"/>
                        </a:solidFill>
                        <a:latin typeface="+mn-lt"/>
                      </a:endParaRPr>
                    </a:p>
                  </a:txBody>
                  <a:tcPr/>
                </a:tc>
                <a:tc>
                  <a:txBody>
                    <a:bodyPr/>
                    <a:lstStyle/>
                    <a:p>
                      <a:pPr marL="0" indent="0" algn="l" rtl="0" eaLnBrk="1" fontAlgn="base" latinLnBrk="0" hangingPunct="1">
                        <a:buFont typeface="Arial" panose="020B0604020202020204" pitchFamily="34" charset="0"/>
                        <a:buNone/>
                      </a:pPr>
                      <a:r>
                        <a:rPr lang="en-US" sz="800" b="0" i="0" u="none" strike="noStrike" kern="1200" noProof="0" dirty="0">
                          <a:solidFill>
                            <a:schemeClr val="dk1"/>
                          </a:solidFill>
                          <a:effectLst/>
                          <a:latin typeface="+mn-lt"/>
                          <a:ea typeface="+mn-ea"/>
                          <a:cs typeface="+mn-cs"/>
                        </a:rPr>
                        <a:t>Overall RAG Green. Schedule is amber until details of the </a:t>
                      </a:r>
                      <a:r>
                        <a:rPr lang="en-US" sz="800" b="0" i="0" u="none" strike="noStrike" kern="1200" noProof="0" dirty="0" err="1">
                          <a:solidFill>
                            <a:schemeClr val="dk1"/>
                          </a:solidFill>
                          <a:effectLst/>
                          <a:latin typeface="+mn-lt"/>
                          <a:ea typeface="+mn-ea"/>
                          <a:cs typeface="+mn-cs"/>
                        </a:rPr>
                        <a:t>Programme</a:t>
                      </a:r>
                      <a:r>
                        <a:rPr lang="en-US" sz="800" b="0" i="0" u="none" strike="noStrike" kern="1200" noProof="0" dirty="0">
                          <a:solidFill>
                            <a:schemeClr val="dk1"/>
                          </a:solidFill>
                          <a:effectLst/>
                          <a:latin typeface="+mn-lt"/>
                          <a:ea typeface="+mn-ea"/>
                          <a:cs typeface="+mn-cs"/>
                        </a:rPr>
                        <a:t> re-plan are available. NGIT Test Cases for SIT have been received and sent for RQM upload. </a:t>
                      </a:r>
                    </a:p>
                  </a:txBody>
                  <a:tcPr/>
                </a:tc>
                <a:extLst>
                  <a:ext uri="{0D108BD9-81ED-4DB2-BD59-A6C34878D82A}">
                    <a16:rowId xmlns:a16="http://schemas.microsoft.com/office/drawing/2014/main" val="2757501204"/>
                  </a:ext>
                </a:extLst>
              </a:tr>
              <a:tr h="327024">
                <a:tc>
                  <a:txBody>
                    <a:bodyPr/>
                    <a:lstStyle/>
                    <a:p>
                      <a:endParaRPr lang="en-GB" sz="800" dirty="0">
                        <a:latin typeface="+mn-lt"/>
                      </a:endParaRPr>
                    </a:p>
                  </a:txBody>
                  <a:tcPr>
                    <a:solidFill>
                      <a:srgbClr val="26A412"/>
                    </a:solidFill>
                  </a:tcPr>
                </a:tc>
                <a:tc>
                  <a:txBody>
                    <a:bodyPr/>
                    <a:lstStyle/>
                    <a:p>
                      <a:endParaRPr lang="en-GB" sz="800">
                        <a:latin typeface="+mn-lt"/>
                      </a:endParaRPr>
                    </a:p>
                  </a:txBody>
                  <a:tcPr>
                    <a:solidFill>
                      <a:srgbClr val="00B05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800" b="0" kern="1200" baseline="0">
                          <a:solidFill>
                            <a:schemeClr val="tx1"/>
                          </a:solidFill>
                          <a:latin typeface="+mn-lt"/>
                          <a:ea typeface="+mn-ea"/>
                          <a:cs typeface="Arial"/>
                        </a:rPr>
                        <a:t>Business Change</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US" sz="800" b="0" i="0" u="none" strike="noStrike" kern="1200" noProof="0" dirty="0">
                          <a:solidFill>
                            <a:schemeClr val="dk1"/>
                          </a:solidFill>
                          <a:effectLst/>
                          <a:latin typeface="+mn-lt"/>
                          <a:ea typeface="+mn-ea"/>
                          <a:cs typeface="+mn-cs"/>
                        </a:rPr>
                        <a:t>Overall RAG Green. </a:t>
                      </a:r>
                      <a:r>
                        <a:rPr lang="en-US" sz="800" b="0" i="0" u="none" strike="noStrike" kern="1200" dirty="0">
                          <a:solidFill>
                            <a:schemeClr val="dk1"/>
                          </a:solidFill>
                          <a:effectLst/>
                          <a:latin typeface="+mn-lt"/>
                          <a:ea typeface="+mn-ea"/>
                          <a:cs typeface="+mn-cs"/>
                        </a:rPr>
                        <a:t>The business change assessment pack to support BC020 has been completed and sent to Ofgem and the SI on 09/04​. A re-plan will be conducted once the SI issue a revised CSS IP which incorporates the 6-month extension announced by Ofgem.</a:t>
                      </a:r>
                      <a:endParaRPr lang="en-GB" sz="8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182534254"/>
                  </a:ext>
                </a:extLst>
              </a:tr>
              <a:tr h="507884">
                <a:tc>
                  <a:txBody>
                    <a:bodyPr/>
                    <a:lstStyle/>
                    <a:p>
                      <a:endParaRPr lang="en-GB" sz="800" dirty="0">
                        <a:latin typeface="+mn-lt"/>
                      </a:endParaRPr>
                    </a:p>
                  </a:txBody>
                  <a:tcPr>
                    <a:solidFill>
                      <a:srgbClr val="26A412"/>
                    </a:solidFill>
                  </a:tcPr>
                </a:tc>
                <a:tc>
                  <a:txBody>
                    <a:bodyPr/>
                    <a:lstStyle/>
                    <a:p>
                      <a:endParaRPr lang="en-GB" sz="800" dirty="0">
                        <a:latin typeface="+mn-lt"/>
                      </a:endParaRPr>
                    </a:p>
                  </a:txBody>
                  <a:tcPr>
                    <a:solidFill>
                      <a:srgbClr val="00B05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800" b="0" kern="1200" baseline="0" dirty="0">
                          <a:solidFill>
                            <a:schemeClr val="tx1"/>
                          </a:solidFill>
                          <a:latin typeface="+mn-lt"/>
                          <a:ea typeface="+mn-ea"/>
                          <a:cs typeface="Arial"/>
                        </a:rPr>
                        <a:t>Environments &amp; Release Mgt.</a:t>
                      </a:r>
                    </a:p>
                  </a:txBody>
                  <a:tcPr/>
                </a:tc>
                <a:tc>
                  <a:txBody>
                    <a:bodyPr/>
                    <a:lstStyle/>
                    <a:p>
                      <a:pPr marL="0" marR="0" lvl="0" indent="0" algn="l" defTabSz="389392" rtl="0" eaLnBrk="0" fontAlgn="auto" latinLnBrk="0" hangingPunct="0">
                        <a:lnSpc>
                          <a:spcPct val="100000"/>
                        </a:lnSpc>
                        <a:spcBef>
                          <a:spcPts val="85"/>
                        </a:spcBef>
                        <a:spcAft>
                          <a:spcPts val="85"/>
                        </a:spcAft>
                        <a:buClrTx/>
                        <a:buSzTx/>
                        <a:buFont typeface="Arial" panose="020B0604020202020204" pitchFamily="34" charset="0"/>
                        <a:buNone/>
                        <a:tabLst>
                          <a:tab pos="225929" algn="l"/>
                        </a:tabLst>
                        <a:defRPr/>
                      </a:pPr>
                      <a:r>
                        <a:rPr lang="en-GB" sz="800" b="0" i="0" u="none" strike="noStrike" kern="1200" dirty="0">
                          <a:solidFill>
                            <a:schemeClr val="dk1"/>
                          </a:solidFill>
                          <a:effectLst/>
                          <a:latin typeface="+mn-lt"/>
                          <a:ea typeface="+mn-ea"/>
                          <a:cs typeface="+mn-cs"/>
                        </a:rPr>
                        <a:t>Overall RAG Green: </a:t>
                      </a:r>
                      <a:r>
                        <a:rPr lang="en-GB" sz="800" kern="1200" baseline="0" dirty="0">
                          <a:solidFill>
                            <a:schemeClr val="tx1"/>
                          </a:solidFill>
                          <a:latin typeface="+mn-lt"/>
                          <a:ea typeface="+mn-ea"/>
                          <a:cs typeface="Arial"/>
                        </a:rPr>
                        <a:t>Work continues to assess future requirements and synergise the use of environments in order  to reduce spend. Additional environment requirements have also surfaced from the SI.</a:t>
                      </a:r>
                    </a:p>
                  </a:txBody>
                  <a:tcPr/>
                </a:tc>
                <a:extLst>
                  <a:ext uri="{0D108BD9-81ED-4DB2-BD59-A6C34878D82A}">
                    <a16:rowId xmlns:a16="http://schemas.microsoft.com/office/drawing/2014/main" val="2050109616"/>
                  </a:ext>
                </a:extLst>
              </a:tr>
            </a:tbl>
          </a:graphicData>
        </a:graphic>
      </p:graphicFrame>
    </p:spTree>
    <p:extLst>
      <p:ext uri="{BB962C8B-B14F-4D97-AF65-F5344CB8AC3E}">
        <p14:creationId xmlns:p14="http://schemas.microsoft.com/office/powerpoint/2010/main" val="23291100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(1/2)</a:t>
            </a:r>
          </a:p>
        </p:txBody>
      </p:sp>
      <p:graphicFrame>
        <p:nvGraphicFramePr>
          <p:cNvPr id="5" name="Table 4"/>
          <p:cNvGraphicFramePr>
            <a:graphicFrameLocks noGrp="1"/>
          </p:cNvGraphicFramePr>
          <p:nvPr>
            <p:extLst/>
          </p:nvPr>
        </p:nvGraphicFramePr>
        <p:xfrm>
          <a:off x="85651" y="619840"/>
          <a:ext cx="8972695" cy="3287640"/>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384249">
                  <a:extLst>
                    <a:ext uri="{9D8B030D-6E8A-4147-A177-3AD203B41FA5}">
                      <a16:colId xmlns:a16="http://schemas.microsoft.com/office/drawing/2014/main" val="20001"/>
                    </a:ext>
                  </a:extLst>
                </a:gridCol>
                <a:gridCol w="778926">
                  <a:extLst>
                    <a:ext uri="{9D8B030D-6E8A-4147-A177-3AD203B41FA5}">
                      <a16:colId xmlns:a16="http://schemas.microsoft.com/office/drawing/2014/main" val="3490358336"/>
                    </a:ext>
                  </a:extLst>
                </a:gridCol>
                <a:gridCol w="2634834">
                  <a:extLst>
                    <a:ext uri="{9D8B030D-6E8A-4147-A177-3AD203B41FA5}">
                      <a16:colId xmlns:a16="http://schemas.microsoft.com/office/drawing/2014/main" val="20002"/>
                    </a:ext>
                  </a:extLst>
                </a:gridCol>
                <a:gridCol w="1494912">
                  <a:extLst>
                    <a:ext uri="{9D8B030D-6E8A-4147-A177-3AD203B41FA5}">
                      <a16:colId xmlns:a16="http://schemas.microsoft.com/office/drawing/2014/main" val="20003"/>
                    </a:ext>
                  </a:extLst>
                </a:gridCol>
                <a:gridCol w="220625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482747">
                <a:tc>
                  <a:txBody>
                    <a:bodyPr/>
                    <a:lstStyle/>
                    <a:p>
                      <a:pPr algn="ctr"/>
                      <a:r>
                        <a:rPr lang="en-GB" sz="900" dirty="0">
                          <a:solidFill>
                            <a:schemeClr val="bg1"/>
                          </a:solidFill>
                        </a:rPr>
                        <a:t>REF</a:t>
                      </a:r>
                    </a:p>
                  </a:txBody>
                  <a:tcPr marL="36000" marR="36000" marT="36000" marB="36000" anchor="ctr"/>
                </a:tc>
                <a:tc>
                  <a:txBody>
                    <a:bodyPr/>
                    <a:lstStyle/>
                    <a:p>
                      <a:pPr algn="ctr"/>
                      <a:r>
                        <a:rPr lang="en-GB" sz="9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dirty="0">
                          <a:solidFill>
                            <a:schemeClr val="bg1"/>
                          </a:solidFill>
                        </a:rPr>
                        <a:t>DESCRIPTION</a:t>
                      </a:r>
                      <a:endParaRPr lang="en-GB" sz="900" dirty="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dirty="0">
                          <a:solidFill>
                            <a:schemeClr val="bg1"/>
                          </a:solidFill>
                        </a:rPr>
                        <a:t>LATEST UPDATE</a:t>
                      </a:r>
                    </a:p>
                  </a:txBody>
                  <a:tcPr marL="36000" marR="36000" marT="36000" marB="36000" anchor="ctr"/>
                </a:tc>
                <a:tc>
                  <a:txBody>
                    <a:bodyPr/>
                    <a:lstStyle/>
                    <a:p>
                      <a:pPr algn="ctr"/>
                      <a:r>
                        <a:rPr lang="en-GB" sz="900" dirty="0"/>
                        <a:t>TARGET</a:t>
                      </a:r>
                    </a:p>
                    <a:p>
                      <a:pPr algn="ctr"/>
                      <a:r>
                        <a:rPr lang="en-GB" sz="900" dirty="0"/>
                        <a:t>RESOLUTION</a:t>
                      </a:r>
                    </a:p>
                    <a:p>
                      <a:pPr algn="ctr"/>
                      <a:r>
                        <a:rPr lang="en-GB" sz="900" dirty="0"/>
                        <a:t>DATE</a:t>
                      </a:r>
                    </a:p>
                  </a:txBody>
                  <a:tcPr marL="36000" marR="36000" marT="36000" marB="36000" anchor="ctr"/>
                </a:tc>
                <a:extLst>
                  <a:ext uri="{0D108BD9-81ED-4DB2-BD59-A6C34878D82A}">
                    <a16:rowId xmlns:a16="http://schemas.microsoft.com/office/drawing/2014/main" val="10000"/>
                  </a:ext>
                </a:extLst>
              </a:tr>
              <a:tr h="639110">
                <a:tc>
                  <a:txBody>
                    <a:bodyPr/>
                    <a:lstStyle/>
                    <a:p>
                      <a:pPr algn="ctr" fontAlgn="ctr"/>
                      <a:r>
                        <a:rPr lang="en-GB" sz="800" b="0" i="0" u="none" strike="noStrike" dirty="0">
                          <a:solidFill>
                            <a:schemeClr val="tx1"/>
                          </a:solidFill>
                          <a:effectLst/>
                          <a:latin typeface="Arial" panose="020B0604020202020204" pitchFamily="34" charset="0"/>
                        </a:rPr>
                        <a:t>55572</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26A412"/>
                    </a:solidFill>
                  </a:tcPr>
                </a:tc>
                <a:tc>
                  <a:txBody>
                    <a:bodyPr/>
                    <a:lstStyle/>
                    <a:p>
                      <a:pPr algn="ctr" fontAlgn="b"/>
                      <a:r>
                        <a:rPr lang="en-GB" sz="800" b="0" i="0" u="none" strike="noStrike" dirty="0">
                          <a:solidFill>
                            <a:schemeClr val="tx1"/>
                          </a:solidFill>
                          <a:effectLst/>
                          <a:latin typeface="+mn-lt"/>
                        </a:rPr>
                        <a:t>Network</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Market Participants may not have sufficient time to procure and provision IX , if they choose the IX option for comms network connectivity, because of lead times for hardware, software and installation into data centres. Leading to lack of readiness on the part of Market Participants for UEPT in April 2020. Xoserve request that SI / DCC engage with Market participants as early as possible.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with SI / DCC, to request early engagement with Market Participants and review additional MAD milestones as they become available.</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Description and probability updated to reflect the re-planning if UEPT.  No update received on the mechanism to provide IP addresses to Xoserve or whether any MPs have signed up to use IX to connect to CSS.</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30/06/20</a:t>
                      </a:r>
                    </a:p>
                  </a:txBody>
                  <a:tcPr marL="0" marR="0" marT="0" marB="0" anchor="ctr">
                    <a:solidFill>
                      <a:srgbClr val="CED1E2"/>
                    </a:solidFill>
                  </a:tcPr>
                </a:tc>
                <a:extLst>
                  <a:ext uri="{0D108BD9-81ED-4DB2-BD59-A6C34878D82A}">
                    <a16:rowId xmlns:a16="http://schemas.microsoft.com/office/drawing/2014/main" val="3788999578"/>
                  </a:ext>
                </a:extLst>
              </a:tr>
              <a:tr h="639110">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Programme because the CSS design is solely focused on the core CSS and primary interactions with CSS. Leading to an inaccurate critical path being followed for the Programme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Programme is governed against.</a:t>
                      </a:r>
                    </a:p>
                    <a:p>
                      <a:pPr algn="l" fontAlgn="ctr"/>
                      <a:endParaRPr lang="en-US" sz="800" b="0" i="0" u="none" strike="noStrike" kern="1200" dirty="0">
                        <a:solidFill>
                          <a:schemeClr val="tx1"/>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RAID item will be kept open for monitoring until the end of SIT phase 1.</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29/05/20</a:t>
                      </a:r>
                    </a:p>
                  </a:txBody>
                  <a:tcPr marL="0" marR="0" marT="0" marB="0" anchor="ctr">
                    <a:solidFill>
                      <a:srgbClr val="CED1E2"/>
                    </a:solidFill>
                  </a:tcPr>
                </a:tc>
                <a:extLst>
                  <a:ext uri="{0D108BD9-81ED-4DB2-BD59-A6C34878D82A}">
                    <a16:rowId xmlns:a16="http://schemas.microsoft.com/office/drawing/2014/main" val="166824745"/>
                  </a:ext>
                </a:extLst>
              </a:tr>
              <a:tr h="639110">
                <a:tc>
                  <a:txBody>
                    <a:bodyPr/>
                    <a:lstStyle/>
                    <a:p>
                      <a:pPr algn="ctr" fontAlgn="ctr"/>
                      <a:r>
                        <a:rPr lang="en-GB" sz="800" b="0" i="0" u="none" strike="noStrike" dirty="0">
                          <a:solidFill>
                            <a:schemeClr val="tx1"/>
                          </a:solidFill>
                          <a:effectLst/>
                          <a:latin typeface="Arial" panose="020B0604020202020204" pitchFamily="34" charset="0"/>
                        </a:rPr>
                        <a:t>50199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CSS Consequential  may be unable to meet switching Programme timelines and end up delaying the overall Ofgem Switching Programme because of the fact that Xoserve consequential changes are complex and significant in scale, leading to potential delays to the Industry plan &amp; reputation impact to Xoserve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Continued engagement with SI and other Switching Programme stakeholders to ensure that all inbound dependencies are met within expected timelines.</a:t>
                      </a:r>
                    </a:p>
                  </a:txBody>
                  <a:tcPr marL="0" marR="0" marT="0" marB="0" anchor="ctr">
                    <a:solidFill>
                      <a:srgbClr val="CED1E2"/>
                    </a:solidFill>
                  </a:tcPr>
                </a:tc>
                <a:tc>
                  <a:txBody>
                    <a:bodyPr/>
                    <a:lstStyle/>
                    <a:p>
                      <a:r>
                        <a:rPr lang="en-US" sz="800" dirty="0">
                          <a:solidFill>
                            <a:schemeClr val="tx1"/>
                          </a:solidFill>
                          <a:latin typeface="+mn-lt"/>
                        </a:rPr>
                        <a:t>This continues to be actively monitored and managed - no changes to the status has been identified that could alter the probability or impact.</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30/09/20</a:t>
                      </a:r>
                    </a:p>
                  </a:txBody>
                  <a:tcPr marL="0" marR="0" marT="0" marB="0" anchor="ctr">
                    <a:solidFill>
                      <a:srgbClr val="CED1E2"/>
                    </a:solidFill>
                  </a:tcPr>
                </a:tc>
                <a:extLst>
                  <a:ext uri="{0D108BD9-81ED-4DB2-BD59-A6C34878D82A}">
                    <a16:rowId xmlns:a16="http://schemas.microsoft.com/office/drawing/2014/main" val="73787923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2FA5-F7B2-48A8-A705-3D76FFE0E4B4}"/>
              </a:ext>
            </a:extLst>
          </p:cNvPr>
          <p:cNvSpPr>
            <a:spLocks noGrp="1"/>
          </p:cNvSpPr>
          <p:nvPr>
            <p:ph type="title"/>
          </p:nvPr>
        </p:nvSpPr>
        <p:spPr>
          <a:xfrm>
            <a:off x="475664" y="-84243"/>
            <a:ext cx="8229600" cy="637580"/>
          </a:xfrm>
        </p:spPr>
        <p:txBody>
          <a:bodyPr>
            <a:normAutofit/>
          </a:bodyPr>
          <a:lstStyle/>
          <a:p>
            <a:r>
              <a:rPr lang="en-GB" sz="1800" dirty="0"/>
              <a:t>Status at PIT exit and Current test phase(s)</a:t>
            </a:r>
          </a:p>
        </p:txBody>
      </p:sp>
      <p:sp>
        <p:nvSpPr>
          <p:cNvPr id="13" name="Rectangle 12">
            <a:extLst>
              <a:ext uri="{FF2B5EF4-FFF2-40B4-BE49-F238E27FC236}">
                <a16:creationId xmlns:a16="http://schemas.microsoft.com/office/drawing/2014/main" id="{F1BE464E-4226-4E24-A4F7-4957052E1EEF}"/>
              </a:ext>
            </a:extLst>
          </p:cNvPr>
          <p:cNvSpPr/>
          <p:nvPr/>
        </p:nvSpPr>
        <p:spPr>
          <a:xfrm>
            <a:off x="4787886" y="483517"/>
            <a:ext cx="4092789" cy="4492495"/>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Box 13">
            <a:extLst>
              <a:ext uri="{FF2B5EF4-FFF2-40B4-BE49-F238E27FC236}">
                <a16:creationId xmlns:a16="http://schemas.microsoft.com/office/drawing/2014/main" id="{ECE8975F-6894-4981-9BFB-3FDABC8A335F}"/>
              </a:ext>
            </a:extLst>
          </p:cNvPr>
          <p:cNvSpPr txBox="1"/>
          <p:nvPr/>
        </p:nvSpPr>
        <p:spPr>
          <a:xfrm>
            <a:off x="6072502" y="580539"/>
            <a:ext cx="1800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Current Status</a:t>
            </a:r>
          </a:p>
        </p:txBody>
      </p:sp>
      <p:grpSp>
        <p:nvGrpSpPr>
          <p:cNvPr id="25" name="Group 24">
            <a:extLst>
              <a:ext uri="{FF2B5EF4-FFF2-40B4-BE49-F238E27FC236}">
                <a16:creationId xmlns:a16="http://schemas.microsoft.com/office/drawing/2014/main" id="{62B8F6AB-295E-4251-AE09-762E7CE227E5}"/>
              </a:ext>
            </a:extLst>
          </p:cNvPr>
          <p:cNvGrpSpPr/>
          <p:nvPr/>
        </p:nvGrpSpPr>
        <p:grpSpPr>
          <a:xfrm>
            <a:off x="136193" y="553713"/>
            <a:ext cx="4222964" cy="4865174"/>
            <a:chOff x="-54263" y="597722"/>
            <a:chExt cx="4032448" cy="4865174"/>
          </a:xfrm>
        </p:grpSpPr>
        <p:sp>
          <p:nvSpPr>
            <p:cNvPr id="9" name="Rectangle 8">
              <a:extLst>
                <a:ext uri="{FF2B5EF4-FFF2-40B4-BE49-F238E27FC236}">
                  <a16:creationId xmlns:a16="http://schemas.microsoft.com/office/drawing/2014/main" id="{59211DBC-400C-42AC-AF98-AD1C9564CAF8}"/>
                </a:ext>
              </a:extLst>
            </p:cNvPr>
            <p:cNvSpPr/>
            <p:nvPr/>
          </p:nvSpPr>
          <p:spPr>
            <a:xfrm>
              <a:off x="14401" y="627534"/>
              <a:ext cx="3923928" cy="4392488"/>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C8CE0C0C-9833-4BD2-A5F1-BEE47220D734}"/>
                </a:ext>
              </a:extLst>
            </p:cNvPr>
            <p:cNvSpPr txBox="1"/>
            <p:nvPr/>
          </p:nvSpPr>
          <p:spPr>
            <a:xfrm>
              <a:off x="1333668" y="597722"/>
              <a:ext cx="12241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PIT Exit</a:t>
              </a:r>
            </a:p>
          </p:txBody>
        </p:sp>
        <p:sp>
          <p:nvSpPr>
            <p:cNvPr id="11" name="TextBox 10">
              <a:extLst>
                <a:ext uri="{FF2B5EF4-FFF2-40B4-BE49-F238E27FC236}">
                  <a16:creationId xmlns:a16="http://schemas.microsoft.com/office/drawing/2014/main" id="{40742651-4EA9-4445-AA5F-D94A25DEC192}"/>
                </a:ext>
              </a:extLst>
            </p:cNvPr>
            <p:cNvSpPr txBox="1"/>
            <p:nvPr/>
          </p:nvSpPr>
          <p:spPr>
            <a:xfrm>
              <a:off x="-54263" y="3585459"/>
              <a:ext cx="4032448" cy="187743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Lost 54 days due to: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late delivery of code (Mainly API/DES)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Issues relating to environments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System test defects appearing in SIT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Successfully met PIT exit milestone for functional test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Completed 153 Test scripts and all defects were fixed and retested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NFR PIT exit is currently ongoing to be completed on the 9</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June.  Performance test to commence on the 15</a:t>
              </a:r>
              <a:r>
                <a:rPr kumimoji="0" lang="en-GB" sz="700" b="0" i="0" u="none" strike="noStrike" kern="1200" cap="none" spc="0" normalizeH="0" baseline="30000" noProof="0" dirty="0">
                  <a:ln>
                    <a:noFill/>
                  </a:ln>
                  <a:solidFill>
                    <a:prstClr val="black"/>
                  </a:solidFill>
                  <a:effectLst/>
                  <a:uLnTx/>
                  <a:uFillTx/>
                  <a:latin typeface="Arial"/>
                  <a:ea typeface="+mn-ea"/>
                  <a:cs typeface="+mn-cs"/>
                </a:rPr>
                <a:t>th</a:t>
              </a:r>
              <a:r>
                <a:rPr kumimoji="0" lang="en-GB" sz="700" b="0" i="0" u="none" strike="noStrike" kern="1200" cap="none" spc="0" normalizeH="0" baseline="0" noProof="0" dirty="0">
                  <a:ln>
                    <a:noFill/>
                  </a:ln>
                  <a:solidFill>
                    <a:prstClr val="black"/>
                  </a:solidFill>
                  <a:effectLst/>
                  <a:uLnTx/>
                  <a:uFillTx/>
                  <a:latin typeface="Arial"/>
                  <a:ea typeface="+mn-ea"/>
                  <a:cs typeface="+mn-cs"/>
                </a:rPr>
                <a:t> May when DES solution is delivered and deployed to the test environment – Project on track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B42010AD-3088-492B-9661-2CCE6DE9476D}"/>
                </a:ext>
              </a:extLst>
            </p:cNvPr>
            <p:cNvPicPr>
              <a:picLocks noChangeAspect="1"/>
            </p:cNvPicPr>
            <p:nvPr/>
          </p:nvPicPr>
          <p:blipFill>
            <a:blip r:embed="rId3"/>
            <a:stretch>
              <a:fillRect/>
            </a:stretch>
          </p:blipFill>
          <p:spPr>
            <a:xfrm>
              <a:off x="37525" y="2148424"/>
              <a:ext cx="3816423" cy="1421366"/>
            </a:xfrm>
            <a:prstGeom prst="rect">
              <a:avLst/>
            </a:prstGeom>
          </p:spPr>
        </p:pic>
        <p:grpSp>
          <p:nvGrpSpPr>
            <p:cNvPr id="22" name="Group 21">
              <a:extLst>
                <a:ext uri="{FF2B5EF4-FFF2-40B4-BE49-F238E27FC236}">
                  <a16:creationId xmlns:a16="http://schemas.microsoft.com/office/drawing/2014/main" id="{AD5F26F2-825E-4A90-8857-4728476F518F}"/>
                </a:ext>
              </a:extLst>
            </p:cNvPr>
            <p:cNvGrpSpPr/>
            <p:nvPr/>
          </p:nvGrpSpPr>
          <p:grpSpPr>
            <a:xfrm>
              <a:off x="48890" y="1109285"/>
              <a:ext cx="3805058" cy="759908"/>
              <a:chOff x="48893" y="1004083"/>
              <a:chExt cx="3805058" cy="759908"/>
            </a:xfrm>
          </p:grpSpPr>
          <p:pic>
            <p:nvPicPr>
              <p:cNvPr id="8" name="Picture 7">
                <a:extLst>
                  <a:ext uri="{FF2B5EF4-FFF2-40B4-BE49-F238E27FC236}">
                    <a16:creationId xmlns:a16="http://schemas.microsoft.com/office/drawing/2014/main" id="{D214E593-3491-4F11-851B-F1D62A50069C}"/>
                  </a:ext>
                </a:extLst>
              </p:cNvPr>
              <p:cNvPicPr>
                <a:picLocks noChangeAspect="1"/>
              </p:cNvPicPr>
              <p:nvPr/>
            </p:nvPicPr>
            <p:blipFill>
              <a:blip r:embed="rId4"/>
              <a:stretch>
                <a:fillRect/>
              </a:stretch>
            </p:blipFill>
            <p:spPr>
              <a:xfrm>
                <a:off x="48893" y="1095336"/>
                <a:ext cx="3805058" cy="668655"/>
              </a:xfrm>
              <a:prstGeom prst="rect">
                <a:avLst/>
              </a:prstGeom>
            </p:spPr>
          </p:pic>
          <p:graphicFrame>
            <p:nvGraphicFramePr>
              <p:cNvPr id="16" name="Object 15">
                <a:extLst>
                  <a:ext uri="{FF2B5EF4-FFF2-40B4-BE49-F238E27FC236}">
                    <a16:creationId xmlns:a16="http://schemas.microsoft.com/office/drawing/2014/main" id="{A40B1D5C-921A-46E7-AB6A-C22758236D38}"/>
                  </a:ext>
                </a:extLst>
              </p:cNvPr>
              <p:cNvGraphicFramePr>
                <a:graphicFrameLocks noChangeAspect="1"/>
              </p:cNvGraphicFramePr>
              <p:nvPr/>
            </p:nvGraphicFramePr>
            <p:xfrm>
              <a:off x="51254" y="1004083"/>
              <a:ext cx="3802697" cy="208701"/>
            </p:xfrm>
            <a:graphic>
              <a:graphicData uri="http://schemas.openxmlformats.org/presentationml/2006/ole">
                <mc:AlternateContent xmlns:mc="http://schemas.openxmlformats.org/markup-compatibility/2006">
                  <mc:Choice xmlns:v="urn:schemas-microsoft-com:vml" Requires="v">
                    <p:oleObj spid="_x0000_s7236" name="Worksheet" r:id="rId5" imgW="6353258" imgH="428509" progId="Excel.Sheet.12">
                      <p:embed/>
                    </p:oleObj>
                  </mc:Choice>
                  <mc:Fallback>
                    <p:oleObj name="Worksheet" r:id="rId5" imgW="6353258" imgH="428509" progId="Excel.Sheet.12">
                      <p:embed/>
                      <p:pic>
                        <p:nvPicPr>
                          <p:cNvPr id="16" name="Object 15">
                            <a:extLst>
                              <a:ext uri="{FF2B5EF4-FFF2-40B4-BE49-F238E27FC236}">
                                <a16:creationId xmlns:a16="http://schemas.microsoft.com/office/drawing/2014/main" id="{A40B1D5C-921A-46E7-AB6A-C22758236D38}"/>
                              </a:ext>
                            </a:extLst>
                          </p:cNvPr>
                          <p:cNvPicPr/>
                          <p:nvPr/>
                        </p:nvPicPr>
                        <p:blipFill>
                          <a:blip r:embed="rId6"/>
                          <a:stretch>
                            <a:fillRect/>
                          </a:stretch>
                        </p:blipFill>
                        <p:spPr>
                          <a:xfrm>
                            <a:off x="51254" y="1004083"/>
                            <a:ext cx="3802697" cy="208701"/>
                          </a:xfrm>
                          <a:prstGeom prst="rect">
                            <a:avLst/>
                          </a:prstGeom>
                        </p:spPr>
                      </p:pic>
                    </p:oleObj>
                  </mc:Fallback>
                </mc:AlternateContent>
              </a:graphicData>
            </a:graphic>
          </p:graphicFrame>
        </p:grpSp>
      </p:grpSp>
      <p:grpSp>
        <p:nvGrpSpPr>
          <p:cNvPr id="21" name="Group 20">
            <a:extLst>
              <a:ext uri="{FF2B5EF4-FFF2-40B4-BE49-F238E27FC236}">
                <a16:creationId xmlns:a16="http://schemas.microsoft.com/office/drawing/2014/main" id="{AE66D8A8-1DB4-43B9-88AE-2089C1ECB2BB}"/>
              </a:ext>
            </a:extLst>
          </p:cNvPr>
          <p:cNvGrpSpPr/>
          <p:nvPr/>
        </p:nvGrpSpPr>
        <p:grpSpPr>
          <a:xfrm>
            <a:off x="4822976" y="1017848"/>
            <a:ext cx="4032448" cy="747754"/>
            <a:chOff x="4863472" y="845590"/>
            <a:chExt cx="3816423" cy="903824"/>
          </a:xfrm>
        </p:grpSpPr>
        <p:graphicFrame>
          <p:nvGraphicFramePr>
            <p:cNvPr id="17" name="Object 16">
              <a:extLst>
                <a:ext uri="{FF2B5EF4-FFF2-40B4-BE49-F238E27FC236}">
                  <a16:creationId xmlns:a16="http://schemas.microsoft.com/office/drawing/2014/main" id="{3C0F055D-32DE-4D95-9C6B-092F05CED358}"/>
                </a:ext>
              </a:extLst>
            </p:cNvPr>
            <p:cNvGraphicFramePr>
              <a:graphicFrameLocks noChangeAspect="1"/>
            </p:cNvGraphicFramePr>
            <p:nvPr/>
          </p:nvGraphicFramePr>
          <p:xfrm>
            <a:off x="4863472" y="1043282"/>
            <a:ext cx="3816423" cy="706132"/>
          </p:xfrm>
          <a:graphic>
            <a:graphicData uri="http://schemas.openxmlformats.org/presentationml/2006/ole">
              <mc:AlternateContent xmlns:mc="http://schemas.openxmlformats.org/markup-compatibility/2006">
                <mc:Choice xmlns:v="urn:schemas-microsoft-com:vml" Requires="v">
                  <p:oleObj spid="_x0000_s7237" name="Worksheet" r:id="rId7" imgW="4400572" imgH="819137" progId="Excel.Sheet.12">
                    <p:embed/>
                  </p:oleObj>
                </mc:Choice>
                <mc:Fallback>
                  <p:oleObj name="Worksheet" r:id="rId7" imgW="4400572" imgH="819137" progId="Excel.Sheet.12">
                    <p:embed/>
                    <p:pic>
                      <p:nvPicPr>
                        <p:cNvPr id="17" name="Object 16">
                          <a:extLst>
                            <a:ext uri="{FF2B5EF4-FFF2-40B4-BE49-F238E27FC236}">
                              <a16:creationId xmlns:a16="http://schemas.microsoft.com/office/drawing/2014/main" id="{3C0F055D-32DE-4D95-9C6B-092F05CED358}"/>
                            </a:ext>
                          </a:extLst>
                        </p:cNvPr>
                        <p:cNvPicPr/>
                        <p:nvPr/>
                      </p:nvPicPr>
                      <p:blipFill>
                        <a:blip r:embed="rId8"/>
                        <a:stretch>
                          <a:fillRect/>
                        </a:stretch>
                      </p:blipFill>
                      <p:spPr>
                        <a:xfrm>
                          <a:off x="4863472" y="1043282"/>
                          <a:ext cx="3816423" cy="706132"/>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1C7B4ABB-3A70-4B1F-888C-52B84B7C5C03}"/>
                </a:ext>
              </a:extLst>
            </p:cNvPr>
            <p:cNvGraphicFramePr>
              <a:graphicFrameLocks noChangeAspect="1"/>
            </p:cNvGraphicFramePr>
            <p:nvPr/>
          </p:nvGraphicFramePr>
          <p:xfrm>
            <a:off x="4863473" y="845590"/>
            <a:ext cx="3816422" cy="209454"/>
          </p:xfrm>
          <a:graphic>
            <a:graphicData uri="http://schemas.openxmlformats.org/presentationml/2006/ole">
              <mc:AlternateContent xmlns:mc="http://schemas.openxmlformats.org/markup-compatibility/2006">
                <mc:Choice xmlns:v="urn:schemas-microsoft-com:vml" Requires="v">
                  <p:oleObj spid="_x0000_s7238" name="Worksheet" r:id="rId9" imgW="6353258" imgH="428509" progId="Excel.Sheet.12">
                    <p:embed/>
                  </p:oleObj>
                </mc:Choice>
                <mc:Fallback>
                  <p:oleObj name="Worksheet" r:id="rId9" imgW="6353258" imgH="428509" progId="Excel.Sheet.12">
                    <p:embed/>
                    <p:pic>
                      <p:nvPicPr>
                        <p:cNvPr id="18" name="Object 17">
                          <a:extLst>
                            <a:ext uri="{FF2B5EF4-FFF2-40B4-BE49-F238E27FC236}">
                              <a16:creationId xmlns:a16="http://schemas.microsoft.com/office/drawing/2014/main" id="{1C7B4ABB-3A70-4B1F-888C-52B84B7C5C03}"/>
                            </a:ext>
                          </a:extLst>
                        </p:cNvPr>
                        <p:cNvPicPr/>
                        <p:nvPr/>
                      </p:nvPicPr>
                      <p:blipFill>
                        <a:blip r:embed="rId6"/>
                        <a:stretch>
                          <a:fillRect/>
                        </a:stretch>
                      </p:blipFill>
                      <p:spPr>
                        <a:xfrm>
                          <a:off x="4863473" y="845590"/>
                          <a:ext cx="3816422" cy="209454"/>
                        </a:xfrm>
                        <a:prstGeom prst="rect">
                          <a:avLst/>
                        </a:prstGeom>
                      </p:spPr>
                    </p:pic>
                  </p:oleObj>
                </mc:Fallback>
              </mc:AlternateContent>
            </a:graphicData>
          </a:graphic>
        </p:graphicFrame>
      </p:grpSp>
      <p:sp>
        <p:nvSpPr>
          <p:cNvPr id="20" name="TextBox 19">
            <a:extLst>
              <a:ext uri="{FF2B5EF4-FFF2-40B4-BE49-F238E27FC236}">
                <a16:creationId xmlns:a16="http://schemas.microsoft.com/office/drawing/2014/main" id="{347F1CA7-AA8D-40CC-A2B5-E1F4A553B11C}"/>
              </a:ext>
            </a:extLst>
          </p:cNvPr>
          <p:cNvSpPr txBox="1"/>
          <p:nvPr/>
        </p:nvSpPr>
        <p:spPr>
          <a:xfrm>
            <a:off x="4856915" y="1890793"/>
            <a:ext cx="4032448" cy="80021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Total no of scripts = 132</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Total no of defects to date = 25, 15 fixed and retested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Total no of scripts executed to date = 44</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Project on Track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D32349E-0A40-4411-8071-8F1AF537AA2C}"/>
              </a:ext>
            </a:extLst>
          </p:cNvPr>
          <p:cNvSpPr txBox="1"/>
          <p:nvPr/>
        </p:nvSpPr>
        <p:spPr>
          <a:xfrm>
            <a:off x="4787886" y="808374"/>
            <a:ext cx="1800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SIT Phase 2</a:t>
            </a:r>
          </a:p>
        </p:txBody>
      </p:sp>
      <p:sp>
        <p:nvSpPr>
          <p:cNvPr id="24" name="TextBox 23">
            <a:extLst>
              <a:ext uri="{FF2B5EF4-FFF2-40B4-BE49-F238E27FC236}">
                <a16:creationId xmlns:a16="http://schemas.microsoft.com/office/drawing/2014/main" id="{75DDECBA-7FA5-4F52-B1F9-89373AA69C01}"/>
              </a:ext>
            </a:extLst>
          </p:cNvPr>
          <p:cNvSpPr txBox="1"/>
          <p:nvPr/>
        </p:nvSpPr>
        <p:spPr>
          <a:xfrm>
            <a:off x="4848227" y="2506089"/>
            <a:ext cx="1800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Test Automation</a:t>
            </a:r>
          </a:p>
        </p:txBody>
      </p:sp>
      <p:sp>
        <p:nvSpPr>
          <p:cNvPr id="26" name="TextBox 25">
            <a:extLst>
              <a:ext uri="{FF2B5EF4-FFF2-40B4-BE49-F238E27FC236}">
                <a16:creationId xmlns:a16="http://schemas.microsoft.com/office/drawing/2014/main" id="{9282AAF5-C33B-4AA1-A4E3-C06C92245A70}"/>
              </a:ext>
            </a:extLst>
          </p:cNvPr>
          <p:cNvSpPr txBox="1"/>
          <p:nvPr/>
        </p:nvSpPr>
        <p:spPr>
          <a:xfrm>
            <a:off x="4933581" y="2729816"/>
            <a:ext cx="4032448" cy="907941"/>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Total no of scripts = 135</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Total no of scripts completed to date 80</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Project on track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28" name="TextBox 27">
            <a:extLst>
              <a:ext uri="{FF2B5EF4-FFF2-40B4-BE49-F238E27FC236}">
                <a16:creationId xmlns:a16="http://schemas.microsoft.com/office/drawing/2014/main" id="{369E0462-232F-48F6-931D-C962FF21CA8D}"/>
              </a:ext>
            </a:extLst>
          </p:cNvPr>
          <p:cNvSpPr txBox="1"/>
          <p:nvPr/>
        </p:nvSpPr>
        <p:spPr>
          <a:xfrm>
            <a:off x="4933408" y="3434638"/>
            <a:ext cx="28069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CSSC UAT (Currently in test prep)</a:t>
            </a:r>
          </a:p>
        </p:txBody>
      </p:sp>
      <p:sp>
        <p:nvSpPr>
          <p:cNvPr id="29" name="TextBox 28">
            <a:extLst>
              <a:ext uri="{FF2B5EF4-FFF2-40B4-BE49-F238E27FC236}">
                <a16:creationId xmlns:a16="http://schemas.microsoft.com/office/drawing/2014/main" id="{31ACED06-B1B9-4A21-B831-333939E6848D}"/>
              </a:ext>
            </a:extLst>
          </p:cNvPr>
          <p:cNvSpPr txBox="1"/>
          <p:nvPr/>
        </p:nvSpPr>
        <p:spPr>
          <a:xfrm>
            <a:off x="4993795" y="3676032"/>
            <a:ext cx="4032448" cy="1015663"/>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Total no of scripts = 200 (Completed)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SME assurance 80% complete (Remaining 20% Scripts have reviewed and the test team are in the process of updating)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On Track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EDF54A22-8FDF-4FFB-8402-E84CDA1F16A8}"/>
              </a:ext>
            </a:extLst>
          </p:cNvPr>
          <p:cNvSpPr txBox="1"/>
          <p:nvPr/>
        </p:nvSpPr>
        <p:spPr>
          <a:xfrm>
            <a:off x="4993795" y="4460289"/>
            <a:ext cx="2806944"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June release UAT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00" b="0" i="0" u="none" strike="noStrike" kern="1200" cap="none" spc="0" normalizeH="0" baseline="0" noProof="0" dirty="0">
                <a:ln>
                  <a:noFill/>
                </a:ln>
                <a:solidFill>
                  <a:prstClr val="black"/>
                </a:solidFill>
                <a:effectLst/>
                <a:uLnTx/>
                <a:uFillTx/>
                <a:latin typeface="Arial"/>
                <a:ea typeface="+mn-ea"/>
                <a:cs typeface="+mn-cs"/>
              </a:rPr>
              <a:t>Bottleneck with test execution support.  Go live is at risk</a:t>
            </a:r>
          </a:p>
        </p:txBody>
      </p:sp>
    </p:spTree>
    <p:extLst>
      <p:ext uri="{BB962C8B-B14F-4D97-AF65-F5344CB8AC3E}">
        <p14:creationId xmlns:p14="http://schemas.microsoft.com/office/powerpoint/2010/main" val="4156128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2D7BE1-954C-435D-8953-3B71C34840CB}"/>
              </a:ext>
            </a:extLst>
          </p:cNvPr>
          <p:cNvPicPr>
            <a:picLocks noChangeAspect="1"/>
          </p:cNvPicPr>
          <p:nvPr/>
        </p:nvPicPr>
        <p:blipFill rotWithShape="1">
          <a:blip r:embed="rId2"/>
          <a:srcRect b="32222"/>
          <a:stretch/>
        </p:blipFill>
        <p:spPr>
          <a:xfrm>
            <a:off x="52897" y="296465"/>
            <a:ext cx="9038206" cy="4550569"/>
          </a:xfrm>
          <a:prstGeom prst="rect">
            <a:avLst/>
          </a:prstGeom>
        </p:spPr>
      </p:pic>
    </p:spTree>
    <p:extLst>
      <p:ext uri="{BB962C8B-B14F-4D97-AF65-F5344CB8AC3E}">
        <p14:creationId xmlns:p14="http://schemas.microsoft.com/office/powerpoint/2010/main" val="19911923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19622"/>
            <a:ext cx="7772400" cy="1102519"/>
          </a:xfrm>
        </p:spPr>
        <p:txBody>
          <a:bodyPr>
            <a:normAutofit/>
          </a:bodyPr>
          <a:lstStyle/>
          <a:p>
            <a:r>
              <a:rPr lang="en-GB" sz="3200" dirty="0"/>
              <a:t>CSCC File Formats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2871" y="2228850"/>
            <a:ext cx="1418257" cy="1418257"/>
          </a:xfrm>
          <a:prstGeom prst="rect">
            <a:avLst/>
          </a:prstGeom>
        </p:spPr>
      </p:pic>
    </p:spTree>
    <p:extLst>
      <p:ext uri="{BB962C8B-B14F-4D97-AF65-F5344CB8AC3E}">
        <p14:creationId xmlns:p14="http://schemas.microsoft.com/office/powerpoint/2010/main" val="11882638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86F1C-913C-4472-B1C4-4F2A04D6ADB8}"/>
              </a:ext>
            </a:extLst>
          </p:cNvPr>
          <p:cNvSpPr>
            <a:spLocks noGrp="1"/>
          </p:cNvSpPr>
          <p:nvPr>
            <p:ph type="title"/>
          </p:nvPr>
        </p:nvSpPr>
        <p:spPr/>
        <p:txBody>
          <a:bodyPr/>
          <a:lstStyle/>
          <a:p>
            <a:pPr algn="l"/>
            <a:r>
              <a:rPr lang="en-GB" dirty="0"/>
              <a:t>CSSC File Formats</a:t>
            </a:r>
          </a:p>
        </p:txBody>
      </p:sp>
      <p:sp>
        <p:nvSpPr>
          <p:cNvPr id="3" name="Rectangle 2">
            <a:extLst>
              <a:ext uri="{FF2B5EF4-FFF2-40B4-BE49-F238E27FC236}">
                <a16:creationId xmlns:a16="http://schemas.microsoft.com/office/drawing/2014/main" id="{53388E4B-E874-4201-A239-9544FBF7450D}"/>
              </a:ext>
            </a:extLst>
          </p:cNvPr>
          <p:cNvSpPr/>
          <p:nvPr/>
        </p:nvSpPr>
        <p:spPr>
          <a:xfrm>
            <a:off x="189856" y="834628"/>
            <a:ext cx="8496944" cy="4308872"/>
          </a:xfrm>
          <a:prstGeom prst="rect">
            <a:avLst/>
          </a:prstGeom>
        </p:spPr>
        <p:txBody>
          <a:bodyPr wrap="square">
            <a:spAutoFit/>
          </a:bodyPr>
          <a:lstStyle/>
          <a:p>
            <a:pPr marL="285750" indent="-285750">
              <a:buFont typeface="Arial" panose="020B0604020202020204" pitchFamily="34" charset="0"/>
              <a:buChar char="•"/>
            </a:pPr>
            <a:r>
              <a:rPr lang="en-GB" sz="1600" dirty="0"/>
              <a:t>CSSC File Formats have been baselined as part of Project Delivery.</a:t>
            </a:r>
          </a:p>
          <a:p>
            <a:pPr marL="285750" indent="-285750">
              <a:buFont typeface="Arial" panose="020B0604020202020204" pitchFamily="34" charset="0"/>
              <a:buChar char="•"/>
            </a:pPr>
            <a:r>
              <a:rPr lang="en-GB" sz="1600" dirty="0"/>
              <a:t>The programme recognises that prior to CSSC go-live releases will continue in the interim and there will be a need to merge changes into the CSSC code base which may include changes to file formats. e.g. June 2020.</a:t>
            </a:r>
          </a:p>
          <a:p>
            <a:pPr marL="285750" indent="-285750">
              <a:buFont typeface="Arial" panose="020B0604020202020204" pitchFamily="34" charset="0"/>
              <a:buChar char="•"/>
            </a:pPr>
            <a:r>
              <a:rPr lang="en-GB" sz="1600" dirty="0"/>
              <a:t>The programme will aim to merge releases into the CSSC code-set as soon as possible following the go-live date for the particular release.</a:t>
            </a:r>
          </a:p>
          <a:p>
            <a:pPr marL="285750" indent="-285750">
              <a:buFont typeface="Arial" panose="020B0604020202020204" pitchFamily="34" charset="0"/>
              <a:buChar char="•"/>
            </a:pPr>
            <a:r>
              <a:rPr lang="en-GB" sz="1600" dirty="0"/>
              <a:t>As soon as stability is reached within a release design </a:t>
            </a:r>
            <a:r>
              <a:rPr lang="en-GB" sz="1600" dirty="0" err="1"/>
              <a:t>Xoserve</a:t>
            </a:r>
            <a:r>
              <a:rPr lang="en-GB" sz="1600" dirty="0"/>
              <a:t> will analyse any file format changes and produce an updated set of CSSC file format changes where necessary.  This will be issued via an Informational Change Pack.</a:t>
            </a:r>
          </a:p>
          <a:p>
            <a:pPr marL="285750" indent="-285750">
              <a:buFont typeface="Arial" panose="020B0604020202020204" pitchFamily="34" charset="0"/>
              <a:buChar char="•"/>
            </a:pPr>
            <a:r>
              <a:rPr lang="en-GB" sz="1600" dirty="0"/>
              <a:t>Where there is a risk of contention with a merge process and a CSSC external test phase </a:t>
            </a:r>
            <a:r>
              <a:rPr lang="en-GB" sz="1600" dirty="0" err="1"/>
              <a:t>Xoserve</a:t>
            </a:r>
            <a:r>
              <a:rPr lang="en-GB" sz="1600" dirty="0"/>
              <a:t> will engage with participants to agree delivery dates for merged code-sets into test environments.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a:p>
            <a:endParaRPr lang="en-GB" dirty="0"/>
          </a:p>
          <a:p>
            <a:endParaRPr lang="en-GB" dirty="0"/>
          </a:p>
          <a:p>
            <a:endParaRPr lang="en-GB" dirty="0"/>
          </a:p>
        </p:txBody>
      </p:sp>
    </p:spTree>
    <p:extLst>
      <p:ext uri="{BB962C8B-B14F-4D97-AF65-F5344CB8AC3E}">
        <p14:creationId xmlns:p14="http://schemas.microsoft.com/office/powerpoint/2010/main" val="2399058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10.1 Bubbling Under Report</a:t>
            </a:r>
          </a:p>
        </p:txBody>
      </p:sp>
      <p:graphicFrame>
        <p:nvGraphicFramePr>
          <p:cNvPr id="3" name="Object 2">
            <a:extLst>
              <a:ext uri="{FF2B5EF4-FFF2-40B4-BE49-F238E27FC236}">
                <a16:creationId xmlns:a16="http://schemas.microsoft.com/office/drawing/2014/main" id="{42FC2EFC-55B7-48C0-9BE8-F29F4B474CD3}"/>
              </a:ext>
            </a:extLst>
          </p:cNvPr>
          <p:cNvGraphicFramePr>
            <a:graphicFrameLocks noChangeAspect="1"/>
          </p:cNvGraphicFramePr>
          <p:nvPr>
            <p:extLst>
              <p:ext uri="{D42A27DB-BD31-4B8C-83A1-F6EECF244321}">
                <p14:modId xmlns:p14="http://schemas.microsoft.com/office/powerpoint/2010/main" val="296053421"/>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8216"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80571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10.2 Gemini Horizon Planning</a:t>
            </a:r>
          </a:p>
        </p:txBody>
      </p:sp>
      <p:graphicFrame>
        <p:nvGraphicFramePr>
          <p:cNvPr id="3" name="Object 2">
            <a:extLst>
              <a:ext uri="{FF2B5EF4-FFF2-40B4-BE49-F238E27FC236}">
                <a16:creationId xmlns:a16="http://schemas.microsoft.com/office/drawing/2014/main" id="{BC1B1C46-321C-4B44-9A8A-A30DF4052509}"/>
              </a:ext>
            </a:extLst>
          </p:cNvPr>
          <p:cNvGraphicFramePr>
            <a:graphicFrameLocks noChangeAspect="1"/>
          </p:cNvGraphicFramePr>
          <p:nvPr>
            <p:extLst>
              <p:ext uri="{D42A27DB-BD31-4B8C-83A1-F6EECF244321}">
                <p14:modId xmlns:p14="http://schemas.microsoft.com/office/powerpoint/2010/main" val="1536977704"/>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9240"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275989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11 Finance and General Change Budget Update </a:t>
            </a:r>
          </a:p>
        </p:txBody>
      </p:sp>
      <p:graphicFrame>
        <p:nvGraphicFramePr>
          <p:cNvPr id="3" name="Object 2">
            <a:extLst>
              <a:ext uri="{FF2B5EF4-FFF2-40B4-BE49-F238E27FC236}">
                <a16:creationId xmlns:a16="http://schemas.microsoft.com/office/drawing/2014/main" id="{5B4A4F0F-0468-41BC-8906-58FCD2008568}"/>
              </a:ext>
            </a:extLst>
          </p:cNvPr>
          <p:cNvGraphicFramePr>
            <a:graphicFrameLocks noChangeAspect="1"/>
          </p:cNvGraphicFramePr>
          <p:nvPr>
            <p:extLst>
              <p:ext uri="{D42A27DB-BD31-4B8C-83A1-F6EECF244321}">
                <p14:modId xmlns:p14="http://schemas.microsoft.com/office/powerpoint/2010/main" val="2021320391"/>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10264"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92331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12. AOB</a:t>
            </a:r>
          </a:p>
        </p:txBody>
      </p:sp>
    </p:spTree>
    <p:extLst>
      <p:ext uri="{BB962C8B-B14F-4D97-AF65-F5344CB8AC3E}">
        <p14:creationId xmlns:p14="http://schemas.microsoft.com/office/powerpoint/2010/main" val="105997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8856984" cy="488153"/>
          </a:xfrm>
        </p:spPr>
        <p:txBody>
          <a:bodyPr>
            <a:noAutofit/>
          </a:bodyPr>
          <a:lstStyle/>
          <a:p>
            <a:r>
              <a:rPr lang="en-GB" sz="1600" dirty="0"/>
              <a:t>2.3 XRN5168 </a:t>
            </a:r>
            <a:r>
              <a:rPr lang="en-US" sz="1600" dirty="0"/>
              <a:t>MOD0721 – Shipper submitted AQ Corrections during COVID-19</a:t>
            </a:r>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2293597571"/>
              </p:ext>
            </p:extLst>
          </p:nvPr>
        </p:nvGraphicFramePr>
        <p:xfrm>
          <a:off x="114458" y="733948"/>
          <a:ext cx="3888431" cy="1926931"/>
        </p:xfrm>
        <a:graphic>
          <a:graphicData uri="http://schemas.openxmlformats.org/drawingml/2006/table">
            <a:tbl>
              <a:tblPr firstRow="1" bandRow="1">
                <a:tableStyleId>{E8B1032C-EA38-4F05-BA0D-38AFFFC7BED3}</a:tableStyleId>
              </a:tblPr>
              <a:tblGrid>
                <a:gridCol w="2217084">
                  <a:extLst>
                    <a:ext uri="{9D8B030D-6E8A-4147-A177-3AD203B41FA5}">
                      <a16:colId xmlns:a16="http://schemas.microsoft.com/office/drawing/2014/main" val="20000"/>
                    </a:ext>
                  </a:extLst>
                </a:gridCol>
                <a:gridCol w="735243">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2694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ctr"/>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ct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ct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ctr"/>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Shippers, DNO &amp; IGT</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261610"/>
          </a:xfrm>
          <a:prstGeom prst="rect">
            <a:avLst/>
          </a:prstGeom>
          <a:noFill/>
        </p:spPr>
        <p:txBody>
          <a:bodyPr wrap="square" rtlCol="0">
            <a:spAutoFit/>
          </a:bodyPr>
          <a:lstStyle/>
          <a:p>
            <a:r>
              <a:rPr lang="en-GB" sz="11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1830629724"/>
              </p:ext>
            </p:extLst>
          </p:nvPr>
        </p:nvGraphicFramePr>
        <p:xfrm>
          <a:off x="107505" y="2827348"/>
          <a:ext cx="3888424" cy="1616610"/>
        </p:xfrm>
        <a:graphic>
          <a:graphicData uri="http://schemas.openxmlformats.org/drawingml/2006/table">
            <a:tbl>
              <a:tblPr firstRow="1" bandRow="1">
                <a:tableStyleId>{E8B1032C-EA38-4F05-BA0D-38AFFFC7BED3}</a:tableStyleId>
              </a:tblPr>
              <a:tblGrid>
                <a:gridCol w="1527596">
                  <a:extLst>
                    <a:ext uri="{9D8B030D-6E8A-4147-A177-3AD203B41FA5}">
                      <a16:colId xmlns:a16="http://schemas.microsoft.com/office/drawing/2014/main" val="20000"/>
                    </a:ext>
                  </a:extLst>
                </a:gridCol>
                <a:gridCol w="2360828">
                  <a:extLst>
                    <a:ext uri="{9D8B030D-6E8A-4147-A177-3AD203B41FA5}">
                      <a16:colId xmlns:a16="http://schemas.microsoft.com/office/drawing/2014/main" val="20001"/>
                    </a:ext>
                  </a:extLst>
                </a:gridCol>
              </a:tblGrid>
              <a:tr h="50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6: Annual quantity, DM supply point capacity and offtake rate reviews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51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067944" y="611631"/>
            <a:ext cx="0" cy="4336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261610"/>
          </a:xfrm>
          <a:prstGeom prst="rect">
            <a:avLst/>
          </a:prstGeom>
          <a:noFill/>
        </p:spPr>
        <p:txBody>
          <a:bodyPr wrap="square" rtlCol="0">
            <a:spAutoFit/>
          </a:bodyPr>
          <a:lstStyle/>
          <a:p>
            <a:r>
              <a:rPr lang="en-GB" sz="11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358961218"/>
              </p:ext>
            </p:extLst>
          </p:nvPr>
        </p:nvGraphicFramePr>
        <p:xfrm>
          <a:off x="4139948" y="739384"/>
          <a:ext cx="4896542" cy="4265275"/>
        </p:xfrm>
        <a:graphic>
          <a:graphicData uri="http://schemas.openxmlformats.org/drawingml/2006/table">
            <a:tbl>
              <a:tblPr firstRow="1" bandRow="1">
                <a:tableStyleId>{E8B1032C-EA38-4F05-BA0D-38AFFFC7BED3}</a:tableStyleId>
              </a:tblPr>
              <a:tblGrid>
                <a:gridCol w="4896542">
                  <a:extLst>
                    <a:ext uri="{9D8B030D-6E8A-4147-A177-3AD203B41FA5}">
                      <a16:colId xmlns:a16="http://schemas.microsoft.com/office/drawing/2014/main" val="20000"/>
                    </a:ext>
                  </a:extLst>
                </a:gridCol>
              </a:tblGrid>
              <a:tr h="2266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837939">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Currently within the UNC Users are able to submit Annual Quantity (AQ) Corrections for premises where they consider that the AQ does not reflect the expected seasonally adjusted consumption of gas over the subsequent 12 months.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The UNC sets out the eligible reasons for AQ Correction.  These being: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 The confirmed theft of gas (UNC TPD G1.6.21(a)) • The installation, replacement or removal of Consumer's Plant which results in a material change in the basis on which gas is consumed (UNC TPD G1.6.21(b)) • The commencement of a new business activity or discontinuance of an existing business activity at the consumer's premises (UNC TPD G1.6.21(c)).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A User may also submit an AQ Correction where the User submits a Meter Reading which is rejected because it falls outside the wider tolerance band, but for which the User is satisfied that the Meter Reading is valid (and would not fail validation if the Annual Quantity were so changed).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The COVID-19 Pandemic has led to businesses varying their activity or patterns of activity, for example: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 Discontinuing activity (i.e. not being classed as essential, therefore being subject to Lockdown);  • Establishing others (e.g. repurposing factories to make essential equipment (e.g. ventilators)); or, • Increasing existing activity having been classed as essential or meeting shortages (e.g. toilet roll factories).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The current criteria for AQ corrections do not cater for changes in consumption for the above reasons, meaning that many sites have AQs that are unrepresentative of the actual consumption, with no mechanism in place to amend the AQ quickly enable increased volumes of AQ Corrections to be processed, measure and monitor AQ Corrections to ensure compliance with UNC.  Create means to cancel AQ corrections that are non-compliant</a:t>
                      </a:r>
                    </a:p>
                    <a:p>
                      <a:pPr algn="l"/>
                      <a:endParaRPr lang="en-US" sz="900" b="0" kern="1200" baseline="0" dirty="0">
                        <a:solidFill>
                          <a:schemeClr val="tx1"/>
                        </a:solidFill>
                        <a:latin typeface="Arial" panose="020B0604020202020204" pitchFamily="34" charset="0"/>
                        <a:ea typeface="+mn-ea"/>
                        <a:cs typeface="Arial" panose="020B0604020202020204" pitchFamily="34" charset="0"/>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391861148"/>
              </p:ext>
            </p:extLst>
          </p:nvPr>
        </p:nvGraphicFramePr>
        <p:xfrm>
          <a:off x="121419" y="4587974"/>
          <a:ext cx="3874510" cy="360040"/>
        </p:xfrm>
        <a:graphic>
          <a:graphicData uri="http://schemas.openxmlformats.org/drawingml/2006/table">
            <a:tbl>
              <a:tblPr firstRow="1" bandRow="1">
                <a:tableStyleId>{FABFCF23-3B69-468F-B69F-88F6DE6A72F2}</a:tableStyleId>
              </a:tblPr>
              <a:tblGrid>
                <a:gridCol w="1498253">
                  <a:extLst>
                    <a:ext uri="{9D8B030D-6E8A-4147-A177-3AD203B41FA5}">
                      <a16:colId xmlns:a16="http://schemas.microsoft.com/office/drawing/2014/main" val="3477608926"/>
                    </a:ext>
                  </a:extLst>
                </a:gridCol>
                <a:gridCol w="2376257">
                  <a:extLst>
                    <a:ext uri="{9D8B030D-6E8A-4147-A177-3AD203B41FA5}">
                      <a16:colId xmlns:a16="http://schemas.microsoft.com/office/drawing/2014/main" val="2478473174"/>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Gazprom</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744949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dirty="0"/>
              <a:t>12.1 Xoserve IX Refresh</a:t>
            </a:r>
          </a:p>
        </p:txBody>
      </p:sp>
      <p:sp>
        <p:nvSpPr>
          <p:cNvPr id="3" name="Subtitle 2"/>
          <p:cNvSpPr>
            <a:spLocks noGrp="1"/>
          </p:cNvSpPr>
          <p:nvPr>
            <p:ph type="subTitle" idx="1"/>
          </p:nvPr>
        </p:nvSpPr>
        <p:spPr>
          <a:xfrm>
            <a:off x="1371600" y="2904945"/>
            <a:ext cx="6400800" cy="1314450"/>
          </a:xfrm>
          <a:noFill/>
        </p:spPr>
        <p:txBody>
          <a:bodyPr vert="horz" lIns="91440" tIns="45720" rIns="91440" bIns="45720" rtlCol="0" anchor="t">
            <a:normAutofit/>
          </a:bodyPr>
          <a:lstStyle/>
          <a:p>
            <a:r>
              <a:rPr lang="en-GB" dirty="0">
                <a:solidFill>
                  <a:srgbClr val="3E5AA8"/>
                </a:solidFill>
              </a:rPr>
              <a:t>Customer Update</a:t>
            </a:r>
          </a:p>
          <a:p>
            <a:r>
              <a:rPr lang="en-GB" dirty="0">
                <a:solidFill>
                  <a:srgbClr val="3E5AA8"/>
                </a:solidFill>
                <a:latin typeface="Arial"/>
                <a:cs typeface="Arial"/>
              </a:rPr>
              <a:t>15/04/2020</a:t>
            </a:r>
            <a:endParaRPr lang="en-GB" dirty="0">
              <a:solidFill>
                <a:srgbClr val="3E5AA8"/>
              </a:solidFill>
            </a:endParaRPr>
          </a:p>
        </p:txBody>
      </p:sp>
    </p:spTree>
    <p:extLst>
      <p:ext uri="{BB962C8B-B14F-4D97-AF65-F5344CB8AC3E}">
        <p14:creationId xmlns:p14="http://schemas.microsoft.com/office/powerpoint/2010/main" val="3192184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12.2  IX Refresh Customer Update</a:t>
            </a:r>
          </a:p>
        </p:txBody>
      </p:sp>
      <p:sp>
        <p:nvSpPr>
          <p:cNvPr id="6" name="Content Placeholder 2">
            <a:extLst>
              <a:ext uri="{FF2B5EF4-FFF2-40B4-BE49-F238E27FC236}">
                <a16:creationId xmlns:a16="http://schemas.microsoft.com/office/drawing/2014/main" id="{2323BD94-2299-4994-92D5-B1B7DE15F25C}"/>
              </a:ext>
            </a:extLst>
          </p:cNvPr>
          <p:cNvSpPr>
            <a:spLocks noGrp="1"/>
          </p:cNvSpPr>
          <p:nvPr>
            <p:ph idx="1"/>
          </p:nvPr>
        </p:nvSpPr>
        <p:spPr>
          <a:xfrm>
            <a:off x="457200" y="753455"/>
            <a:ext cx="8229600" cy="4080937"/>
          </a:xfrm>
        </p:spPr>
        <p:txBody>
          <a:bodyPr vert="horz" lIns="91440" tIns="45720" rIns="91440" bIns="45720" rtlCol="0" anchor="t">
            <a:normAutofit fontScale="92500" lnSpcReduction="10000"/>
          </a:bodyPr>
          <a:lstStyle/>
          <a:p>
            <a:pPr marL="0" indent="0">
              <a:buNone/>
            </a:pPr>
            <a:endParaRPr lang="en-US" sz="1200" kern="0" dirty="0">
              <a:latin typeface="Arial"/>
              <a:cs typeface="Arial"/>
            </a:endParaRPr>
          </a:p>
          <a:p>
            <a:r>
              <a:rPr lang="en-US" sz="1400" kern="0" dirty="0">
                <a:latin typeface="Arial"/>
                <a:cs typeface="Arial"/>
              </a:rPr>
              <a:t>There continues to be a significate impact on the project regarding COVID-19. This is due to customer site access restrictions being in place following government recommendations</a:t>
            </a:r>
          </a:p>
          <a:p>
            <a:pPr lvl="1">
              <a:buFont typeface="Wingdings" panose="05000000000000000000" pitchFamily="2" charset="2"/>
              <a:buChar char="Ø"/>
            </a:pPr>
            <a:r>
              <a:rPr lang="en-US" sz="1100" kern="0" dirty="0">
                <a:latin typeface="Arial"/>
                <a:cs typeface="Arial"/>
              </a:rPr>
              <a:t>90% of all remaining customers are on hold due to business continuity arrangements or restrictions in place with BT Openreach</a:t>
            </a:r>
          </a:p>
          <a:p>
            <a:pPr lvl="1">
              <a:buFont typeface="Wingdings" panose="05000000000000000000" pitchFamily="2" charset="2"/>
              <a:buChar char="Ø"/>
            </a:pPr>
            <a:r>
              <a:rPr lang="en-US" sz="1100" kern="0" dirty="0">
                <a:latin typeface="Arial"/>
                <a:cs typeface="Arial"/>
              </a:rPr>
              <a:t>Project continuing where possible with remaining customers</a:t>
            </a:r>
          </a:p>
          <a:p>
            <a:pPr marL="457200" lvl="1" indent="0">
              <a:buNone/>
            </a:pPr>
            <a:endParaRPr lang="en-US" sz="900" kern="0" dirty="0">
              <a:latin typeface="Arial"/>
              <a:cs typeface="Arial"/>
            </a:endParaRPr>
          </a:p>
          <a:p>
            <a:r>
              <a:rPr lang="en-US" sz="1400" kern="0" dirty="0">
                <a:latin typeface="Arial"/>
                <a:cs typeface="Arial"/>
              </a:rPr>
              <a:t>Overall project RAG status remains at Red</a:t>
            </a:r>
          </a:p>
          <a:p>
            <a:pPr lvl="1">
              <a:buFont typeface="Wingdings" panose="05000000000000000000" pitchFamily="2" charset="2"/>
              <a:buChar char="Ø"/>
            </a:pPr>
            <a:r>
              <a:rPr lang="en-US" sz="1100" kern="0" dirty="0">
                <a:latin typeface="Arial"/>
                <a:cs typeface="Arial"/>
              </a:rPr>
              <a:t>Network Lines, Server and Router installations all require site access which has been limited</a:t>
            </a:r>
          </a:p>
          <a:p>
            <a:pPr lvl="1">
              <a:buFont typeface="Wingdings" panose="05000000000000000000" pitchFamily="2" charset="2"/>
              <a:buChar char="Ø"/>
            </a:pPr>
            <a:r>
              <a:rPr lang="en-US" sz="1100" kern="0" dirty="0">
                <a:latin typeface="Arial"/>
                <a:cs typeface="Arial"/>
              </a:rPr>
              <a:t>Customer migrations dependent on all physical infrastructure being in place </a:t>
            </a:r>
          </a:p>
          <a:p>
            <a:pPr marL="0" indent="0">
              <a:buNone/>
            </a:pPr>
            <a:endParaRPr lang="en-US" sz="1100" kern="0" dirty="0">
              <a:latin typeface="Arial"/>
              <a:cs typeface="Arial"/>
            </a:endParaRPr>
          </a:p>
          <a:p>
            <a:r>
              <a:rPr lang="en-GB" sz="1400" kern="0" dirty="0">
                <a:latin typeface="Arial"/>
                <a:cs typeface="Arial"/>
              </a:rPr>
              <a:t>Project team have engaged with legacy service provider to ensure all customers remain on a fully supported solution</a:t>
            </a:r>
          </a:p>
          <a:p>
            <a:pPr lvl="1">
              <a:buFont typeface="Wingdings" panose="05000000000000000000" pitchFamily="2" charset="2"/>
              <a:buChar char="Ø"/>
            </a:pPr>
            <a:r>
              <a:rPr lang="en-GB" sz="1200" kern="0" dirty="0">
                <a:latin typeface="Arial"/>
                <a:cs typeface="Arial"/>
              </a:rPr>
              <a:t>Agreement in place to extend support past August 2020, if needed</a:t>
            </a:r>
          </a:p>
          <a:p>
            <a:pPr lvl="1">
              <a:buFont typeface="Wingdings" panose="05000000000000000000" pitchFamily="2" charset="2"/>
              <a:buChar char="Ø"/>
            </a:pPr>
            <a:r>
              <a:rPr lang="en-GB" sz="1200" kern="0" dirty="0">
                <a:latin typeface="Arial"/>
                <a:cs typeface="Arial"/>
              </a:rPr>
              <a:t>Minimum 3 month extension</a:t>
            </a:r>
          </a:p>
          <a:p>
            <a:pPr lvl="1">
              <a:buFont typeface="Wingdings" panose="05000000000000000000" pitchFamily="2" charset="2"/>
              <a:buChar char="Ø"/>
            </a:pPr>
            <a:r>
              <a:rPr lang="en-GB" sz="1200" kern="0" dirty="0">
                <a:latin typeface="Arial"/>
                <a:cs typeface="Arial"/>
              </a:rPr>
              <a:t>Extension can be triggered at the end of June 2020</a:t>
            </a:r>
          </a:p>
          <a:p>
            <a:pPr lvl="1">
              <a:buFont typeface="Wingdings" panose="05000000000000000000" pitchFamily="2" charset="2"/>
              <a:buChar char="Ø"/>
            </a:pPr>
            <a:endParaRPr lang="en-GB" sz="1200" kern="0" dirty="0">
              <a:latin typeface="Arial"/>
              <a:cs typeface="Arial"/>
            </a:endParaRPr>
          </a:p>
          <a:p>
            <a:r>
              <a:rPr lang="en-GB" sz="1400" kern="0" dirty="0">
                <a:latin typeface="Arial"/>
                <a:cs typeface="Arial"/>
              </a:rPr>
              <a:t>Once lockdown restrictions begin to ease, following government guidance, the project will re-plan and confirm new project milestone dates.</a:t>
            </a:r>
          </a:p>
          <a:p>
            <a:endParaRPr lang="en-GB" sz="1100" kern="0" dirty="0">
              <a:latin typeface="Arial"/>
              <a:cs typeface="Arial"/>
            </a:endParaRPr>
          </a:p>
          <a:p>
            <a:r>
              <a:rPr lang="en-GB" sz="1400" dirty="0"/>
              <a:t>If you have any questions or concerns, please reach out to </a:t>
            </a:r>
            <a:r>
              <a:rPr lang="en-US" sz="1400" kern="0" dirty="0">
                <a:latin typeface="Arial"/>
                <a:hlinkClick r:id="rId2"/>
              </a:rPr>
              <a:t>box.xoserve.IXEnquiries@xoserve.com</a:t>
            </a:r>
            <a:endParaRPr lang="en-GB" sz="1400" kern="0" dirty="0">
              <a:latin typeface="Arial"/>
              <a:cs typeface="Arial"/>
            </a:endParaRPr>
          </a:p>
          <a:p>
            <a:endParaRPr lang="en-GB" sz="1100" kern="0" dirty="0">
              <a:latin typeface="Arial"/>
              <a:cs typeface="Arial"/>
            </a:endParaRPr>
          </a:p>
        </p:txBody>
      </p:sp>
    </p:spTree>
    <p:extLst>
      <p:ext uri="{BB962C8B-B14F-4D97-AF65-F5344CB8AC3E}">
        <p14:creationId xmlns:p14="http://schemas.microsoft.com/office/powerpoint/2010/main" val="17723118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EC897A-B44D-4A6A-A4E1-B4F6DEBEED52}"/>
              </a:ext>
            </a:extLst>
          </p:cNvPr>
          <p:cNvPicPr>
            <a:picLocks noChangeAspect="1"/>
          </p:cNvPicPr>
          <p:nvPr/>
        </p:nvPicPr>
        <p:blipFill>
          <a:blip r:embed="rId2"/>
          <a:stretch>
            <a:fillRect/>
          </a:stretch>
        </p:blipFill>
        <p:spPr>
          <a:xfrm>
            <a:off x="0" y="321755"/>
            <a:ext cx="9144000" cy="4301190"/>
          </a:xfrm>
          <a:prstGeom prst="rect">
            <a:avLst/>
          </a:prstGeom>
        </p:spPr>
      </p:pic>
    </p:spTree>
    <p:extLst>
      <p:ext uri="{BB962C8B-B14F-4D97-AF65-F5344CB8AC3E}">
        <p14:creationId xmlns:p14="http://schemas.microsoft.com/office/powerpoint/2010/main" val="12845091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20300-02FA-40A5-A3E1-42106C9D8225}"/>
              </a:ext>
            </a:extLst>
          </p:cNvPr>
          <p:cNvSpPr>
            <a:spLocks noGrp="1"/>
          </p:cNvSpPr>
          <p:nvPr>
            <p:ph type="title"/>
          </p:nvPr>
        </p:nvSpPr>
        <p:spPr>
          <a:xfrm>
            <a:off x="457200" y="41611"/>
            <a:ext cx="8229600" cy="421556"/>
          </a:xfrm>
        </p:spPr>
        <p:txBody>
          <a:bodyPr>
            <a:normAutofit/>
          </a:bodyPr>
          <a:lstStyle/>
          <a:p>
            <a:r>
              <a:rPr lang="en-GB" sz="1800" dirty="0"/>
              <a:t>11.2 Unresolved Exceptions </a:t>
            </a:r>
          </a:p>
        </p:txBody>
      </p:sp>
      <p:graphicFrame>
        <p:nvGraphicFramePr>
          <p:cNvPr id="10" name="Table 9">
            <a:extLst>
              <a:ext uri="{FF2B5EF4-FFF2-40B4-BE49-F238E27FC236}">
                <a16:creationId xmlns:a16="http://schemas.microsoft.com/office/drawing/2014/main" id="{D3AD6756-A4D9-48D4-8117-D289475B1CCF}"/>
              </a:ext>
            </a:extLst>
          </p:cNvPr>
          <p:cNvGraphicFramePr>
            <a:graphicFrameLocks noGrp="1"/>
          </p:cNvGraphicFramePr>
          <p:nvPr>
            <p:extLst>
              <p:ext uri="{D42A27DB-BD31-4B8C-83A1-F6EECF244321}">
                <p14:modId xmlns:p14="http://schemas.microsoft.com/office/powerpoint/2010/main" val="1508462578"/>
              </p:ext>
            </p:extLst>
          </p:nvPr>
        </p:nvGraphicFramePr>
        <p:xfrm>
          <a:off x="215516" y="463167"/>
          <a:ext cx="8712968" cy="4514253"/>
        </p:xfrm>
        <a:graphic>
          <a:graphicData uri="http://schemas.openxmlformats.org/drawingml/2006/table">
            <a:tbl>
              <a:tblPr firstRow="1" firstCol="1" bandRow="1"/>
              <a:tblGrid>
                <a:gridCol w="1404156">
                  <a:extLst>
                    <a:ext uri="{9D8B030D-6E8A-4147-A177-3AD203B41FA5}">
                      <a16:colId xmlns:a16="http://schemas.microsoft.com/office/drawing/2014/main" val="3182501886"/>
                    </a:ext>
                  </a:extLst>
                </a:gridCol>
                <a:gridCol w="7308812">
                  <a:extLst>
                    <a:ext uri="{9D8B030D-6E8A-4147-A177-3AD203B41FA5}">
                      <a16:colId xmlns:a16="http://schemas.microsoft.com/office/drawing/2014/main" val="1024859387"/>
                    </a:ext>
                  </a:extLst>
                </a:gridCol>
              </a:tblGrid>
              <a:tr h="730572">
                <a:tc>
                  <a:txBody>
                    <a:bodyPr/>
                    <a:lstStyle/>
                    <a:p>
                      <a:pPr>
                        <a:lnSpc>
                          <a:spcPct val="115000"/>
                        </a:lnSpc>
                        <a:spcAft>
                          <a:spcPts val="0"/>
                        </a:spcAft>
                      </a:pPr>
                      <a:r>
                        <a:rPr lang="en-GB" sz="600" dirty="0">
                          <a:effectLst/>
                        </a:rPr>
                        <a:t>What happened?</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An ‘Exception’ is raised by UKLink SAP system where the system is unable to complete an activity for an MPRN(s). These system exceptions then require to be investigated and resolved.</a:t>
                      </a:r>
                    </a:p>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The majority of exceptions are resolved via a technical or business solution and have no impact to customers as they are resolved before they are needed in the next step of the process. However, there are three outstanding exceptions which we are unable to resolve. Details surrounding these can be found in the attached spreadsheet. </a:t>
                      </a:r>
                      <a:endParaRPr lang="en-GB" sz="600" dirty="0">
                        <a:noFill/>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180993923"/>
                  </a:ext>
                </a:extLst>
              </a:tr>
              <a:tr h="504056">
                <a:tc>
                  <a:txBody>
                    <a:bodyPr/>
                    <a:lstStyle/>
                    <a:p>
                      <a:pPr>
                        <a:lnSpc>
                          <a:spcPct val="115000"/>
                        </a:lnSpc>
                        <a:spcAft>
                          <a:spcPts val="0"/>
                        </a:spcAft>
                      </a:pPr>
                      <a:r>
                        <a:rPr lang="en-GB" sz="600" dirty="0">
                          <a:effectLst/>
                        </a:rPr>
                        <a:t>Customers Impacted</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Shippers </a:t>
                      </a:r>
                    </a:p>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Distribution Networks</a:t>
                      </a:r>
                      <a:endParaRPr lang="en-GB" sz="600" dirty="0">
                        <a:noFill/>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3917477493"/>
                  </a:ext>
                </a:extLst>
              </a:tr>
              <a:tr h="432048">
                <a:tc>
                  <a:txBody>
                    <a:bodyPr/>
                    <a:lstStyle/>
                    <a:p>
                      <a:pPr>
                        <a:lnSpc>
                          <a:spcPct val="115000"/>
                        </a:lnSpc>
                        <a:spcAft>
                          <a:spcPts val="0"/>
                        </a:spcAft>
                      </a:pPr>
                      <a:r>
                        <a:rPr lang="en-GB" sz="600" dirty="0">
                          <a:effectLst/>
                        </a:rPr>
                        <a:t>Who has this communication been issued to</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All Contract Managers</a:t>
                      </a:r>
                    </a:p>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Invoicing contacts distribution list</a:t>
                      </a:r>
                      <a:endParaRPr lang="en-GB" sz="600" dirty="0">
                        <a:noFill/>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4078677497"/>
                  </a:ext>
                </a:extLst>
              </a:tr>
              <a:tr h="576064">
                <a:tc>
                  <a:txBody>
                    <a:bodyPr/>
                    <a:lstStyle/>
                    <a:p>
                      <a:pPr>
                        <a:lnSpc>
                          <a:spcPct val="115000"/>
                        </a:lnSpc>
                        <a:spcAft>
                          <a:spcPts val="0"/>
                        </a:spcAft>
                      </a:pPr>
                      <a:r>
                        <a:rPr lang="en-GB" sz="600" dirty="0">
                          <a:effectLst/>
                        </a:rPr>
                        <a:t>What does this mean?</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Reconciliation charges for the affected MPRNs will be held and have not been invoiced. This will also impact Unidentified Gas  (UIG) reconciliation as the equal and opposite of the meter point reconciliation charge is not being invoiced in UIG reconciliation. </a:t>
                      </a:r>
                    </a:p>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Please see attachment for details by exception code</a:t>
                      </a:r>
                      <a:endParaRPr lang="en-GB" sz="600" dirty="0">
                        <a:noFill/>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603633199"/>
                  </a:ext>
                </a:extLst>
              </a:tr>
              <a:tr h="504056">
                <a:tc>
                  <a:txBody>
                    <a:bodyPr/>
                    <a:lstStyle/>
                    <a:p>
                      <a:pPr>
                        <a:lnSpc>
                          <a:spcPct val="115000"/>
                        </a:lnSpc>
                        <a:spcAft>
                          <a:spcPts val="0"/>
                        </a:spcAft>
                      </a:pPr>
                      <a:r>
                        <a:rPr lang="en-GB" sz="600" dirty="0">
                          <a:effectLst/>
                        </a:rPr>
                        <a:t>What have we done to resolve the situation?</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marL="457200" algn="l">
                        <a:lnSpc>
                          <a:spcPct val="105000"/>
                        </a:lnSpc>
                        <a:spcAft>
                          <a:spcPts val="0"/>
                        </a:spcAft>
                      </a:pPr>
                      <a:r>
                        <a:rPr lang="en-GB" sz="600" dirty="0">
                          <a:effectLst/>
                        </a:rPr>
                        <a:t> </a:t>
                      </a:r>
                    </a:p>
                    <a:p>
                      <a:pPr marL="342900" lvl="0" indent="-342900" algn="l">
                        <a:lnSpc>
                          <a:spcPct val="105000"/>
                        </a:lnSpc>
                        <a:spcAft>
                          <a:spcPts val="0"/>
                        </a:spcAft>
                        <a:buClr>
                          <a:srgbClr val="000000"/>
                        </a:buClr>
                        <a:buFont typeface="Symbol" panose="05050102010706020507" pitchFamily="18" charset="2"/>
                        <a:buChar char=""/>
                      </a:pPr>
                      <a:r>
                        <a:rPr lang="en-GB" sz="600" dirty="0">
                          <a:effectLst/>
                        </a:rPr>
                        <a:t>Change requests have been raised to prevent re-occurrence of these issues in the future </a:t>
                      </a:r>
                    </a:p>
                    <a:p>
                      <a:pPr algn="l">
                        <a:lnSpc>
                          <a:spcPct val="105000"/>
                        </a:lnSpc>
                        <a:spcAft>
                          <a:spcPts val="0"/>
                        </a:spcAft>
                      </a:pPr>
                      <a:r>
                        <a:rPr lang="en-GB" sz="600" dirty="0">
                          <a:effectLst/>
                        </a:rPr>
                        <a:t> </a:t>
                      </a:r>
                    </a:p>
                    <a:p>
                      <a:pPr marL="342900" lvl="0" indent="-342900" algn="l">
                        <a:lnSpc>
                          <a:spcPct val="105000"/>
                        </a:lnSpc>
                        <a:spcAft>
                          <a:spcPts val="0"/>
                        </a:spcAft>
                        <a:buClr>
                          <a:srgbClr val="000000"/>
                        </a:buClr>
                        <a:buFont typeface="Symbol" panose="05050102010706020507" pitchFamily="18" charset="2"/>
                        <a:buChar char=""/>
                      </a:pPr>
                      <a:r>
                        <a:rPr lang="en-GB" sz="600" dirty="0">
                          <a:effectLst/>
                        </a:rPr>
                        <a:t>Although the change, once implemented, will resolve the exceptions going forward, in some cases, as detailed in the attachment, the withheld charges will still require further action to be resolved. The actions for this are detailed in the attachment.</a:t>
                      </a:r>
                    </a:p>
                    <a:p>
                      <a:pPr algn="l">
                        <a:lnSpc>
                          <a:spcPct val="10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721028296"/>
                  </a:ext>
                </a:extLst>
              </a:tr>
              <a:tr h="100447">
                <a:tc>
                  <a:txBody>
                    <a:bodyPr/>
                    <a:lstStyle/>
                    <a:p>
                      <a:pPr>
                        <a:lnSpc>
                          <a:spcPct val="115000"/>
                        </a:lnSpc>
                        <a:spcAft>
                          <a:spcPts val="0"/>
                        </a:spcAft>
                      </a:pPr>
                      <a:r>
                        <a:rPr lang="en-GB" sz="600" dirty="0">
                          <a:effectLst/>
                        </a:rPr>
                        <a:t>Resolution Date</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algn="l">
                        <a:lnSpc>
                          <a:spcPct val="115000"/>
                        </a:lnSpc>
                        <a:spcAft>
                          <a:spcPts val="0"/>
                        </a:spcAft>
                      </a:pPr>
                      <a:r>
                        <a:rPr lang="en-GB" sz="600" dirty="0">
                          <a:effectLst/>
                        </a:rPr>
                        <a:t> </a:t>
                      </a:r>
                    </a:p>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Please see attached spreadsheet for target resolution date for each exception code.</a:t>
                      </a:r>
                      <a:endParaRPr lang="en-GB" sz="600" dirty="0">
                        <a:noFill/>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910788845"/>
                  </a:ext>
                </a:extLst>
              </a:tr>
              <a:tr h="0">
                <a:tc>
                  <a:txBody>
                    <a:bodyPr/>
                    <a:lstStyle/>
                    <a:p>
                      <a:pPr>
                        <a:lnSpc>
                          <a:spcPct val="115000"/>
                        </a:lnSpc>
                        <a:spcAft>
                          <a:spcPts val="0"/>
                        </a:spcAft>
                      </a:pPr>
                      <a:r>
                        <a:rPr lang="en-GB" sz="600" dirty="0">
                          <a:effectLst/>
                        </a:rPr>
                        <a:t>Next Update</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algn="l">
                        <a:lnSpc>
                          <a:spcPct val="115000"/>
                        </a:lnSpc>
                        <a:spcAft>
                          <a:spcPts val="0"/>
                        </a:spcAft>
                      </a:pPr>
                      <a:r>
                        <a:rPr lang="en-GB" sz="600" dirty="0">
                          <a:effectLst/>
                        </a:rPr>
                        <a:t> </a:t>
                      </a:r>
                    </a:p>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Updates will be provided monthly in the Amendment Invoice update pack, published on the Joint Office website for Contract Management Committee </a:t>
                      </a:r>
                    </a:p>
                    <a:p>
                      <a:pPr marL="342900" lvl="0" indent="-342900" algn="l">
                        <a:lnSpc>
                          <a:spcPct val="115000"/>
                        </a:lnSpc>
                        <a:spcAft>
                          <a:spcPts val="0"/>
                        </a:spcAft>
                        <a:buClr>
                          <a:srgbClr val="000000"/>
                        </a:buClr>
                        <a:buFont typeface="Symbol" panose="05050102010706020507" pitchFamily="18" charset="2"/>
                        <a:buChar char=""/>
                      </a:pPr>
                      <a:r>
                        <a:rPr lang="en-GB" sz="600" dirty="0">
                          <a:effectLst/>
                        </a:rPr>
                        <a:t>Impacted MPRNs are issued in the monthly reports, as part of the Amendment invoice.</a:t>
                      </a:r>
                    </a:p>
                    <a:p>
                      <a:pPr algn="l">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3988256338"/>
                  </a:ext>
                </a:extLst>
              </a:tr>
              <a:tr h="242644">
                <a:tc>
                  <a:txBody>
                    <a:bodyPr/>
                    <a:lstStyle/>
                    <a:p>
                      <a:pPr>
                        <a:lnSpc>
                          <a:spcPct val="115000"/>
                        </a:lnSpc>
                        <a:spcAft>
                          <a:spcPts val="0"/>
                        </a:spcAft>
                      </a:pPr>
                      <a:r>
                        <a:rPr lang="en-GB" sz="600" dirty="0">
                          <a:effectLst/>
                        </a:rPr>
                        <a:t>Financial / Materiality Impact to Customers</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Please see attachment for details by exception code</a:t>
                      </a:r>
                      <a:endParaRPr lang="en-GB" sz="600" dirty="0">
                        <a:noFill/>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185348847"/>
                  </a:ext>
                </a:extLst>
              </a:tr>
              <a:tr h="463798">
                <a:tc>
                  <a:txBody>
                    <a:bodyPr/>
                    <a:lstStyle/>
                    <a:p>
                      <a:pPr>
                        <a:lnSpc>
                          <a:spcPct val="115000"/>
                        </a:lnSpc>
                        <a:spcAft>
                          <a:spcPts val="0"/>
                        </a:spcAft>
                      </a:pPr>
                      <a:r>
                        <a:rPr lang="en-GB" sz="600" dirty="0">
                          <a:effectLst/>
                        </a:rPr>
                        <a:t>What action is required by the customer?</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No action is required from customers at this time. This communication is for information only.</a:t>
                      </a:r>
                    </a:p>
                    <a:p>
                      <a:pPr marL="342900" lvl="0" indent="-342900" algn="l">
                        <a:lnSpc>
                          <a:spcPct val="115000"/>
                        </a:lnSpc>
                        <a:spcAft>
                          <a:spcPts val="1200"/>
                        </a:spcAft>
                        <a:buClr>
                          <a:srgbClr val="000000"/>
                        </a:buClr>
                        <a:buFont typeface="Symbol" panose="05050102010706020507" pitchFamily="18" charset="2"/>
                        <a:buChar char=""/>
                      </a:pPr>
                      <a:r>
                        <a:rPr lang="en-GB" sz="600" dirty="0">
                          <a:effectLst/>
                        </a:rPr>
                        <a:t>If customer action or support is required, a further communication will be issued.</a:t>
                      </a:r>
                      <a:endParaRPr lang="en-GB" sz="600" dirty="0">
                        <a:noFill/>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1413021133"/>
                  </a:ext>
                </a:extLst>
              </a:tr>
              <a:tr h="223570">
                <a:tc>
                  <a:txBody>
                    <a:bodyPr/>
                    <a:lstStyle/>
                    <a:p>
                      <a:pPr>
                        <a:lnSpc>
                          <a:spcPct val="115000"/>
                        </a:lnSpc>
                        <a:spcAft>
                          <a:spcPts val="0"/>
                        </a:spcAft>
                      </a:pPr>
                      <a:r>
                        <a:rPr lang="en-GB" sz="600" dirty="0">
                          <a:effectLst/>
                        </a:rPr>
                        <a:t>Additional information:</a:t>
                      </a:r>
                      <a:endParaRPr lang="en-GB" sz="600" dirty="0">
                        <a:effectLst/>
                        <a:latin typeface="Calibri" panose="020F0502020204030204" pitchFamily="34" charset="0"/>
                        <a:ea typeface="Calibri" panose="020F0502020204030204" pitchFamily="34" charset="0"/>
                      </a:endParaRPr>
                    </a:p>
                  </a:txBody>
                  <a:tcPr marL="22713" marR="22713" marT="0" marB="0" anchor="ctr">
                    <a:solidFill>
                      <a:schemeClr val="tx2">
                        <a:lumMod val="20000"/>
                        <a:lumOff val="80000"/>
                      </a:schemeClr>
                    </a:solidFill>
                  </a:tcPr>
                </a:tc>
                <a:tc>
                  <a:txBody>
                    <a:bodyPr/>
                    <a:lstStyle/>
                    <a:p>
                      <a:pPr marL="342900" lvl="0" indent="-342900">
                        <a:lnSpc>
                          <a:spcPct val="105000"/>
                        </a:lnSpc>
                        <a:spcAft>
                          <a:spcPts val="800"/>
                        </a:spcAft>
                        <a:buClr>
                          <a:srgbClr val="000000"/>
                        </a:buClr>
                        <a:buFont typeface="Symbol" panose="05050102010706020507" pitchFamily="18" charset="2"/>
                        <a:buChar char=""/>
                      </a:pPr>
                      <a:r>
                        <a:rPr lang="en-GB" sz="600" dirty="0">
                          <a:effectLst/>
                        </a:rPr>
                        <a:t>The MPRNs impacted by these exceptions are detailed in the monthly MI reports that are issued to all impacted customers 2 business days after the Amendment invoice is issued. </a:t>
                      </a:r>
                      <a:endParaRPr lang="en-GB" sz="600" dirty="0">
                        <a:noFill/>
                        <a:effectLst/>
                        <a:latin typeface="Calibri" panose="020F0502020204030204" pitchFamily="34" charset="0"/>
                        <a:ea typeface="Calibri" panose="020F0502020204030204" pitchFamily="34" charset="0"/>
                      </a:endParaRPr>
                    </a:p>
                  </a:txBody>
                  <a:tcPr marL="22713" marR="22713" marT="0" marB="0" anchor="ctr"/>
                </a:tc>
                <a:extLst>
                  <a:ext uri="{0D108BD9-81ED-4DB2-BD59-A6C34878D82A}">
                    <a16:rowId xmlns:a16="http://schemas.microsoft.com/office/drawing/2014/main" val="3585044974"/>
                  </a:ext>
                </a:extLst>
              </a:tr>
            </a:tbl>
          </a:graphicData>
        </a:graphic>
      </p:graphicFrame>
    </p:spTree>
    <p:extLst>
      <p:ext uri="{BB962C8B-B14F-4D97-AF65-F5344CB8AC3E}">
        <p14:creationId xmlns:p14="http://schemas.microsoft.com/office/powerpoint/2010/main" val="186938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8856984" cy="488153"/>
          </a:xfrm>
        </p:spPr>
        <p:txBody>
          <a:bodyPr>
            <a:noAutofit/>
          </a:bodyPr>
          <a:lstStyle/>
          <a:p>
            <a:r>
              <a:rPr lang="en-GB" sz="1400" dirty="0"/>
              <a:t>2.4 XRN5169 </a:t>
            </a:r>
            <a:r>
              <a:rPr lang="en-US" sz="1400" dirty="0"/>
              <a:t>MOD0722 – Allow Users to submit Estimated Meter Readings during COVID-19</a:t>
            </a:r>
            <a:endParaRPr lang="en-GB" sz="1800" dirty="0"/>
          </a:p>
        </p:txBody>
      </p:sp>
      <p:graphicFrame>
        <p:nvGraphicFramePr>
          <p:cNvPr id="5" name="Table 4"/>
          <p:cNvGraphicFramePr>
            <a:graphicFrameLocks noGrp="1"/>
          </p:cNvGraphicFramePr>
          <p:nvPr>
            <p:extLst>
              <p:ext uri="{D42A27DB-BD31-4B8C-83A1-F6EECF244321}">
                <p14:modId xmlns:p14="http://schemas.microsoft.com/office/powerpoint/2010/main" val="771334959"/>
              </p:ext>
            </p:extLst>
          </p:nvPr>
        </p:nvGraphicFramePr>
        <p:xfrm>
          <a:off x="107505" y="783508"/>
          <a:ext cx="4104457" cy="1926931"/>
        </p:xfrm>
        <a:graphic>
          <a:graphicData uri="http://schemas.openxmlformats.org/drawingml/2006/table">
            <a:tbl>
              <a:tblPr firstRow="1" bandRow="1">
                <a:tableStyleId>{E8B1032C-EA38-4F05-BA0D-38AFFFC7BED3}</a:tableStyleId>
              </a:tblPr>
              <a:tblGrid>
                <a:gridCol w="2256675">
                  <a:extLst>
                    <a:ext uri="{9D8B030D-6E8A-4147-A177-3AD203B41FA5}">
                      <a16:colId xmlns:a16="http://schemas.microsoft.com/office/drawing/2014/main" val="20000"/>
                    </a:ext>
                  </a:extLst>
                </a:gridCol>
                <a:gridCol w="923891">
                  <a:extLst>
                    <a:ext uri="{9D8B030D-6E8A-4147-A177-3AD203B41FA5}">
                      <a16:colId xmlns:a16="http://schemas.microsoft.com/office/drawing/2014/main" val="20001"/>
                    </a:ext>
                  </a:extLst>
                </a:gridCol>
                <a:gridCol w="923891">
                  <a:extLst>
                    <a:ext uri="{9D8B030D-6E8A-4147-A177-3AD203B41FA5}">
                      <a16:colId xmlns:a16="http://schemas.microsoft.com/office/drawing/2014/main" val="20002"/>
                    </a:ext>
                  </a:extLst>
                </a:gridCol>
              </a:tblGrid>
              <a:tr h="34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33%</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67%</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245364" y="475731"/>
            <a:ext cx="3024336" cy="307777"/>
          </a:xfrm>
          <a:prstGeom prst="rect">
            <a:avLst/>
          </a:prstGeom>
          <a:noFill/>
        </p:spPr>
        <p:txBody>
          <a:bodyPr wrap="square" rtlCol="0">
            <a:spAutoFit/>
          </a:bodyPr>
          <a:lstStyle/>
          <a:p>
            <a:r>
              <a:rPr lang="en-GB" sz="14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533277519"/>
              </p:ext>
            </p:extLst>
          </p:nvPr>
        </p:nvGraphicFramePr>
        <p:xfrm>
          <a:off x="107505" y="2827348"/>
          <a:ext cx="4104449" cy="1506098"/>
        </p:xfrm>
        <a:graphic>
          <a:graphicData uri="http://schemas.openxmlformats.org/drawingml/2006/table">
            <a:tbl>
              <a:tblPr firstRow="1" bandRow="1">
                <a:tableStyleId>{E8B1032C-EA38-4F05-BA0D-38AFFFC7BED3}</a:tableStyleId>
              </a:tblPr>
              <a:tblGrid>
                <a:gridCol w="1739173">
                  <a:extLst>
                    <a:ext uri="{9D8B030D-6E8A-4147-A177-3AD203B41FA5}">
                      <a16:colId xmlns:a16="http://schemas.microsoft.com/office/drawing/2014/main" val="20000"/>
                    </a:ext>
                  </a:extLst>
                </a:gridCol>
                <a:gridCol w="2365276">
                  <a:extLst>
                    <a:ext uri="{9D8B030D-6E8A-4147-A177-3AD203B41FA5}">
                      <a16:colId xmlns:a16="http://schemas.microsoft.com/office/drawing/2014/main" val="20001"/>
                    </a:ext>
                  </a:extLst>
                </a:gridCol>
              </a:tblGrid>
              <a:tr h="5618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5: Metered volume and quantity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a:t>
                      </a:r>
                      <a:endParaRPr lang="en-GB"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4283968" y="627534"/>
            <a:ext cx="0" cy="4320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95733" y="472338"/>
            <a:ext cx="3024336" cy="307777"/>
          </a:xfrm>
          <a:prstGeom prst="rect">
            <a:avLst/>
          </a:prstGeom>
          <a:noFill/>
        </p:spPr>
        <p:txBody>
          <a:bodyPr wrap="square" rtlCol="0">
            <a:spAutoFit/>
          </a:bodyPr>
          <a:lstStyle/>
          <a:p>
            <a:r>
              <a:rPr lang="en-GB" sz="14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679081771"/>
              </p:ext>
            </p:extLst>
          </p:nvPr>
        </p:nvGraphicFramePr>
        <p:xfrm>
          <a:off x="4355976" y="843558"/>
          <a:ext cx="4680520" cy="2360672"/>
        </p:xfrm>
        <a:graphic>
          <a:graphicData uri="http://schemas.openxmlformats.org/drawingml/2006/table">
            <a:tbl>
              <a:tblPr firstRow="1" bandRow="1">
                <a:tableStyleId>{E8B1032C-EA38-4F05-BA0D-38AFFFC7BED3}</a:tableStyleId>
              </a:tblPr>
              <a:tblGrid>
                <a:gridCol w="4680520">
                  <a:extLst>
                    <a:ext uri="{9D8B030D-6E8A-4147-A177-3AD203B41FA5}">
                      <a16:colId xmlns:a16="http://schemas.microsoft.com/office/drawing/2014/main" val="20000"/>
                    </a:ext>
                  </a:extLst>
                </a:gridCol>
              </a:tblGrid>
              <a:tr h="288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99595">
                <a:tc>
                  <a:txBody>
                    <a:bodyPr/>
                    <a:lstStyle/>
                    <a:p>
                      <a:pPr algn="l"/>
                      <a:r>
                        <a:rPr lang="en-US" sz="1000" b="0" kern="1200" baseline="0" dirty="0">
                          <a:solidFill>
                            <a:schemeClr val="tx1"/>
                          </a:solidFill>
                          <a:latin typeface="Arial" panose="020B0604020202020204" pitchFamily="34" charset="0"/>
                          <a:ea typeface="+mn-ea"/>
                          <a:cs typeface="Arial" panose="020B0604020202020204" pitchFamily="34" charset="0"/>
                        </a:rPr>
                        <a:t>Currently Users are unable to submit Estimated Meter Readings other than estimated Proposing User Estimate Opening Meter Readings (M 1.5.2 (c) (iv) refers), on the assumption that Shippers will either be able to obtain meter readings through site visits, or from customers.  Where such readings are not available, then the UNC requires that meter reads are obtained by the transporters under the must-read process.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As a result of the COVID-19 pandemic, routine site visit activity has ceased.   In addition, many sites are unoccupied as the premises are closed, and their customers are unable to obtain meter readings. Indeed, they may be potentially breaking the law if they attempt to do so.   </a:t>
                      </a:r>
                    </a:p>
                    <a:p>
                      <a:pPr algn="l"/>
                      <a:r>
                        <a:rPr lang="en-US" sz="1000" b="0" kern="1200" baseline="0" dirty="0">
                          <a:solidFill>
                            <a:schemeClr val="tx1"/>
                          </a:solidFill>
                          <a:latin typeface="Arial" panose="020B0604020202020204" pitchFamily="34" charset="0"/>
                          <a:ea typeface="+mn-ea"/>
                          <a:cs typeface="Arial" panose="020B0604020202020204" pitchFamily="34" charset="0"/>
                        </a:rPr>
                        <a:t>Though many sites are known to be not consuming gas, it is not possible under the terms of the UNC to provide Estimated Meter Readings. These means that these sites are not being reconciled to their true consumption.</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09605578"/>
              </p:ext>
            </p:extLst>
          </p:nvPr>
        </p:nvGraphicFramePr>
        <p:xfrm>
          <a:off x="4355976" y="3294285"/>
          <a:ext cx="4666606" cy="1622829"/>
        </p:xfrm>
        <a:graphic>
          <a:graphicData uri="http://schemas.openxmlformats.org/drawingml/2006/table">
            <a:tbl>
              <a:tblPr firstRow="1" bandRow="1">
                <a:tableStyleId>{E8B1032C-EA38-4F05-BA0D-38AFFFC7BED3}</a:tableStyleId>
              </a:tblPr>
              <a:tblGrid>
                <a:gridCol w="4666606">
                  <a:extLst>
                    <a:ext uri="{9D8B030D-6E8A-4147-A177-3AD203B41FA5}">
                      <a16:colId xmlns:a16="http://schemas.microsoft.com/office/drawing/2014/main" val="20000"/>
                    </a:ext>
                  </a:extLst>
                </a:gridCol>
              </a:tblGrid>
              <a:tr h="312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227671">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Users may submit an Estimated Meter Reading as an Actual Meter Reading where in the User’s reasonable estimate, no Actual Meter Reading can be obtained as a result of coronavirus (as defined in the Coronavirus Act 2020). </a:t>
                      </a: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2. An Estimated Meter Reading must reflect as closely as possible the site’s estimated consumption for the period covered by the meter reading, in the User’s reasonable opinion.  </a:t>
                      </a: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3. User must keep records of how any Estimated Meter Readings were derived for a period of 2 years</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836529092"/>
              </p:ext>
            </p:extLst>
          </p:nvPr>
        </p:nvGraphicFramePr>
        <p:xfrm>
          <a:off x="121418" y="4587974"/>
          <a:ext cx="4090533" cy="360040"/>
        </p:xfrm>
        <a:graphic>
          <a:graphicData uri="http://schemas.openxmlformats.org/drawingml/2006/table">
            <a:tbl>
              <a:tblPr firstRow="1" bandRow="1">
                <a:tableStyleId>{FABFCF23-3B69-468F-B69F-88F6DE6A72F2}</a:tableStyleId>
              </a:tblPr>
              <a:tblGrid>
                <a:gridCol w="1738972">
                  <a:extLst>
                    <a:ext uri="{9D8B030D-6E8A-4147-A177-3AD203B41FA5}">
                      <a16:colId xmlns:a16="http://schemas.microsoft.com/office/drawing/2014/main" val="3477608926"/>
                    </a:ext>
                  </a:extLst>
                </a:gridCol>
                <a:gridCol w="2351561">
                  <a:extLst>
                    <a:ext uri="{9D8B030D-6E8A-4147-A177-3AD203B41FA5}">
                      <a16:colId xmlns:a16="http://schemas.microsoft.com/office/drawing/2014/main" val="2478473174"/>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Gazprom</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8412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8856984" cy="488153"/>
          </a:xfrm>
        </p:spPr>
        <p:txBody>
          <a:bodyPr>
            <a:noAutofit/>
          </a:bodyPr>
          <a:lstStyle/>
          <a:p>
            <a:r>
              <a:rPr lang="en-GB" sz="1400" dirty="0"/>
              <a:t>2.5 XRN5170 </a:t>
            </a:r>
            <a:r>
              <a:rPr lang="en-US" sz="1400" dirty="0"/>
              <a:t>MOD0723 – Use of the Isolation Flag to identify site with abnormal load reduction during COVID-19 period</a:t>
            </a:r>
            <a:endParaRPr lang="en-GB" sz="1800" dirty="0"/>
          </a:p>
        </p:txBody>
      </p:sp>
      <p:graphicFrame>
        <p:nvGraphicFramePr>
          <p:cNvPr id="5" name="Table 4"/>
          <p:cNvGraphicFramePr>
            <a:graphicFrameLocks noGrp="1"/>
          </p:cNvGraphicFramePr>
          <p:nvPr>
            <p:extLst>
              <p:ext uri="{D42A27DB-BD31-4B8C-83A1-F6EECF244321}">
                <p14:modId xmlns:p14="http://schemas.microsoft.com/office/powerpoint/2010/main" val="981188408"/>
              </p:ext>
            </p:extLst>
          </p:nvPr>
        </p:nvGraphicFramePr>
        <p:xfrm>
          <a:off x="107506" y="783508"/>
          <a:ext cx="3672406" cy="1926931"/>
        </p:xfrm>
        <a:graphic>
          <a:graphicData uri="http://schemas.openxmlformats.org/drawingml/2006/table">
            <a:tbl>
              <a:tblPr firstRow="1" bandRow="1">
                <a:tableStyleId>{E8B1032C-EA38-4F05-BA0D-38AFFFC7BED3}</a:tableStyleId>
              </a:tblPr>
              <a:tblGrid>
                <a:gridCol w="1942932">
                  <a:extLst>
                    <a:ext uri="{9D8B030D-6E8A-4147-A177-3AD203B41FA5}">
                      <a16:colId xmlns:a16="http://schemas.microsoft.com/office/drawing/2014/main" val="20000"/>
                    </a:ext>
                  </a:extLst>
                </a:gridCol>
                <a:gridCol w="79337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348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Funding Split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100%</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377326">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2201">
                <a:tc>
                  <a:txBody>
                    <a:bodyPr/>
                    <a:lstStyle/>
                    <a:p>
                      <a:pPr algn="l"/>
                      <a:r>
                        <a:rPr lang="en-GB" sz="100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3">
                  <a:txBody>
                    <a:bodyPr/>
                    <a:lstStyle/>
                    <a:p>
                      <a:pPr algn="l"/>
                      <a:r>
                        <a:rPr lang="en-GB" sz="1000" b="1" kern="1200" baseline="0" dirty="0">
                          <a:solidFill>
                            <a:schemeClr val="tx1"/>
                          </a:solidFill>
                          <a:latin typeface="Arial" panose="020B0604020202020204" pitchFamily="34" charset="0"/>
                          <a:ea typeface="+mn-ea"/>
                          <a:cs typeface="Arial" panose="020B0604020202020204" pitchFamily="34" charset="0"/>
                        </a:rPr>
                        <a:t>Impacted Parties:- Shippers, DNO &amp; IGT</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dirty="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14601" y="496585"/>
            <a:ext cx="3024336" cy="261610"/>
          </a:xfrm>
          <a:prstGeom prst="rect">
            <a:avLst/>
          </a:prstGeom>
          <a:noFill/>
        </p:spPr>
        <p:txBody>
          <a:bodyPr wrap="square" rtlCol="0">
            <a:spAutoFit/>
          </a:bodyPr>
          <a:lstStyle/>
          <a:p>
            <a:r>
              <a:rPr lang="en-GB" sz="1100" u="sng" dirty="0"/>
              <a:t>Voting Parties and Funding Split</a:t>
            </a:r>
          </a:p>
        </p:txBody>
      </p:sp>
      <p:graphicFrame>
        <p:nvGraphicFramePr>
          <p:cNvPr id="8" name="Table 7"/>
          <p:cNvGraphicFramePr>
            <a:graphicFrameLocks noGrp="1"/>
          </p:cNvGraphicFramePr>
          <p:nvPr>
            <p:extLst>
              <p:ext uri="{D42A27DB-BD31-4B8C-83A1-F6EECF244321}">
                <p14:modId xmlns:p14="http://schemas.microsoft.com/office/powerpoint/2010/main" val="1124380504"/>
              </p:ext>
            </p:extLst>
          </p:nvPr>
        </p:nvGraphicFramePr>
        <p:xfrm>
          <a:off x="107505" y="2827348"/>
          <a:ext cx="3672404" cy="1691640"/>
        </p:xfrm>
        <a:graphic>
          <a:graphicData uri="http://schemas.openxmlformats.org/drawingml/2006/table">
            <a:tbl>
              <a:tblPr firstRow="1" bandRow="1">
                <a:tableStyleId>{E8B1032C-EA38-4F05-BA0D-38AFFFC7BED3}</a:tableStyleId>
              </a:tblPr>
              <a:tblGrid>
                <a:gridCol w="1556103">
                  <a:extLst>
                    <a:ext uri="{9D8B030D-6E8A-4147-A177-3AD203B41FA5}">
                      <a16:colId xmlns:a16="http://schemas.microsoft.com/office/drawing/2014/main" val="20000"/>
                    </a:ext>
                  </a:extLst>
                </a:gridCol>
                <a:gridCol w="2116301">
                  <a:extLst>
                    <a:ext uri="{9D8B030D-6E8A-4147-A177-3AD203B41FA5}">
                      <a16:colId xmlns:a16="http://schemas.microsoft.com/office/drawing/2014/main" val="20001"/>
                    </a:ext>
                  </a:extLst>
                </a:gridCol>
              </a:tblGrid>
              <a:tr h="392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Service Area 1: Manage supply point registration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413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Service Line Impacts (new, amended, existing, deleted), etc.</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kern="1200" dirty="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41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2"/>
                        </a:rPr>
                        <a:t>Link to CP 5970</a:t>
                      </a:r>
                      <a:endParaRPr lang="en-GB" sz="11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chemeClr val="tx1"/>
                          </a:solidFill>
                          <a:latin typeface="+mn-lt"/>
                          <a:ea typeface="+mn-ea"/>
                          <a:cs typeface="+mn-cs"/>
                          <a:hlinkClick r:id="rId3"/>
                        </a:rPr>
                        <a:t>Link to CP 4645 </a:t>
                      </a:r>
                      <a:r>
                        <a:rPr lang="en-GB" sz="1100" b="0" kern="1200" dirty="0">
                          <a:solidFill>
                            <a:schemeClr val="tx1"/>
                          </a:solidFill>
                          <a:latin typeface="+mn-lt"/>
                          <a:ea typeface="+mn-ea"/>
                          <a:cs typeface="+mn-cs"/>
                        </a:rPr>
                        <a:t>(see next slide)</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51920" y="699542"/>
            <a:ext cx="0" cy="4248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67944" y="555528"/>
            <a:ext cx="3024336" cy="261610"/>
          </a:xfrm>
          <a:prstGeom prst="rect">
            <a:avLst/>
          </a:prstGeom>
          <a:noFill/>
        </p:spPr>
        <p:txBody>
          <a:bodyPr wrap="square" rtlCol="0">
            <a:spAutoFit/>
          </a:bodyPr>
          <a:lstStyle/>
          <a:p>
            <a:r>
              <a:rPr lang="en-GB" sz="1100" u="sng" dirty="0"/>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4255902290"/>
              </p:ext>
            </p:extLst>
          </p:nvPr>
        </p:nvGraphicFramePr>
        <p:xfrm>
          <a:off x="3923928" y="830347"/>
          <a:ext cx="5112553" cy="3413760"/>
        </p:xfrm>
        <a:graphic>
          <a:graphicData uri="http://schemas.openxmlformats.org/drawingml/2006/table">
            <a:tbl>
              <a:tblPr firstRow="1" bandRow="1">
                <a:tableStyleId>{E8B1032C-EA38-4F05-BA0D-38AFFFC7BED3}</a:tableStyleId>
              </a:tblPr>
              <a:tblGrid>
                <a:gridCol w="5112553">
                  <a:extLst>
                    <a:ext uri="{9D8B030D-6E8A-4147-A177-3AD203B41FA5}">
                      <a16:colId xmlns:a16="http://schemas.microsoft.com/office/drawing/2014/main" val="20000"/>
                    </a:ext>
                  </a:extLst>
                </a:gridCol>
              </a:tblGrid>
              <a:tr h="144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199595">
                <a:tc>
                  <a:txBody>
                    <a:bodyPr/>
                    <a:lstStyle/>
                    <a:p>
                      <a:pPr algn="l"/>
                      <a:r>
                        <a:rPr lang="en-US" sz="900" b="0" kern="1200" baseline="0" dirty="0">
                          <a:solidFill>
                            <a:schemeClr val="tx1"/>
                          </a:solidFill>
                          <a:latin typeface="Arial" panose="020B0604020202020204" pitchFamily="34" charset="0"/>
                          <a:ea typeface="+mn-ea"/>
                          <a:cs typeface="Arial" panose="020B0604020202020204" pitchFamily="34" charset="0"/>
                        </a:rPr>
                        <a:t>Live Supply Meter Points are subject to energy allocation and are also subject to being allocated the relevant share of Unidentified Gas (UIG) against each site.  UNC Transportation Principle Document (TPD) Section G 3.5 states that a site that is Isolated by a Shipper User is deemed to warrant that the site is no longer being able to consume gas and is therefore removed from energy allocation and receiving allocation of UIG during the period of Isolation.  </a:t>
                      </a:r>
                    </a:p>
                    <a:p>
                      <a:pPr algn="l"/>
                      <a:r>
                        <a:rPr lang="en-US" sz="900" b="0" kern="1200" baseline="0" dirty="0">
                          <a:solidFill>
                            <a:schemeClr val="tx1"/>
                          </a:solidFill>
                          <a:latin typeface="Arial" panose="020B0604020202020204" pitchFamily="34" charset="0"/>
                          <a:ea typeface="+mn-ea"/>
                          <a:cs typeface="Arial" panose="020B0604020202020204" pitchFamily="34" charset="0"/>
                        </a:rPr>
                        <a:t>Restrictions on businesses and people under the COVID-19 response, which includes measures as stated in Coronavirus Act 2020, has resulted in some sites not consuming gas, but as they are still capable of consuming and not discontinued, they cannot currently be deemed as Isolated for purposes of UNC TPD Section G. </a:t>
                      </a:r>
                    </a:p>
                    <a:p>
                      <a:pPr algn="l"/>
                      <a:r>
                        <a:rPr lang="en-US" sz="900" b="0" kern="1200" baseline="0" dirty="0">
                          <a:solidFill>
                            <a:schemeClr val="tx1"/>
                          </a:solidFill>
                          <a:latin typeface="Arial" panose="020B0604020202020204" pitchFamily="34" charset="0"/>
                          <a:ea typeface="+mn-ea"/>
                          <a:cs typeface="Arial" panose="020B0604020202020204" pitchFamily="34" charset="0"/>
                        </a:rPr>
                        <a:t>Currently Shipper Users can send a notice to Isolate a site by providing a notification to CDSP to advise that they have carried out specific activities with relation to cessation of the supply of gas at a Supply Meter Point under the following conditions as stipulated in UNC TPD Section G 3.5.5 ‘Where a User provides a notification in accordance with paragraph 3.5.2 such User shall have taken all reasonable steps to ensure that all work to cease the flow of gas has been carried out by suitably competent personnel using that degree of skill, diligence, prudence and foresight which would reasonably and ordinarily be expected from a skilled and experienced person complying with applicable law, </a:t>
                      </a:r>
                      <a:r>
                        <a:rPr lang="en-US" sz="900" b="0" kern="1200" baseline="0" dirty="0" err="1">
                          <a:solidFill>
                            <a:schemeClr val="tx1"/>
                          </a:solidFill>
                          <a:latin typeface="Arial" panose="020B0604020202020204" pitchFamily="34" charset="0"/>
                          <a:ea typeface="+mn-ea"/>
                          <a:cs typeface="Arial" panose="020B0604020202020204" pitchFamily="34" charset="0"/>
                        </a:rPr>
                        <a:t>recognised</a:t>
                      </a:r>
                      <a:r>
                        <a:rPr lang="en-US" sz="900" b="0" kern="1200" baseline="0" dirty="0">
                          <a:solidFill>
                            <a:schemeClr val="tx1"/>
                          </a:solidFill>
                          <a:latin typeface="Arial" panose="020B0604020202020204" pitchFamily="34" charset="0"/>
                          <a:ea typeface="+mn-ea"/>
                          <a:cs typeface="Arial" panose="020B0604020202020204" pitchFamily="34" charset="0"/>
                        </a:rPr>
                        <a:t> industry standards and GDN/PM/GT4, engaged in the same type of undertaking and the Transporter will be entitled to assume that the User has complied with such obligation’ </a:t>
                      </a:r>
                    </a:p>
                    <a:p>
                      <a:pPr algn="l"/>
                      <a:r>
                        <a:rPr lang="en-US" sz="900" b="0" kern="1200" baseline="0" dirty="0">
                          <a:solidFill>
                            <a:schemeClr val="tx1"/>
                          </a:solidFill>
                          <a:latin typeface="Arial" panose="020B0604020202020204" pitchFamily="34" charset="0"/>
                          <a:ea typeface="+mn-ea"/>
                          <a:cs typeface="Arial" panose="020B0604020202020204" pitchFamily="34" charset="0"/>
                        </a:rPr>
                        <a:t>This Modification seeks to temporarily allow these sites to be marked, and treated as, ‘Isolated’ for the purposes of Annual Quantity (AQ) calculations, energy allocation and UIG, without meeting the conditions for physical discontinuance as stated in UNC TPD Section G 3.5.5, whilst affected by measures in the Coronavirus Act 2020</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312052624"/>
              </p:ext>
            </p:extLst>
          </p:nvPr>
        </p:nvGraphicFramePr>
        <p:xfrm>
          <a:off x="3923932" y="4354972"/>
          <a:ext cx="5112549" cy="566710"/>
        </p:xfrm>
        <a:graphic>
          <a:graphicData uri="http://schemas.openxmlformats.org/drawingml/2006/table">
            <a:tbl>
              <a:tblPr firstRow="1" bandRow="1">
                <a:tableStyleId>{E8B1032C-EA38-4F05-BA0D-38AFFFC7BED3}</a:tableStyleId>
              </a:tblPr>
              <a:tblGrid>
                <a:gridCol w="5112549">
                  <a:extLst>
                    <a:ext uri="{9D8B030D-6E8A-4147-A177-3AD203B41FA5}">
                      <a16:colId xmlns:a16="http://schemas.microsoft.com/office/drawing/2014/main" val="20000"/>
                    </a:ext>
                  </a:extLst>
                </a:gridCol>
              </a:tblGrid>
              <a:tr h="1318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99070">
                <a:tc>
                  <a:txBody>
                    <a:bodyPr/>
                    <a:lstStyle/>
                    <a:p>
                      <a:pPr marL="0" indent="0" algn="l">
                        <a:buFont typeface="Arial" panose="020B0604020202020204" pitchFamily="34" charset="0"/>
                        <a:buNone/>
                      </a:pPr>
                      <a:r>
                        <a:rPr lang="en-US" sz="1050" b="1" kern="1200" baseline="0" dirty="0">
                          <a:solidFill>
                            <a:schemeClr val="tx1"/>
                          </a:solidFill>
                          <a:latin typeface="Arial" panose="020B0604020202020204" pitchFamily="34" charset="0"/>
                          <a:ea typeface="+mn-ea"/>
                          <a:cs typeface="Arial" panose="020B0604020202020204" pitchFamily="34" charset="0"/>
                        </a:rPr>
                        <a:t>See the CP for full description</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650665403"/>
              </p:ext>
            </p:extLst>
          </p:nvPr>
        </p:nvGraphicFramePr>
        <p:xfrm>
          <a:off x="121418" y="4587974"/>
          <a:ext cx="3658491" cy="360040"/>
        </p:xfrm>
        <a:graphic>
          <a:graphicData uri="http://schemas.openxmlformats.org/drawingml/2006/table">
            <a:tbl>
              <a:tblPr firstRow="1" bandRow="1">
                <a:tableStyleId>{FABFCF23-3B69-468F-B69F-88F6DE6A72F2}</a:tableStyleId>
              </a:tblPr>
              <a:tblGrid>
                <a:gridCol w="1550208">
                  <a:extLst>
                    <a:ext uri="{9D8B030D-6E8A-4147-A177-3AD203B41FA5}">
                      <a16:colId xmlns:a16="http://schemas.microsoft.com/office/drawing/2014/main" val="3477608926"/>
                    </a:ext>
                  </a:extLst>
                </a:gridCol>
                <a:gridCol w="2108283">
                  <a:extLst>
                    <a:ext uri="{9D8B030D-6E8A-4147-A177-3AD203B41FA5}">
                      <a16:colId xmlns:a16="http://schemas.microsoft.com/office/drawing/2014/main" val="2478473174"/>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NGN</a:t>
                      </a:r>
                    </a:p>
                  </a:txBody>
                  <a:tcPr anchor="ctr">
                    <a:noFill/>
                  </a:tcPr>
                </a:tc>
                <a:extLst>
                  <a:ext uri="{0D108BD9-81ED-4DB2-BD59-A6C34878D82A}">
                    <a16:rowId xmlns:a16="http://schemas.microsoft.com/office/drawing/2014/main" val="3474371713"/>
                  </a:ext>
                </a:extLst>
              </a:tr>
            </a:tbl>
          </a:graphicData>
        </a:graphic>
      </p:graphicFrame>
    </p:spTree>
    <p:extLst>
      <p:ext uri="{BB962C8B-B14F-4D97-AF65-F5344CB8AC3E}">
        <p14:creationId xmlns:p14="http://schemas.microsoft.com/office/powerpoint/2010/main" val="3942244260"/>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6C222594353C846A5CC2DE64DC21269" ma:contentTypeVersion="5" ma:contentTypeDescription="Create a new document." ma:contentTypeScope="" ma:versionID="033dccf55d205d060f49a0701981a829">
  <xsd:schema xmlns:xsd="http://www.w3.org/2001/XMLSchema" xmlns:xs="http://www.w3.org/2001/XMLSchema" xmlns:p="http://schemas.microsoft.com/office/2006/metadata/properties" xmlns:ns3="b50a422f-301f-4fa5-bbd4-d22046ec3c52" xmlns:ns4="b554553c-748b-4189-a5a3-c522c630a41e" targetNamespace="http://schemas.microsoft.com/office/2006/metadata/properties" ma:root="true" ma:fieldsID="9f952fff7accad1ae828d69610955b7a" ns3:_="" ns4:_="">
    <xsd:import namespace="b50a422f-301f-4fa5-bbd4-d22046ec3c52"/>
    <xsd:import namespace="b554553c-748b-4189-a5a3-c522c630a41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0a422f-301f-4fa5-bbd4-d22046ec3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54553c-748b-4189-a5a3-c522c630a4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88BA31CD-1A86-41CB-913A-78DCCD47C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0a422f-301f-4fa5-bbd4-d22046ec3c52"/>
    <ds:schemaRef ds:uri="b554553c-748b-4189-a5a3-c522c630a4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966AA5-3D01-4B81-BAE0-8020A2E16EFF}">
  <ds:schemaRefs>
    <ds:schemaRef ds:uri="http://schemas.microsoft.com/office/2006/documentManagement/types"/>
    <ds:schemaRef ds:uri="http://schemas.microsoft.com/office/2006/metadata/properties"/>
    <ds:schemaRef ds:uri="b50a422f-301f-4fa5-bbd4-d22046ec3c52"/>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b554553c-748b-4189-a5a3-c522c630a41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16587</TotalTime>
  <Words>12763</Words>
  <Application>Microsoft Office PowerPoint</Application>
  <PresentationFormat>On-screen Show (16:9)</PresentationFormat>
  <Paragraphs>1666</Paragraphs>
  <Slides>73</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73</vt:i4>
      </vt:variant>
    </vt:vector>
  </HeadingPairs>
  <TitlesOfParts>
    <vt:vector size="85" baseType="lpstr">
      <vt:lpstr>ＭＳ Ｐゴシック</vt:lpstr>
      <vt:lpstr>Arial</vt:lpstr>
      <vt:lpstr>Calibri</vt:lpstr>
      <vt:lpstr>Calibri Light</vt:lpstr>
      <vt:lpstr>Symbol</vt:lpstr>
      <vt:lpstr>Times New Roman</vt:lpstr>
      <vt:lpstr>Verdana</vt:lpstr>
      <vt:lpstr>Wingdings</vt:lpstr>
      <vt:lpstr>Office Theme</vt:lpstr>
      <vt:lpstr>Worksheet</vt:lpstr>
      <vt:lpstr>Document</vt:lpstr>
      <vt:lpstr>Acrobat Document</vt:lpstr>
      <vt:lpstr>Change Management Committee  </vt:lpstr>
      <vt:lpstr>2. New Change Proposals – Initial Review</vt:lpstr>
      <vt:lpstr>2. New Change Proposals – Initial Review</vt:lpstr>
      <vt:lpstr>2.1.1 XRN5164 CSEP Data Assurance – Performance Monitoring Capability </vt:lpstr>
      <vt:lpstr>2.1.2 Action 0208  - Xoserve (PO) will create consolidated change proposal concentrating on problem statements for DDP issues.</vt:lpstr>
      <vt:lpstr>2.2 XRN5167 Report Product Class 4 Read Performance (MOD 672)</vt:lpstr>
      <vt:lpstr>2.3 XRN5168 MOD0721 – Shipper submitted AQ Corrections during COVID-19</vt:lpstr>
      <vt:lpstr>2.4 XRN5169 MOD0722 – Allow Users to submit Estimated Meter Readings during COVID-19</vt:lpstr>
      <vt:lpstr>2.5 XRN5170 MOD0723 – Use of the Isolation Flag to identify site with abnormal load reduction during COVID-19 period</vt:lpstr>
      <vt:lpstr>Change Required to Support Modification</vt:lpstr>
      <vt:lpstr>2.6 XRN5171 MOD0724 – Amendment to Ratchet charges during COVID-19 period</vt:lpstr>
      <vt:lpstr>2.7 XRN5172 MOD0725 – Ability to Reflect the Correct Customer Network Use and System Offtake Quantity (SOQ) During COVID-19 </vt:lpstr>
      <vt:lpstr>3. New Change Proposals – Post Initial Review</vt:lpstr>
      <vt:lpstr>3.1 XRN5144 Enabling Re-assignment of Supplier Short Codes to Implement Supplier of Last Resort Directions</vt:lpstr>
      <vt:lpstr>PowerPoint Presentation</vt:lpstr>
      <vt:lpstr>PowerPoint Presentation</vt:lpstr>
      <vt:lpstr>PowerPoint Presentation</vt:lpstr>
      <vt:lpstr>PowerPoint Presentation</vt:lpstr>
      <vt:lpstr>4. New Change Proposals – Post Solution Review  </vt:lpstr>
      <vt:lpstr>4.1 XRN4923 - AQ Calculation for RGMA (ONUPD) Estimate Reads</vt:lpstr>
      <vt:lpstr>Background</vt:lpstr>
      <vt:lpstr>XRN4923 Reps</vt:lpstr>
      <vt:lpstr>DSG Outcome</vt:lpstr>
      <vt:lpstr>5. Implementation Plan</vt:lpstr>
      <vt:lpstr>Detailed Design Summary</vt:lpstr>
      <vt:lpstr>PowerPoint Presentation</vt:lpstr>
      <vt:lpstr>6. Approval of Change documents</vt:lpstr>
      <vt:lpstr>7.1  XRN5110 November 2020  History and Scope</vt:lpstr>
      <vt:lpstr>XRN5110 - Nov 20 Release -  Status Update</vt:lpstr>
      <vt:lpstr>XRN5110 - Nov 20 Delivery Timeline</vt:lpstr>
      <vt:lpstr>7.2 BER for XRN5110 November 2020</vt:lpstr>
      <vt:lpstr>7.3 XRN5110 November 2020 release </vt:lpstr>
      <vt:lpstr>PowerPoint Presentation</vt:lpstr>
      <vt:lpstr>PowerPoint Presentation</vt:lpstr>
      <vt:lpstr>PowerPoint Presentation</vt:lpstr>
      <vt:lpstr>8.1.1 XRN4996 - June 20 Release -  Status Update</vt:lpstr>
      <vt:lpstr>XRN4996 - June 20 Release Timelines</vt:lpstr>
      <vt:lpstr>June 20 Release Summary</vt:lpstr>
      <vt:lpstr>7.1.2 High Level Implementation Timeline</vt:lpstr>
      <vt:lpstr>File Format Transition plan (xrn4850)</vt:lpstr>
      <vt:lpstr>File Format Transition plan (xrn4772)</vt:lpstr>
      <vt:lpstr>Deployment timeline</vt:lpstr>
      <vt:lpstr>Additional points-Data Cleansing</vt:lpstr>
      <vt:lpstr>8.2 XRN4914 MOD 0651- Retrospective Data Update Provision –  Proof of Concept Progress update</vt:lpstr>
      <vt:lpstr>XRN4914 – Retro proof of concept – Timeline</vt:lpstr>
      <vt:lpstr> 8.3 XRN5152 – Minor Release Drop 7 -  Status Update</vt:lpstr>
      <vt:lpstr>XRN5152 – Minor Release Drop 7 Timelines</vt:lpstr>
      <vt:lpstr>8.4 UK Link Releases Update – For Information</vt:lpstr>
      <vt:lpstr>2020/2021 UK Link Governance Timeline</vt:lpstr>
      <vt:lpstr>Change Index – UK Link Allocated Change</vt:lpstr>
      <vt:lpstr>Glossary</vt:lpstr>
      <vt:lpstr>8.5 Change Proposals in Capture</vt:lpstr>
      <vt:lpstr>Context</vt:lpstr>
      <vt:lpstr>What’s new with this list?</vt:lpstr>
      <vt:lpstr>Current Capture List</vt:lpstr>
      <vt:lpstr>Summary / Next Steps</vt:lpstr>
      <vt:lpstr>8.6 UK Link POAP</vt:lpstr>
      <vt:lpstr>9. CSSC Programme Dashboard</vt:lpstr>
      <vt:lpstr>PowerPoint Presentation</vt:lpstr>
      <vt:lpstr>Workstream Updates</vt:lpstr>
      <vt:lpstr>Key Programme Risks (1/2)</vt:lpstr>
      <vt:lpstr>Status at PIT exit and Current test phase(s)</vt:lpstr>
      <vt:lpstr>PowerPoint Presentation</vt:lpstr>
      <vt:lpstr>CSCC File Formats</vt:lpstr>
      <vt:lpstr>CSSC File Formats</vt:lpstr>
      <vt:lpstr>10.1 Bubbling Under Report</vt:lpstr>
      <vt:lpstr>10.2 Gemini Horizon Planning</vt:lpstr>
      <vt:lpstr>11 Finance and General Change Budget Update </vt:lpstr>
      <vt:lpstr>12. AOB</vt:lpstr>
      <vt:lpstr>12.1 Xoserve IX Refresh</vt:lpstr>
      <vt:lpstr>12.2  IX Refresh Customer Update</vt:lpstr>
      <vt:lpstr>PowerPoint Presentation</vt:lpstr>
      <vt:lpstr>11.2 Unresolved Exceptions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Taggart, Rachel</cp:lastModifiedBy>
  <cp:revision>621</cp:revision>
  <dcterms:created xsi:type="dcterms:W3CDTF">2018-09-02T17:12:15Z</dcterms:created>
  <dcterms:modified xsi:type="dcterms:W3CDTF">2020-05-13T07:03:16Z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0x010100D6C222594353C846A5CC2DE64DC21269</vt:lpwstr>
  </property>
</Properties>
</file>