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669" r:id="rId5"/>
    <p:sldId id="723" r:id="rId6"/>
    <p:sldId id="718" r:id="rId7"/>
    <p:sldId id="525" r:id="rId8"/>
    <p:sldId id="526" r:id="rId9"/>
    <p:sldId id="724" r:id="rId10"/>
    <p:sldId id="527" r:id="rId11"/>
    <p:sldId id="528" r:id="rId12"/>
    <p:sldId id="529" r:id="rId13"/>
    <p:sldId id="719" r:id="rId14"/>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BB20"/>
    <a:srgbClr val="F5835D"/>
    <a:srgbClr val="9CCB3B"/>
    <a:srgbClr val="FFFFFF"/>
    <a:srgbClr val="FF0000"/>
    <a:srgbClr val="40D1F5"/>
    <a:srgbClr val="84B8DA"/>
    <a:srgbClr val="B1D6E8"/>
    <a:srgbClr val="9C4877"/>
    <a:srgbClr val="2B80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095C1E-67DB-4C50-B8EA-0BF8156D68A5}" v="1199" dt="2020-05-11T09:34:59.8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3883" autoAdjust="0"/>
  </p:normalViewPr>
  <p:slideViewPr>
    <p:cSldViewPr snapToGrid="0">
      <p:cViewPr varScale="1">
        <p:scale>
          <a:sx n="83" d="100"/>
          <a:sy n="83" d="100"/>
        </p:scale>
        <p:origin x="1140" y="60"/>
      </p:cViewPr>
      <p:guideLst>
        <p:guide orient="horz" pos="1620"/>
        <p:guide pos="2880"/>
      </p:guideLst>
    </p:cSldViewPr>
  </p:slideViewPr>
  <p:outlineViewPr>
    <p:cViewPr>
      <p:scale>
        <a:sx n="33" d="100"/>
        <a:sy n="33" d="100"/>
      </p:scale>
      <p:origin x="0" y="-736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4015" cy="4887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9080" y="1"/>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11/05/2020</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2465" y="4642764"/>
            <a:ext cx="5379720" cy="439840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3831"/>
            <a:ext cx="2914015" cy="488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9080" y="9283831"/>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7</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8</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9</a:t>
            </a:fld>
            <a:endParaRPr lang="en-GB" dirty="0"/>
          </a:p>
        </p:txBody>
      </p:sp>
    </p:spTree>
    <p:extLst>
      <p:ext uri="{BB962C8B-B14F-4D97-AF65-F5344CB8AC3E}">
        <p14:creationId xmlns:p14="http://schemas.microsoft.com/office/powerpoint/2010/main" val="144509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10</a:t>
            </a:fld>
            <a:endParaRPr lang="en-GB"/>
          </a:p>
        </p:txBody>
      </p:sp>
    </p:spTree>
    <p:extLst>
      <p:ext uri="{BB962C8B-B14F-4D97-AF65-F5344CB8AC3E}">
        <p14:creationId xmlns:p14="http://schemas.microsoft.com/office/powerpoint/2010/main" val="3316531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EEA2-DF77-4912-9D29-6232E3B17B5B}"/>
              </a:ext>
            </a:extLst>
          </p:cNvPr>
          <p:cNvSpPr>
            <a:spLocks noGrp="1"/>
          </p:cNvSpPr>
          <p:nvPr>
            <p:ph type="title"/>
          </p:nvPr>
        </p:nvSpPr>
        <p:spPr>
          <a:xfrm>
            <a:off x="889953" y="2131696"/>
            <a:ext cx="7772400" cy="1021556"/>
          </a:xfrm>
        </p:spPr>
        <p:txBody>
          <a:bodyPr>
            <a:normAutofit fontScale="90000"/>
          </a:bodyPr>
          <a:lstStyle/>
          <a:p>
            <a:r>
              <a:rPr lang="en-GB" dirty="0">
                <a:latin typeface="Arial"/>
                <a:cs typeface="Arial"/>
              </a:rPr>
              <a:t>Amendment Invoice Update</a:t>
            </a:r>
            <a:br>
              <a:rPr lang="en-GB" dirty="0">
                <a:latin typeface="Arial"/>
                <a:cs typeface="Arial"/>
              </a:rPr>
            </a:br>
            <a:br>
              <a:rPr lang="en-GB" dirty="0">
                <a:latin typeface="Arial"/>
                <a:cs typeface="Arial"/>
              </a:rPr>
            </a:br>
            <a:endParaRPr lang="en-GB" dirty="0">
              <a:latin typeface="Arial"/>
              <a:cs typeface="Arial"/>
            </a:endParaRPr>
          </a:p>
        </p:txBody>
      </p:sp>
      <p:sp>
        <p:nvSpPr>
          <p:cNvPr id="3" name="Rectangle 2">
            <a:extLst>
              <a:ext uri="{FF2B5EF4-FFF2-40B4-BE49-F238E27FC236}">
                <a16:creationId xmlns:a16="http://schemas.microsoft.com/office/drawing/2014/main" id="{89797006-2F8F-455A-86DE-050E49B05FE0}"/>
              </a:ext>
            </a:extLst>
          </p:cNvPr>
          <p:cNvSpPr/>
          <p:nvPr/>
        </p:nvSpPr>
        <p:spPr>
          <a:xfrm>
            <a:off x="3581057" y="2968586"/>
            <a:ext cx="1677062" cy="369332"/>
          </a:xfrm>
          <a:prstGeom prst="rect">
            <a:avLst/>
          </a:prstGeom>
        </p:spPr>
        <p:txBody>
          <a:bodyPr wrap="none">
            <a:spAutoFit/>
          </a:bodyPr>
          <a:lstStyle/>
          <a:p>
            <a:r>
              <a:rPr lang="en-GB" b="1" dirty="0">
                <a:solidFill>
                  <a:schemeClr val="accent1">
                    <a:lumMod val="75000"/>
                  </a:schemeClr>
                </a:solidFill>
                <a:cs typeface="Arial"/>
              </a:rPr>
              <a:t>20</a:t>
            </a:r>
            <a:r>
              <a:rPr lang="en-GB" b="1" baseline="30000" dirty="0">
                <a:solidFill>
                  <a:schemeClr val="accent1">
                    <a:lumMod val="75000"/>
                  </a:schemeClr>
                </a:solidFill>
                <a:cs typeface="Arial"/>
              </a:rPr>
              <a:t>th</a:t>
            </a:r>
            <a:r>
              <a:rPr lang="en-GB" b="1" dirty="0">
                <a:solidFill>
                  <a:schemeClr val="accent1">
                    <a:lumMod val="75000"/>
                  </a:schemeClr>
                </a:solidFill>
                <a:cs typeface="Arial"/>
              </a:rPr>
              <a:t> May 2020</a:t>
            </a:r>
            <a:endParaRPr lang="en-GB" b="1" dirty="0">
              <a:solidFill>
                <a:schemeClr val="accent1">
                  <a:lumMod val="75000"/>
                </a:schemeClr>
              </a:solidFill>
            </a:endParaRPr>
          </a:p>
        </p:txBody>
      </p:sp>
    </p:spTree>
    <p:extLst>
      <p:ext uri="{BB962C8B-B14F-4D97-AF65-F5344CB8AC3E}">
        <p14:creationId xmlns:p14="http://schemas.microsoft.com/office/powerpoint/2010/main" val="3338301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4792" y="-63066"/>
            <a:ext cx="8507288" cy="504056"/>
          </a:xfrm>
        </p:spPr>
        <p:txBody>
          <a:bodyPr vert="horz" lIns="91440" tIns="45720" rIns="91440" bIns="45720" rtlCol="0" anchor="ctr">
            <a:normAutofit/>
          </a:bodyPr>
          <a:lstStyle/>
          <a:p>
            <a:pPr algn="l"/>
            <a:r>
              <a:rPr lang="en-GB" sz="1600" dirty="0"/>
              <a:t>Summary Resolution One Pager</a:t>
            </a:r>
          </a:p>
        </p:txBody>
      </p:sp>
      <p:graphicFrame>
        <p:nvGraphicFramePr>
          <p:cNvPr id="5" name="Table 4"/>
          <p:cNvGraphicFramePr>
            <a:graphicFrameLocks noGrp="1"/>
          </p:cNvGraphicFramePr>
          <p:nvPr>
            <p:extLst>
              <p:ext uri="{D42A27DB-BD31-4B8C-83A1-F6EECF244321}">
                <p14:modId xmlns:p14="http://schemas.microsoft.com/office/powerpoint/2010/main" val="2915053125"/>
              </p:ext>
            </p:extLst>
          </p:nvPr>
        </p:nvGraphicFramePr>
        <p:xfrm>
          <a:off x="107503" y="306319"/>
          <a:ext cx="8928993" cy="4851863"/>
        </p:xfrm>
        <a:graphic>
          <a:graphicData uri="http://schemas.openxmlformats.org/drawingml/2006/table">
            <a:tbl>
              <a:tblPr firstRow="1" bandRow="1">
                <a:tableStyleId>{5940675A-B579-460E-94D1-54222C63F5DA}</a:tableStyleId>
              </a:tblPr>
              <a:tblGrid>
                <a:gridCol w="1800201">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872207">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728193">
                  <a:extLst>
                    <a:ext uri="{9D8B030D-6E8A-4147-A177-3AD203B41FA5}">
                      <a16:colId xmlns:a16="http://schemas.microsoft.com/office/drawing/2014/main" val="20004"/>
                    </a:ext>
                  </a:extLst>
                </a:gridCol>
              </a:tblGrid>
              <a:tr h="232628">
                <a:tc>
                  <a:txBody>
                    <a:bodyPr/>
                    <a:lstStyle/>
                    <a:p>
                      <a:pPr algn="ctr"/>
                      <a:r>
                        <a:rPr lang="en-GB" sz="1000" b="1" u="sng" dirty="0">
                          <a:solidFill>
                            <a:schemeClr val="bg1"/>
                          </a:solidFill>
                        </a:rPr>
                        <a:t>Mismatches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Exceptions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Exclusions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Defects</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a:txBody>
                    <a:bodyPr/>
                    <a:lstStyle/>
                    <a:p>
                      <a:pPr algn="ctr"/>
                      <a:r>
                        <a:rPr lang="en-GB" sz="1000" b="1" u="sng" kern="1200" dirty="0">
                          <a:solidFill>
                            <a:schemeClr val="bg1"/>
                          </a:solidFill>
                          <a:latin typeface="+mn-lt"/>
                          <a:ea typeface="+mn-ea"/>
                          <a:cs typeface="+mn-cs"/>
                        </a:rPr>
                        <a:t>MI / Reporting</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30988">
                <a:tc>
                  <a:txBody>
                    <a:bodyPr/>
                    <a:lstStyle/>
                    <a:p>
                      <a:pPr marL="72000" lvl="0" indent="-72000">
                        <a:spcAft>
                          <a:spcPts val="400"/>
                        </a:spcAft>
                        <a:buFont typeface="Arial" panose="020B0604020202020204" pitchFamily="34" charset="0"/>
                        <a:buChar char="•"/>
                      </a:pPr>
                      <a:r>
                        <a:rPr lang="en-GB" sz="6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600" dirty="0"/>
                        <a:t>Correction of mismatches should be invisible to shippers. During transition to this any correction files issued are delivered within </a:t>
                      </a:r>
                      <a:r>
                        <a:rPr lang="en-GB" sz="600" b="1" dirty="0"/>
                        <a:t>3 business</a:t>
                      </a:r>
                      <a:r>
                        <a:rPr lang="en-GB" sz="6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600" dirty="0"/>
                        <a:t>There should be no unresolved causes to  mismatches of more than </a:t>
                      </a:r>
                      <a:r>
                        <a:rPr lang="en-GB" sz="600" b="1" dirty="0"/>
                        <a:t>2 invoice cycles </a:t>
                      </a:r>
                      <a:r>
                        <a:rPr lang="en-GB" sz="600" dirty="0"/>
                        <a:t>in age.</a:t>
                      </a:r>
                      <a:r>
                        <a:rPr lang="en-GB" sz="600" b="1" dirty="0"/>
                        <a: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 backlogs should be no more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old.</a:t>
                      </a:r>
                    </a:p>
                    <a:p>
                      <a:pPr marL="0" lvl="0" indent="0" algn="l" defTabSz="914400" rtl="0" eaLnBrk="1" latinLnBrk="0" hangingPunct="1">
                        <a:spcAft>
                          <a:spcPts val="400"/>
                        </a:spcAft>
                        <a:buFont typeface="Arial" panose="020B0604020202020204" pitchFamily="34" charset="0"/>
                        <a:buNone/>
                      </a:pPr>
                      <a:endParaRPr lang="en-GB" sz="600" kern="1200" dirty="0">
                        <a:solidFill>
                          <a:schemeClr val="tx1"/>
                        </a:solidFill>
                        <a:latin typeface="+mn-lt"/>
                        <a:ea typeface="+mn-ea"/>
                        <a:cs typeface="+mn-cs"/>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Exclusion backlogs should be no more than </a:t>
                      </a:r>
                      <a:r>
                        <a:rPr lang="en-GB" sz="600" b="1" kern="1200" dirty="0">
                          <a:solidFill>
                            <a:schemeClr val="tx1"/>
                          </a:solidFill>
                          <a:latin typeface="+mn-lt"/>
                          <a:ea typeface="+mn-ea"/>
                          <a:cs typeface="+mn-cs"/>
                        </a:rPr>
                        <a:t>2 invoice cycles</a:t>
                      </a:r>
                      <a:r>
                        <a:rPr lang="en-GB" sz="6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Correction of billed exclusions should be performed no later than </a:t>
                      </a:r>
                      <a:r>
                        <a:rPr lang="en-GB" sz="600" b="1" kern="1200" dirty="0">
                          <a:solidFill>
                            <a:schemeClr val="tx1"/>
                          </a:solidFill>
                          <a:latin typeface="+mn-lt"/>
                          <a:ea typeface="+mn-ea"/>
                          <a:cs typeface="+mn-cs"/>
                        </a:rPr>
                        <a:t>2 invoice cycles </a:t>
                      </a:r>
                      <a:r>
                        <a:rPr lang="en-GB" sz="600" kern="1200" dirty="0">
                          <a:solidFill>
                            <a:schemeClr val="tx1"/>
                          </a:solidFill>
                          <a:latin typeface="+mn-lt"/>
                          <a:ea typeface="+mn-ea"/>
                          <a:cs typeface="+mn-cs"/>
                        </a:rPr>
                        <a:t>after detection.</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Defects, including associated data fixes, within the gift of Xoserve and its partners to resolve should be cleared within </a:t>
                      </a:r>
                      <a:r>
                        <a:rPr lang="en-GB" sz="800" b="1" kern="1200" dirty="0">
                          <a:solidFill>
                            <a:schemeClr val="tx1"/>
                          </a:solidFill>
                          <a:latin typeface="+mn-lt"/>
                          <a:ea typeface="+mn-ea"/>
                          <a:cs typeface="+mn-cs"/>
                        </a:rPr>
                        <a:t>2 invoice cycles </a:t>
                      </a:r>
                      <a:r>
                        <a:rPr lang="en-GB" sz="800" kern="1200" dirty="0">
                          <a:solidFill>
                            <a:schemeClr val="tx1"/>
                          </a:solidFill>
                          <a:latin typeface="+mn-lt"/>
                          <a:ea typeface="+mn-ea"/>
                          <a:cs typeface="+mn-cs"/>
                        </a:rPr>
                        <a:t>of being raised.</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600" kern="1200" dirty="0">
                          <a:solidFill>
                            <a:schemeClr val="tx1"/>
                          </a:solidFill>
                          <a:latin typeface="+mn-lt"/>
                          <a:ea typeface="+mn-ea"/>
                          <a:cs typeface="+mn-cs"/>
                        </a:rPr>
                        <a:t>Exceptions, Exclusions and mismatches are communicated within </a:t>
                      </a:r>
                      <a:r>
                        <a:rPr lang="en-GB" sz="600" b="1" kern="1200" dirty="0">
                          <a:solidFill>
                            <a:schemeClr val="tx1"/>
                          </a:solidFill>
                          <a:latin typeface="+mn-lt"/>
                          <a:ea typeface="+mn-ea"/>
                          <a:cs typeface="+mn-cs"/>
                        </a:rPr>
                        <a:t>2 business days </a:t>
                      </a:r>
                      <a:r>
                        <a:rPr lang="en-GB" sz="600" kern="1200" dirty="0">
                          <a:solidFill>
                            <a:schemeClr val="tx1"/>
                          </a:solidFill>
                          <a:latin typeface="+mn-lt"/>
                          <a:ea typeface="+mn-ea"/>
                          <a:cs typeface="+mn-cs"/>
                        </a:rPr>
                        <a:t>following  invoice receipt. </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89010">
                <a:tc gridSpan="5">
                  <a:txBody>
                    <a:bodyPr/>
                    <a:lstStyle/>
                    <a:p>
                      <a:pPr marL="0" algn="ctr" defTabSz="914400" rtl="0" eaLnBrk="1" latinLnBrk="0" hangingPunct="1"/>
                      <a:r>
                        <a:rPr lang="en-US" sz="700" b="1" kern="1200" dirty="0">
                          <a:solidFill>
                            <a:schemeClr val="bg1"/>
                          </a:solidFill>
                          <a:latin typeface="+mn-lt"/>
                          <a:ea typeface="+mn-ea"/>
                          <a:cs typeface="+mn-cs"/>
                        </a:rPr>
                        <a:t>Target</a:t>
                      </a:r>
                      <a:r>
                        <a:rPr lang="en-US" sz="700" b="1" kern="1200" baseline="0" dirty="0">
                          <a:solidFill>
                            <a:schemeClr val="bg1"/>
                          </a:solidFill>
                          <a:latin typeface="+mn-lt"/>
                          <a:ea typeface="+mn-ea"/>
                          <a:cs typeface="+mn-cs"/>
                        </a:rPr>
                        <a:t> Date to operate within SLA</a:t>
                      </a: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7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189010">
                <a:tc>
                  <a:txBody>
                    <a:bodyPr/>
                    <a:lstStyle/>
                    <a:p>
                      <a:pPr algn="ctr"/>
                      <a:r>
                        <a:rPr lang="en-GB" sz="700" b="0" dirty="0"/>
                        <a:t>September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algn="ctr"/>
                      <a:r>
                        <a:rPr lang="en-GB" sz="7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23983">
                <a:tc gridSpan="5">
                  <a:txBody>
                    <a:bodyPr/>
                    <a:lstStyle/>
                    <a:p>
                      <a:pPr algn="ctr"/>
                      <a:r>
                        <a:rPr lang="en-GB" sz="700" b="1" dirty="0">
                          <a:solidFill>
                            <a:schemeClr val="bg1"/>
                          </a:solidFill>
                        </a:rPr>
                        <a:t>Current </a:t>
                      </a:r>
                      <a:r>
                        <a:rPr lang="en-GB" sz="700" b="1" baseline="0" dirty="0">
                          <a:solidFill>
                            <a:schemeClr val="bg1"/>
                          </a:solidFill>
                        </a:rPr>
                        <a:t> SLA RAG Status</a:t>
                      </a:r>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endParaRPr lang="en-GB" sz="7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1890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dirty="0">
                          <a:solidFill>
                            <a:schemeClr val="bg1"/>
                          </a:solidFill>
                          <a:latin typeface="+mn-lt"/>
                          <a:ea typeface="+mn-ea"/>
                          <a:cs typeface="+mn-cs"/>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290785">
                <a:tc gridSpan="5">
                  <a:txBody>
                    <a:bodyPr/>
                    <a:lstStyle/>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700" b="1" dirty="0">
                        <a:solidFill>
                          <a:schemeClr val="bg1"/>
                        </a:solidFill>
                      </a:endParaRPr>
                    </a:p>
                    <a:p>
                      <a:pPr marL="171450" marR="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b="1" dirty="0">
                          <a:solidFill>
                            <a:schemeClr val="bg1"/>
                          </a:solidFill>
                        </a:rPr>
                        <a:t>RAG</a:t>
                      </a:r>
                      <a:r>
                        <a:rPr lang="en-GB" sz="700" b="1" baseline="0" dirty="0">
                          <a:solidFill>
                            <a:schemeClr val="bg1"/>
                          </a:solidFill>
                        </a:rPr>
                        <a:t> Justification</a:t>
                      </a: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7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093649">
                <a:tc>
                  <a:txBody>
                    <a:bodyPr/>
                    <a:lstStyle/>
                    <a:p>
                      <a:pPr marL="171450" lvl="0" indent="-171450">
                        <a:spcAft>
                          <a:spcPts val="400"/>
                        </a:spcAft>
                        <a:buFont typeface="Arial" panose="020B0604020202020204" pitchFamily="34" charset="0"/>
                        <a:buChar char="•"/>
                      </a:pPr>
                      <a:r>
                        <a:rPr lang="en-GB" sz="800" baseline="0" dirty="0">
                          <a:solidFill>
                            <a:schemeClr val="tx1"/>
                          </a:solidFill>
                        </a:rPr>
                        <a:t>172 MPRNs with ASP mismatch</a:t>
                      </a:r>
                      <a:endParaRPr lang="en-GB" sz="800" kern="1200" baseline="0" dirty="0">
                        <a:solidFill>
                          <a:schemeClr val="tx1"/>
                        </a:solidFill>
                        <a:latin typeface="+mn-lt"/>
                        <a:ea typeface="+mn-ea"/>
                        <a:cs typeface="+mn-cs"/>
                      </a:endParaRPr>
                    </a:p>
                    <a:p>
                      <a:pPr marL="171450" lvl="0" indent="-171450">
                        <a:spcAft>
                          <a:spcPts val="400"/>
                        </a:spcAft>
                        <a:buFont typeface="Arial" panose="020B0604020202020204" pitchFamily="34" charset="0"/>
                        <a:buChar char="•"/>
                      </a:pPr>
                      <a:r>
                        <a:rPr lang="en-GB" sz="800" kern="1200" baseline="0" dirty="0">
                          <a:solidFill>
                            <a:schemeClr val="tx1"/>
                          </a:solidFill>
                          <a:latin typeface="+mn-lt"/>
                          <a:ea typeface="+mn-ea"/>
                          <a:cs typeface="+mn-cs"/>
                        </a:rPr>
                        <a:t>ASP file merge activities ensured the mismatch data for the affected MPRNs were included in the ASP online file.</a:t>
                      </a:r>
                    </a:p>
                    <a:p>
                      <a:pPr marL="171450" lvl="0" indent="-171450">
                        <a:spcAft>
                          <a:spcPts val="400"/>
                        </a:spcAft>
                        <a:buFont typeface="Arial" panose="020B0604020202020204" pitchFamily="34" charset="0"/>
                        <a:buChar char="•"/>
                      </a:pPr>
                      <a:endParaRPr lang="en-GB" sz="800" kern="1200" baseline="0" dirty="0">
                        <a:solidFill>
                          <a:schemeClr val="tx1"/>
                        </a:solidFill>
                        <a:latin typeface="+mn-lt"/>
                        <a:ea typeface="+mn-ea"/>
                        <a:cs typeface="+mn-cs"/>
                      </a:endParaRPr>
                    </a:p>
                    <a:p>
                      <a:pPr marL="171450" lvl="0" indent="-171450">
                        <a:spcAft>
                          <a:spcPts val="400"/>
                        </a:spcAft>
                        <a:buFont typeface="Arial" panose="020B0604020202020204" pitchFamily="34" charset="0"/>
                        <a:buChar char="•"/>
                      </a:pPr>
                      <a:r>
                        <a:rPr lang="en-GB" sz="800" baseline="0" dirty="0">
                          <a:solidFill>
                            <a:schemeClr val="tx1"/>
                          </a:solidFill>
                        </a:rPr>
                        <a:t>All customers received their AML files ahead of the SLA date.</a:t>
                      </a: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lvl="0" indent="-72000">
                        <a:spcAft>
                          <a:spcPts val="400"/>
                        </a:spcAft>
                        <a:buFont typeface="Arial" panose="020B0604020202020204" pitchFamily="34" charset="0"/>
                        <a:buChar char="•"/>
                      </a:pPr>
                      <a:r>
                        <a:rPr lang="en-GB" sz="800" dirty="0">
                          <a:solidFill>
                            <a:schemeClr val="tx1"/>
                          </a:solidFill>
                        </a:rPr>
                        <a:t>A number of exceptions BAU (raised between 1</a:t>
                      </a:r>
                      <a:r>
                        <a:rPr lang="en-GB" sz="800" baseline="30000" dirty="0">
                          <a:solidFill>
                            <a:schemeClr val="tx1"/>
                          </a:solidFill>
                        </a:rPr>
                        <a:t>st</a:t>
                      </a:r>
                      <a:r>
                        <a:rPr lang="en-GB" sz="800" dirty="0">
                          <a:solidFill>
                            <a:schemeClr val="tx1"/>
                          </a:solidFill>
                        </a:rPr>
                        <a:t> August and current date) continue to miss the 2 month SLA.</a:t>
                      </a:r>
                    </a:p>
                    <a:p>
                      <a:pPr marL="72000" lvl="0" indent="-72000">
                        <a:spcAft>
                          <a:spcPts val="400"/>
                        </a:spcAft>
                        <a:buFont typeface="Arial" panose="020B0604020202020204" pitchFamily="34" charset="0"/>
                        <a:buChar char="•"/>
                      </a:pPr>
                      <a:r>
                        <a:rPr lang="en-GB" sz="800" dirty="0">
                          <a:solidFill>
                            <a:schemeClr val="tx1"/>
                          </a:solidFill>
                          <a:latin typeface="+mn-lt"/>
                          <a:cs typeface="Arial"/>
                        </a:rPr>
                        <a:t>Cataloguing of Exception resolution process steps now concluded. Approval of the resolution documentation to be completed by the end of May-20.</a:t>
                      </a:r>
                    </a:p>
                    <a:p>
                      <a:pPr marL="72000" lvl="0" indent="-72000">
                        <a:spcAft>
                          <a:spcPts val="400"/>
                        </a:spcAft>
                        <a:buFont typeface="Arial" panose="020B0604020202020204" pitchFamily="34" charset="0"/>
                        <a:buChar char="•"/>
                      </a:pPr>
                      <a:r>
                        <a:rPr lang="en-GB" sz="800" dirty="0">
                          <a:solidFill>
                            <a:schemeClr val="tx1"/>
                          </a:solidFill>
                          <a:latin typeface="+mn-lt"/>
                          <a:cs typeface="Arial"/>
                        </a:rPr>
                        <a:t>Automation of Exception resolution underway and resolution steps for a number of exception codes have been implemented.</a:t>
                      </a:r>
                    </a:p>
                    <a:p>
                      <a:pPr marL="72000" lvl="0" indent="-72000">
                        <a:spcAft>
                          <a:spcPts val="400"/>
                        </a:spcAft>
                        <a:buFont typeface="Arial" panose="020B0604020202020204" pitchFamily="34" charset="0"/>
                        <a:buChar char="•"/>
                      </a:pPr>
                      <a:endParaRPr lang="en-GB" sz="800" baseline="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baseline="0" dirty="0">
                          <a:solidFill>
                            <a:schemeClr val="tx1"/>
                          </a:solidFill>
                          <a:latin typeface="+mn-lt"/>
                          <a:ea typeface="+mn-ea"/>
                          <a:cs typeface="+mn-cs"/>
                        </a:rPr>
                        <a:t>TBC unique MPRNs excluded from March 2020 invoice cycle.</a:t>
                      </a:r>
                      <a:endParaRPr lang="en-GB" sz="80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lvl="0"/>
                      <a:r>
                        <a:rPr lang="en-GB" sz="900" kern="1200" dirty="0">
                          <a:solidFill>
                            <a:schemeClr val="tx1"/>
                          </a:solidFill>
                          <a:effectLst/>
                          <a:latin typeface="Calibri" panose="020F0502020204030204" pitchFamily="34" charset="0"/>
                          <a:ea typeface="+mn-ea"/>
                          <a:cs typeface="Calibri" panose="020F0502020204030204" pitchFamily="34" charset="0"/>
                        </a:rPr>
                        <a:t>2 Defects did not meet April’s SLA:</a:t>
                      </a:r>
                    </a:p>
                    <a:p>
                      <a:pPr lvl="0"/>
                      <a:endParaRPr lang="en-GB" sz="900" kern="1200" dirty="0">
                        <a:solidFill>
                          <a:schemeClr val="tx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en-GB" sz="900" kern="1200" dirty="0">
                          <a:solidFill>
                            <a:schemeClr val="tx1"/>
                          </a:solidFill>
                          <a:effectLst/>
                          <a:latin typeface="Calibri" panose="020F0502020204030204" pitchFamily="34" charset="0"/>
                          <a:ea typeface="+mn-ea"/>
                          <a:cs typeface="Calibri" panose="020F0502020204030204" pitchFamily="34" charset="0"/>
                        </a:rPr>
                        <a:t>1526 – Delay with defect as issue relates to how validation is done in CMS – further investigation is required.</a:t>
                      </a:r>
                    </a:p>
                    <a:p>
                      <a:pPr marL="171450" lvl="0" indent="-171450">
                        <a:buFont typeface="Arial" panose="020B0604020202020204" pitchFamily="34" charset="0"/>
                        <a:buChar char="•"/>
                      </a:pPr>
                      <a:endParaRPr lang="en-GB" sz="900" kern="1200" dirty="0">
                        <a:solidFill>
                          <a:schemeClr val="tx1"/>
                        </a:solidFill>
                        <a:effectLst/>
                        <a:latin typeface="Calibri" panose="020F0502020204030204" pitchFamily="34" charset="0"/>
                        <a:ea typeface="+mn-ea"/>
                        <a:cs typeface="Calibri" panose="020F0502020204030204" pitchFamily="34" charset="0"/>
                      </a:endParaRPr>
                    </a:p>
                    <a:p>
                      <a:pPr marL="171450" lvl="0" indent="-171450">
                        <a:buFont typeface="Arial" panose="020B0604020202020204" pitchFamily="34" charset="0"/>
                        <a:buChar char="•"/>
                      </a:pPr>
                      <a:r>
                        <a:rPr lang="en-GB" sz="900" kern="1200" dirty="0">
                          <a:solidFill>
                            <a:schemeClr val="tx1"/>
                          </a:solidFill>
                          <a:effectLst/>
                          <a:latin typeface="Calibri" panose="020F0502020204030204" pitchFamily="34" charset="0"/>
                          <a:ea typeface="+mn-ea"/>
                          <a:cs typeface="Calibri" panose="020F0502020204030204" pitchFamily="34" charset="0"/>
                        </a:rPr>
                        <a:t>61159 – Defect is linked to another defect (1502) that needs to be deployed before fix can be completed for 61159.</a:t>
                      </a:r>
                    </a:p>
                    <a:p>
                      <a:pPr lvl="0"/>
                      <a:endParaRPr lang="en-GB" sz="800" baseline="0" dirty="0">
                        <a:solidFill>
                          <a:srgbClr val="FF0000"/>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800" baseline="0" dirty="0">
                          <a:solidFill>
                            <a:schemeClr val="tx1"/>
                          </a:solidFill>
                        </a:rPr>
                        <a:t>Reports shared with all customers 2 business days after Amendment invoice issue date.</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US" sz="800" baseline="0" dirty="0">
                        <a:solidFill>
                          <a:schemeClr val="tx1"/>
                        </a:solidFill>
                      </a:endParaRP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dirty="0">
                          <a:solidFill>
                            <a:schemeClr val="tx1"/>
                          </a:solidFill>
                        </a:rPr>
                        <a:t>Ongoing individual customer WebEx's to discuss what the MI means specifically to them.</a:t>
                      </a:r>
                    </a:p>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endParaRPr lang="en-US" sz="800" baseline="0" dirty="0">
                        <a:solidFill>
                          <a:schemeClr val="tx1"/>
                        </a:solidFill>
                      </a:endParaRPr>
                    </a:p>
                  </a:txBody>
                  <a:tcP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51463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normAutofit/>
          </a:bodyPr>
          <a:lstStyle/>
          <a:p>
            <a:endParaRPr lang="en-GB" sz="1600" dirty="0"/>
          </a:p>
          <a:p>
            <a:endParaRPr lang="en-GB" sz="1600" dirty="0"/>
          </a:p>
          <a:p>
            <a:pPr marL="0" indent="0">
              <a:buNone/>
            </a:pPr>
            <a:endParaRPr lang="en-GB" sz="1600" dirty="0"/>
          </a:p>
          <a:p>
            <a:pPr marL="0" indent="0">
              <a:buNone/>
            </a:pPr>
            <a:endParaRPr lang="en-GB" sz="1400" dirty="0"/>
          </a:p>
          <a:p>
            <a:endParaRPr lang="en-GB" sz="1400" dirty="0"/>
          </a:p>
        </p:txBody>
      </p:sp>
      <p:sp>
        <p:nvSpPr>
          <p:cNvPr id="6" name="Content Placeholder 2"/>
          <p:cNvSpPr txBox="1">
            <a:spLocks/>
          </p:cNvSpPr>
          <p:nvPr/>
        </p:nvSpPr>
        <p:spPr>
          <a:xfrm>
            <a:off x="467544" y="669053"/>
            <a:ext cx="8229600" cy="4064388"/>
          </a:xfrm>
          <a:prstGeom prst="rect">
            <a:avLst/>
          </a:prstGeom>
        </p:spPr>
        <p:txBody>
          <a:bodyPr vert="horz" lIns="91440" tIns="45720" rIns="91440" bIns="45720" rtlCol="0" anchor="t">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800" dirty="0">
                <a:solidFill>
                  <a:schemeClr val="accent1"/>
                </a:solidFill>
                <a:latin typeface="Arial"/>
                <a:cs typeface="Arial"/>
              </a:rPr>
              <a:t>171 unique MPRNs with ASP mismatch.</a:t>
            </a:r>
          </a:p>
          <a:p>
            <a:endParaRPr lang="en-GB" sz="1800" dirty="0">
              <a:solidFill>
                <a:schemeClr val="accent1"/>
              </a:solidFill>
              <a:latin typeface="Arial"/>
              <a:cs typeface="Arial"/>
            </a:endParaRPr>
          </a:p>
          <a:p>
            <a:r>
              <a:rPr lang="en-GB" sz="1800" dirty="0">
                <a:solidFill>
                  <a:schemeClr val="accent1"/>
                </a:solidFill>
                <a:latin typeface="Arial"/>
                <a:cs typeface="Arial"/>
              </a:rPr>
              <a:t>ASP file merge activities included all 171 of the MPRNS that were originally missed.</a:t>
            </a:r>
          </a:p>
          <a:p>
            <a:endParaRPr lang="en-GB" sz="1800" dirty="0">
              <a:solidFill>
                <a:schemeClr val="accent1"/>
              </a:solidFill>
              <a:latin typeface="Arial"/>
              <a:cs typeface="Arial"/>
            </a:endParaRPr>
          </a:p>
          <a:p>
            <a:r>
              <a:rPr lang="en-GB" sz="1800" dirty="0">
                <a:solidFill>
                  <a:schemeClr val="accent1"/>
                </a:solidFill>
                <a:latin typeface="Arial"/>
                <a:cs typeface="Arial"/>
              </a:rPr>
              <a:t>The issues with the Prime MPRN scenario were avoided this month so no customers required an updated ASP file or ASP correction file. </a:t>
            </a:r>
          </a:p>
          <a:p>
            <a:endParaRPr lang="en-GB" sz="1800" dirty="0">
              <a:solidFill>
                <a:schemeClr val="accent1"/>
              </a:solidFill>
              <a:latin typeface="Arial"/>
              <a:cs typeface="Arial"/>
            </a:endParaRPr>
          </a:p>
          <a:p>
            <a:r>
              <a:rPr lang="en-GB" sz="1800" dirty="0">
                <a:solidFill>
                  <a:schemeClr val="accent1"/>
                </a:solidFill>
                <a:latin typeface="Arial"/>
                <a:cs typeface="Arial"/>
              </a:rPr>
              <a:t>The issues encountered last month with the AML file extraction and delivery were avoided tis month. A change to the extraction job ensured the file extraction was more efficient and files were delivered earlier (deliver commenced 1 day after invoice issue date).</a:t>
            </a:r>
          </a:p>
          <a:p>
            <a:pPr marL="0" indent="0">
              <a:buNone/>
            </a:pPr>
            <a:endParaRPr lang="en-GB" sz="1800" dirty="0">
              <a:solidFill>
                <a:schemeClr val="accent1"/>
              </a:solidFill>
              <a:latin typeface="Arial"/>
              <a:cs typeface="Arial"/>
            </a:endParaRPr>
          </a:p>
          <a:p>
            <a:r>
              <a:rPr lang="en-GB" sz="1800" dirty="0">
                <a:solidFill>
                  <a:schemeClr val="accent1"/>
                </a:solidFill>
                <a:latin typeface="Arial"/>
                <a:cs typeface="Arial"/>
              </a:rPr>
              <a:t>Cataloguing of Exception resolution process steps now concluded. Approval of the resolution documentation to be completed by the end of May-20.</a:t>
            </a:r>
          </a:p>
          <a:p>
            <a:endParaRPr lang="en-GB" sz="1800" dirty="0">
              <a:solidFill>
                <a:schemeClr val="accent1"/>
              </a:solidFill>
              <a:latin typeface="Arial"/>
              <a:cs typeface="Arial"/>
            </a:endParaRPr>
          </a:p>
          <a:p>
            <a:r>
              <a:rPr lang="en-GB" sz="1800" dirty="0">
                <a:solidFill>
                  <a:schemeClr val="accent1"/>
                </a:solidFill>
                <a:latin typeface="Arial"/>
                <a:cs typeface="Arial"/>
              </a:rPr>
              <a:t>Automation of Exception resolution underway and resolution steps for a number of exception codes have been implemented.</a:t>
            </a:r>
          </a:p>
          <a:p>
            <a:endParaRPr lang="en-GB" sz="1800" dirty="0">
              <a:solidFill>
                <a:schemeClr val="accent1"/>
              </a:solidFill>
              <a:latin typeface="Arial"/>
              <a:cs typeface="Arial"/>
            </a:endParaRPr>
          </a:p>
          <a:p>
            <a:r>
              <a:rPr lang="en-GB" sz="1800" dirty="0">
                <a:solidFill>
                  <a:schemeClr val="accent1"/>
                </a:solidFill>
              </a:rPr>
              <a:t>Defect resolution and deployment has been affected by re-prioritisation and focus on AQ issues and test environment availability issues causing bottle necks through-out the process. RTG forecast to be by 31</a:t>
            </a:r>
            <a:r>
              <a:rPr lang="en-GB" sz="1800" baseline="30000" dirty="0">
                <a:solidFill>
                  <a:schemeClr val="accent1"/>
                </a:solidFill>
              </a:rPr>
              <a:t>st</a:t>
            </a:r>
            <a:r>
              <a:rPr lang="en-GB" sz="1800" dirty="0">
                <a:solidFill>
                  <a:schemeClr val="accent1"/>
                </a:solidFill>
              </a:rPr>
              <a:t> July 2020.</a:t>
            </a: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latin typeface="Arial"/>
              <a:cs typeface="Arial"/>
            </a:endParaRPr>
          </a:p>
          <a:p>
            <a:endParaRPr lang="en-GB" sz="1800" dirty="0">
              <a:solidFill>
                <a:schemeClr val="accent1"/>
              </a:solidFill>
            </a:endParaRPr>
          </a:p>
          <a:p>
            <a:pPr marL="0" indent="0">
              <a:buNone/>
            </a:pPr>
            <a:endParaRPr lang="en-GB" sz="1400" u="sng" dirty="0"/>
          </a:p>
          <a:p>
            <a:endParaRPr lang="en-GB" sz="1400" dirty="0"/>
          </a:p>
          <a:p>
            <a:pPr marL="0" indent="0">
              <a:buNone/>
            </a:pPr>
            <a:endParaRPr lang="en-GB" sz="1400" dirty="0"/>
          </a:p>
          <a:p>
            <a:endParaRPr lang="en-GB" sz="1400" dirty="0"/>
          </a:p>
          <a:p>
            <a:endParaRPr lang="en-GB" sz="1400" dirty="0"/>
          </a:p>
          <a:p>
            <a:endParaRPr lang="en-GB" sz="1400" dirty="0"/>
          </a:p>
          <a:p>
            <a:endParaRPr lang="en-GB" sz="1400" dirty="0"/>
          </a:p>
          <a:p>
            <a:endParaRPr lang="en-GB" sz="1400" dirty="0"/>
          </a:p>
          <a:p>
            <a:endParaRPr lang="en-GB" sz="1600" i="1" dirty="0"/>
          </a:p>
          <a:p>
            <a:endParaRPr lang="en-GB" sz="1600" dirty="0"/>
          </a:p>
          <a:p>
            <a:pPr>
              <a:buFont typeface="Arial" panose="020B0604020202020204" pitchFamily="34" charset="0"/>
              <a:buChar char="•"/>
            </a:pPr>
            <a:endParaRPr lang="en-GB" sz="1600" dirty="0"/>
          </a:p>
          <a:p>
            <a:pPr marL="0" indent="0">
              <a:buNone/>
            </a:pPr>
            <a:endParaRPr lang="en-GB" sz="1600" dirty="0"/>
          </a:p>
          <a:p>
            <a:pPr marL="0" indent="0">
              <a:buNone/>
            </a:pPr>
            <a:endParaRPr lang="en-GB" sz="1400" dirty="0"/>
          </a:p>
          <a:p>
            <a:endParaRPr lang="en-GB" sz="1400" dirty="0"/>
          </a:p>
        </p:txBody>
      </p:sp>
    </p:spTree>
    <p:extLst>
      <p:ext uri="{BB962C8B-B14F-4D97-AF65-F5344CB8AC3E}">
        <p14:creationId xmlns:p14="http://schemas.microsoft.com/office/powerpoint/2010/main" val="525934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Summary Resolution Plan</a:t>
            </a:r>
          </a:p>
        </p:txBody>
      </p:sp>
      <p:cxnSp>
        <p:nvCxnSpPr>
          <p:cNvPr id="16" name="Straight Connector 15"/>
          <p:cNvCxnSpPr/>
          <p:nvPr/>
        </p:nvCxnSpPr>
        <p:spPr>
          <a:xfrm>
            <a:off x="6533305"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698588"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18433"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983716"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18520"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83803" y="1347614"/>
            <a:ext cx="0" cy="3507804"/>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403648" y="1347614"/>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145485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Apr</a:t>
            </a:r>
          </a:p>
        </p:txBody>
      </p:sp>
      <p:sp>
        <p:nvSpPr>
          <p:cNvPr id="26" name="Rounded Rectangle 25"/>
          <p:cNvSpPr/>
          <p:nvPr/>
        </p:nvSpPr>
        <p:spPr>
          <a:xfrm>
            <a:off x="230626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May</a:t>
            </a:r>
          </a:p>
        </p:txBody>
      </p:sp>
      <p:sp>
        <p:nvSpPr>
          <p:cNvPr id="27" name="Rounded Rectangle 26"/>
          <p:cNvSpPr/>
          <p:nvPr/>
        </p:nvSpPr>
        <p:spPr>
          <a:xfrm>
            <a:off x="315767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Jun</a:t>
            </a:r>
          </a:p>
        </p:txBody>
      </p:sp>
      <p:sp>
        <p:nvSpPr>
          <p:cNvPr id="28" name="Rounded Rectangle 27"/>
          <p:cNvSpPr/>
          <p:nvPr/>
        </p:nvSpPr>
        <p:spPr>
          <a:xfrm>
            <a:off x="400908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Jul</a:t>
            </a:r>
          </a:p>
        </p:txBody>
      </p:sp>
      <p:sp>
        <p:nvSpPr>
          <p:cNvPr id="29" name="Rounded Rectangle 28"/>
          <p:cNvSpPr/>
          <p:nvPr/>
        </p:nvSpPr>
        <p:spPr>
          <a:xfrm>
            <a:off x="4860497"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Aug</a:t>
            </a:r>
          </a:p>
        </p:txBody>
      </p:sp>
      <p:sp>
        <p:nvSpPr>
          <p:cNvPr id="30" name="Rounded Rectangle 29"/>
          <p:cNvSpPr/>
          <p:nvPr/>
        </p:nvSpPr>
        <p:spPr>
          <a:xfrm>
            <a:off x="5711908" y="995564"/>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Sept</a:t>
            </a:r>
          </a:p>
        </p:txBody>
      </p:sp>
      <p:sp>
        <p:nvSpPr>
          <p:cNvPr id="31" name="Pentagon 30"/>
          <p:cNvSpPr/>
          <p:nvPr/>
        </p:nvSpPr>
        <p:spPr>
          <a:xfrm>
            <a:off x="1462054" y="1995686"/>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32" name="Rounded Rectangle 31"/>
          <p:cNvSpPr/>
          <p:nvPr/>
        </p:nvSpPr>
        <p:spPr>
          <a:xfrm>
            <a:off x="6576004" y="994037"/>
            <a:ext cx="792088"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Oct</a:t>
            </a:r>
          </a:p>
        </p:txBody>
      </p:sp>
      <p:sp>
        <p:nvSpPr>
          <p:cNvPr id="33" name="Rounded Rectangle 32"/>
          <p:cNvSpPr/>
          <p:nvPr/>
        </p:nvSpPr>
        <p:spPr>
          <a:xfrm>
            <a:off x="7440100" y="987574"/>
            <a:ext cx="1380372" cy="288032"/>
          </a:xfrm>
          <a:prstGeom prst="roundRect">
            <a:avLst/>
          </a:prstGeom>
          <a:solidFill>
            <a:schemeClr val="tx2">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Nov onwards</a:t>
            </a:r>
          </a:p>
        </p:txBody>
      </p:sp>
      <p:cxnSp>
        <p:nvCxnSpPr>
          <p:cNvPr id="34" name="Straight Connector 33"/>
          <p:cNvCxnSpPr/>
          <p:nvPr/>
        </p:nvCxnSpPr>
        <p:spPr>
          <a:xfrm>
            <a:off x="7380312" y="1346087"/>
            <a:ext cx="1100" cy="3493740"/>
          </a:xfrm>
          <a:prstGeom prst="line">
            <a:avLst/>
          </a:prstGeom>
          <a:ln w="28575">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142603" y="1392210"/>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ASP / AML Mismatches</a:t>
            </a:r>
          </a:p>
        </p:txBody>
      </p:sp>
      <p:sp>
        <p:nvSpPr>
          <p:cNvPr id="36" name="Rounded Rectangle 35"/>
          <p:cNvSpPr/>
          <p:nvPr/>
        </p:nvSpPr>
        <p:spPr>
          <a:xfrm>
            <a:off x="140653" y="3113728"/>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Exclusions</a:t>
            </a:r>
          </a:p>
        </p:txBody>
      </p:sp>
      <p:sp>
        <p:nvSpPr>
          <p:cNvPr id="39" name="Rounded Rectangle 38"/>
          <p:cNvSpPr/>
          <p:nvPr/>
        </p:nvSpPr>
        <p:spPr>
          <a:xfrm>
            <a:off x="136749" y="3742262"/>
            <a:ext cx="1152128" cy="491130"/>
          </a:xfrm>
          <a:prstGeom prst="roundRect">
            <a:avLst/>
          </a:prstGeom>
          <a:solidFill>
            <a:srgbClr val="FF0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Defects</a:t>
            </a:r>
          </a:p>
        </p:txBody>
      </p:sp>
      <p:sp>
        <p:nvSpPr>
          <p:cNvPr id="40" name="Rounded Rectangle 39"/>
          <p:cNvSpPr/>
          <p:nvPr/>
        </p:nvSpPr>
        <p:spPr>
          <a:xfrm>
            <a:off x="136749" y="4329776"/>
            <a:ext cx="1152128" cy="491130"/>
          </a:xfrm>
          <a:prstGeom prst="roundRect">
            <a:avLst/>
          </a:prstGeom>
          <a:solidFill>
            <a:srgbClr val="00B05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bg1"/>
                </a:solidFill>
              </a:rPr>
              <a:t>MI / Reporting</a:t>
            </a:r>
          </a:p>
        </p:txBody>
      </p:sp>
      <p:sp>
        <p:nvSpPr>
          <p:cNvPr id="41" name="Pentagon 40"/>
          <p:cNvSpPr/>
          <p:nvPr/>
        </p:nvSpPr>
        <p:spPr>
          <a:xfrm>
            <a:off x="3174934" y="1995872"/>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2" name="Pentagon 41"/>
          <p:cNvSpPr/>
          <p:nvPr/>
        </p:nvSpPr>
        <p:spPr>
          <a:xfrm>
            <a:off x="4860496" y="2254829"/>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3" name="Pentagon 42"/>
          <p:cNvSpPr/>
          <p:nvPr/>
        </p:nvSpPr>
        <p:spPr>
          <a:xfrm>
            <a:off x="1462054" y="2571750"/>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4" name="Pentagon 43"/>
          <p:cNvSpPr/>
          <p:nvPr/>
        </p:nvSpPr>
        <p:spPr>
          <a:xfrm>
            <a:off x="3174933" y="2571936"/>
            <a:ext cx="5573529"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45" name="Pentagon 44"/>
          <p:cNvSpPr/>
          <p:nvPr/>
        </p:nvSpPr>
        <p:spPr>
          <a:xfrm>
            <a:off x="4860497" y="2842342"/>
            <a:ext cx="3887967"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6" name="Pentagon 45"/>
          <p:cNvSpPr/>
          <p:nvPr/>
        </p:nvSpPr>
        <p:spPr>
          <a:xfrm>
            <a:off x="1453902" y="1399946"/>
            <a:ext cx="4244686"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RCA activities</a:t>
            </a:r>
          </a:p>
        </p:txBody>
      </p:sp>
      <p:sp>
        <p:nvSpPr>
          <p:cNvPr id="47" name="Pentagon 46"/>
          <p:cNvSpPr/>
          <p:nvPr/>
        </p:nvSpPr>
        <p:spPr>
          <a:xfrm>
            <a:off x="5724128" y="1667316"/>
            <a:ext cx="3024333"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48" name="Pentagon 47"/>
          <p:cNvSpPr/>
          <p:nvPr/>
        </p:nvSpPr>
        <p:spPr>
          <a:xfrm>
            <a:off x="1462054" y="3164455"/>
            <a:ext cx="164349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Mobilise</a:t>
            </a:r>
          </a:p>
        </p:txBody>
      </p:sp>
      <p:sp>
        <p:nvSpPr>
          <p:cNvPr id="49" name="Pentagon 48"/>
          <p:cNvSpPr/>
          <p:nvPr/>
        </p:nvSpPr>
        <p:spPr>
          <a:xfrm>
            <a:off x="3174934" y="3164641"/>
            <a:ext cx="4193158"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0" name="Pentagon 49"/>
          <p:cNvSpPr/>
          <p:nvPr/>
        </p:nvSpPr>
        <p:spPr>
          <a:xfrm>
            <a:off x="4067948" y="3429924"/>
            <a:ext cx="4680516"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1" name="Pentagon 50"/>
          <p:cNvSpPr/>
          <p:nvPr/>
        </p:nvSpPr>
        <p:spPr>
          <a:xfrm>
            <a:off x="1453901" y="3742262"/>
            <a:ext cx="2495863"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Backlog Clearance</a:t>
            </a:r>
          </a:p>
        </p:txBody>
      </p:sp>
      <p:sp>
        <p:nvSpPr>
          <p:cNvPr id="52" name="Pentagon 51"/>
          <p:cNvSpPr/>
          <p:nvPr/>
        </p:nvSpPr>
        <p:spPr>
          <a:xfrm>
            <a:off x="4860497" y="4028867"/>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3" name="Pentagon 52"/>
          <p:cNvSpPr/>
          <p:nvPr/>
        </p:nvSpPr>
        <p:spPr>
          <a:xfrm>
            <a:off x="1453900" y="4329776"/>
            <a:ext cx="4198685" cy="216024"/>
          </a:xfrm>
          <a:prstGeom prst="homePlate">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Deploy MI solution</a:t>
            </a:r>
          </a:p>
        </p:txBody>
      </p:sp>
      <p:sp>
        <p:nvSpPr>
          <p:cNvPr id="54" name="Pentagon 53"/>
          <p:cNvSpPr/>
          <p:nvPr/>
        </p:nvSpPr>
        <p:spPr>
          <a:xfrm>
            <a:off x="4860032" y="4587974"/>
            <a:ext cx="3887964" cy="216024"/>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t>Operating within SLA</a:t>
            </a:r>
          </a:p>
        </p:txBody>
      </p:sp>
      <p:sp>
        <p:nvSpPr>
          <p:cNvPr id="56" name="Rounded Rectangle 37">
            <a:extLst>
              <a:ext uri="{FF2B5EF4-FFF2-40B4-BE49-F238E27FC236}">
                <a16:creationId xmlns:a16="http://schemas.microsoft.com/office/drawing/2014/main" id="{720001BB-1748-451B-9A9A-23DF2152D3BB}"/>
              </a:ext>
            </a:extLst>
          </p:cNvPr>
          <p:cNvSpPr/>
          <p:nvPr/>
        </p:nvSpPr>
        <p:spPr>
          <a:xfrm>
            <a:off x="136749" y="1968291"/>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(LSPs) </a:t>
            </a:r>
          </a:p>
        </p:txBody>
      </p:sp>
      <p:sp>
        <p:nvSpPr>
          <p:cNvPr id="58" name="Rounded Rectangle 37">
            <a:extLst>
              <a:ext uri="{FF2B5EF4-FFF2-40B4-BE49-F238E27FC236}">
                <a16:creationId xmlns:a16="http://schemas.microsoft.com/office/drawing/2014/main" id="{E7D7C361-E86A-482B-B0AA-9D7AACFFB9D0}"/>
              </a:ext>
            </a:extLst>
          </p:cNvPr>
          <p:cNvSpPr/>
          <p:nvPr/>
        </p:nvSpPr>
        <p:spPr>
          <a:xfrm>
            <a:off x="136749" y="2542209"/>
            <a:ext cx="1152128" cy="491130"/>
          </a:xfrm>
          <a:prstGeom prst="roundRect">
            <a:avLst/>
          </a:prstGeom>
          <a:solidFill>
            <a:srgbClr val="FFC000"/>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t>Exceptions (SSPs) </a:t>
            </a:r>
          </a:p>
        </p:txBody>
      </p:sp>
    </p:spTree>
    <p:extLst>
      <p:ext uri="{BB962C8B-B14F-4D97-AF65-F5344CB8AC3E}">
        <p14:creationId xmlns:p14="http://schemas.microsoft.com/office/powerpoint/2010/main" val="597389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20538"/>
            <a:ext cx="6574602" cy="637580"/>
          </a:xfrm>
        </p:spPr>
        <p:txBody>
          <a:bodyPr vert="horz" lIns="91440" tIns="45720" rIns="91440" bIns="45720" rtlCol="0" anchor="ctr">
            <a:normAutofit/>
          </a:bodyPr>
          <a:lstStyle/>
          <a:p>
            <a:r>
              <a:rPr lang="en-GB" sz="2400" dirty="0"/>
              <a:t>Supporting Information Mismatches</a:t>
            </a:r>
          </a:p>
        </p:txBody>
      </p:sp>
      <p:graphicFrame>
        <p:nvGraphicFramePr>
          <p:cNvPr id="7" name="Table 6"/>
          <p:cNvGraphicFramePr>
            <a:graphicFrameLocks noGrp="1"/>
          </p:cNvGraphicFramePr>
          <p:nvPr>
            <p:extLst>
              <p:ext uri="{D42A27DB-BD31-4B8C-83A1-F6EECF244321}">
                <p14:modId xmlns:p14="http://schemas.microsoft.com/office/powerpoint/2010/main" val="254651825"/>
              </p:ext>
            </p:extLst>
          </p:nvPr>
        </p:nvGraphicFramePr>
        <p:xfrm>
          <a:off x="6876256" y="204774"/>
          <a:ext cx="2088232" cy="4709500"/>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0228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spcAft>
                          <a:spcPts val="400"/>
                        </a:spcAft>
                        <a:buFont typeface="Arial" panose="020B0604020202020204" pitchFamily="34" charset="0"/>
                        <a:buChar char="•"/>
                      </a:pPr>
                      <a:r>
                        <a:rPr lang="en-GB" sz="700" dirty="0"/>
                        <a:t>Mismatches are corrected ‘in cycle’ and associated defects are cleared in time for the second following cycle from detection. </a:t>
                      </a:r>
                    </a:p>
                    <a:p>
                      <a:pPr marL="72000" lvl="0" indent="-72000">
                        <a:spcAft>
                          <a:spcPts val="400"/>
                        </a:spcAft>
                        <a:buFont typeface="Arial" panose="020B0604020202020204" pitchFamily="34" charset="0"/>
                        <a:buChar char="•"/>
                      </a:pPr>
                      <a:r>
                        <a:rPr lang="en-GB" sz="700" dirty="0"/>
                        <a:t>Correction of mismatches should be invisible to shippers. During transition to this any correction files issued are delivered within </a:t>
                      </a:r>
                      <a:r>
                        <a:rPr lang="en-GB" sz="700" b="1" dirty="0"/>
                        <a:t>3 business</a:t>
                      </a:r>
                      <a:r>
                        <a:rPr lang="en-GB" sz="700" dirty="0"/>
                        <a:t> days of payment due date issue and meet communicated quality and format requirements on first delivery.</a:t>
                      </a:r>
                    </a:p>
                    <a:p>
                      <a:pPr marL="72000" lvl="0" indent="-72000">
                        <a:spcAft>
                          <a:spcPts val="400"/>
                        </a:spcAft>
                        <a:buFont typeface="Arial" panose="020B0604020202020204" pitchFamily="34" charset="0"/>
                        <a:buChar char="•"/>
                      </a:pPr>
                      <a:r>
                        <a:rPr lang="en-GB" sz="700" dirty="0"/>
                        <a:t>There should be no unresolved causes to  mismatches of more than </a:t>
                      </a:r>
                      <a:r>
                        <a:rPr lang="en-GB" sz="700" b="1" dirty="0"/>
                        <a:t>2 invoice cycles </a:t>
                      </a:r>
                      <a:r>
                        <a:rPr lang="en-GB" sz="700" dirty="0"/>
                        <a:t>in age.</a:t>
                      </a:r>
                      <a:r>
                        <a:rPr lang="en-GB" sz="700" b="1" dirty="0"/>
                        <a:t> </a:t>
                      </a:r>
                      <a:endParaRPr lang="en-GB" sz="700" dirty="0"/>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pPr algn="ctr"/>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50456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800" kern="1200" dirty="0">
                          <a:solidFill>
                            <a:schemeClr val="tx1"/>
                          </a:solidFill>
                          <a:latin typeface="+mn-lt"/>
                          <a:ea typeface="+mn-ea"/>
                          <a:cs typeface="+mn-cs"/>
                        </a:rPr>
                        <a:t>172 MPRNs out of the 257,092 LSPs (0.07%) that were billed incurred an ASP mismatch.</a:t>
                      </a:r>
                    </a:p>
                    <a:p>
                      <a:pPr marL="0" marR="0" lvl="0" indent="0" algn="l" defTabSz="914400" rtl="0" eaLnBrk="1" fontAlgn="auto" latinLnBrk="0" hangingPunct="1">
                        <a:lnSpc>
                          <a:spcPct val="100000"/>
                        </a:lnSpc>
                        <a:spcBef>
                          <a:spcPts val="0"/>
                        </a:spcBef>
                        <a:spcAft>
                          <a:spcPts val="400"/>
                        </a:spcAft>
                        <a:buClrTx/>
                        <a:buSzTx/>
                        <a:buFont typeface="Arial" panose="020B0604020202020204" pitchFamily="34" charset="0"/>
                        <a:buNone/>
                        <a:tabLst/>
                        <a:defRPr/>
                      </a:pPr>
                      <a:endParaRPr lang="en-GB" sz="80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8" name="Picture 2" descr="C:\Users\alex.stuart\OneDrive - Xoserve Limited\PowerPoint Icons\Business Blue\12 (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334" y="3918028"/>
            <a:ext cx="648072" cy="648072"/>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a:xfrm>
            <a:off x="815508" y="3883542"/>
            <a:ext cx="5897180" cy="792088"/>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171450" indent="-171450" algn="l">
              <a:buFont typeface="Arial" panose="020B0604020202020204" pitchFamily="34" charset="0"/>
              <a:buChar char="•"/>
            </a:pPr>
            <a:r>
              <a:rPr lang="en-GB" sz="1000" dirty="0">
                <a:solidFill>
                  <a:schemeClr val="tx1"/>
                </a:solidFill>
              </a:rPr>
              <a:t>171 unique MPRNs with ASP mismatch. File merge activities ensured mismatch data was included in ASP file issue on the invoice issue date.</a:t>
            </a:r>
          </a:p>
          <a:p>
            <a:pPr marL="171450" indent="-171450" algn="l">
              <a:buFont typeface="Arial" panose="020B0604020202020204" pitchFamily="34" charset="0"/>
              <a:buChar char="•"/>
            </a:pPr>
            <a:endParaRPr lang="en-GB" sz="1000" dirty="0">
              <a:solidFill>
                <a:schemeClr val="tx1"/>
              </a:solidFill>
            </a:endParaRPr>
          </a:p>
          <a:p>
            <a:pPr marL="171450" indent="-171450" algn="l">
              <a:buFont typeface="Arial" panose="020B0604020202020204" pitchFamily="34" charset="0"/>
              <a:buChar char="•"/>
            </a:pPr>
            <a:r>
              <a:rPr lang="en-GB" sz="1000" dirty="0">
                <a:solidFill>
                  <a:schemeClr val="tx1"/>
                </a:solidFill>
              </a:rPr>
              <a:t>All AML files were delivered ahead of the SLA date.</a:t>
            </a:r>
            <a:endParaRPr lang="en-GB" sz="1000" b="0" dirty="0">
              <a:solidFill>
                <a:schemeClr val="tx1"/>
              </a:solidFill>
            </a:endParaRPr>
          </a:p>
        </p:txBody>
      </p:sp>
      <p:graphicFrame>
        <p:nvGraphicFramePr>
          <p:cNvPr id="3" name="Table 2">
            <a:extLst>
              <a:ext uri="{FF2B5EF4-FFF2-40B4-BE49-F238E27FC236}">
                <a16:creationId xmlns:a16="http://schemas.microsoft.com/office/drawing/2014/main" id="{BAD172E5-577B-4E68-A2AD-43FAF7547D33}"/>
              </a:ext>
            </a:extLst>
          </p:cNvPr>
          <p:cNvGraphicFramePr>
            <a:graphicFrameLocks noGrp="1"/>
          </p:cNvGraphicFramePr>
          <p:nvPr>
            <p:extLst>
              <p:ext uri="{D42A27DB-BD31-4B8C-83A1-F6EECF244321}">
                <p14:modId xmlns:p14="http://schemas.microsoft.com/office/powerpoint/2010/main" val="392281358"/>
              </p:ext>
            </p:extLst>
          </p:nvPr>
        </p:nvGraphicFramePr>
        <p:xfrm>
          <a:off x="109870" y="617042"/>
          <a:ext cx="6659524" cy="3156967"/>
        </p:xfrm>
        <a:graphic>
          <a:graphicData uri="http://schemas.openxmlformats.org/drawingml/2006/table">
            <a:tbl>
              <a:tblPr/>
              <a:tblGrid>
                <a:gridCol w="578690">
                  <a:extLst>
                    <a:ext uri="{9D8B030D-6E8A-4147-A177-3AD203B41FA5}">
                      <a16:colId xmlns:a16="http://schemas.microsoft.com/office/drawing/2014/main" val="3816501162"/>
                    </a:ext>
                  </a:extLst>
                </a:gridCol>
                <a:gridCol w="661359">
                  <a:extLst>
                    <a:ext uri="{9D8B030D-6E8A-4147-A177-3AD203B41FA5}">
                      <a16:colId xmlns:a16="http://schemas.microsoft.com/office/drawing/2014/main" val="3366676911"/>
                    </a:ext>
                  </a:extLst>
                </a:gridCol>
                <a:gridCol w="762401">
                  <a:extLst>
                    <a:ext uri="{9D8B030D-6E8A-4147-A177-3AD203B41FA5}">
                      <a16:colId xmlns:a16="http://schemas.microsoft.com/office/drawing/2014/main" val="4006929998"/>
                    </a:ext>
                  </a:extLst>
                </a:gridCol>
                <a:gridCol w="1001225">
                  <a:extLst>
                    <a:ext uri="{9D8B030D-6E8A-4147-A177-3AD203B41FA5}">
                      <a16:colId xmlns:a16="http://schemas.microsoft.com/office/drawing/2014/main" val="2930284103"/>
                    </a:ext>
                  </a:extLst>
                </a:gridCol>
                <a:gridCol w="890999">
                  <a:extLst>
                    <a:ext uri="{9D8B030D-6E8A-4147-A177-3AD203B41FA5}">
                      <a16:colId xmlns:a16="http://schemas.microsoft.com/office/drawing/2014/main" val="1576467564"/>
                    </a:ext>
                  </a:extLst>
                </a:gridCol>
                <a:gridCol w="808328">
                  <a:extLst>
                    <a:ext uri="{9D8B030D-6E8A-4147-A177-3AD203B41FA5}">
                      <a16:colId xmlns:a16="http://schemas.microsoft.com/office/drawing/2014/main" val="1773858240"/>
                    </a:ext>
                  </a:extLst>
                </a:gridCol>
                <a:gridCol w="1001225">
                  <a:extLst>
                    <a:ext uri="{9D8B030D-6E8A-4147-A177-3AD203B41FA5}">
                      <a16:colId xmlns:a16="http://schemas.microsoft.com/office/drawing/2014/main" val="390626459"/>
                    </a:ext>
                  </a:extLst>
                </a:gridCol>
                <a:gridCol w="955297">
                  <a:extLst>
                    <a:ext uri="{9D8B030D-6E8A-4147-A177-3AD203B41FA5}">
                      <a16:colId xmlns:a16="http://schemas.microsoft.com/office/drawing/2014/main" val="142640310"/>
                    </a:ext>
                  </a:extLst>
                </a:gridCol>
              </a:tblGrid>
              <a:tr h="581199">
                <a:tc>
                  <a:txBody>
                    <a:bodyPr/>
                    <a:lstStyle/>
                    <a:p>
                      <a:pPr algn="ctr" fontAlgn="ctr"/>
                      <a:r>
                        <a:rPr lang="en-GB" sz="1000" b="1" i="0" u="none" strike="noStrike">
                          <a:solidFill>
                            <a:srgbClr val="000000"/>
                          </a:solidFill>
                          <a:effectLst/>
                          <a:latin typeface="Calibri" panose="020F0502020204030204" pitchFamily="34" charset="0"/>
                        </a:rPr>
                        <a:t>Billing</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Month</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Billed </a:t>
                      </a:r>
                      <a:br>
                        <a:rPr lang="en-GB" sz="1000" b="1" i="0" u="none" strike="noStrike">
                          <a:solidFill>
                            <a:srgbClr val="000000"/>
                          </a:solidFill>
                          <a:effectLst/>
                          <a:latin typeface="Calibri" panose="020F0502020204030204" pitchFamily="34" charset="0"/>
                        </a:rPr>
                      </a:br>
                      <a:r>
                        <a:rPr lang="en-GB" sz="1000" b="1" i="0" u="none" strike="noStrike">
                          <a:solidFill>
                            <a:srgbClr val="000000"/>
                          </a:solidFill>
                          <a:effectLst/>
                          <a:latin typeface="Calibri" panose="020F0502020204030204" pitchFamily="34" charset="0"/>
                        </a:rPr>
                        <a:t>Contracts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LSP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LSP MPRNs causing ASP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LSPs causing ASP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GB" sz="1000" b="1" i="0" u="none" strike="noStrike">
                          <a:solidFill>
                            <a:srgbClr val="000000"/>
                          </a:solidFill>
                          <a:effectLst/>
                          <a:latin typeface="Calibri" panose="020F0502020204030204" pitchFamily="34" charset="0"/>
                        </a:rPr>
                        <a:t>SSP Invoiced</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Unique SSP MPRNs causing AML mismatch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1000" b="1" i="0" u="none" strike="noStrike">
                          <a:solidFill>
                            <a:srgbClr val="000000"/>
                          </a:solidFill>
                          <a:effectLst/>
                          <a:latin typeface="Calibri" panose="020F0502020204030204" pitchFamily="34" charset="0"/>
                        </a:rPr>
                        <a:t>% of invoiced SSP causing AML mismatches</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4001848272"/>
                  </a:ext>
                </a:extLst>
              </a:tr>
              <a:tr h="198136">
                <a:tc>
                  <a:txBody>
                    <a:bodyPr/>
                    <a:lstStyle/>
                    <a:p>
                      <a:pPr algn="ctr" fontAlgn="ctr"/>
                      <a:r>
                        <a:rPr lang="en-GB" sz="1000" b="0" i="0" u="none" strike="noStrike">
                          <a:solidFill>
                            <a:srgbClr val="000000"/>
                          </a:solidFill>
                          <a:effectLst/>
                          <a:latin typeface="Calibri" panose="020F0502020204030204" pitchFamily="34" charset="0"/>
                        </a:rPr>
                        <a:t>Mar-19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9,399,210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174,114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12,946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 </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0800169"/>
                  </a:ext>
                </a:extLst>
              </a:tr>
              <a:tr h="198136">
                <a:tc>
                  <a:txBody>
                    <a:bodyPr/>
                    <a:lstStyle/>
                    <a:p>
                      <a:pPr algn="ctr" fontAlgn="ctr"/>
                      <a:r>
                        <a:rPr lang="en-GB" sz="1000" b="0" i="0" u="none" strike="noStrike">
                          <a:solidFill>
                            <a:srgbClr val="000000"/>
                          </a:solidFill>
                          <a:effectLst/>
                          <a:latin typeface="Calibri" panose="020F0502020204030204" pitchFamily="34" charset="0"/>
                        </a:rPr>
                        <a:t>Apr-19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8,896,444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184,562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0.14%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8,711,882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5,594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8815402"/>
                  </a:ext>
                </a:extLst>
              </a:tr>
              <a:tr h="198136">
                <a:tc>
                  <a:txBody>
                    <a:bodyPr/>
                    <a:lstStyle/>
                    <a:p>
                      <a:pPr algn="ctr" fontAlgn="ctr"/>
                      <a:r>
                        <a:rPr lang="en-GB" sz="1000" b="0" i="0" u="none" strike="noStrike">
                          <a:solidFill>
                            <a:srgbClr val="000000"/>
                          </a:solidFill>
                          <a:effectLst/>
                          <a:latin typeface="Calibri" panose="020F0502020204030204" pitchFamily="34" charset="0"/>
                        </a:rPr>
                        <a:t>May-19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9,648,261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168,267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9,479,994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7,493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8747529"/>
                  </a:ext>
                </a:extLst>
              </a:tr>
              <a:tr h="198136">
                <a:tc>
                  <a:txBody>
                    <a:bodyPr/>
                    <a:lstStyle/>
                    <a:p>
                      <a:pPr algn="ctr" fontAlgn="ctr"/>
                      <a:r>
                        <a:rPr lang="en-GB" sz="1000" b="0" i="0" u="none" strike="noStrike">
                          <a:solidFill>
                            <a:srgbClr val="000000"/>
                          </a:solidFill>
                          <a:effectLst/>
                          <a:latin typeface="Calibri" panose="020F0502020204030204" pitchFamily="34" charset="0"/>
                        </a:rPr>
                        <a:t>Jun-19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9,653,613</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178,064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65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0.04%</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9,475,549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1,882,702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19.87%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147406"/>
                  </a:ext>
                </a:extLst>
              </a:tr>
              <a:tr h="198136">
                <a:tc>
                  <a:txBody>
                    <a:bodyPr/>
                    <a:lstStyle/>
                    <a:p>
                      <a:pPr algn="ctr" fontAlgn="ctr"/>
                      <a:r>
                        <a:rPr lang="en-GB" sz="1000" b="0" i="0" u="none" strike="noStrike">
                          <a:solidFill>
                            <a:srgbClr val="000000"/>
                          </a:solidFill>
                          <a:effectLst/>
                          <a:latin typeface="Calibri" panose="020F0502020204030204" pitchFamily="34" charset="0"/>
                        </a:rPr>
                        <a:t>Jul-19</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9,895,118</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180,536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0.05%</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9,714,582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250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0.00%</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1695475"/>
                  </a:ext>
                </a:extLst>
              </a:tr>
              <a:tr h="198136">
                <a:tc>
                  <a:txBody>
                    <a:bodyPr/>
                    <a:lstStyle/>
                    <a:p>
                      <a:pPr algn="ctr" fontAlgn="b"/>
                      <a:r>
                        <a:rPr lang="en-GB" sz="1000" b="0" i="0" u="none" strike="noStrike">
                          <a:solidFill>
                            <a:srgbClr val="000000"/>
                          </a:solidFill>
                          <a:effectLst/>
                          <a:latin typeface="Calibri" panose="020F0502020204030204" pitchFamily="34" charset="0"/>
                        </a:rPr>
                        <a:t>Aug-19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9,977,884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230,802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9,747,082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993995"/>
                  </a:ext>
                </a:extLst>
              </a:tr>
              <a:tr h="198136">
                <a:tc>
                  <a:txBody>
                    <a:bodyPr/>
                    <a:lstStyle/>
                    <a:p>
                      <a:pPr algn="ctr" fontAlgn="b"/>
                      <a:r>
                        <a:rPr lang="en-GB" sz="1000" b="0" i="0" u="none" strike="noStrike">
                          <a:solidFill>
                            <a:srgbClr val="000000"/>
                          </a:solidFill>
                          <a:effectLst/>
                          <a:latin typeface="Calibri" panose="020F0502020204030204" pitchFamily="34" charset="0"/>
                        </a:rPr>
                        <a:t>Sep-19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11,133,817</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310,321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284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10,823,496</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2,701</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000" b="0" i="0" u="none" strike="noStrike">
                          <a:solidFill>
                            <a:srgbClr val="000000"/>
                          </a:solidFill>
                          <a:effectLst/>
                          <a:latin typeface="Calibri" panose="020F0502020204030204" pitchFamily="34" charset="0"/>
                        </a:rPr>
                        <a:t>0.02%</a:t>
                      </a:r>
                    </a:p>
                  </a:txBody>
                  <a:tcPr marL="5676" marR="5676" marT="567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3870867"/>
                  </a:ext>
                </a:extLst>
              </a:tr>
              <a:tr h="198136">
                <a:tc>
                  <a:txBody>
                    <a:bodyPr/>
                    <a:lstStyle/>
                    <a:p>
                      <a:pPr algn="ctr" fontAlgn="b"/>
                      <a:r>
                        <a:rPr lang="en-GB" sz="1000" b="0" i="0" u="none" strike="noStrike">
                          <a:solidFill>
                            <a:srgbClr val="000000"/>
                          </a:solidFill>
                          <a:effectLst/>
                          <a:latin typeface="Calibri" panose="020F0502020204030204" pitchFamily="34" charset="0"/>
                        </a:rPr>
                        <a:t>Oct-19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11,067,074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252,181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855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0.34%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10,814,893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9,235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9071646"/>
                  </a:ext>
                </a:extLst>
              </a:tr>
              <a:tr h="198136">
                <a:tc>
                  <a:txBody>
                    <a:bodyPr/>
                    <a:lstStyle/>
                    <a:p>
                      <a:pPr algn="ctr" fontAlgn="b"/>
                      <a:r>
                        <a:rPr lang="en-GB" sz="1000" b="0" i="0" u="none" strike="noStrike">
                          <a:solidFill>
                            <a:srgbClr val="000000"/>
                          </a:solidFill>
                          <a:effectLst/>
                          <a:latin typeface="Calibri" panose="020F0502020204030204" pitchFamily="34" charset="0"/>
                        </a:rPr>
                        <a:t>Nov-19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10,746,544</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235,402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10,511,142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585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7196357"/>
                  </a:ext>
                </a:extLst>
              </a:tr>
              <a:tr h="198136">
                <a:tc>
                  <a:txBody>
                    <a:bodyPr/>
                    <a:lstStyle/>
                    <a:p>
                      <a:pPr algn="ctr" fontAlgn="b"/>
                      <a:r>
                        <a:rPr lang="en-GB" sz="1000" b="0" i="0" u="none" strike="noStrike">
                          <a:solidFill>
                            <a:srgbClr val="000000"/>
                          </a:solidFill>
                          <a:effectLst/>
                          <a:latin typeface="Calibri" panose="020F0502020204030204" pitchFamily="34" charset="0"/>
                        </a:rPr>
                        <a:t>Dec-19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9,907,903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227,508</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133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9,680,395</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2019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4915244"/>
                  </a:ext>
                </a:extLst>
              </a:tr>
              <a:tr h="198136">
                <a:tc>
                  <a:txBody>
                    <a:bodyPr/>
                    <a:lstStyle/>
                    <a:p>
                      <a:pPr algn="ctr" fontAlgn="b"/>
                      <a:r>
                        <a:rPr lang="en-GB" sz="1000" b="0" i="0" u="none" strike="noStrike">
                          <a:solidFill>
                            <a:srgbClr val="000000"/>
                          </a:solidFill>
                          <a:effectLst/>
                          <a:latin typeface="Calibri" panose="020F0502020204030204" pitchFamily="34" charset="0"/>
                        </a:rPr>
                        <a:t>Jan-20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11,143,336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190,009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189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10,953,327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1521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8826120"/>
                  </a:ext>
                </a:extLst>
              </a:tr>
              <a:tr h="198136">
                <a:tc>
                  <a:txBody>
                    <a:bodyPr/>
                    <a:lstStyle/>
                    <a:p>
                      <a:pPr algn="ctr" fontAlgn="b"/>
                      <a:r>
                        <a:rPr lang="en-GB" sz="1000" b="0" i="0" u="none" strike="noStrike">
                          <a:solidFill>
                            <a:srgbClr val="000000"/>
                          </a:solidFill>
                          <a:effectLst/>
                          <a:latin typeface="Calibri" panose="020F0502020204030204" pitchFamily="34" charset="0"/>
                        </a:rPr>
                        <a:t>Feb-20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10,672,939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206,203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151</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10,466,736</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247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0.002%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9887206"/>
                  </a:ext>
                </a:extLst>
              </a:tr>
              <a:tr h="198136">
                <a:tc>
                  <a:txBody>
                    <a:bodyPr/>
                    <a:lstStyle/>
                    <a:p>
                      <a:pPr algn="ctr" fontAlgn="b"/>
                      <a:r>
                        <a:rPr lang="en-GB" sz="1000" b="0" i="0" u="none" strike="noStrike">
                          <a:solidFill>
                            <a:srgbClr val="000000"/>
                          </a:solidFill>
                          <a:effectLst/>
                          <a:latin typeface="Calibri" panose="020F0502020204030204" pitchFamily="34" charset="0"/>
                        </a:rPr>
                        <a:t>Mar-20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11,210,849</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257,092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172</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0.07%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10,953,757</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a:solidFill>
                            <a:srgbClr val="000000"/>
                          </a:solidFill>
                          <a:effectLst/>
                          <a:latin typeface="Calibri" panose="020F0502020204030204" pitchFamily="34" charset="0"/>
                        </a:rPr>
                        <a:t>1113</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GB" sz="1000" b="0" i="0" u="none" strike="noStrike" dirty="0">
                          <a:solidFill>
                            <a:srgbClr val="000000"/>
                          </a:solidFill>
                          <a:effectLst/>
                          <a:latin typeface="Calibri" panose="020F0502020204030204" pitchFamily="34" charset="0"/>
                        </a:rPr>
                        <a:t>0.010%</a:t>
                      </a:r>
                    </a:p>
                  </a:txBody>
                  <a:tcPr marL="5676" marR="5676" marT="5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3740287"/>
                  </a:ext>
                </a:extLst>
              </a:tr>
            </a:tbl>
          </a:graphicData>
        </a:graphic>
      </p:graphicFrame>
    </p:spTree>
    <p:extLst>
      <p:ext uri="{BB962C8B-B14F-4D97-AF65-F5344CB8AC3E}">
        <p14:creationId xmlns:p14="http://schemas.microsoft.com/office/powerpoint/2010/main" val="2326863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Exceptions</a:t>
            </a:r>
          </a:p>
        </p:txBody>
      </p:sp>
      <p:graphicFrame>
        <p:nvGraphicFramePr>
          <p:cNvPr id="7" name="Table 6"/>
          <p:cNvGraphicFramePr>
            <a:graphicFrameLocks noGrp="1"/>
          </p:cNvGraphicFramePr>
          <p:nvPr>
            <p:extLst>
              <p:ext uri="{D42A27DB-BD31-4B8C-83A1-F6EECF244321}">
                <p14:modId xmlns:p14="http://schemas.microsoft.com/office/powerpoint/2010/main" val="98397937"/>
              </p:ext>
            </p:extLst>
          </p:nvPr>
        </p:nvGraphicFramePr>
        <p:xfrm>
          <a:off x="6861016" y="483518"/>
          <a:ext cx="2088232" cy="4032972"/>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16024">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39466">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exceptions are corrected ‘in cycle’; new exceptions within the gift of Xoserve and its partners to correct are cleared in time for the second cycle from detection, as is any defect that caused the exception.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 backlogs should be no more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old.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176128">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39466">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71374">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394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394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339466">
                <a:tc>
                  <a:txBody>
                    <a:bodyPr/>
                    <a:lstStyle/>
                    <a:p>
                      <a:pPr marL="72000" lvl="0" indent="-72000">
                        <a:spcAft>
                          <a:spcPts val="400"/>
                        </a:spcAft>
                        <a:buFont typeface="Arial" panose="020B0604020202020204" pitchFamily="34" charset="0"/>
                        <a:buChar char="•"/>
                      </a:pPr>
                      <a:endParaRPr lang="en-GB" sz="700" dirty="0">
                        <a:solidFill>
                          <a:schemeClr val="tx1"/>
                        </a:solidFill>
                      </a:endParaRPr>
                    </a:p>
                    <a:p>
                      <a:pPr marL="72000" lvl="0" indent="-72000">
                        <a:spcAft>
                          <a:spcPts val="400"/>
                        </a:spcAft>
                        <a:buFont typeface="Arial" panose="020B0604020202020204" pitchFamily="34" charset="0"/>
                        <a:buChar char="•"/>
                      </a:pPr>
                      <a:r>
                        <a:rPr lang="en-GB" sz="700" dirty="0">
                          <a:solidFill>
                            <a:schemeClr val="tx1"/>
                          </a:solidFill>
                        </a:rPr>
                        <a:t>A number of exceptions BAU (raised between 1</a:t>
                      </a:r>
                      <a:r>
                        <a:rPr lang="en-GB" sz="700" baseline="30000" dirty="0">
                          <a:solidFill>
                            <a:schemeClr val="tx1"/>
                          </a:solidFill>
                        </a:rPr>
                        <a:t>st</a:t>
                      </a:r>
                      <a:r>
                        <a:rPr lang="en-GB" sz="700" dirty="0">
                          <a:solidFill>
                            <a:schemeClr val="tx1"/>
                          </a:solidFill>
                        </a:rPr>
                        <a:t> August and current date) continue to miss the 2 month SLA.</a:t>
                      </a:r>
                    </a:p>
                    <a:p>
                      <a:pPr marL="72000" lvl="0" indent="-72000">
                        <a:spcAft>
                          <a:spcPts val="400"/>
                        </a:spcAft>
                        <a:buFont typeface="Arial" panose="020B0604020202020204" pitchFamily="34" charset="0"/>
                        <a:buChar char="•"/>
                      </a:pPr>
                      <a:endParaRPr lang="en-GB" sz="700" dirty="0">
                        <a:solidFill>
                          <a:schemeClr val="tx1"/>
                        </a:solidFill>
                      </a:endParaRPr>
                    </a:p>
                    <a:p>
                      <a:pPr marL="72000" lvl="0" indent="-72000">
                        <a:spcAft>
                          <a:spcPts val="400"/>
                        </a:spcAft>
                        <a:buFont typeface="Arial" panose="020B0604020202020204" pitchFamily="34" charset="0"/>
                        <a:buChar char="•"/>
                      </a:pPr>
                      <a:r>
                        <a:rPr lang="en-GB" sz="700" dirty="0">
                          <a:solidFill>
                            <a:schemeClr val="tx1"/>
                          </a:solidFill>
                        </a:rPr>
                        <a:t>Cataloguing of Exception resolution steps has now been completed and the documents in the process of being approved.</a:t>
                      </a:r>
                    </a:p>
                    <a:p>
                      <a:pPr marL="72000" lvl="0" indent="-72000">
                        <a:spcAft>
                          <a:spcPts val="400"/>
                        </a:spcAft>
                        <a:buFont typeface="Arial" panose="020B0604020202020204" pitchFamily="34" charset="0"/>
                        <a:buChar char="•"/>
                      </a:pPr>
                      <a:endParaRPr lang="en-GB" sz="700" baseline="0" dirty="0">
                        <a:solidFill>
                          <a:schemeClr val="tx1"/>
                        </a:solidFill>
                      </a:endParaRPr>
                    </a:p>
                    <a:p>
                      <a:pPr marL="72000" lvl="0" indent="-72000">
                        <a:spcAft>
                          <a:spcPts val="400"/>
                        </a:spcAft>
                        <a:buFont typeface="Arial" panose="020B0604020202020204" pitchFamily="34" charset="0"/>
                        <a:buChar char="•"/>
                      </a:pPr>
                      <a:endParaRPr lang="en-GB"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8"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solidFill>
                  <a:schemeClr val="tx2"/>
                </a:solidFill>
              </a:rPr>
              <a:t>What is an exception?</a:t>
            </a:r>
          </a:p>
          <a:p>
            <a:pPr marL="171450" indent="-171450" algn="l">
              <a:spcAft>
                <a:spcPts val="300"/>
              </a:spcAft>
              <a:buFont typeface="Arial" charset="0"/>
              <a:buChar char="•"/>
            </a:pPr>
            <a:r>
              <a:rPr lang="en-US" sz="1200" b="0" dirty="0">
                <a:solidFill>
                  <a:schemeClr val="tx2"/>
                </a:solidFill>
              </a:rPr>
              <a:t>Business or Technical processing errors generated within our system, that cause reconciliations at individual sites, to be held back off the Amendment Invoice until resolved. </a:t>
            </a:r>
          </a:p>
          <a:p>
            <a:pPr algn="l">
              <a:spcAft>
                <a:spcPts val="300"/>
              </a:spcAft>
            </a:pPr>
            <a:endParaRPr lang="en-GB" sz="600" b="0" dirty="0">
              <a:solidFill>
                <a:schemeClr val="tx2"/>
              </a:solidFill>
            </a:endParaRPr>
          </a:p>
        </p:txBody>
      </p:sp>
      <p:pic>
        <p:nvPicPr>
          <p:cNvPr id="9"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761" y="2017531"/>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txBox="1">
            <a:spLocks/>
          </p:cNvSpPr>
          <p:nvPr/>
        </p:nvSpPr>
        <p:spPr>
          <a:xfrm>
            <a:off x="1659656" y="1995686"/>
            <a:ext cx="4712543" cy="926976"/>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b="0" dirty="0">
                <a:solidFill>
                  <a:schemeClr val="tx1"/>
                </a:solidFill>
              </a:rPr>
              <a:t>320,023 distinct MPRNs currently have unresolved exceptions within our systems (as of 6</a:t>
            </a:r>
            <a:r>
              <a:rPr lang="en-GB" sz="1200" b="0" baseline="30000" dirty="0">
                <a:solidFill>
                  <a:schemeClr val="tx1"/>
                </a:solidFill>
              </a:rPr>
              <a:t>th</a:t>
            </a:r>
            <a:r>
              <a:rPr lang="en-GB" sz="1200" b="0" dirty="0">
                <a:solidFill>
                  <a:schemeClr val="tx1"/>
                </a:solidFill>
              </a:rPr>
              <a:t> May).</a:t>
            </a:r>
          </a:p>
          <a:p>
            <a:pPr algn="l"/>
            <a:endParaRPr lang="en-GB" sz="1200" b="0" dirty="0">
              <a:solidFill>
                <a:schemeClr val="tx1"/>
              </a:solidFill>
            </a:endParaRPr>
          </a:p>
          <a:p>
            <a:pPr algn="l"/>
            <a:endParaRPr lang="en-GB" sz="1200" b="0" dirty="0">
              <a:solidFill>
                <a:schemeClr val="tx1"/>
              </a:solidFill>
            </a:endParaRPr>
          </a:p>
          <a:p>
            <a:r>
              <a:rPr lang="en-GB" sz="1200" b="0" i="1" dirty="0">
                <a:solidFill>
                  <a:schemeClr val="tx1"/>
                </a:solidFill>
              </a:rPr>
              <a:t>(Dec-19 = 161,024, Jan-20 208,037, Feb-20 = 219,491)</a:t>
            </a:r>
            <a:endParaRPr lang="en-GB" sz="900" b="0" i="1" dirty="0">
              <a:solidFill>
                <a:schemeClr val="tx1"/>
              </a:solidFill>
            </a:endParaRPr>
          </a:p>
        </p:txBody>
      </p:sp>
      <p:pic>
        <p:nvPicPr>
          <p:cNvPr id="13"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
          <p:cNvSpPr txBox="1">
            <a:spLocks/>
          </p:cNvSpPr>
          <p:nvPr/>
        </p:nvSpPr>
        <p:spPr>
          <a:xfrm>
            <a:off x="1712945" y="3246088"/>
            <a:ext cx="4780004"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3982505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833215E-B335-46BD-8976-001D1F3AD865}"/>
              </a:ext>
            </a:extLst>
          </p:cNvPr>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Unworkable Exceptions</a:t>
            </a:r>
          </a:p>
        </p:txBody>
      </p:sp>
      <p:sp>
        <p:nvSpPr>
          <p:cNvPr id="6" name="Title 1">
            <a:extLst>
              <a:ext uri="{FF2B5EF4-FFF2-40B4-BE49-F238E27FC236}">
                <a16:creationId xmlns:a16="http://schemas.microsoft.com/office/drawing/2014/main" id="{FFC947CF-12B4-4C57-8461-1A66B9FCE290}"/>
              </a:ext>
            </a:extLst>
          </p:cNvPr>
          <p:cNvSpPr txBox="1">
            <a:spLocks/>
          </p:cNvSpPr>
          <p:nvPr/>
        </p:nvSpPr>
        <p:spPr>
          <a:xfrm>
            <a:off x="45720" y="701367"/>
            <a:ext cx="8949208" cy="723573"/>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1200" dirty="0"/>
              <a:t>The majority of exceptions are resolved via a technical or business solution and have no impact to customers as they are resolved before they are needed in the next step of the process. However, there are three outstanding exceptions which we are unable to resolve. Details of these are below and an industry communication was issued on 27</a:t>
            </a:r>
            <a:r>
              <a:rPr lang="en-GB" sz="1200" baseline="30000" dirty="0"/>
              <a:t>th</a:t>
            </a:r>
            <a:r>
              <a:rPr lang="en-GB" sz="1200" dirty="0"/>
              <a:t> April 2020. </a:t>
            </a:r>
            <a:endParaRPr lang="en-GB" sz="1200" b="0" dirty="0">
              <a:solidFill>
                <a:schemeClr val="tx2"/>
              </a:solidFill>
            </a:endParaRPr>
          </a:p>
        </p:txBody>
      </p:sp>
      <p:pic>
        <p:nvPicPr>
          <p:cNvPr id="10" name="Picture 9">
            <a:extLst>
              <a:ext uri="{FF2B5EF4-FFF2-40B4-BE49-F238E27FC236}">
                <a16:creationId xmlns:a16="http://schemas.microsoft.com/office/drawing/2014/main" id="{6661898D-B8BB-4098-B2E1-3FD52D2585E9}"/>
              </a:ext>
            </a:extLst>
          </p:cNvPr>
          <p:cNvPicPr>
            <a:picLocks noChangeAspect="1"/>
          </p:cNvPicPr>
          <p:nvPr/>
        </p:nvPicPr>
        <p:blipFill>
          <a:blip r:embed="rId2"/>
          <a:stretch>
            <a:fillRect/>
          </a:stretch>
        </p:blipFill>
        <p:spPr>
          <a:xfrm>
            <a:off x="132204" y="1434687"/>
            <a:ext cx="8864352" cy="3320194"/>
          </a:xfrm>
          <a:prstGeom prst="rect">
            <a:avLst/>
          </a:prstGeom>
        </p:spPr>
      </p:pic>
    </p:spTree>
    <p:extLst>
      <p:ext uri="{BB962C8B-B14F-4D97-AF65-F5344CB8AC3E}">
        <p14:creationId xmlns:p14="http://schemas.microsoft.com/office/powerpoint/2010/main" val="177328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80246"/>
            <a:ext cx="8507288" cy="637580"/>
          </a:xfrm>
        </p:spPr>
        <p:txBody>
          <a:bodyPr vert="horz" lIns="91440" tIns="45720" rIns="91440" bIns="45720" rtlCol="0" anchor="ctr">
            <a:normAutofit/>
          </a:bodyPr>
          <a:lstStyle/>
          <a:p>
            <a:pPr algn="l"/>
            <a:r>
              <a:rPr lang="en-GB" sz="2400" dirty="0"/>
              <a:t>Exclusions</a:t>
            </a:r>
          </a:p>
        </p:txBody>
      </p:sp>
      <p:graphicFrame>
        <p:nvGraphicFramePr>
          <p:cNvPr id="7" name="Table 6"/>
          <p:cNvGraphicFramePr>
            <a:graphicFrameLocks noGrp="1"/>
          </p:cNvGraphicFramePr>
          <p:nvPr>
            <p:extLst>
              <p:ext uri="{D42A27DB-BD31-4B8C-83A1-F6EECF244321}">
                <p14:modId xmlns:p14="http://schemas.microsoft.com/office/powerpoint/2010/main" val="1632282505"/>
              </p:ext>
            </p:extLst>
          </p:nvPr>
        </p:nvGraphicFramePr>
        <p:xfrm>
          <a:off x="6865090" y="251490"/>
          <a:ext cx="2088232" cy="4326083"/>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45246">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351579">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Known exclusions are executed ‘in cycle’; new exclusions within the gift of Xoserve and its partners to correct are cleared in time for the second cycle from detection, as is the defect that caused the exclusion.</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Exclusion backlogs should be no more than </a:t>
                      </a:r>
                      <a:r>
                        <a:rPr lang="en-GB" sz="700" b="1" kern="1200" dirty="0">
                          <a:solidFill>
                            <a:schemeClr val="tx1"/>
                          </a:solidFill>
                          <a:latin typeface="+mn-lt"/>
                          <a:ea typeface="+mn-ea"/>
                          <a:cs typeface="+mn-cs"/>
                        </a:rPr>
                        <a:t>2 invoice cycles</a:t>
                      </a:r>
                      <a:r>
                        <a:rPr lang="en-GB" sz="700" kern="1200" dirty="0">
                          <a:solidFill>
                            <a:schemeClr val="tx1"/>
                          </a:solidFill>
                          <a:latin typeface="+mn-lt"/>
                          <a:ea typeface="+mn-ea"/>
                          <a:cs typeface="+mn-cs"/>
                        </a:rPr>
                        <a:t> old.</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Correction of billed exclusions should be performed no later than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after detection.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28897">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364185">
                <a:tc>
                  <a:txBody>
                    <a:bodyPr/>
                    <a:lstStyle/>
                    <a:p>
                      <a:pPr algn="ctr"/>
                      <a:r>
                        <a:rPr lang="en-GB" sz="800" b="0" dirty="0"/>
                        <a:t>July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91135">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3641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AMBER</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641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1116671">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GB" sz="900" kern="1200" baseline="0" dirty="0">
                          <a:solidFill>
                            <a:schemeClr val="tx1"/>
                          </a:solidFill>
                          <a:latin typeface="+mn-lt"/>
                          <a:ea typeface="+mn-ea"/>
                          <a:cs typeface="+mn-cs"/>
                        </a:rPr>
                        <a:t>Cataloguing of all scenario resolution steps to ensure accuracy now completed.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0" name="Title 1"/>
          <p:cNvSpPr txBox="1">
            <a:spLocks/>
          </p:cNvSpPr>
          <p:nvPr/>
        </p:nvSpPr>
        <p:spPr>
          <a:xfrm>
            <a:off x="251520" y="907107"/>
            <a:ext cx="6408712" cy="1008112"/>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spcAft>
                <a:spcPts val="300"/>
              </a:spcAft>
            </a:pPr>
            <a:r>
              <a:rPr lang="en-GB" sz="800" dirty="0">
                <a:solidFill>
                  <a:schemeClr val="tx2"/>
                </a:solidFill>
              </a:rPr>
              <a:t>What is an exclusion?</a:t>
            </a:r>
          </a:p>
          <a:p>
            <a:pPr marL="171450" indent="-171450" algn="l">
              <a:spcAft>
                <a:spcPts val="300"/>
              </a:spcAft>
              <a:buFont typeface="Arial" charset="0"/>
              <a:buChar char="•"/>
            </a:pPr>
            <a:r>
              <a:rPr lang="en-US" sz="800" b="0" dirty="0">
                <a:solidFill>
                  <a:schemeClr val="tx2"/>
                </a:solidFill>
              </a:rPr>
              <a:t>Until permanent system fixes are deployed to address charge calculation errors, monthly profiling of new reconciliations received that relate to the scenario of the open defect is performed, with “bill blocks” applied to that MPRN to </a:t>
            </a:r>
            <a:r>
              <a:rPr lang="en-US" sz="800" b="0" u="sng" dirty="0">
                <a:solidFill>
                  <a:schemeClr val="tx2"/>
                </a:solidFill>
              </a:rPr>
              <a:t>safeguard the accuracy of the amendment charge calculations</a:t>
            </a:r>
            <a:r>
              <a:rPr lang="en-US" sz="800" b="0" dirty="0">
                <a:solidFill>
                  <a:schemeClr val="tx2"/>
                </a:solidFill>
              </a:rPr>
              <a:t> by exclusion from the AMS. </a:t>
            </a:r>
          </a:p>
          <a:p>
            <a:pPr algn="l">
              <a:spcAft>
                <a:spcPts val="300"/>
              </a:spcAft>
            </a:pPr>
            <a:endParaRPr lang="en-GB" sz="600" b="0" dirty="0">
              <a:solidFill>
                <a:schemeClr val="tx2"/>
              </a:solidFill>
            </a:endParaRPr>
          </a:p>
        </p:txBody>
      </p:sp>
      <p:pic>
        <p:nvPicPr>
          <p:cNvPr id="6" name="Picture 4" descr="C:\Users\alex.stuart\OneDrive - Xoserve Limited\PowerPoint Icons\Business Blue\1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069" y="1861228"/>
            <a:ext cx="752575" cy="75257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727684" y="1869338"/>
            <a:ext cx="4410846"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TBC </a:t>
            </a:r>
            <a:r>
              <a:rPr lang="en-GB" sz="1200" b="0" dirty="0">
                <a:solidFill>
                  <a:schemeClr val="tx1"/>
                </a:solidFill>
              </a:rPr>
              <a:t>distinct MPRNs for the March 2020 billing period currently have bill blocks placed upon them (as at 6</a:t>
            </a:r>
            <a:r>
              <a:rPr lang="en-GB" sz="1200" b="0" baseline="30000" dirty="0">
                <a:solidFill>
                  <a:schemeClr val="tx1"/>
                </a:solidFill>
              </a:rPr>
              <a:t>th</a:t>
            </a:r>
            <a:r>
              <a:rPr lang="en-GB" sz="1200" b="0" dirty="0">
                <a:solidFill>
                  <a:schemeClr val="tx1"/>
                </a:solidFill>
              </a:rPr>
              <a:t> May 2020). Bill blocks are placed on MPRNs where there are known issues that will result in incorrect charges being calculated. </a:t>
            </a:r>
          </a:p>
          <a:p>
            <a:pPr algn="l"/>
            <a:endParaRPr lang="en-GB" sz="1200" b="0" i="1" dirty="0">
              <a:solidFill>
                <a:schemeClr val="tx1"/>
              </a:solidFill>
            </a:endParaRPr>
          </a:p>
          <a:p>
            <a:r>
              <a:rPr lang="en-GB" sz="1200" b="0" i="1" dirty="0">
                <a:solidFill>
                  <a:schemeClr val="tx1"/>
                </a:solidFill>
              </a:rPr>
              <a:t>(Dec-19 = 2,104, Jan-20 = 2,894, Feb-20 = 11,208)</a:t>
            </a:r>
          </a:p>
          <a:p>
            <a:endParaRPr lang="en-GB" sz="1200" b="0" i="1" dirty="0">
              <a:solidFill>
                <a:schemeClr val="tx1"/>
              </a:solidFill>
            </a:endParaRPr>
          </a:p>
        </p:txBody>
      </p:sp>
      <p:pic>
        <p:nvPicPr>
          <p:cNvPr id="9" name="Picture 3" descr="C:\Users\alex.stuart\OneDrive - Xoserve Limited\PowerPoint Icons\Business Blue\09.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88" y="3246088"/>
            <a:ext cx="824319" cy="824319"/>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txBox="1">
            <a:spLocks/>
          </p:cNvSpPr>
          <p:nvPr/>
        </p:nvSpPr>
        <p:spPr>
          <a:xfrm>
            <a:off x="1727684" y="3387856"/>
            <a:ext cx="3672408" cy="774420"/>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200" dirty="0">
                <a:solidFill>
                  <a:schemeClr val="tx1"/>
                </a:solidFill>
              </a:rPr>
              <a:t>Customer MI </a:t>
            </a:r>
            <a:r>
              <a:rPr lang="en-GB" sz="1200" b="0" dirty="0">
                <a:solidFill>
                  <a:schemeClr val="tx1"/>
                </a:solidFill>
              </a:rPr>
              <a:t>outlining all reconciliations and their status </a:t>
            </a:r>
            <a:r>
              <a:rPr lang="en-GB" sz="1200" b="0" i="1" dirty="0">
                <a:solidFill>
                  <a:schemeClr val="tx1"/>
                </a:solidFill>
              </a:rPr>
              <a:t>(invoiced, in exception, in exclusion</a:t>
            </a:r>
            <a:r>
              <a:rPr lang="en-GB" sz="1200" b="0" dirty="0">
                <a:solidFill>
                  <a:schemeClr val="tx1"/>
                </a:solidFill>
              </a:rPr>
              <a:t>) has been shared with all customers.</a:t>
            </a:r>
            <a:endParaRPr lang="en-GB" sz="900" b="0" i="1" dirty="0">
              <a:solidFill>
                <a:schemeClr val="tx1"/>
              </a:solidFill>
            </a:endParaRPr>
          </a:p>
        </p:txBody>
      </p:sp>
    </p:spTree>
    <p:extLst>
      <p:ext uri="{BB962C8B-B14F-4D97-AF65-F5344CB8AC3E}">
        <p14:creationId xmlns:p14="http://schemas.microsoft.com/office/powerpoint/2010/main" val="1131542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 y="56500"/>
            <a:ext cx="8507288" cy="637580"/>
          </a:xfrm>
        </p:spPr>
        <p:txBody>
          <a:bodyPr vert="horz" lIns="91440" tIns="45720" rIns="91440" bIns="45720" rtlCol="0" anchor="ctr">
            <a:normAutofit/>
          </a:bodyPr>
          <a:lstStyle/>
          <a:p>
            <a:pPr algn="l"/>
            <a:r>
              <a:rPr lang="en-GB" sz="2400" dirty="0"/>
              <a:t>Defects</a:t>
            </a:r>
          </a:p>
        </p:txBody>
      </p:sp>
      <p:graphicFrame>
        <p:nvGraphicFramePr>
          <p:cNvPr id="7" name="Table 6"/>
          <p:cNvGraphicFramePr>
            <a:graphicFrameLocks noGrp="1"/>
          </p:cNvGraphicFramePr>
          <p:nvPr>
            <p:extLst>
              <p:ext uri="{D42A27DB-BD31-4B8C-83A1-F6EECF244321}">
                <p14:modId xmlns:p14="http://schemas.microsoft.com/office/powerpoint/2010/main" val="1669193728"/>
              </p:ext>
            </p:extLst>
          </p:nvPr>
        </p:nvGraphicFramePr>
        <p:xfrm>
          <a:off x="6662261" y="336499"/>
          <a:ext cx="2416605" cy="4533103"/>
        </p:xfrm>
        <a:graphic>
          <a:graphicData uri="http://schemas.openxmlformats.org/drawingml/2006/table">
            <a:tbl>
              <a:tblPr firstRow="1" bandRow="1">
                <a:tableStyleId>{5940675A-B579-460E-94D1-54222C63F5DA}</a:tableStyleId>
              </a:tblPr>
              <a:tblGrid>
                <a:gridCol w="2416605">
                  <a:extLst>
                    <a:ext uri="{9D8B030D-6E8A-4147-A177-3AD203B41FA5}">
                      <a16:colId xmlns:a16="http://schemas.microsoft.com/office/drawing/2014/main" val="20000"/>
                    </a:ext>
                  </a:extLst>
                </a:gridCol>
              </a:tblGrid>
              <a:tr h="218870">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393967">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Defects, including associated data fixes, within the gift of Xoserve and its partners to resolve should be cleared within </a:t>
                      </a:r>
                      <a:r>
                        <a:rPr lang="en-GB" sz="700" b="1" kern="1200" dirty="0">
                          <a:solidFill>
                            <a:schemeClr val="tx1"/>
                          </a:solidFill>
                          <a:latin typeface="+mn-lt"/>
                          <a:ea typeface="+mn-ea"/>
                          <a:cs typeface="+mn-cs"/>
                        </a:rPr>
                        <a:t>2 invoice cycles </a:t>
                      </a:r>
                      <a:r>
                        <a:rPr lang="en-GB" sz="700" kern="1200" dirty="0">
                          <a:solidFill>
                            <a:schemeClr val="tx1"/>
                          </a:solidFill>
                          <a:latin typeface="+mn-lt"/>
                          <a:ea typeface="+mn-ea"/>
                          <a:cs typeface="+mn-cs"/>
                        </a:rPr>
                        <a:t>of being raised.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04279">
                <a:tc>
                  <a:txBody>
                    <a:bodyPr/>
                    <a:lstStyle/>
                    <a:p>
                      <a:pPr marL="0" algn="l" defTabSz="914400" rtl="0" eaLnBrk="1" latinLnBrk="0" hangingPunct="1"/>
                      <a:r>
                        <a:rPr lang="en-US" sz="900" b="1" kern="1200" dirty="0">
                          <a:solidFill>
                            <a:schemeClr val="bg1"/>
                          </a:solidFill>
                          <a:latin typeface="Calibri" panose="020F0502020204030204" pitchFamily="34" charset="0"/>
                          <a:ea typeface="+mn-ea"/>
                          <a:cs typeface="Calibri" panose="020F0502020204030204" pitchFamily="34" charset="0"/>
                        </a:rPr>
                        <a:t>Target</a:t>
                      </a:r>
                      <a:r>
                        <a:rPr lang="en-US" sz="900" b="1" kern="1200" baseline="0" dirty="0">
                          <a:solidFill>
                            <a:schemeClr val="bg1"/>
                          </a:solidFill>
                          <a:latin typeface="Calibri" panose="020F0502020204030204" pitchFamily="34" charset="0"/>
                          <a:ea typeface="+mn-ea"/>
                          <a:cs typeface="Calibri" panose="020F0502020204030204" pitchFamily="34" charset="0"/>
                        </a:rPr>
                        <a:t> Date to operate within SLA</a:t>
                      </a:r>
                      <a:endParaRPr lang="en-US" sz="900" b="1" kern="1200" dirty="0">
                        <a:solidFill>
                          <a:schemeClr val="bg1"/>
                        </a:solidFill>
                        <a:latin typeface="Calibri" panose="020F0502020204030204" pitchFamily="34" charset="0"/>
                        <a:ea typeface="+mn-ea"/>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204279">
                <a:tc>
                  <a:txBody>
                    <a:bodyPr/>
                    <a:lstStyle/>
                    <a:p>
                      <a:pPr algn="ctr"/>
                      <a:r>
                        <a:rPr lang="en-GB" sz="900" b="0" dirty="0">
                          <a:latin typeface="Calibri" panose="020F0502020204030204" pitchFamily="34" charset="0"/>
                          <a:cs typeface="Calibri" panose="020F0502020204030204" pitchFamily="34" charset="0"/>
                        </a:rPr>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204279">
                <a:tc>
                  <a:txBody>
                    <a:bodyPr/>
                    <a:lstStyle/>
                    <a:p>
                      <a:r>
                        <a:rPr lang="en-GB" sz="900" b="1" dirty="0">
                          <a:solidFill>
                            <a:schemeClr val="bg1"/>
                          </a:solidFill>
                          <a:latin typeface="Calibri" panose="020F0502020204030204" pitchFamily="34" charset="0"/>
                          <a:cs typeface="Calibri" panose="020F0502020204030204" pitchFamily="34" charset="0"/>
                        </a:rPr>
                        <a:t>Current </a:t>
                      </a:r>
                      <a:r>
                        <a:rPr lang="en-GB" sz="900" b="1" baseline="0" dirty="0">
                          <a:solidFill>
                            <a:schemeClr val="bg1"/>
                          </a:solidFill>
                          <a:latin typeface="Calibri" panose="020F0502020204030204" pitchFamily="34" charset="0"/>
                          <a:cs typeface="Calibri" panose="020F0502020204030204" pitchFamily="34" charset="0"/>
                        </a:rPr>
                        <a:t> SLA RAG Status</a:t>
                      </a:r>
                      <a:endParaRPr lang="en-GB" sz="900" b="0"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2042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RED</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FF0000"/>
                    </a:solidFill>
                  </a:tcPr>
                </a:tc>
                <a:extLst>
                  <a:ext uri="{0D108BD9-81ED-4DB2-BD59-A6C34878D82A}">
                    <a16:rowId xmlns:a16="http://schemas.microsoft.com/office/drawing/2014/main" val="10005"/>
                  </a:ext>
                </a:extLst>
              </a:tr>
              <a:tr h="2042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dirty="0">
                          <a:solidFill>
                            <a:schemeClr val="bg1"/>
                          </a:solidFill>
                          <a:latin typeface="Calibri" panose="020F0502020204030204" pitchFamily="34" charset="0"/>
                          <a:cs typeface="Calibri" panose="020F0502020204030204" pitchFamily="34" charset="0"/>
                        </a:rPr>
                        <a:t>RAG</a:t>
                      </a:r>
                      <a:r>
                        <a:rPr lang="en-GB" sz="900" b="1" baseline="0" dirty="0">
                          <a:solidFill>
                            <a:schemeClr val="bg1"/>
                          </a:solidFill>
                          <a:latin typeface="Calibri" panose="020F0502020204030204" pitchFamily="34" charset="0"/>
                          <a:cs typeface="Calibri" panose="020F0502020204030204" pitchFamily="34" charset="0"/>
                        </a:rPr>
                        <a:t> Justification</a:t>
                      </a:r>
                      <a:endParaRPr lang="en-GB" sz="900" b="1" dirty="0">
                        <a:solidFill>
                          <a:schemeClr val="bg1"/>
                        </a:solidFill>
                        <a:latin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2750023">
                <a:tc>
                  <a:txBody>
                    <a:bodyPr/>
                    <a:lstStyle/>
                    <a:p>
                      <a:pPr lvl="0"/>
                      <a:r>
                        <a:rPr lang="en-GB" sz="900" kern="1200" dirty="0">
                          <a:solidFill>
                            <a:schemeClr val="tx1"/>
                          </a:solidFill>
                          <a:effectLst/>
                          <a:latin typeface="Calibri" panose="020F0502020204030204" pitchFamily="34" charset="0"/>
                          <a:ea typeface="+mn-ea"/>
                          <a:cs typeface="Calibri" panose="020F0502020204030204" pitchFamily="34" charset="0"/>
                        </a:rPr>
                        <a:t>2 Defects did not meet April’s SLA:</a:t>
                      </a:r>
                    </a:p>
                    <a:p>
                      <a:pPr lvl="0"/>
                      <a:endParaRPr lang="en-GB" sz="900" kern="1200" dirty="0">
                        <a:solidFill>
                          <a:schemeClr val="tx1"/>
                        </a:solidFill>
                        <a:effectLst/>
                        <a:latin typeface="Calibri" panose="020F0502020204030204" pitchFamily="34" charset="0"/>
                        <a:ea typeface="+mn-ea"/>
                        <a:cs typeface="Calibri" panose="020F0502020204030204" pitchFamily="34" charset="0"/>
                      </a:endParaRPr>
                    </a:p>
                    <a:p>
                      <a:pPr lvl="1"/>
                      <a:r>
                        <a:rPr lang="en-GB" sz="900" kern="1200" dirty="0">
                          <a:solidFill>
                            <a:schemeClr val="tx1"/>
                          </a:solidFill>
                          <a:effectLst/>
                          <a:latin typeface="Calibri" panose="020F0502020204030204" pitchFamily="34" charset="0"/>
                          <a:ea typeface="+mn-ea"/>
                          <a:cs typeface="Calibri" panose="020F0502020204030204" pitchFamily="34" charset="0"/>
                        </a:rPr>
                        <a:t>1526 – Delay with defect as issue relates to how validation is done in CMS – further investigation is required.</a:t>
                      </a:r>
                    </a:p>
                    <a:p>
                      <a:pPr lvl="1"/>
                      <a:endParaRPr lang="en-GB" sz="900" kern="1200" dirty="0">
                        <a:solidFill>
                          <a:schemeClr val="tx1"/>
                        </a:solidFill>
                        <a:effectLst/>
                        <a:latin typeface="Calibri" panose="020F0502020204030204" pitchFamily="34" charset="0"/>
                        <a:ea typeface="+mn-ea"/>
                        <a:cs typeface="Calibri" panose="020F0502020204030204" pitchFamily="34" charset="0"/>
                      </a:endParaRPr>
                    </a:p>
                    <a:p>
                      <a:pPr lvl="1"/>
                      <a:r>
                        <a:rPr lang="en-GB" sz="900" kern="1200" dirty="0">
                          <a:solidFill>
                            <a:schemeClr val="tx1"/>
                          </a:solidFill>
                          <a:effectLst/>
                          <a:latin typeface="Calibri" panose="020F0502020204030204" pitchFamily="34" charset="0"/>
                          <a:ea typeface="+mn-ea"/>
                          <a:cs typeface="Calibri" panose="020F0502020204030204" pitchFamily="34" charset="0"/>
                        </a:rPr>
                        <a:t>61159 – Defect is linked to another defect (1502) that needs to be deployed before fix can be completed for 61159.</a:t>
                      </a:r>
                    </a:p>
                    <a:p>
                      <a:pPr lvl="0"/>
                      <a:endParaRPr lang="en-US" sz="900" kern="1200" dirty="0">
                        <a:solidFill>
                          <a:schemeClr val="tx1"/>
                        </a:solidFill>
                        <a:effectLst/>
                        <a:latin typeface="Calibri" panose="020F0502020204030204" pitchFamily="34" charset="0"/>
                        <a:ea typeface="+mn-ea"/>
                        <a:cs typeface="Calibri" panose="020F0502020204030204" pitchFamily="34" charset="0"/>
                      </a:endParaRPr>
                    </a:p>
                    <a:p>
                      <a:pPr lvl="0"/>
                      <a:endParaRPr lang="en-GB" sz="900" dirty="0">
                        <a:effectLst/>
                        <a:latin typeface="Calibri" panose="020F0502020204030204" pitchFamily="34" charset="0"/>
                        <a:ea typeface="Calibri" panose="020F0502020204030204" pitchFamily="34" charset="0"/>
                        <a:cs typeface="Calibri" panose="020F0502020204030204" pitchFamily="34" charset="0"/>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9" name="Picture 2" descr="C:\Users\alex.stuart\OneDrive - Xoserve Limited\PowerPoint Icons\Business Blue\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666" y="503621"/>
            <a:ext cx="558557" cy="558557"/>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txBox="1">
            <a:spLocks/>
          </p:cNvSpPr>
          <p:nvPr/>
        </p:nvSpPr>
        <p:spPr>
          <a:xfrm>
            <a:off x="1625616" y="477173"/>
            <a:ext cx="4349885" cy="876785"/>
          </a:xfrm>
          <a:prstGeom prst="rect">
            <a:avLst/>
          </a:prstGeom>
        </p:spPr>
        <p:txBody>
          <a:bodyPr vert="horz" lIns="91440" tIns="45720" rIns="91440" bIns="45720" rtlCol="0" anchor="t">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1200" dirty="0">
                <a:solidFill>
                  <a:schemeClr val="tx1"/>
                </a:solidFill>
              </a:rPr>
              <a:t>14 open ASP/AML related defects as of 6</a:t>
            </a:r>
            <a:r>
              <a:rPr lang="en-GB" sz="1200" baseline="30000" dirty="0">
                <a:solidFill>
                  <a:schemeClr val="tx1"/>
                </a:solidFill>
              </a:rPr>
              <a:t>th</a:t>
            </a:r>
            <a:r>
              <a:rPr lang="en-GB" sz="1200" dirty="0">
                <a:solidFill>
                  <a:schemeClr val="tx1"/>
                </a:solidFill>
              </a:rPr>
              <a:t> May 2020</a:t>
            </a:r>
          </a:p>
          <a:p>
            <a:r>
              <a:rPr lang="en-GB" sz="1000" dirty="0">
                <a:solidFill>
                  <a:schemeClr val="tx1"/>
                </a:solidFill>
              </a:rPr>
              <a:t>(10 defects open at last month’s update)</a:t>
            </a:r>
          </a:p>
          <a:p>
            <a:endParaRPr lang="en-GB" sz="1000" dirty="0">
              <a:solidFill>
                <a:schemeClr val="tx1"/>
              </a:solidFill>
            </a:endParaRPr>
          </a:p>
        </p:txBody>
      </p:sp>
      <p:sp>
        <p:nvSpPr>
          <p:cNvPr id="4" name="Rectangle 1">
            <a:extLst>
              <a:ext uri="{FF2B5EF4-FFF2-40B4-BE49-F238E27FC236}">
                <a16:creationId xmlns:a16="http://schemas.microsoft.com/office/drawing/2014/main" id="{32010AE0-3C51-428F-AC83-44AF3792E126}"/>
              </a:ext>
            </a:extLst>
          </p:cNvPr>
          <p:cNvSpPr>
            <a:spLocks noChangeArrowheads="1"/>
          </p:cNvSpPr>
          <p:nvPr/>
        </p:nvSpPr>
        <p:spPr bwMode="auto">
          <a:xfrm>
            <a:off x="196326" y="915566"/>
            <a:ext cx="1027979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6" name="Rectangle 1">
            <a:extLst>
              <a:ext uri="{FF2B5EF4-FFF2-40B4-BE49-F238E27FC236}">
                <a16:creationId xmlns:a16="http://schemas.microsoft.com/office/drawing/2014/main" id="{7197D5A0-B879-41FE-809D-9DBEEEBDB8D7}"/>
              </a:ext>
            </a:extLst>
          </p:cNvPr>
          <p:cNvSpPr>
            <a:spLocks noChangeArrowheads="1"/>
          </p:cNvSpPr>
          <p:nvPr/>
        </p:nvSpPr>
        <p:spPr bwMode="auto">
          <a:xfrm>
            <a:off x="286703" y="1058863"/>
            <a:ext cx="96603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0" name="Rectangle 1">
            <a:extLst>
              <a:ext uri="{FF2B5EF4-FFF2-40B4-BE49-F238E27FC236}">
                <a16:creationId xmlns:a16="http://schemas.microsoft.com/office/drawing/2014/main" id="{8959825A-BA05-4C3C-916F-7616831AF917}"/>
              </a:ext>
            </a:extLst>
          </p:cNvPr>
          <p:cNvSpPr>
            <a:spLocks noChangeArrowheads="1"/>
          </p:cNvSpPr>
          <p:nvPr/>
        </p:nvSpPr>
        <p:spPr bwMode="auto">
          <a:xfrm>
            <a:off x="195398" y="155695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Table 2">
            <a:extLst>
              <a:ext uri="{FF2B5EF4-FFF2-40B4-BE49-F238E27FC236}">
                <a16:creationId xmlns:a16="http://schemas.microsoft.com/office/drawing/2014/main" id="{C6BB861E-B0CE-48F7-B512-F5965A181B85}"/>
              </a:ext>
            </a:extLst>
          </p:cNvPr>
          <p:cNvGraphicFramePr>
            <a:graphicFrameLocks noGrp="1"/>
          </p:cNvGraphicFramePr>
          <p:nvPr>
            <p:extLst>
              <p:ext uri="{D42A27DB-BD31-4B8C-83A1-F6EECF244321}">
                <p14:modId xmlns:p14="http://schemas.microsoft.com/office/powerpoint/2010/main" val="4260698177"/>
              </p:ext>
            </p:extLst>
          </p:nvPr>
        </p:nvGraphicFramePr>
        <p:xfrm>
          <a:off x="195398" y="1130973"/>
          <a:ext cx="6206330" cy="3683134"/>
        </p:xfrm>
        <a:graphic>
          <a:graphicData uri="http://schemas.openxmlformats.org/drawingml/2006/table">
            <a:tbl>
              <a:tblPr firstRow="1" firstCol="1" bandRow="1">
                <a:tableStyleId>{5C22544A-7EE6-4342-B048-85BDC9FD1C3A}</a:tableStyleId>
              </a:tblPr>
              <a:tblGrid>
                <a:gridCol w="545590">
                  <a:extLst>
                    <a:ext uri="{9D8B030D-6E8A-4147-A177-3AD203B41FA5}">
                      <a16:colId xmlns:a16="http://schemas.microsoft.com/office/drawing/2014/main" val="3159118516"/>
                    </a:ext>
                  </a:extLst>
                </a:gridCol>
                <a:gridCol w="3494138">
                  <a:extLst>
                    <a:ext uri="{9D8B030D-6E8A-4147-A177-3AD203B41FA5}">
                      <a16:colId xmlns:a16="http://schemas.microsoft.com/office/drawing/2014/main" val="4246546859"/>
                    </a:ext>
                  </a:extLst>
                </a:gridCol>
                <a:gridCol w="631268">
                  <a:extLst>
                    <a:ext uri="{9D8B030D-6E8A-4147-A177-3AD203B41FA5}">
                      <a16:colId xmlns:a16="http://schemas.microsoft.com/office/drawing/2014/main" val="3006769062"/>
                    </a:ext>
                  </a:extLst>
                </a:gridCol>
                <a:gridCol w="767667">
                  <a:extLst>
                    <a:ext uri="{9D8B030D-6E8A-4147-A177-3AD203B41FA5}">
                      <a16:colId xmlns:a16="http://schemas.microsoft.com/office/drawing/2014/main" val="1882427497"/>
                    </a:ext>
                  </a:extLst>
                </a:gridCol>
                <a:gridCol w="767667">
                  <a:extLst>
                    <a:ext uri="{9D8B030D-6E8A-4147-A177-3AD203B41FA5}">
                      <a16:colId xmlns:a16="http://schemas.microsoft.com/office/drawing/2014/main" val="1741787067"/>
                    </a:ext>
                  </a:extLst>
                </a:gridCol>
              </a:tblGrid>
              <a:tr h="173224">
                <a:tc>
                  <a:txBody>
                    <a:bodyPr/>
                    <a:lstStyle/>
                    <a:p>
                      <a:pPr algn="ctr">
                        <a:spcAft>
                          <a:spcPts val="0"/>
                        </a:spcAft>
                      </a:pPr>
                      <a:r>
                        <a:rPr lang="en-GB" sz="600">
                          <a:effectLst/>
                        </a:rPr>
                        <a:t>Defect ID</a:t>
                      </a:r>
                      <a:endParaRPr lang="en-GB" sz="600">
                        <a:effectLst/>
                        <a:latin typeface="Calibri" panose="020F0502020204030204" pitchFamily="34" charset="0"/>
                        <a:ea typeface="Calibri" panose="020F0502020204030204" pitchFamily="34" charset="0"/>
                      </a:endParaRPr>
                    </a:p>
                  </a:txBody>
                  <a:tcPr marL="35432" marR="35432" marT="0" marB="0"/>
                </a:tc>
                <a:tc>
                  <a:txBody>
                    <a:bodyPr/>
                    <a:lstStyle/>
                    <a:p>
                      <a:pPr algn="ctr">
                        <a:spcAft>
                          <a:spcPts val="0"/>
                        </a:spcAft>
                      </a:pPr>
                      <a:r>
                        <a:rPr lang="en-GB" sz="600">
                          <a:effectLst/>
                        </a:rPr>
                        <a:t>Defect Title</a:t>
                      </a:r>
                      <a:endParaRPr lang="en-GB" sz="600">
                        <a:effectLst/>
                        <a:latin typeface="Calibri" panose="020F0502020204030204" pitchFamily="34" charset="0"/>
                        <a:ea typeface="Calibri" panose="020F0502020204030204" pitchFamily="34" charset="0"/>
                      </a:endParaRPr>
                    </a:p>
                  </a:txBody>
                  <a:tcPr marL="35432" marR="35432" marT="0" marB="0"/>
                </a:tc>
                <a:tc>
                  <a:txBody>
                    <a:bodyPr/>
                    <a:lstStyle/>
                    <a:p>
                      <a:pPr algn="ctr">
                        <a:spcAft>
                          <a:spcPts val="0"/>
                        </a:spcAft>
                      </a:pPr>
                      <a:r>
                        <a:rPr lang="en-GB" sz="600" dirty="0">
                          <a:effectLst/>
                        </a:rPr>
                        <a:t>Date Detected</a:t>
                      </a:r>
                      <a:endParaRPr lang="en-GB" sz="600" dirty="0">
                        <a:effectLst/>
                        <a:latin typeface="Calibri" panose="020F0502020204030204" pitchFamily="34" charset="0"/>
                        <a:ea typeface="Calibri" panose="020F0502020204030204" pitchFamily="34" charset="0"/>
                      </a:endParaRPr>
                    </a:p>
                  </a:txBody>
                  <a:tcPr marL="35432" marR="35432" marT="0" marB="0"/>
                </a:tc>
                <a:tc>
                  <a:txBody>
                    <a:bodyPr/>
                    <a:lstStyle/>
                    <a:p>
                      <a:pPr algn="ctr">
                        <a:spcAft>
                          <a:spcPts val="0"/>
                        </a:spcAft>
                      </a:pPr>
                      <a:r>
                        <a:rPr lang="en-GB" sz="600">
                          <a:effectLst/>
                        </a:rPr>
                        <a:t>Target Fix Date</a:t>
                      </a:r>
                      <a:endParaRPr lang="en-GB" sz="600">
                        <a:effectLst/>
                        <a:latin typeface="Calibri" panose="020F0502020204030204" pitchFamily="34" charset="0"/>
                        <a:ea typeface="Calibri" panose="020F0502020204030204" pitchFamily="34" charset="0"/>
                      </a:endParaRPr>
                    </a:p>
                  </a:txBody>
                  <a:tcPr marL="35432" marR="35432" marT="0" marB="0"/>
                </a:tc>
                <a:tc>
                  <a:txBody>
                    <a:bodyPr/>
                    <a:lstStyle/>
                    <a:p>
                      <a:pPr algn="ctr">
                        <a:spcAft>
                          <a:spcPts val="0"/>
                        </a:spcAft>
                      </a:pPr>
                      <a:r>
                        <a:rPr lang="en-GB" sz="600">
                          <a:effectLst/>
                        </a:rPr>
                        <a:t>SLA Resolution Date</a:t>
                      </a:r>
                      <a:endParaRPr lang="en-GB" sz="600">
                        <a:effectLst/>
                        <a:latin typeface="Calibri" panose="020F0502020204030204" pitchFamily="34" charset="0"/>
                        <a:ea typeface="Calibri" panose="020F0502020204030204" pitchFamily="34" charset="0"/>
                      </a:endParaRPr>
                    </a:p>
                  </a:txBody>
                  <a:tcPr marL="35432" marR="35432" marT="0" marB="0"/>
                </a:tc>
                <a:extLst>
                  <a:ext uri="{0D108BD9-81ED-4DB2-BD59-A6C34878D82A}">
                    <a16:rowId xmlns:a16="http://schemas.microsoft.com/office/drawing/2014/main" val="662120533"/>
                  </a:ext>
                </a:extLst>
              </a:tr>
              <a:tr h="259837">
                <a:tc>
                  <a:txBody>
                    <a:bodyPr/>
                    <a:lstStyle/>
                    <a:p>
                      <a:pPr algn="ctr">
                        <a:spcAft>
                          <a:spcPts val="0"/>
                        </a:spcAft>
                      </a:pPr>
                      <a:r>
                        <a:rPr lang="en-GB" sz="600">
                          <a:effectLst/>
                        </a:rPr>
                        <a:t>1458</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Issue with class 3 read upload process - Non-opening read is inserted between two reads through UBR process and next read has a TTZ of 1, volume is calculated incorrectly through UBR process</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13/09/2019</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08/05/2020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06/12/2019</a:t>
                      </a:r>
                      <a:endParaRPr lang="en-GB" sz="600">
                        <a:effectLst/>
                        <a:latin typeface="Calibri" panose="020F0502020204030204" pitchFamily="34" charset="0"/>
                        <a:ea typeface="Calibri" panose="020F0502020204030204" pitchFamily="34" charset="0"/>
                      </a:endParaRPr>
                    </a:p>
                  </a:txBody>
                  <a:tcPr marL="35432" marR="35432" marT="0" marB="0" anchor="ctr"/>
                </a:tc>
                <a:extLst>
                  <a:ext uri="{0D108BD9-81ED-4DB2-BD59-A6C34878D82A}">
                    <a16:rowId xmlns:a16="http://schemas.microsoft.com/office/drawing/2014/main" val="4159336828"/>
                  </a:ext>
                </a:extLst>
              </a:tr>
              <a:tr h="360556">
                <a:tc>
                  <a:txBody>
                    <a:bodyPr/>
                    <a:lstStyle/>
                    <a:p>
                      <a:pPr algn="ctr">
                        <a:spcAft>
                          <a:spcPts val="0"/>
                        </a:spcAft>
                      </a:pPr>
                      <a:r>
                        <a:rPr lang="en-GB" sz="600">
                          <a:effectLst/>
                        </a:rPr>
                        <a:t>1513</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MR15 exception not created when the variance volume was negative but total volumes was positive and vice versa</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17/12/2019</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TBC</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06/03/2020</a:t>
                      </a:r>
                      <a:endParaRPr lang="en-GB" sz="600">
                        <a:effectLst/>
                        <a:latin typeface="Calibri" panose="020F0502020204030204" pitchFamily="34" charset="0"/>
                        <a:ea typeface="Calibri" panose="020F0502020204030204" pitchFamily="34" charset="0"/>
                      </a:endParaRPr>
                    </a:p>
                  </a:txBody>
                  <a:tcPr marL="35432" marR="35432" marT="0" marB="0" anchor="ctr"/>
                </a:tc>
                <a:extLst>
                  <a:ext uri="{0D108BD9-81ED-4DB2-BD59-A6C34878D82A}">
                    <a16:rowId xmlns:a16="http://schemas.microsoft.com/office/drawing/2014/main" val="1672189168"/>
                  </a:ext>
                </a:extLst>
              </a:tr>
              <a:tr h="238184">
                <a:tc>
                  <a:txBody>
                    <a:bodyPr/>
                    <a:lstStyle/>
                    <a:p>
                      <a:pPr algn="ctr">
                        <a:spcAft>
                          <a:spcPts val="0"/>
                        </a:spcAft>
                      </a:pPr>
                      <a:r>
                        <a:rPr lang="en-GB" sz="600">
                          <a:effectLst/>
                        </a:rPr>
                        <a:t>1520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Incorrect Volume in SAP due to multiple check read processing on same day in incorrect sequence</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07/01/2020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TBC</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06/03/2020</a:t>
                      </a:r>
                      <a:endParaRPr lang="en-GB" sz="600">
                        <a:effectLst/>
                        <a:latin typeface="Calibri" panose="020F0502020204030204" pitchFamily="34" charset="0"/>
                        <a:ea typeface="Calibri" panose="020F0502020204030204" pitchFamily="34" charset="0"/>
                      </a:endParaRPr>
                    </a:p>
                  </a:txBody>
                  <a:tcPr marL="35432" marR="35432" marT="0" marB="0" anchor="ctr"/>
                </a:tc>
                <a:extLst>
                  <a:ext uri="{0D108BD9-81ED-4DB2-BD59-A6C34878D82A}">
                    <a16:rowId xmlns:a16="http://schemas.microsoft.com/office/drawing/2014/main" val="3406602108"/>
                  </a:ext>
                </a:extLst>
              </a:tr>
              <a:tr h="238184">
                <a:tc>
                  <a:txBody>
                    <a:bodyPr/>
                    <a:lstStyle/>
                    <a:p>
                      <a:pPr algn="ctr">
                        <a:spcAft>
                          <a:spcPts val="0"/>
                        </a:spcAft>
                      </a:pPr>
                      <a:r>
                        <a:rPr lang="en-GB" sz="600">
                          <a:effectLst/>
                        </a:rPr>
                        <a:t>1522</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ASP Merged File &amp; Prime Meters</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09/01/2020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08/05/2020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06/03/2020</a:t>
                      </a:r>
                      <a:endParaRPr lang="en-GB" sz="600">
                        <a:effectLst/>
                        <a:latin typeface="Calibri" panose="020F0502020204030204" pitchFamily="34" charset="0"/>
                        <a:ea typeface="Calibri" panose="020F0502020204030204" pitchFamily="34" charset="0"/>
                      </a:endParaRPr>
                    </a:p>
                  </a:txBody>
                  <a:tcPr marL="35432" marR="35432" marT="0" marB="0" anchor="ctr"/>
                </a:tc>
                <a:extLst>
                  <a:ext uri="{0D108BD9-81ED-4DB2-BD59-A6C34878D82A}">
                    <a16:rowId xmlns:a16="http://schemas.microsoft.com/office/drawing/2014/main" val="576471681"/>
                  </a:ext>
                </a:extLst>
              </a:tr>
              <a:tr h="238184">
                <a:tc>
                  <a:txBody>
                    <a:bodyPr/>
                    <a:lstStyle/>
                    <a:p>
                      <a:pPr algn="ctr">
                        <a:spcAft>
                          <a:spcPts val="0"/>
                        </a:spcAft>
                      </a:pPr>
                      <a:r>
                        <a:rPr lang="en-GB" sz="600">
                          <a:effectLst/>
                        </a:rPr>
                        <a:t>1526</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Incorrect volume sent to CMS from retrieve adjustment details service for class 4 sites</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10/01/2020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06/03/2020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03/04/2020</a:t>
                      </a:r>
                      <a:endParaRPr lang="en-GB" sz="600">
                        <a:effectLst/>
                        <a:latin typeface="Calibri" panose="020F0502020204030204" pitchFamily="34" charset="0"/>
                        <a:ea typeface="Calibri" panose="020F0502020204030204" pitchFamily="34" charset="0"/>
                      </a:endParaRPr>
                    </a:p>
                  </a:txBody>
                  <a:tcPr marL="35432" marR="35432" marT="0" marB="0" anchor="ctr"/>
                </a:tc>
                <a:extLst>
                  <a:ext uri="{0D108BD9-81ED-4DB2-BD59-A6C34878D82A}">
                    <a16:rowId xmlns:a16="http://schemas.microsoft.com/office/drawing/2014/main" val="4099859179"/>
                  </a:ext>
                </a:extLst>
              </a:tr>
              <a:tr h="238184">
                <a:tc>
                  <a:txBody>
                    <a:bodyPr/>
                    <a:lstStyle/>
                    <a:p>
                      <a:pPr algn="ctr">
                        <a:spcAft>
                          <a:spcPts val="0"/>
                        </a:spcAft>
                      </a:pPr>
                      <a:r>
                        <a:rPr lang="en-GB" sz="600">
                          <a:effectLst/>
                        </a:rPr>
                        <a:t>61159</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Class change from 4 to 1 not updating total check to check volume and energy against MRD </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24/01/2020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27/03/2020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03/04/2020</a:t>
                      </a:r>
                      <a:endParaRPr lang="en-GB" sz="600">
                        <a:effectLst/>
                        <a:latin typeface="Calibri" panose="020F0502020204030204" pitchFamily="34" charset="0"/>
                        <a:ea typeface="Calibri" panose="020F0502020204030204" pitchFamily="34" charset="0"/>
                      </a:endParaRPr>
                    </a:p>
                  </a:txBody>
                  <a:tcPr marL="35432" marR="35432" marT="0" marB="0" anchor="ctr"/>
                </a:tc>
                <a:extLst>
                  <a:ext uri="{0D108BD9-81ED-4DB2-BD59-A6C34878D82A}">
                    <a16:rowId xmlns:a16="http://schemas.microsoft.com/office/drawing/2014/main" val="2454052195"/>
                  </a:ext>
                </a:extLst>
              </a:tr>
              <a:tr h="238184">
                <a:tc>
                  <a:txBody>
                    <a:bodyPr/>
                    <a:lstStyle/>
                    <a:p>
                      <a:pPr algn="ctr">
                        <a:spcAft>
                          <a:spcPts val="0"/>
                        </a:spcAft>
                      </a:pPr>
                      <a:r>
                        <a:rPr lang="en-GB" sz="600">
                          <a:effectLst/>
                        </a:rPr>
                        <a:t>61452</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Rec is not happening for Prime and sub site when there is RGMA or class change or shipper transfer estimated read</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19/02/2020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08/05/2020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08/05/2020</a:t>
                      </a:r>
                      <a:endParaRPr lang="en-GB" sz="600">
                        <a:effectLst/>
                        <a:latin typeface="Calibri" panose="020F0502020204030204" pitchFamily="34" charset="0"/>
                        <a:ea typeface="Calibri" panose="020F0502020204030204" pitchFamily="34" charset="0"/>
                      </a:endParaRPr>
                    </a:p>
                  </a:txBody>
                  <a:tcPr marL="35432" marR="35432" marT="0" marB="0" anchor="ctr"/>
                </a:tc>
                <a:extLst>
                  <a:ext uri="{0D108BD9-81ED-4DB2-BD59-A6C34878D82A}">
                    <a16:rowId xmlns:a16="http://schemas.microsoft.com/office/drawing/2014/main" val="1201970404"/>
                  </a:ext>
                </a:extLst>
              </a:tr>
              <a:tr h="259837">
                <a:tc>
                  <a:txBody>
                    <a:bodyPr/>
                    <a:lstStyle/>
                    <a:p>
                      <a:pPr algn="ctr">
                        <a:spcAft>
                          <a:spcPts val="0"/>
                        </a:spcAft>
                      </a:pPr>
                      <a:r>
                        <a:rPr lang="en-GB" sz="600">
                          <a:effectLst/>
                        </a:rPr>
                        <a:t>61423</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Issue in Reconciliation for Prime Sub sites : Total deemed volume and total deemed energy is populated incorrectly in case of Read replacement and read insertion scenario</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19/02/2020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08/05/2020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08/05/2020</a:t>
                      </a:r>
                      <a:endParaRPr lang="en-GB" sz="600">
                        <a:effectLst/>
                        <a:latin typeface="Calibri" panose="020F0502020204030204" pitchFamily="34" charset="0"/>
                        <a:ea typeface="Calibri" panose="020F0502020204030204" pitchFamily="34" charset="0"/>
                      </a:endParaRPr>
                    </a:p>
                  </a:txBody>
                  <a:tcPr marL="35432" marR="35432" marT="0" marB="0" anchor="ctr"/>
                </a:tc>
                <a:extLst>
                  <a:ext uri="{0D108BD9-81ED-4DB2-BD59-A6C34878D82A}">
                    <a16:rowId xmlns:a16="http://schemas.microsoft.com/office/drawing/2014/main" val="3767542564"/>
                  </a:ext>
                </a:extLst>
              </a:tr>
              <a:tr h="238184">
                <a:tc>
                  <a:txBody>
                    <a:bodyPr/>
                    <a:lstStyle/>
                    <a:p>
                      <a:pPr algn="ctr">
                        <a:spcAft>
                          <a:spcPts val="0"/>
                        </a:spcAft>
                      </a:pPr>
                      <a:r>
                        <a:rPr lang="en-GB" sz="600">
                          <a:effectLst/>
                        </a:rPr>
                        <a:t>61896</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High Value rec report is not displaying data properly and requires some code changes</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20/03/2020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27/04/2020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05/06/2020</a:t>
                      </a:r>
                      <a:endParaRPr lang="en-GB" sz="600">
                        <a:effectLst/>
                        <a:latin typeface="Calibri" panose="020F0502020204030204" pitchFamily="34" charset="0"/>
                        <a:ea typeface="Calibri" panose="020F0502020204030204" pitchFamily="34" charset="0"/>
                      </a:endParaRPr>
                    </a:p>
                  </a:txBody>
                  <a:tcPr marL="35432" marR="35432" marT="0" marB="0" anchor="ctr"/>
                </a:tc>
                <a:extLst>
                  <a:ext uri="{0D108BD9-81ED-4DB2-BD59-A6C34878D82A}">
                    <a16:rowId xmlns:a16="http://schemas.microsoft.com/office/drawing/2014/main" val="2847588208"/>
                  </a:ext>
                </a:extLst>
              </a:tr>
              <a:tr h="238184">
                <a:tc>
                  <a:txBody>
                    <a:bodyPr/>
                    <a:lstStyle/>
                    <a:p>
                      <a:pPr algn="ctr">
                        <a:spcAft>
                          <a:spcPts val="0"/>
                        </a:spcAft>
                      </a:pPr>
                      <a:r>
                        <a:rPr lang="en-GB" sz="600">
                          <a:effectLst/>
                        </a:rPr>
                        <a:t>61941</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Check to Check rec is not happening for a particular MPRN</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25/03/2020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30/04/2020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05/06/2020</a:t>
                      </a:r>
                      <a:endParaRPr lang="en-GB" sz="600">
                        <a:effectLst/>
                        <a:latin typeface="Calibri" panose="020F0502020204030204" pitchFamily="34" charset="0"/>
                        <a:ea typeface="Calibri" panose="020F0502020204030204" pitchFamily="34" charset="0"/>
                      </a:endParaRPr>
                    </a:p>
                  </a:txBody>
                  <a:tcPr marL="35432" marR="35432" marT="0" marB="0" anchor="ctr"/>
                </a:tc>
                <a:extLst>
                  <a:ext uri="{0D108BD9-81ED-4DB2-BD59-A6C34878D82A}">
                    <a16:rowId xmlns:a16="http://schemas.microsoft.com/office/drawing/2014/main" val="1070111735"/>
                  </a:ext>
                </a:extLst>
              </a:tr>
              <a:tr h="238184">
                <a:tc>
                  <a:txBody>
                    <a:bodyPr/>
                    <a:lstStyle/>
                    <a:p>
                      <a:pPr algn="ctr">
                        <a:spcAft>
                          <a:spcPts val="0"/>
                        </a:spcAft>
                      </a:pPr>
                      <a:r>
                        <a:rPr lang="en-GB" sz="600">
                          <a:effectLst/>
                        </a:rPr>
                        <a:t>62028</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Replacement read for inactive read should be rejected.</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01/04/2020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05/06/2020</a:t>
                      </a:r>
                      <a:endParaRPr lang="en-GB" sz="600">
                        <a:effectLst/>
                        <a:latin typeface="Calibri" panose="020F0502020204030204" pitchFamily="34" charset="0"/>
                        <a:ea typeface="Calibri" panose="020F0502020204030204" pitchFamily="34" charset="0"/>
                      </a:endParaRPr>
                    </a:p>
                  </a:txBody>
                  <a:tcPr marL="35432" marR="35432" marT="0" marB="0"/>
                </a:tc>
                <a:tc>
                  <a:txBody>
                    <a:bodyPr/>
                    <a:lstStyle/>
                    <a:p>
                      <a:pPr algn="ctr">
                        <a:spcAft>
                          <a:spcPts val="0"/>
                        </a:spcAft>
                      </a:pPr>
                      <a:r>
                        <a:rPr lang="en-GB" sz="600">
                          <a:effectLst/>
                        </a:rPr>
                        <a:t>05/06/2020</a:t>
                      </a:r>
                      <a:endParaRPr lang="en-GB" sz="600">
                        <a:effectLst/>
                        <a:latin typeface="Calibri" panose="020F0502020204030204" pitchFamily="34" charset="0"/>
                        <a:ea typeface="Calibri" panose="020F0502020204030204" pitchFamily="34" charset="0"/>
                      </a:endParaRPr>
                    </a:p>
                  </a:txBody>
                  <a:tcPr marL="35432" marR="35432" marT="0" marB="0"/>
                </a:tc>
                <a:extLst>
                  <a:ext uri="{0D108BD9-81ED-4DB2-BD59-A6C34878D82A}">
                    <a16:rowId xmlns:a16="http://schemas.microsoft.com/office/drawing/2014/main" val="474508308"/>
                  </a:ext>
                </a:extLst>
              </a:tr>
              <a:tr h="238184">
                <a:tc>
                  <a:txBody>
                    <a:bodyPr/>
                    <a:lstStyle/>
                    <a:p>
                      <a:pPr algn="ctr">
                        <a:spcAft>
                          <a:spcPts val="0"/>
                        </a:spcAft>
                      </a:pPr>
                      <a:r>
                        <a:rPr lang="en-GB" sz="600">
                          <a:effectLst/>
                        </a:rPr>
                        <a:t>62060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The cyclical read received with read on class change end date should be made inactive to avoid issues with rec</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03/04/2020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05/06/2020</a:t>
                      </a:r>
                      <a:endParaRPr lang="en-GB" sz="600">
                        <a:effectLst/>
                        <a:latin typeface="Calibri" panose="020F0502020204030204" pitchFamily="34" charset="0"/>
                        <a:ea typeface="Calibri" panose="020F0502020204030204" pitchFamily="34" charset="0"/>
                      </a:endParaRPr>
                    </a:p>
                  </a:txBody>
                  <a:tcPr marL="35432" marR="35432" marT="0" marB="0"/>
                </a:tc>
                <a:tc>
                  <a:txBody>
                    <a:bodyPr/>
                    <a:lstStyle/>
                    <a:p>
                      <a:pPr algn="ctr">
                        <a:spcAft>
                          <a:spcPts val="0"/>
                        </a:spcAft>
                      </a:pPr>
                      <a:r>
                        <a:rPr lang="en-GB" sz="600">
                          <a:effectLst/>
                        </a:rPr>
                        <a:t>05/06/2020</a:t>
                      </a:r>
                      <a:endParaRPr lang="en-GB" sz="600">
                        <a:effectLst/>
                        <a:latin typeface="Calibri" panose="020F0502020204030204" pitchFamily="34" charset="0"/>
                        <a:ea typeface="Calibri" panose="020F0502020204030204" pitchFamily="34" charset="0"/>
                      </a:endParaRPr>
                    </a:p>
                  </a:txBody>
                  <a:tcPr marL="35432" marR="35432" marT="0" marB="0"/>
                </a:tc>
                <a:extLst>
                  <a:ext uri="{0D108BD9-81ED-4DB2-BD59-A6C34878D82A}">
                    <a16:rowId xmlns:a16="http://schemas.microsoft.com/office/drawing/2014/main" val="3432767401"/>
                  </a:ext>
                </a:extLst>
              </a:tr>
              <a:tr h="238184">
                <a:tc>
                  <a:txBody>
                    <a:bodyPr/>
                    <a:lstStyle/>
                    <a:p>
                      <a:pPr algn="ctr">
                        <a:spcAft>
                          <a:spcPts val="0"/>
                        </a:spcAft>
                      </a:pPr>
                      <a:r>
                        <a:rPr lang="en-GB" sz="600">
                          <a:effectLst/>
                        </a:rPr>
                        <a:t>62134</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NDM Replacement read – The forward reconciliation is updating an incorrect volume against billable order (RR-02)</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08/04/2020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05/06/2020</a:t>
                      </a:r>
                      <a:endParaRPr lang="en-GB" sz="600">
                        <a:effectLst/>
                        <a:latin typeface="Calibri" panose="020F0502020204030204" pitchFamily="34" charset="0"/>
                        <a:ea typeface="Calibri" panose="020F0502020204030204" pitchFamily="34" charset="0"/>
                      </a:endParaRPr>
                    </a:p>
                  </a:txBody>
                  <a:tcPr marL="35432" marR="35432" marT="0" marB="0"/>
                </a:tc>
                <a:tc>
                  <a:txBody>
                    <a:bodyPr/>
                    <a:lstStyle/>
                    <a:p>
                      <a:pPr algn="ctr">
                        <a:spcAft>
                          <a:spcPts val="0"/>
                        </a:spcAft>
                      </a:pPr>
                      <a:r>
                        <a:rPr lang="en-GB" sz="600">
                          <a:effectLst/>
                        </a:rPr>
                        <a:t>05/06/2020</a:t>
                      </a:r>
                      <a:endParaRPr lang="en-GB" sz="600">
                        <a:effectLst/>
                        <a:latin typeface="Calibri" panose="020F0502020204030204" pitchFamily="34" charset="0"/>
                        <a:ea typeface="Calibri" panose="020F0502020204030204" pitchFamily="34" charset="0"/>
                      </a:endParaRPr>
                    </a:p>
                  </a:txBody>
                  <a:tcPr marL="35432" marR="35432" marT="0" marB="0"/>
                </a:tc>
                <a:extLst>
                  <a:ext uri="{0D108BD9-81ED-4DB2-BD59-A6C34878D82A}">
                    <a16:rowId xmlns:a16="http://schemas.microsoft.com/office/drawing/2014/main" val="1402116365"/>
                  </a:ext>
                </a:extLst>
              </a:tr>
              <a:tr h="238184">
                <a:tc>
                  <a:txBody>
                    <a:bodyPr/>
                    <a:lstStyle/>
                    <a:p>
                      <a:pPr algn="ctr">
                        <a:spcAft>
                          <a:spcPts val="0"/>
                        </a:spcAft>
                      </a:pPr>
                      <a:r>
                        <a:rPr lang="en-GB" sz="600">
                          <a:effectLst/>
                        </a:rPr>
                        <a:t>62178</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dirty="0">
                          <a:effectLst/>
                        </a:rPr>
                        <a:t>MR19 exception needs to be created in cases where profiles upload results in errors</a:t>
                      </a:r>
                      <a:endParaRPr lang="en-GB" sz="600" dirty="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16/04/2020</a:t>
                      </a:r>
                      <a:endParaRPr lang="en-GB" sz="600">
                        <a:effectLst/>
                        <a:latin typeface="Calibri" panose="020F0502020204030204" pitchFamily="34" charset="0"/>
                        <a:ea typeface="Calibri" panose="020F0502020204030204" pitchFamily="34" charset="0"/>
                      </a:endParaRPr>
                    </a:p>
                  </a:txBody>
                  <a:tcPr marL="35432" marR="35432" marT="0" marB="0" anchor="ctr"/>
                </a:tc>
                <a:tc>
                  <a:txBody>
                    <a:bodyPr/>
                    <a:lstStyle/>
                    <a:p>
                      <a:pPr algn="ctr">
                        <a:spcAft>
                          <a:spcPts val="0"/>
                        </a:spcAft>
                      </a:pPr>
                      <a:r>
                        <a:rPr lang="en-GB" sz="600">
                          <a:effectLst/>
                        </a:rPr>
                        <a:t> </a:t>
                      </a:r>
                    </a:p>
                    <a:p>
                      <a:pPr algn="ctr">
                        <a:spcAft>
                          <a:spcPts val="0"/>
                        </a:spcAft>
                      </a:pPr>
                      <a:r>
                        <a:rPr lang="en-GB" sz="600">
                          <a:effectLst/>
                        </a:rPr>
                        <a:t>10/07/2020</a:t>
                      </a:r>
                      <a:endParaRPr lang="en-GB" sz="600">
                        <a:effectLst/>
                        <a:latin typeface="Calibri" panose="020F0502020204030204" pitchFamily="34" charset="0"/>
                        <a:ea typeface="Calibri" panose="020F0502020204030204" pitchFamily="34" charset="0"/>
                      </a:endParaRPr>
                    </a:p>
                  </a:txBody>
                  <a:tcPr marL="35432" marR="35432" marT="0" marB="0"/>
                </a:tc>
                <a:tc>
                  <a:txBody>
                    <a:bodyPr/>
                    <a:lstStyle/>
                    <a:p>
                      <a:pPr algn="ctr">
                        <a:spcAft>
                          <a:spcPts val="0"/>
                        </a:spcAft>
                      </a:pPr>
                      <a:r>
                        <a:rPr lang="en-GB" sz="600" dirty="0">
                          <a:effectLst/>
                        </a:rPr>
                        <a:t> </a:t>
                      </a:r>
                    </a:p>
                    <a:p>
                      <a:pPr algn="ctr">
                        <a:spcAft>
                          <a:spcPts val="0"/>
                        </a:spcAft>
                      </a:pPr>
                      <a:r>
                        <a:rPr lang="en-GB" sz="600" dirty="0">
                          <a:effectLst/>
                        </a:rPr>
                        <a:t>10/07/2020</a:t>
                      </a:r>
                      <a:endParaRPr lang="en-GB" sz="600" dirty="0">
                        <a:effectLst/>
                        <a:latin typeface="Calibri" panose="020F0502020204030204" pitchFamily="34" charset="0"/>
                        <a:ea typeface="Calibri" panose="020F0502020204030204" pitchFamily="34" charset="0"/>
                      </a:endParaRPr>
                    </a:p>
                  </a:txBody>
                  <a:tcPr marL="35432" marR="35432" marT="0" marB="0"/>
                </a:tc>
                <a:extLst>
                  <a:ext uri="{0D108BD9-81ED-4DB2-BD59-A6C34878D82A}">
                    <a16:rowId xmlns:a16="http://schemas.microsoft.com/office/drawing/2014/main" val="1199848980"/>
                  </a:ext>
                </a:extLst>
              </a:tr>
            </a:tbl>
          </a:graphicData>
        </a:graphic>
      </p:graphicFrame>
      <p:sp>
        <p:nvSpPr>
          <p:cNvPr id="11" name="Rectangle 1">
            <a:extLst>
              <a:ext uri="{FF2B5EF4-FFF2-40B4-BE49-F238E27FC236}">
                <a16:creationId xmlns:a16="http://schemas.microsoft.com/office/drawing/2014/main" id="{9FD99435-DCD7-470C-9D71-7C87C7F21312}"/>
              </a:ext>
            </a:extLst>
          </p:cNvPr>
          <p:cNvSpPr>
            <a:spLocks noChangeArrowheads="1"/>
          </p:cNvSpPr>
          <p:nvPr/>
        </p:nvSpPr>
        <p:spPr bwMode="auto">
          <a:xfrm>
            <a:off x="947734" y="969987"/>
            <a:ext cx="120619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378720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792" y="195486"/>
            <a:ext cx="8507288" cy="637580"/>
          </a:xfrm>
        </p:spPr>
        <p:txBody>
          <a:bodyPr vert="horz" lIns="91440" tIns="45720" rIns="91440" bIns="45720" rtlCol="0" anchor="ctr">
            <a:normAutofit/>
          </a:bodyPr>
          <a:lstStyle/>
          <a:p>
            <a:pPr algn="l"/>
            <a:r>
              <a:rPr lang="en-GB" sz="2400" dirty="0"/>
              <a:t>MI / Reporting</a:t>
            </a:r>
          </a:p>
        </p:txBody>
      </p:sp>
      <p:graphicFrame>
        <p:nvGraphicFramePr>
          <p:cNvPr id="7" name="Table 6"/>
          <p:cNvGraphicFramePr>
            <a:graphicFrameLocks noGrp="1"/>
          </p:cNvGraphicFramePr>
          <p:nvPr>
            <p:extLst>
              <p:ext uri="{D42A27DB-BD31-4B8C-83A1-F6EECF244321}">
                <p14:modId xmlns:p14="http://schemas.microsoft.com/office/powerpoint/2010/main" val="1827696394"/>
              </p:ext>
            </p:extLst>
          </p:nvPr>
        </p:nvGraphicFramePr>
        <p:xfrm>
          <a:off x="6876256" y="483518"/>
          <a:ext cx="2088232" cy="4176466"/>
        </p:xfrm>
        <a:graphic>
          <a:graphicData uri="http://schemas.openxmlformats.org/drawingml/2006/table">
            <a:tbl>
              <a:tblPr firstRow="1" bandRow="1">
                <a:tableStyleId>{5940675A-B579-460E-94D1-54222C63F5DA}</a:tableStyleId>
              </a:tblPr>
              <a:tblGrid>
                <a:gridCol w="2088232">
                  <a:extLst>
                    <a:ext uri="{9D8B030D-6E8A-4147-A177-3AD203B41FA5}">
                      <a16:colId xmlns:a16="http://schemas.microsoft.com/office/drawing/2014/main" val="20000"/>
                    </a:ext>
                  </a:extLst>
                </a:gridCol>
              </a:tblGrid>
              <a:tr h="294167">
                <a:tc>
                  <a:txBody>
                    <a:bodyPr/>
                    <a:lstStyle/>
                    <a:p>
                      <a:r>
                        <a:rPr lang="en-GB" sz="900" b="1" dirty="0">
                          <a:solidFill>
                            <a:schemeClr val="bg1"/>
                          </a:solidFill>
                        </a:rPr>
                        <a:t>SLA</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281260">
                <a:tc>
                  <a:txBody>
                    <a:bodyPr/>
                    <a:lstStyle/>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All MPRN recs received are accounted for and valued; allocation across invoices, exceptions, exclusions and mismatches is shared at shipper level with individual shippers at the end of each invoice cycle</a:t>
                      </a:r>
                    </a:p>
                    <a:p>
                      <a:pPr marL="72000" lvl="0" indent="-72000" algn="l" defTabSz="914400" rtl="0" eaLnBrk="1" latinLnBrk="0" hangingPunct="1">
                        <a:spcAft>
                          <a:spcPts val="400"/>
                        </a:spcAft>
                        <a:buFont typeface="Arial" panose="020B0604020202020204" pitchFamily="34" charset="0"/>
                        <a:buChar char="•"/>
                      </a:pPr>
                      <a:r>
                        <a:rPr lang="en-GB" sz="700" kern="1200" dirty="0">
                          <a:solidFill>
                            <a:schemeClr val="tx1"/>
                          </a:solidFill>
                          <a:latin typeface="+mn-lt"/>
                          <a:ea typeface="+mn-ea"/>
                          <a:cs typeface="+mn-cs"/>
                        </a:rPr>
                        <a:t>Exceptions, Exclusions and mismatches are communicated within </a:t>
                      </a:r>
                      <a:r>
                        <a:rPr lang="en-GB" sz="700" b="1" kern="1200" dirty="0">
                          <a:solidFill>
                            <a:schemeClr val="tx1"/>
                          </a:solidFill>
                          <a:latin typeface="+mn-lt"/>
                          <a:ea typeface="+mn-ea"/>
                          <a:cs typeface="+mn-cs"/>
                        </a:rPr>
                        <a:t>2 business days </a:t>
                      </a:r>
                      <a:r>
                        <a:rPr lang="en-GB" sz="700" kern="1200" dirty="0">
                          <a:solidFill>
                            <a:schemeClr val="tx1"/>
                          </a:solidFill>
                          <a:latin typeface="+mn-lt"/>
                          <a:ea typeface="+mn-ea"/>
                          <a:cs typeface="+mn-cs"/>
                        </a:rPr>
                        <a:t>following  invoice receipt. </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1"/>
                  </a:ext>
                </a:extLst>
              </a:tr>
              <a:tr h="274556">
                <a:tc>
                  <a:txBody>
                    <a:bodyPr/>
                    <a:lstStyle/>
                    <a:p>
                      <a:pPr marL="0" algn="l" defTabSz="914400" rtl="0" eaLnBrk="1" latinLnBrk="0" hangingPunct="1"/>
                      <a:r>
                        <a:rPr lang="en-US" sz="800" b="1" kern="1200" dirty="0">
                          <a:solidFill>
                            <a:schemeClr val="bg1"/>
                          </a:solidFill>
                          <a:latin typeface="+mn-lt"/>
                          <a:ea typeface="+mn-ea"/>
                          <a:cs typeface="+mn-cs"/>
                        </a:rPr>
                        <a:t>Target</a:t>
                      </a:r>
                      <a:r>
                        <a:rPr lang="en-US" sz="800" b="1" kern="1200" baseline="0" dirty="0">
                          <a:solidFill>
                            <a:schemeClr val="bg1"/>
                          </a:solidFill>
                          <a:latin typeface="+mn-lt"/>
                          <a:ea typeface="+mn-ea"/>
                          <a:cs typeface="+mn-cs"/>
                        </a:rPr>
                        <a:t> Date to operate within SLA</a:t>
                      </a:r>
                      <a:endParaRPr lang="en-US" sz="800" b="1" kern="1200" dirty="0">
                        <a:solidFill>
                          <a:schemeClr val="bg1"/>
                        </a:solidFill>
                        <a:latin typeface="+mn-lt"/>
                        <a:ea typeface="+mn-ea"/>
                        <a:cs typeface="+mn-cs"/>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436832">
                <a:tc>
                  <a:txBody>
                    <a:bodyPr/>
                    <a:lstStyle/>
                    <a:p>
                      <a:pPr algn="ctr"/>
                      <a:r>
                        <a:rPr lang="en-GB" sz="800" b="0" dirty="0"/>
                        <a:t>August 2019</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3"/>
                  </a:ext>
                </a:extLst>
              </a:tr>
              <a:tr h="349209">
                <a:tc>
                  <a:txBody>
                    <a:bodyPr/>
                    <a:lstStyle/>
                    <a:p>
                      <a:r>
                        <a:rPr lang="en-GB" sz="800" b="1" dirty="0">
                          <a:solidFill>
                            <a:schemeClr val="bg1"/>
                          </a:solidFill>
                        </a:rPr>
                        <a:t>Current </a:t>
                      </a:r>
                      <a:r>
                        <a:rPr lang="en-GB" sz="800" b="1" baseline="0" dirty="0">
                          <a:solidFill>
                            <a:schemeClr val="bg1"/>
                          </a:solidFill>
                        </a:rPr>
                        <a:t> SLA RAG Status</a:t>
                      </a:r>
                      <a:endParaRPr lang="en-GB" sz="800" b="0"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4368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Green</a:t>
                      </a: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B050"/>
                    </a:solidFill>
                  </a:tcPr>
                </a:tc>
                <a:extLst>
                  <a:ext uri="{0D108BD9-81ED-4DB2-BD59-A6C34878D82A}">
                    <a16:rowId xmlns:a16="http://schemas.microsoft.com/office/drawing/2014/main" val="10005"/>
                  </a:ext>
                </a:extLst>
              </a:tr>
              <a:tr h="4368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rPr>
                        <a:t>RAG</a:t>
                      </a:r>
                      <a:r>
                        <a:rPr lang="en-GB" sz="800" b="1" baseline="0" dirty="0">
                          <a:solidFill>
                            <a:schemeClr val="bg1"/>
                          </a:solidFill>
                        </a:rPr>
                        <a:t> Justification</a:t>
                      </a:r>
                      <a:endParaRPr lang="en-GB" sz="800" b="1" dirty="0">
                        <a:solidFill>
                          <a:schemeClr val="bg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solidFill>
                      <a:srgbClr val="002060"/>
                    </a:solidFill>
                  </a:tcPr>
                </a:tc>
                <a:extLst>
                  <a:ext uri="{0D108BD9-81ED-4DB2-BD59-A6C34878D82A}">
                    <a16:rowId xmlns:a16="http://schemas.microsoft.com/office/drawing/2014/main" val="10006"/>
                  </a:ext>
                </a:extLst>
              </a:tr>
              <a:tr h="666778">
                <a:tc>
                  <a:txBody>
                    <a:bodyPr/>
                    <a:lstStyle/>
                    <a:p>
                      <a:pPr marL="72000" marR="0" lvl="0" indent="-7200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sz="700" dirty="0">
                          <a:solidFill>
                            <a:schemeClr val="tx1"/>
                          </a:solidFill>
                        </a:rPr>
                        <a:t>Reports shared with all customers and general and individual WebEx’s are ongoing.</a:t>
                      </a:r>
                      <a:endParaRPr lang="en-US" sz="700" baseline="0" dirty="0">
                        <a:solidFill>
                          <a:schemeClr val="tx1"/>
                        </a:solidFill>
                      </a:endParaRPr>
                    </a:p>
                  </a:txBody>
                  <a:tcPr anchor="ctr">
                    <a:lnL w="28575" cap="flat" cmpd="sng" algn="ctr">
                      <a:solidFill>
                        <a:srgbClr val="002060"/>
                      </a:solidFill>
                      <a:prstDash val="solid"/>
                      <a:round/>
                      <a:headEnd type="none" w="med" len="med"/>
                      <a:tailEnd type="none" w="med" len="med"/>
                    </a:lnL>
                    <a:lnR w="28575" cap="flat" cmpd="sng" algn="ctr">
                      <a:solidFill>
                        <a:srgbClr val="002060"/>
                      </a:solidFill>
                      <a:prstDash val="solid"/>
                      <a:round/>
                      <a:headEnd type="none" w="med" len="med"/>
                      <a:tailEnd type="none" w="med" len="med"/>
                    </a:lnR>
                    <a:lnT w="28575" cap="flat" cmpd="sng" algn="ctr">
                      <a:solidFill>
                        <a:srgbClr val="002060"/>
                      </a:solidFill>
                      <a:prstDash val="solid"/>
                      <a:round/>
                      <a:headEnd type="none" w="med" len="med"/>
                      <a:tailEnd type="none" w="med" len="med"/>
                    </a:lnT>
                    <a:lnB w="28575"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1" name="Title 1">
            <a:extLst>
              <a:ext uri="{FF2B5EF4-FFF2-40B4-BE49-F238E27FC236}">
                <a16:creationId xmlns:a16="http://schemas.microsoft.com/office/drawing/2014/main" id="{343E47B2-6C81-204B-BF33-B65B32A7FA00}"/>
              </a:ext>
            </a:extLst>
          </p:cNvPr>
          <p:cNvSpPr txBox="1">
            <a:spLocks/>
          </p:cNvSpPr>
          <p:nvPr/>
        </p:nvSpPr>
        <p:spPr>
          <a:xfrm>
            <a:off x="883965" y="1873584"/>
            <a:ext cx="7632848" cy="360040"/>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endParaRPr lang="en-GB" sz="1050" b="0" dirty="0">
              <a:solidFill>
                <a:srgbClr val="FF0000"/>
              </a:solidFill>
            </a:endParaRPr>
          </a:p>
        </p:txBody>
      </p:sp>
      <p:sp>
        <p:nvSpPr>
          <p:cNvPr id="27" name="Title 1">
            <a:extLst>
              <a:ext uri="{FF2B5EF4-FFF2-40B4-BE49-F238E27FC236}">
                <a16:creationId xmlns:a16="http://schemas.microsoft.com/office/drawing/2014/main" id="{343E47B2-6C81-204B-BF33-B65B32A7FA00}"/>
              </a:ext>
            </a:extLst>
          </p:cNvPr>
          <p:cNvSpPr txBox="1">
            <a:spLocks/>
          </p:cNvSpPr>
          <p:nvPr/>
        </p:nvSpPr>
        <p:spPr>
          <a:xfrm>
            <a:off x="843380" y="1826984"/>
            <a:ext cx="6084114" cy="2232248"/>
          </a:xfrm>
          <a:prstGeom prst="rect">
            <a:avLst/>
          </a:prstGeom>
        </p:spPr>
        <p:txBody>
          <a:bodyPr vert="horz" lIns="91440" tIns="45720" rIns="91440" bIns="45720" rtlCol="0" anchor="ctr">
            <a:noAutofit/>
          </a:bodyPr>
          <a:lstStyle>
            <a:defPPr>
              <a:defRPr lang="en-US"/>
            </a:defPPr>
            <a:lvl1pPr>
              <a:spcBef>
                <a:spcPct val="0"/>
              </a:spcBef>
              <a:buNone/>
              <a:defRPr sz="1200" b="1">
                <a:solidFill>
                  <a:schemeClr val="tx2"/>
                </a:solidFill>
                <a:latin typeface="Arial" panose="020B0604020202020204" pitchFamily="34" charset="0"/>
                <a:ea typeface="+mj-ea"/>
                <a:cs typeface="Arial" panose="020B0604020202020204" pitchFamily="34" charset="0"/>
              </a:defRPr>
            </a:lvl1pPr>
          </a:lstStyle>
          <a:p>
            <a:r>
              <a:rPr lang="en-GB" sz="1600" dirty="0">
                <a:solidFill>
                  <a:schemeClr val="tx1"/>
                </a:solidFill>
              </a:rPr>
              <a:t>MI reports continue to be shared with our customers 2 business days after Amendment invoice issue date.</a:t>
            </a:r>
          </a:p>
          <a:p>
            <a:endParaRPr lang="en-GB" sz="1600" dirty="0">
              <a:solidFill>
                <a:schemeClr val="tx1"/>
              </a:solidFill>
            </a:endParaRPr>
          </a:p>
          <a:p>
            <a:r>
              <a:rPr lang="en-GB" sz="1600" dirty="0">
                <a:solidFill>
                  <a:schemeClr val="tx1"/>
                </a:solidFill>
              </a:rPr>
              <a:t>Ongoing individual customer meetings to discuss what the MI means specifically to them.</a:t>
            </a:r>
          </a:p>
          <a:p>
            <a:endParaRPr lang="en-GB" sz="1600" dirty="0">
              <a:solidFill>
                <a:schemeClr val="tx1"/>
              </a:solidFill>
            </a:endParaRPr>
          </a:p>
          <a:p>
            <a:r>
              <a:rPr lang="en-GB" sz="1600" dirty="0">
                <a:solidFill>
                  <a:schemeClr val="tx1"/>
                </a:solidFill>
              </a:rPr>
              <a:t>If any customer would like an explanation of the MI reports they receive just let us know and we will arrange a session (contact Dan Donovan, Xoserve Invoicing Business Process Manager - dan.l.Donovan@xoserve.com).</a:t>
            </a:r>
          </a:p>
          <a:p>
            <a:endParaRPr lang="en-GB" dirty="0">
              <a:solidFill>
                <a:schemeClr val="tx1"/>
              </a:solidFill>
            </a:endParaRPr>
          </a:p>
          <a:p>
            <a:endParaRPr lang="en-GB" dirty="0">
              <a:solidFill>
                <a:schemeClr val="tx1"/>
              </a:solidFill>
            </a:endParaRPr>
          </a:p>
          <a:p>
            <a:endParaRPr lang="en-GB" b="0" dirty="0">
              <a:solidFill>
                <a:schemeClr val="tx1"/>
              </a:solidFill>
            </a:endParaRPr>
          </a:p>
          <a:p>
            <a:endParaRPr lang="en-GB" b="0" dirty="0">
              <a:solidFill>
                <a:schemeClr val="tx1"/>
              </a:solidFill>
            </a:endParaRPr>
          </a:p>
        </p:txBody>
      </p:sp>
      <p:pic>
        <p:nvPicPr>
          <p:cNvPr id="1026" name="Picture 2" descr="C:\Users\alex.stuart\OneDrive - Xoserve Limited\PowerPoint Icons\Business Blue\13-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94792" y="2159910"/>
            <a:ext cx="519852" cy="519852"/>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p:cNvCxnSpPr/>
          <p:nvPr/>
        </p:nvCxnSpPr>
        <p:spPr bwMode="auto">
          <a:xfrm>
            <a:off x="13029485" y="4222348"/>
            <a:ext cx="0" cy="361435"/>
          </a:xfrm>
          <a:prstGeom prst="line">
            <a:avLst/>
          </a:prstGeom>
          <a:ln>
            <a:headEnd type="none" w="med" len="med"/>
            <a:tailEnd type="none" w="med" len="med"/>
          </a:ln>
          <a:ex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9186376"/>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Lineham, Tom</DisplayName>
        <AccountId>73</AccountId>
        <AccountType/>
      </UserInfo>
      <UserInfo>
        <DisplayName>Broxap, Rochelle</DisplayName>
        <AccountId>60</AccountId>
        <AccountType/>
      </UserInfo>
      <UserInfo>
        <DisplayName>Kumar, Kiran</DisplayName>
        <AccountId>15</AccountId>
        <AccountType/>
      </UserInfo>
      <UserInfo>
        <DisplayName>Regan, Denis</DisplayName>
        <AccountId>74</AccountId>
        <AccountType/>
      </UserInfo>
      <UserInfo>
        <DisplayName>Tracy OConnor</DisplayName>
        <AccountId>75</AccountId>
        <AccountType/>
      </UserInfo>
      <UserInfo>
        <DisplayName>Donovan, Daniel L</DisplayName>
        <AccountId>16</AccountId>
        <AccountType/>
      </UserInfo>
      <UserInfo>
        <DisplayName>Moise, Luke</DisplayName>
        <AccountId>38</AccountId>
        <AccountType/>
      </UserInfo>
      <UserInfo>
        <DisplayName>Hallam-Jones, James</DisplayName>
        <AccountId>76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microsoft.com/office/2006/metadata/properties"/>
    <ds:schemaRef ds:uri="http://www.w3.org/XML/1998/namespace"/>
    <ds:schemaRef ds:uri="http://purl.org/dc/terms/"/>
    <ds:schemaRef ds:uri="http://purl.org/dc/elements/1.1/"/>
    <ds:schemaRef ds:uri="http://schemas.microsoft.com/office/2006/documentManagement/types"/>
    <ds:schemaRef ds:uri="01f7a547-d57a-44ce-a211-81869c79743b"/>
    <ds:schemaRef ds:uri="http://purl.org/dc/dcmitype/"/>
    <ds:schemaRef ds:uri="http://schemas.openxmlformats.org/package/2006/metadata/core-properties"/>
    <ds:schemaRef ds:uri="http://schemas.microsoft.com/office/infopath/2007/PartnerControls"/>
    <ds:schemaRef ds:uri="3092569d-7549-4f1f-b838-122d264c6bd8"/>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34B3F046-DB24-4CF0-8BB6-4C448AFC88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2234</TotalTime>
  <Words>2130</Words>
  <Application>Microsoft Office PowerPoint</Application>
  <PresentationFormat>On-screen Show (16:9)</PresentationFormat>
  <Paragraphs>394</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Amendment Invoice Update  </vt:lpstr>
      <vt:lpstr>Summary</vt:lpstr>
      <vt:lpstr>Summary Resolution Plan</vt:lpstr>
      <vt:lpstr>Supporting Information Mismatches</vt:lpstr>
      <vt:lpstr>Exceptions</vt:lpstr>
      <vt:lpstr>Unworkable Exceptions</vt:lpstr>
      <vt:lpstr>Exclusions</vt:lpstr>
      <vt:lpstr>Defects</vt:lpstr>
      <vt:lpstr>MI / Reporting</vt:lpstr>
      <vt:lpstr>Summary Resolution One Pager</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28</cp:revision>
  <cp:lastPrinted>2019-12-10T08:29:51Z</cp:lastPrinted>
  <dcterms:created xsi:type="dcterms:W3CDTF">2018-09-02T17:12:15Z</dcterms:created>
  <dcterms:modified xsi:type="dcterms:W3CDTF">2020-05-11T13:00:55Z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