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03" r:id="rId5"/>
    <p:sldId id="306" r:id="rId6"/>
    <p:sldId id="308" r:id="rId7"/>
    <p:sldId id="310" r:id="rId8"/>
    <p:sldId id="305" r:id="rId9"/>
    <p:sldId id="307" r:id="rId10"/>
    <p:sldId id="309" r:id="rId11"/>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5A"/>
    <a:srgbClr val="0000A8"/>
    <a:srgbClr val="00003E"/>
    <a:srgbClr val="40D1F5"/>
    <a:srgbClr val="FFFFFF"/>
    <a:srgbClr val="B1D6E8"/>
    <a:srgbClr val="84B8DA"/>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12" autoAdjust="0"/>
    <p:restoredTop sz="94660"/>
  </p:normalViewPr>
  <p:slideViewPr>
    <p:cSldViewPr>
      <p:cViewPr varScale="1">
        <p:scale>
          <a:sx n="83" d="100"/>
          <a:sy n="83" d="100"/>
        </p:scale>
        <p:origin x="652"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015" cy="493712"/>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9079" y="1"/>
            <a:ext cx="2914015" cy="493712"/>
          </a:xfrm>
          <a:prstGeom prst="rect">
            <a:avLst/>
          </a:prstGeom>
        </p:spPr>
        <p:txBody>
          <a:bodyPr vert="horz" lIns="90745" tIns="45373" rIns="90745" bIns="45373" rtlCol="0"/>
          <a:lstStyle>
            <a:lvl1pPr algn="r">
              <a:defRPr sz="1200"/>
            </a:lvl1pPr>
          </a:lstStyle>
          <a:p>
            <a:fld id="{30CC7C86-2D66-4C55-8F99-E153512351BA}" type="datetimeFigureOut">
              <a:rPr lang="en-GB" smtClean="0"/>
              <a:t>12/05/2020</a:t>
            </a:fld>
            <a:endParaRPr lang="en-GB"/>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465" y="4690269"/>
            <a:ext cx="5379720" cy="4443412"/>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5"/>
            <a:ext cx="2914015" cy="493712"/>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5"/>
            <a:ext cx="2914015" cy="493712"/>
          </a:xfrm>
          <a:prstGeom prst="rect">
            <a:avLst/>
          </a:prstGeom>
        </p:spPr>
        <p:txBody>
          <a:bodyPr vert="horz" lIns="90745" tIns="45373" rIns="90745" bIns="45373"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0B2BE82-76B8-4663-9B47-EA0E8CE7EB88}" type="slidenum">
              <a:rPr lang="en-GB" altLang="en-US"/>
              <a:pPr/>
              <a:t>1</a:t>
            </a:fld>
            <a:endParaRPr lang="en-GB" alt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45064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3517943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38772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442023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71501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856582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ctrTitle"/>
          </p:nvPr>
        </p:nvSpPr>
        <p:spPr>
          <a:xfrm>
            <a:off x="685800" y="1869281"/>
            <a:ext cx="7772400" cy="1514475"/>
          </a:xfrm>
          <a:noFill/>
          <a:ln/>
        </p:spPr>
        <p:txBody>
          <a:bodyPr/>
          <a:lstStyle/>
          <a:p>
            <a:r>
              <a:rPr lang="en-GB" altLang="en-US" dirty="0">
                <a:solidFill>
                  <a:schemeClr val="accent1"/>
                </a:solidFill>
              </a:rPr>
              <a:t>CDSP Debt Options</a:t>
            </a:r>
          </a:p>
        </p:txBody>
      </p:sp>
      <p:sp>
        <p:nvSpPr>
          <p:cNvPr id="60421" name="Rectangle 5"/>
          <p:cNvSpPr>
            <a:spLocks noGrp="1" noChangeArrowheads="1"/>
          </p:cNvSpPr>
          <p:nvPr>
            <p:ph type="subTitle" idx="1"/>
          </p:nvPr>
        </p:nvSpPr>
        <p:spPr>
          <a:xfrm>
            <a:off x="1258888" y="3382566"/>
            <a:ext cx="6400800" cy="594122"/>
          </a:xfrm>
          <a:noFill/>
          <a:ln/>
        </p:spPr>
        <p:txBody>
          <a:bodyPr/>
          <a:lstStyle/>
          <a:p>
            <a:endParaRPr lang="en-GB" altLang="en-US" dirty="0"/>
          </a:p>
          <a:p>
            <a:endParaRPr lang="en-GB" altLang="en-US" dirty="0"/>
          </a:p>
        </p:txBody>
      </p:sp>
    </p:spTree>
    <p:extLst>
      <p:ext uri="{BB962C8B-B14F-4D97-AF65-F5344CB8AC3E}">
        <p14:creationId xmlns:p14="http://schemas.microsoft.com/office/powerpoint/2010/main" val="65180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9E311B-34F6-4984-B3D7-B6F6A0C12EDA}"/>
              </a:ext>
            </a:extLst>
          </p:cNvPr>
          <p:cNvSpPr txBox="1"/>
          <p:nvPr/>
        </p:nvSpPr>
        <p:spPr>
          <a:xfrm>
            <a:off x="971600" y="411510"/>
            <a:ext cx="7848872" cy="563231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solidFill>
                  <a:schemeClr val="accent1"/>
                </a:solidFill>
              </a:rPr>
              <a:t>Currently there is in the region of £53.5k* of CDSP bad debt due to a number of CDSP customers failing in recent years.</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Shippers Utility Professional Business Operations and Better Energy who were UNC Shippers terminated from the market account for £39,035.45* of the debt.</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Where a Shipper fails the Supplier Deed of Undertaking is triggered allowing the registered Supplier to be charged for Energy and Transportation (in line with SLC18 and the Gas Act) but DSC is not covered.</a:t>
            </a:r>
          </a:p>
          <a:p>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Where debt is greater than £1k (excluding VAT) then a proof of debt is lodged with the Insolvency Practitioner (as agreed with the DSC Credit Committee) to recover some/all of the debt.</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endParaRPr lang="en-GB" dirty="0">
              <a:solidFill>
                <a:schemeClr val="accent1"/>
              </a:solidFill>
            </a:endParaRPr>
          </a:p>
          <a:p>
            <a:endParaRPr lang="en-GB" dirty="0"/>
          </a:p>
          <a:p>
            <a:endParaRPr lang="en-GB" dirty="0"/>
          </a:p>
        </p:txBody>
      </p:sp>
      <p:sp>
        <p:nvSpPr>
          <p:cNvPr id="2" name="TextBox 1">
            <a:extLst>
              <a:ext uri="{FF2B5EF4-FFF2-40B4-BE49-F238E27FC236}">
                <a16:creationId xmlns:a16="http://schemas.microsoft.com/office/drawing/2014/main" id="{D875A6E3-AC51-430D-AFB9-63A00C95B5A8}"/>
              </a:ext>
            </a:extLst>
          </p:cNvPr>
          <p:cNvSpPr txBox="1"/>
          <p:nvPr/>
        </p:nvSpPr>
        <p:spPr>
          <a:xfrm>
            <a:off x="971600" y="123478"/>
            <a:ext cx="2105063" cy="523220"/>
          </a:xfrm>
          <a:prstGeom prst="rect">
            <a:avLst/>
          </a:prstGeom>
          <a:noFill/>
        </p:spPr>
        <p:txBody>
          <a:bodyPr wrap="none" rtlCol="0">
            <a:spAutoFit/>
          </a:bodyPr>
          <a:lstStyle/>
          <a:p>
            <a:r>
              <a:rPr lang="en-GB" sz="2800" dirty="0">
                <a:solidFill>
                  <a:schemeClr val="accent1"/>
                </a:solidFill>
              </a:rPr>
              <a:t>Background</a:t>
            </a:r>
          </a:p>
        </p:txBody>
      </p:sp>
      <p:sp>
        <p:nvSpPr>
          <p:cNvPr id="4" name="TextBox 3">
            <a:extLst>
              <a:ext uri="{FF2B5EF4-FFF2-40B4-BE49-F238E27FC236}">
                <a16:creationId xmlns:a16="http://schemas.microsoft.com/office/drawing/2014/main" id="{148EF18E-34E4-45A7-96EF-7EAE6BF12757}"/>
              </a:ext>
            </a:extLst>
          </p:cNvPr>
          <p:cNvSpPr txBox="1"/>
          <p:nvPr/>
        </p:nvSpPr>
        <p:spPr>
          <a:xfrm>
            <a:off x="0" y="4697221"/>
            <a:ext cx="2664296" cy="246221"/>
          </a:xfrm>
          <a:prstGeom prst="rect">
            <a:avLst/>
          </a:prstGeom>
          <a:noFill/>
        </p:spPr>
        <p:txBody>
          <a:bodyPr wrap="square" rtlCol="0">
            <a:spAutoFit/>
          </a:bodyPr>
          <a:lstStyle/>
          <a:p>
            <a:r>
              <a:rPr lang="en-GB" sz="1000" dirty="0">
                <a:solidFill>
                  <a:schemeClr val="accent1"/>
                </a:solidFill>
              </a:rPr>
              <a:t>* Position at 12/05/20</a:t>
            </a:r>
          </a:p>
        </p:txBody>
      </p:sp>
    </p:spTree>
    <p:extLst>
      <p:ext uri="{BB962C8B-B14F-4D97-AF65-F5344CB8AC3E}">
        <p14:creationId xmlns:p14="http://schemas.microsoft.com/office/powerpoint/2010/main" val="94221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04314"/>
            <a:ext cx="5616624" cy="523220"/>
          </a:xfrm>
          <a:prstGeom prst="rect">
            <a:avLst/>
          </a:prstGeom>
        </p:spPr>
        <p:txBody>
          <a:bodyPr wrap="square">
            <a:spAutoFit/>
          </a:bodyPr>
          <a:lstStyle/>
          <a:p>
            <a:pPr algn="ctr"/>
            <a:r>
              <a:rPr lang="en-GB" sz="2800" b="1" dirty="0">
                <a:solidFill>
                  <a:schemeClr val="accent1"/>
                </a:solidFill>
              </a:rPr>
              <a:t>Failed Customers</a:t>
            </a:r>
          </a:p>
        </p:txBody>
      </p:sp>
      <p:graphicFrame>
        <p:nvGraphicFramePr>
          <p:cNvPr id="2" name="Table 3">
            <a:extLst>
              <a:ext uri="{FF2B5EF4-FFF2-40B4-BE49-F238E27FC236}">
                <a16:creationId xmlns:a16="http://schemas.microsoft.com/office/drawing/2014/main" id="{79D4E708-5DD1-4C59-A0C5-4DCC0C5E9F2F}"/>
              </a:ext>
            </a:extLst>
          </p:cNvPr>
          <p:cNvGraphicFramePr>
            <a:graphicFrameLocks noGrp="1"/>
          </p:cNvGraphicFramePr>
          <p:nvPr>
            <p:extLst>
              <p:ext uri="{D42A27DB-BD31-4B8C-83A1-F6EECF244321}">
                <p14:modId xmlns:p14="http://schemas.microsoft.com/office/powerpoint/2010/main" val="2214648733"/>
              </p:ext>
            </p:extLst>
          </p:nvPr>
        </p:nvGraphicFramePr>
        <p:xfrm>
          <a:off x="167042" y="555526"/>
          <a:ext cx="8809916" cy="4472616"/>
        </p:xfrm>
        <a:graphic>
          <a:graphicData uri="http://schemas.openxmlformats.org/drawingml/2006/table">
            <a:tbl>
              <a:tblPr firstRow="1" bandRow="1">
                <a:tableStyleId>{5C22544A-7EE6-4342-B048-85BDC9FD1C3A}</a:tableStyleId>
              </a:tblPr>
              <a:tblGrid>
                <a:gridCol w="1781779">
                  <a:extLst>
                    <a:ext uri="{9D8B030D-6E8A-4147-A177-3AD203B41FA5}">
                      <a16:colId xmlns:a16="http://schemas.microsoft.com/office/drawing/2014/main" val="4199608663"/>
                    </a:ext>
                  </a:extLst>
                </a:gridCol>
                <a:gridCol w="1742187">
                  <a:extLst>
                    <a:ext uri="{9D8B030D-6E8A-4147-A177-3AD203B41FA5}">
                      <a16:colId xmlns:a16="http://schemas.microsoft.com/office/drawing/2014/main" val="1504333329"/>
                    </a:ext>
                  </a:extLst>
                </a:gridCol>
                <a:gridCol w="1889104">
                  <a:extLst>
                    <a:ext uri="{9D8B030D-6E8A-4147-A177-3AD203B41FA5}">
                      <a16:colId xmlns:a16="http://schemas.microsoft.com/office/drawing/2014/main" val="2595716224"/>
                    </a:ext>
                  </a:extLst>
                </a:gridCol>
                <a:gridCol w="2382705">
                  <a:extLst>
                    <a:ext uri="{9D8B030D-6E8A-4147-A177-3AD203B41FA5}">
                      <a16:colId xmlns:a16="http://schemas.microsoft.com/office/drawing/2014/main" val="3230830352"/>
                    </a:ext>
                  </a:extLst>
                </a:gridCol>
                <a:gridCol w="1014141">
                  <a:extLst>
                    <a:ext uri="{9D8B030D-6E8A-4147-A177-3AD203B41FA5}">
                      <a16:colId xmlns:a16="http://schemas.microsoft.com/office/drawing/2014/main" val="1368140610"/>
                    </a:ext>
                  </a:extLst>
                </a:gridCol>
              </a:tblGrid>
              <a:tr h="327527">
                <a:tc>
                  <a:txBody>
                    <a:bodyPr/>
                    <a:lstStyle/>
                    <a:p>
                      <a:r>
                        <a:rPr lang="en-GB" sz="600" dirty="0"/>
                        <a:t>Customer Name</a:t>
                      </a:r>
                    </a:p>
                  </a:txBody>
                  <a:tcPr/>
                </a:tc>
                <a:tc>
                  <a:txBody>
                    <a:bodyPr/>
                    <a:lstStyle/>
                    <a:p>
                      <a:r>
                        <a:rPr lang="en-GB" sz="600" dirty="0"/>
                        <a:t>Customer Short Code</a:t>
                      </a:r>
                    </a:p>
                  </a:txBody>
                  <a:tcPr/>
                </a:tc>
                <a:tc>
                  <a:txBody>
                    <a:bodyPr/>
                    <a:lstStyle/>
                    <a:p>
                      <a:r>
                        <a:rPr lang="en-GB" sz="600" dirty="0"/>
                        <a:t>Total Debt</a:t>
                      </a:r>
                    </a:p>
                  </a:txBody>
                  <a:tcPr/>
                </a:tc>
                <a:tc>
                  <a:txBody>
                    <a:bodyPr/>
                    <a:lstStyle/>
                    <a:p>
                      <a:r>
                        <a:rPr lang="en-GB" sz="600" dirty="0"/>
                        <a:t>User Type</a:t>
                      </a:r>
                    </a:p>
                  </a:txBody>
                  <a:tcPr/>
                </a:tc>
                <a:tc>
                  <a:txBody>
                    <a:bodyPr/>
                    <a:lstStyle/>
                    <a:p>
                      <a:r>
                        <a:rPr lang="en-GB" sz="600" dirty="0"/>
                        <a:t>Administrator Claim</a:t>
                      </a:r>
                    </a:p>
                  </a:txBody>
                  <a:tcPr/>
                </a:tc>
                <a:extLst>
                  <a:ext uri="{0D108BD9-81ED-4DB2-BD59-A6C34878D82A}">
                    <a16:rowId xmlns:a16="http://schemas.microsoft.com/office/drawing/2014/main" val="13743742"/>
                  </a:ext>
                </a:extLst>
              </a:tr>
              <a:tr h="208426">
                <a:tc>
                  <a:txBody>
                    <a:bodyPr/>
                    <a:lstStyle/>
                    <a:p>
                      <a:r>
                        <a:rPr lang="en-GB" sz="600" dirty="0"/>
                        <a:t>Better Energy Supply Limited</a:t>
                      </a:r>
                    </a:p>
                  </a:txBody>
                  <a:tcPr/>
                </a:tc>
                <a:tc>
                  <a:txBody>
                    <a:bodyPr/>
                    <a:lstStyle/>
                    <a:p>
                      <a:r>
                        <a:rPr lang="en-GB" sz="600" dirty="0"/>
                        <a:t>BTE</a:t>
                      </a:r>
                    </a:p>
                  </a:txBody>
                  <a:tcPr/>
                </a:tc>
                <a:tc>
                  <a:txBody>
                    <a:bodyPr/>
                    <a:lstStyle/>
                    <a:p>
                      <a:r>
                        <a:rPr lang="en-GB" sz="600" dirty="0"/>
                        <a:t>£1,815.73</a:t>
                      </a:r>
                    </a:p>
                  </a:txBody>
                  <a:tcPr/>
                </a:tc>
                <a:tc>
                  <a:txBody>
                    <a:bodyPr/>
                    <a:lstStyle/>
                    <a:p>
                      <a:r>
                        <a:rPr lang="en-GB" sz="600" b="1" dirty="0"/>
                        <a:t>Shipper (Failed Dec 2019) - £1,648.80 (General Services) - £166.93 Specific Services</a:t>
                      </a:r>
                    </a:p>
                  </a:txBody>
                  <a:tcPr/>
                </a:tc>
                <a:tc>
                  <a:txBody>
                    <a:bodyPr/>
                    <a:lstStyle/>
                    <a:p>
                      <a:r>
                        <a:rPr lang="en-GB" sz="600" dirty="0"/>
                        <a:t>Yes</a:t>
                      </a:r>
                    </a:p>
                  </a:txBody>
                  <a:tcPr/>
                </a:tc>
                <a:extLst>
                  <a:ext uri="{0D108BD9-81ED-4DB2-BD59-A6C34878D82A}">
                    <a16:rowId xmlns:a16="http://schemas.microsoft.com/office/drawing/2014/main" val="1834958250"/>
                  </a:ext>
                </a:extLst>
              </a:tr>
              <a:tr h="208426">
                <a:tc>
                  <a:txBody>
                    <a:bodyPr/>
                    <a:lstStyle/>
                    <a:p>
                      <a:r>
                        <a:rPr lang="en-GB" sz="600" dirty="0"/>
                        <a:t>Breeze Energy Supply Limited</a:t>
                      </a:r>
                    </a:p>
                  </a:txBody>
                  <a:tcPr/>
                </a:tc>
                <a:tc>
                  <a:txBody>
                    <a:bodyPr/>
                    <a:lstStyle/>
                    <a:p>
                      <a:r>
                        <a:rPr lang="en-GB" sz="600" dirty="0"/>
                        <a:t>BZE</a:t>
                      </a:r>
                    </a:p>
                  </a:txBody>
                  <a:tcPr/>
                </a:tc>
                <a:tc>
                  <a:txBody>
                    <a:bodyPr/>
                    <a:lstStyle/>
                    <a:p>
                      <a:r>
                        <a:rPr lang="en-GB" sz="600" dirty="0"/>
                        <a:t>£241.57</a:t>
                      </a:r>
                    </a:p>
                  </a:txBody>
                  <a:tcPr/>
                </a:tc>
                <a:tc>
                  <a:txBody>
                    <a:bodyPr/>
                    <a:lstStyle/>
                    <a:p>
                      <a:r>
                        <a:rPr lang="en-GB" sz="600" dirty="0"/>
                        <a:t>Supplier (Failed Dec 2019) Third Party </a:t>
                      </a:r>
                    </a:p>
                  </a:txBody>
                  <a:tcPr/>
                </a:tc>
                <a:tc>
                  <a:txBody>
                    <a:bodyPr/>
                    <a:lstStyle/>
                    <a:p>
                      <a:r>
                        <a:rPr lang="en-GB" sz="600" dirty="0"/>
                        <a:t>No</a:t>
                      </a:r>
                    </a:p>
                  </a:txBody>
                  <a:tcPr/>
                </a:tc>
                <a:extLst>
                  <a:ext uri="{0D108BD9-81ED-4DB2-BD59-A6C34878D82A}">
                    <a16:rowId xmlns:a16="http://schemas.microsoft.com/office/drawing/2014/main" val="1930130041"/>
                  </a:ext>
                </a:extLst>
              </a:tr>
              <a:tr h="208426">
                <a:tc>
                  <a:txBody>
                    <a:bodyPr/>
                    <a:lstStyle/>
                    <a:p>
                      <a:r>
                        <a:rPr lang="en-GB" sz="600" dirty="0"/>
                        <a:t>Brilliant Energy Supply Limited</a:t>
                      </a:r>
                    </a:p>
                  </a:txBody>
                  <a:tcPr/>
                </a:tc>
                <a:tc>
                  <a:txBody>
                    <a:bodyPr/>
                    <a:lstStyle/>
                    <a:p>
                      <a:r>
                        <a:rPr lang="en-GB" sz="600" dirty="0"/>
                        <a:t>BEY</a:t>
                      </a:r>
                    </a:p>
                  </a:txBody>
                  <a:tcPr/>
                </a:tc>
                <a:tc>
                  <a:txBody>
                    <a:bodyPr/>
                    <a:lstStyle/>
                    <a:p>
                      <a:r>
                        <a:rPr lang="en-GB" sz="600" dirty="0"/>
                        <a:t>£162.43</a:t>
                      </a:r>
                    </a:p>
                  </a:txBody>
                  <a:tcPr/>
                </a:tc>
                <a:tc>
                  <a:txBody>
                    <a:bodyPr/>
                    <a:lstStyle/>
                    <a:p>
                      <a:r>
                        <a:rPr lang="en-GB" sz="600" dirty="0"/>
                        <a:t>Supplier (Failed Mar 2019) Third Party </a:t>
                      </a:r>
                    </a:p>
                  </a:txBody>
                  <a:tcPr/>
                </a:tc>
                <a:tc>
                  <a:txBody>
                    <a:bodyPr/>
                    <a:lstStyle/>
                    <a:p>
                      <a:r>
                        <a:rPr lang="en-GB" sz="600" dirty="0"/>
                        <a:t>No</a:t>
                      </a:r>
                    </a:p>
                  </a:txBody>
                  <a:tcPr/>
                </a:tc>
                <a:extLst>
                  <a:ext uri="{0D108BD9-81ED-4DB2-BD59-A6C34878D82A}">
                    <a16:rowId xmlns:a16="http://schemas.microsoft.com/office/drawing/2014/main" val="643547248"/>
                  </a:ext>
                </a:extLst>
              </a:tr>
              <a:tr h="208426">
                <a:tc>
                  <a:txBody>
                    <a:bodyPr/>
                    <a:lstStyle/>
                    <a:p>
                      <a:r>
                        <a:rPr lang="en-GB" sz="600" dirty="0"/>
                        <a:t>Cardiff Energy Supply Limited</a:t>
                      </a:r>
                    </a:p>
                  </a:txBody>
                  <a:tcPr/>
                </a:tc>
                <a:tc>
                  <a:txBody>
                    <a:bodyPr/>
                    <a:lstStyle/>
                    <a:p>
                      <a:r>
                        <a:rPr lang="en-GB" sz="600" dirty="0"/>
                        <a:t>CRD</a:t>
                      </a:r>
                    </a:p>
                  </a:txBody>
                  <a:tcPr/>
                </a:tc>
                <a:tc>
                  <a:txBody>
                    <a:bodyPr/>
                    <a:lstStyle/>
                    <a:p>
                      <a:r>
                        <a:rPr lang="en-GB" sz="600" dirty="0"/>
                        <a:t>£13.86</a:t>
                      </a:r>
                    </a:p>
                  </a:txBody>
                  <a:tcPr/>
                </a:tc>
                <a:tc>
                  <a:txBody>
                    <a:bodyPr/>
                    <a:lstStyle/>
                    <a:p>
                      <a:r>
                        <a:rPr lang="en-GB" sz="600" dirty="0"/>
                        <a:t>Supplier (Failed Aug 2019) Third Party </a:t>
                      </a:r>
                    </a:p>
                  </a:txBody>
                  <a:tcPr/>
                </a:tc>
                <a:tc>
                  <a:txBody>
                    <a:bodyPr/>
                    <a:lstStyle/>
                    <a:p>
                      <a:r>
                        <a:rPr lang="en-GB" sz="600" dirty="0"/>
                        <a:t>No</a:t>
                      </a:r>
                    </a:p>
                  </a:txBody>
                  <a:tcPr/>
                </a:tc>
                <a:extLst>
                  <a:ext uri="{0D108BD9-81ED-4DB2-BD59-A6C34878D82A}">
                    <a16:rowId xmlns:a16="http://schemas.microsoft.com/office/drawing/2014/main" val="745484185"/>
                  </a:ext>
                </a:extLst>
              </a:tr>
              <a:tr h="208426">
                <a:tc>
                  <a:txBody>
                    <a:bodyPr/>
                    <a:lstStyle/>
                    <a:p>
                      <a:r>
                        <a:rPr lang="en-GB" sz="600" dirty="0"/>
                        <a:t>Economy Energy Trading Limited</a:t>
                      </a:r>
                    </a:p>
                  </a:txBody>
                  <a:tcPr/>
                </a:tc>
                <a:tc>
                  <a:txBody>
                    <a:bodyPr/>
                    <a:lstStyle/>
                    <a:p>
                      <a:r>
                        <a:rPr lang="en-GB" sz="600" dirty="0"/>
                        <a:t>ENY</a:t>
                      </a:r>
                    </a:p>
                  </a:txBody>
                  <a:tcPr/>
                </a:tc>
                <a:tc>
                  <a:txBody>
                    <a:bodyPr/>
                    <a:lstStyle/>
                    <a:p>
                      <a:r>
                        <a:rPr lang="en-GB" sz="600" dirty="0"/>
                        <a:t>£1,651.39</a:t>
                      </a:r>
                    </a:p>
                  </a:txBody>
                  <a:tcPr/>
                </a:tc>
                <a:tc>
                  <a:txBody>
                    <a:bodyPr/>
                    <a:lstStyle/>
                    <a:p>
                      <a:r>
                        <a:rPr lang="en-GB" sz="600" dirty="0"/>
                        <a:t>Supplier (Failed Jan 2019) Third Party </a:t>
                      </a:r>
                    </a:p>
                  </a:txBody>
                  <a:tcPr/>
                </a:tc>
                <a:tc>
                  <a:txBody>
                    <a:bodyPr/>
                    <a:lstStyle/>
                    <a:p>
                      <a:r>
                        <a:rPr lang="en-GB" sz="600" dirty="0"/>
                        <a:t>Yes</a:t>
                      </a:r>
                    </a:p>
                  </a:txBody>
                  <a:tcPr/>
                </a:tc>
                <a:extLst>
                  <a:ext uri="{0D108BD9-81ED-4DB2-BD59-A6C34878D82A}">
                    <a16:rowId xmlns:a16="http://schemas.microsoft.com/office/drawing/2014/main" val="521102608"/>
                  </a:ext>
                </a:extLst>
              </a:tr>
              <a:tr h="208426">
                <a:tc>
                  <a:txBody>
                    <a:bodyPr/>
                    <a:lstStyle/>
                    <a:p>
                      <a:r>
                        <a:rPr lang="en-GB" sz="600" dirty="0" err="1"/>
                        <a:t>Eversmart</a:t>
                      </a:r>
                      <a:r>
                        <a:rPr lang="en-GB" sz="600" dirty="0"/>
                        <a:t> Energy Limited</a:t>
                      </a:r>
                    </a:p>
                  </a:txBody>
                  <a:tcPr/>
                </a:tc>
                <a:tc>
                  <a:txBody>
                    <a:bodyPr/>
                    <a:lstStyle/>
                    <a:p>
                      <a:r>
                        <a:rPr lang="en-GB" sz="600" dirty="0"/>
                        <a:t>ENQ</a:t>
                      </a:r>
                    </a:p>
                  </a:txBody>
                  <a:tcPr/>
                </a:tc>
                <a:tc>
                  <a:txBody>
                    <a:bodyPr/>
                    <a:lstStyle/>
                    <a:p>
                      <a:r>
                        <a:rPr lang="en-GB" sz="600" dirty="0"/>
                        <a:t>£1,886.86</a:t>
                      </a:r>
                    </a:p>
                  </a:txBody>
                  <a:tcPr/>
                </a:tc>
                <a:tc>
                  <a:txBody>
                    <a:bodyPr/>
                    <a:lstStyle/>
                    <a:p>
                      <a:r>
                        <a:rPr lang="en-GB" sz="600" dirty="0"/>
                        <a:t>Supplier (Failed Sep 2019) Third Party </a:t>
                      </a:r>
                    </a:p>
                  </a:txBody>
                  <a:tcPr/>
                </a:tc>
                <a:tc>
                  <a:txBody>
                    <a:bodyPr/>
                    <a:lstStyle/>
                    <a:p>
                      <a:r>
                        <a:rPr lang="en-GB" sz="600" dirty="0"/>
                        <a:t>Yes</a:t>
                      </a:r>
                    </a:p>
                  </a:txBody>
                  <a:tcPr/>
                </a:tc>
                <a:extLst>
                  <a:ext uri="{0D108BD9-81ED-4DB2-BD59-A6C34878D82A}">
                    <a16:rowId xmlns:a16="http://schemas.microsoft.com/office/drawing/2014/main" val="952112554"/>
                  </a:ext>
                </a:extLst>
              </a:tr>
              <a:tr h="208426">
                <a:tc>
                  <a:txBody>
                    <a:bodyPr/>
                    <a:lstStyle/>
                    <a:p>
                      <a:r>
                        <a:rPr lang="en-GB" sz="600" dirty="0"/>
                        <a:t>Future Energy (Supply Limited)</a:t>
                      </a:r>
                    </a:p>
                  </a:txBody>
                  <a:tcPr/>
                </a:tc>
                <a:tc>
                  <a:txBody>
                    <a:bodyPr/>
                    <a:lstStyle/>
                    <a:p>
                      <a:r>
                        <a:rPr lang="en-GB" sz="600" dirty="0"/>
                        <a:t>FES</a:t>
                      </a:r>
                    </a:p>
                  </a:txBody>
                  <a:tcPr/>
                </a:tc>
                <a:tc>
                  <a:txBody>
                    <a:bodyPr/>
                    <a:lstStyle/>
                    <a:p>
                      <a:r>
                        <a:rPr lang="en-GB" sz="600" dirty="0"/>
                        <a:t>£352.36</a:t>
                      </a:r>
                    </a:p>
                  </a:txBody>
                  <a:tcPr/>
                </a:tc>
                <a:tc>
                  <a:txBody>
                    <a:bodyPr/>
                    <a:lstStyle/>
                    <a:p>
                      <a:r>
                        <a:rPr lang="en-GB" sz="600" dirty="0"/>
                        <a:t>Supplier (Failed Jan 2019) Third Party </a:t>
                      </a:r>
                    </a:p>
                  </a:txBody>
                  <a:tcPr/>
                </a:tc>
                <a:tc>
                  <a:txBody>
                    <a:bodyPr/>
                    <a:lstStyle/>
                    <a:p>
                      <a:r>
                        <a:rPr lang="en-GB" sz="600" dirty="0"/>
                        <a:t>No</a:t>
                      </a:r>
                    </a:p>
                  </a:txBody>
                  <a:tcPr/>
                </a:tc>
                <a:extLst>
                  <a:ext uri="{0D108BD9-81ED-4DB2-BD59-A6C34878D82A}">
                    <a16:rowId xmlns:a16="http://schemas.microsoft.com/office/drawing/2014/main" val="2769017342"/>
                  </a:ext>
                </a:extLst>
              </a:tr>
              <a:tr h="208426">
                <a:tc>
                  <a:txBody>
                    <a:bodyPr/>
                    <a:lstStyle/>
                    <a:p>
                      <a:r>
                        <a:rPr lang="en-GB" sz="600" dirty="0"/>
                        <a:t>GB Energy Supply Limited</a:t>
                      </a:r>
                    </a:p>
                  </a:txBody>
                  <a:tcPr/>
                </a:tc>
                <a:tc>
                  <a:txBody>
                    <a:bodyPr/>
                    <a:lstStyle/>
                    <a:p>
                      <a:r>
                        <a:rPr lang="en-GB" sz="600" dirty="0"/>
                        <a:t>GBE</a:t>
                      </a:r>
                    </a:p>
                  </a:txBody>
                  <a:tcPr/>
                </a:tc>
                <a:tc>
                  <a:txBody>
                    <a:bodyPr/>
                    <a:lstStyle/>
                    <a:p>
                      <a:r>
                        <a:rPr lang="en-GB" sz="600" dirty="0"/>
                        <a:t>£5,246.44</a:t>
                      </a:r>
                    </a:p>
                  </a:txBody>
                  <a:tcPr/>
                </a:tc>
                <a:tc>
                  <a:txBody>
                    <a:bodyPr/>
                    <a:lstStyle/>
                    <a:p>
                      <a:r>
                        <a:rPr lang="en-GB" sz="600" dirty="0"/>
                        <a:t>Supplier (Failed Dec 2016) </a:t>
                      </a:r>
                      <a:r>
                        <a:rPr lang="en-GB" sz="600" dirty="0">
                          <a:highlight>
                            <a:srgbClr val="FFFF00"/>
                          </a:highlight>
                        </a:rPr>
                        <a:t>** PRE DSC **</a:t>
                      </a:r>
                    </a:p>
                  </a:txBody>
                  <a:tcPr/>
                </a:tc>
                <a:tc>
                  <a:txBody>
                    <a:bodyPr/>
                    <a:lstStyle/>
                    <a:p>
                      <a:r>
                        <a:rPr lang="en-GB" sz="600" dirty="0"/>
                        <a:t>Yes</a:t>
                      </a:r>
                    </a:p>
                  </a:txBody>
                  <a:tcPr/>
                </a:tc>
                <a:extLst>
                  <a:ext uri="{0D108BD9-81ED-4DB2-BD59-A6C34878D82A}">
                    <a16:rowId xmlns:a16="http://schemas.microsoft.com/office/drawing/2014/main" val="3298740903"/>
                  </a:ext>
                </a:extLst>
              </a:tr>
              <a:tr h="208426">
                <a:tc>
                  <a:txBody>
                    <a:bodyPr/>
                    <a:lstStyle/>
                    <a:p>
                      <a:r>
                        <a:rPr lang="en-GB" sz="600" dirty="0" err="1"/>
                        <a:t>Gnergy</a:t>
                      </a:r>
                      <a:r>
                        <a:rPr lang="en-GB" sz="600" dirty="0"/>
                        <a:t> Limited</a:t>
                      </a:r>
                    </a:p>
                  </a:txBody>
                  <a:tcPr/>
                </a:tc>
                <a:tc>
                  <a:txBody>
                    <a:bodyPr/>
                    <a:lstStyle/>
                    <a:p>
                      <a:r>
                        <a:rPr lang="en-GB" sz="600" dirty="0"/>
                        <a:t>GHL</a:t>
                      </a:r>
                    </a:p>
                  </a:txBody>
                  <a:tcPr/>
                </a:tc>
                <a:tc>
                  <a:txBody>
                    <a:bodyPr/>
                    <a:lstStyle/>
                    <a:p>
                      <a:r>
                        <a:rPr lang="en-GB" sz="600" dirty="0"/>
                        <a:t>£73.92</a:t>
                      </a:r>
                    </a:p>
                  </a:txBody>
                  <a:tcPr/>
                </a:tc>
                <a:tc>
                  <a:txBody>
                    <a:bodyPr/>
                    <a:lstStyle/>
                    <a:p>
                      <a:r>
                        <a:rPr lang="en-GB" sz="600" dirty="0"/>
                        <a:t>Supplier (Failed Mar 2020) Third Party </a:t>
                      </a:r>
                    </a:p>
                  </a:txBody>
                  <a:tcPr/>
                </a:tc>
                <a:tc>
                  <a:txBody>
                    <a:bodyPr/>
                    <a:lstStyle/>
                    <a:p>
                      <a:r>
                        <a:rPr lang="en-GB" sz="600" dirty="0"/>
                        <a:t>No</a:t>
                      </a:r>
                    </a:p>
                  </a:txBody>
                  <a:tcPr/>
                </a:tc>
                <a:extLst>
                  <a:ext uri="{0D108BD9-81ED-4DB2-BD59-A6C34878D82A}">
                    <a16:rowId xmlns:a16="http://schemas.microsoft.com/office/drawing/2014/main" val="225787848"/>
                  </a:ext>
                </a:extLst>
              </a:tr>
              <a:tr h="208426">
                <a:tc>
                  <a:txBody>
                    <a:bodyPr/>
                    <a:lstStyle/>
                    <a:p>
                      <a:r>
                        <a:rPr lang="en-GB" sz="600" dirty="0" err="1"/>
                        <a:t>Iresa</a:t>
                      </a:r>
                      <a:r>
                        <a:rPr lang="en-GB" sz="600" dirty="0"/>
                        <a:t> Limited</a:t>
                      </a:r>
                    </a:p>
                  </a:txBody>
                  <a:tcPr/>
                </a:tc>
                <a:tc>
                  <a:txBody>
                    <a:bodyPr/>
                    <a:lstStyle/>
                    <a:p>
                      <a:r>
                        <a:rPr lang="en-GB" sz="600" dirty="0"/>
                        <a:t>IRE</a:t>
                      </a:r>
                    </a:p>
                  </a:txBody>
                  <a:tcPr/>
                </a:tc>
                <a:tc>
                  <a:txBody>
                    <a:bodyPr/>
                    <a:lstStyle/>
                    <a:p>
                      <a:r>
                        <a:rPr lang="en-GB" sz="600" dirty="0"/>
                        <a:t>£658.75</a:t>
                      </a:r>
                    </a:p>
                  </a:txBody>
                  <a:tcPr/>
                </a:tc>
                <a:tc>
                  <a:txBody>
                    <a:bodyPr/>
                    <a:lstStyle/>
                    <a:p>
                      <a:r>
                        <a:rPr lang="en-GB" sz="600" dirty="0"/>
                        <a:t>Supplier (Failed Aug 2018) Third Party </a:t>
                      </a:r>
                    </a:p>
                  </a:txBody>
                  <a:tcPr/>
                </a:tc>
                <a:tc>
                  <a:txBody>
                    <a:bodyPr/>
                    <a:lstStyle/>
                    <a:p>
                      <a:r>
                        <a:rPr lang="en-GB" sz="600" dirty="0"/>
                        <a:t>No</a:t>
                      </a:r>
                    </a:p>
                  </a:txBody>
                  <a:tcPr/>
                </a:tc>
                <a:extLst>
                  <a:ext uri="{0D108BD9-81ED-4DB2-BD59-A6C34878D82A}">
                    <a16:rowId xmlns:a16="http://schemas.microsoft.com/office/drawing/2014/main" val="205252370"/>
                  </a:ext>
                </a:extLst>
              </a:tr>
              <a:tr h="208426">
                <a:tc>
                  <a:txBody>
                    <a:bodyPr/>
                    <a:lstStyle/>
                    <a:p>
                      <a:r>
                        <a:rPr lang="en-GB" sz="600" dirty="0"/>
                        <a:t>One Wales Energy</a:t>
                      </a:r>
                    </a:p>
                  </a:txBody>
                  <a:tcPr/>
                </a:tc>
                <a:tc>
                  <a:txBody>
                    <a:bodyPr/>
                    <a:lstStyle/>
                    <a:p>
                      <a:r>
                        <a:rPr lang="en-GB" sz="600" dirty="0"/>
                        <a:t>WAL</a:t>
                      </a:r>
                    </a:p>
                  </a:txBody>
                  <a:tcPr/>
                </a:tc>
                <a:tc>
                  <a:txBody>
                    <a:bodyPr/>
                    <a:lstStyle/>
                    <a:p>
                      <a:r>
                        <a:rPr lang="en-GB" sz="600" dirty="0"/>
                        <a:t>£9.02</a:t>
                      </a:r>
                    </a:p>
                  </a:txBody>
                  <a:tcPr/>
                </a:tc>
                <a:tc>
                  <a:txBody>
                    <a:bodyPr/>
                    <a:lstStyle/>
                    <a:p>
                      <a:r>
                        <a:rPr lang="en-GB" sz="600" dirty="0"/>
                        <a:t>Supplier (Failed Oct 2018) Third Party </a:t>
                      </a:r>
                    </a:p>
                  </a:txBody>
                  <a:tcPr/>
                </a:tc>
                <a:tc>
                  <a:txBody>
                    <a:bodyPr/>
                    <a:lstStyle/>
                    <a:p>
                      <a:r>
                        <a:rPr lang="en-GB" sz="600" dirty="0"/>
                        <a:t>No</a:t>
                      </a:r>
                    </a:p>
                  </a:txBody>
                  <a:tcPr/>
                </a:tc>
                <a:extLst>
                  <a:ext uri="{0D108BD9-81ED-4DB2-BD59-A6C34878D82A}">
                    <a16:rowId xmlns:a16="http://schemas.microsoft.com/office/drawing/2014/main" val="2202843471"/>
                  </a:ext>
                </a:extLst>
              </a:tr>
              <a:tr h="208426">
                <a:tc>
                  <a:txBody>
                    <a:bodyPr/>
                    <a:lstStyle/>
                    <a:p>
                      <a:r>
                        <a:rPr lang="en-GB" sz="600" dirty="0"/>
                        <a:t>One Select Limited </a:t>
                      </a:r>
                    </a:p>
                  </a:txBody>
                  <a:tcPr/>
                </a:tc>
                <a:tc>
                  <a:txBody>
                    <a:bodyPr/>
                    <a:lstStyle/>
                    <a:p>
                      <a:r>
                        <a:rPr lang="en-GB" sz="600" dirty="0"/>
                        <a:t>ONE</a:t>
                      </a:r>
                    </a:p>
                  </a:txBody>
                  <a:tcPr/>
                </a:tc>
                <a:tc>
                  <a:txBody>
                    <a:bodyPr/>
                    <a:lstStyle/>
                    <a:p>
                      <a:r>
                        <a:rPr lang="en-GB" sz="600" dirty="0"/>
                        <a:t>£1.082.89</a:t>
                      </a:r>
                    </a:p>
                  </a:txBody>
                  <a:tcPr/>
                </a:tc>
                <a:tc>
                  <a:txBody>
                    <a:bodyPr/>
                    <a:lstStyle/>
                    <a:p>
                      <a:r>
                        <a:rPr lang="en-GB" sz="600" dirty="0"/>
                        <a:t>Supplier (Failed Dec 2018) Third Party </a:t>
                      </a:r>
                    </a:p>
                  </a:txBody>
                  <a:tcPr/>
                </a:tc>
                <a:tc>
                  <a:txBody>
                    <a:bodyPr/>
                    <a:lstStyle/>
                    <a:p>
                      <a:r>
                        <a:rPr lang="en-GB" sz="600" dirty="0"/>
                        <a:t>No</a:t>
                      </a:r>
                    </a:p>
                  </a:txBody>
                  <a:tcPr/>
                </a:tc>
                <a:extLst>
                  <a:ext uri="{0D108BD9-81ED-4DB2-BD59-A6C34878D82A}">
                    <a16:rowId xmlns:a16="http://schemas.microsoft.com/office/drawing/2014/main" val="3480026513"/>
                  </a:ext>
                </a:extLst>
              </a:tr>
              <a:tr h="208426">
                <a:tc>
                  <a:txBody>
                    <a:bodyPr/>
                    <a:lstStyle/>
                    <a:p>
                      <a:r>
                        <a:rPr lang="en-GB" sz="600" dirty="0"/>
                        <a:t>Our Power Energy Supply Limited</a:t>
                      </a:r>
                    </a:p>
                  </a:txBody>
                  <a:tcPr/>
                </a:tc>
                <a:tc>
                  <a:txBody>
                    <a:bodyPr/>
                    <a:lstStyle/>
                    <a:p>
                      <a:r>
                        <a:rPr lang="en-GB" sz="600" dirty="0"/>
                        <a:t>OUP</a:t>
                      </a:r>
                    </a:p>
                  </a:txBody>
                  <a:tcPr/>
                </a:tc>
                <a:tc>
                  <a:txBody>
                    <a:bodyPr/>
                    <a:lstStyle/>
                    <a:p>
                      <a:r>
                        <a:rPr lang="en-GB" sz="600" dirty="0"/>
                        <a:t>£1,773.22</a:t>
                      </a:r>
                    </a:p>
                  </a:txBody>
                  <a:tcPr/>
                </a:tc>
                <a:tc>
                  <a:txBody>
                    <a:bodyPr/>
                    <a:lstStyle/>
                    <a:p>
                      <a:r>
                        <a:rPr lang="en-GB" sz="600" dirty="0"/>
                        <a:t>Supplier (Failed Feb 2019) Third Party </a:t>
                      </a:r>
                    </a:p>
                  </a:txBody>
                  <a:tcPr/>
                </a:tc>
                <a:tc>
                  <a:txBody>
                    <a:bodyPr/>
                    <a:lstStyle/>
                    <a:p>
                      <a:r>
                        <a:rPr lang="en-GB" sz="600" dirty="0"/>
                        <a:t>Yes</a:t>
                      </a:r>
                    </a:p>
                  </a:txBody>
                  <a:tcPr/>
                </a:tc>
                <a:extLst>
                  <a:ext uri="{0D108BD9-81ED-4DB2-BD59-A6C34878D82A}">
                    <a16:rowId xmlns:a16="http://schemas.microsoft.com/office/drawing/2014/main" val="1776838449"/>
                  </a:ext>
                </a:extLst>
              </a:tr>
              <a:tr h="208426">
                <a:tc>
                  <a:txBody>
                    <a:bodyPr/>
                    <a:lstStyle/>
                    <a:p>
                      <a:r>
                        <a:rPr lang="en-GB" sz="600" dirty="0"/>
                        <a:t>Rutherford Energy Supply Limited</a:t>
                      </a:r>
                    </a:p>
                  </a:txBody>
                  <a:tcPr/>
                </a:tc>
                <a:tc>
                  <a:txBody>
                    <a:bodyPr/>
                    <a:lstStyle/>
                    <a:p>
                      <a:r>
                        <a:rPr lang="en-GB" sz="600" dirty="0"/>
                        <a:t>RUT</a:t>
                      </a:r>
                    </a:p>
                  </a:txBody>
                  <a:tcPr/>
                </a:tc>
                <a:tc>
                  <a:txBody>
                    <a:bodyPr/>
                    <a:lstStyle/>
                    <a:p>
                      <a:r>
                        <a:rPr lang="en-GB" sz="600" dirty="0"/>
                        <a:t>£29.34</a:t>
                      </a:r>
                    </a:p>
                  </a:txBody>
                  <a:tcPr/>
                </a:tc>
                <a:tc>
                  <a:txBody>
                    <a:bodyPr/>
                    <a:lstStyle/>
                    <a:p>
                      <a:r>
                        <a:rPr lang="en-GB" sz="600" dirty="0"/>
                        <a:t>Supplier (Failed Oct 2019) Third Party </a:t>
                      </a:r>
                    </a:p>
                  </a:txBody>
                  <a:tcPr/>
                </a:tc>
                <a:tc>
                  <a:txBody>
                    <a:bodyPr/>
                    <a:lstStyle/>
                    <a:p>
                      <a:r>
                        <a:rPr lang="en-GB" sz="600" dirty="0"/>
                        <a:t>No</a:t>
                      </a:r>
                    </a:p>
                  </a:txBody>
                  <a:tcPr/>
                </a:tc>
                <a:extLst>
                  <a:ext uri="{0D108BD9-81ED-4DB2-BD59-A6C34878D82A}">
                    <a16:rowId xmlns:a16="http://schemas.microsoft.com/office/drawing/2014/main" val="850397156"/>
                  </a:ext>
                </a:extLst>
              </a:tr>
              <a:tr h="208426">
                <a:tc>
                  <a:txBody>
                    <a:bodyPr/>
                    <a:lstStyle/>
                    <a:p>
                      <a:r>
                        <a:rPr lang="en-GB" sz="600" dirty="0"/>
                        <a:t>Snowdrop Energy Supply Limited</a:t>
                      </a:r>
                    </a:p>
                  </a:txBody>
                  <a:tcPr/>
                </a:tc>
                <a:tc>
                  <a:txBody>
                    <a:bodyPr/>
                    <a:lstStyle/>
                    <a:p>
                      <a:r>
                        <a:rPr lang="en-GB" sz="600" dirty="0"/>
                        <a:t>SNO</a:t>
                      </a:r>
                    </a:p>
                  </a:txBody>
                  <a:tcPr/>
                </a:tc>
                <a:tc>
                  <a:txBody>
                    <a:bodyPr/>
                    <a:lstStyle/>
                    <a:p>
                      <a:r>
                        <a:rPr lang="en-GB" sz="600" dirty="0"/>
                        <a:t>£329.38</a:t>
                      </a:r>
                    </a:p>
                  </a:txBody>
                  <a:tcPr/>
                </a:tc>
                <a:tc>
                  <a:txBody>
                    <a:bodyPr/>
                    <a:lstStyle/>
                    <a:p>
                      <a:r>
                        <a:rPr lang="en-GB" sz="600" dirty="0"/>
                        <a:t>Supplier (Failed Nov 2018) Third Party </a:t>
                      </a:r>
                    </a:p>
                  </a:txBody>
                  <a:tcPr/>
                </a:tc>
                <a:tc>
                  <a:txBody>
                    <a:bodyPr/>
                    <a:lstStyle/>
                    <a:p>
                      <a:r>
                        <a:rPr lang="en-GB" sz="600" dirty="0"/>
                        <a:t>No</a:t>
                      </a:r>
                    </a:p>
                  </a:txBody>
                  <a:tcPr/>
                </a:tc>
                <a:extLst>
                  <a:ext uri="{0D108BD9-81ED-4DB2-BD59-A6C34878D82A}">
                    <a16:rowId xmlns:a16="http://schemas.microsoft.com/office/drawing/2014/main" val="706783739"/>
                  </a:ext>
                </a:extLst>
              </a:tr>
              <a:tr h="208426">
                <a:tc>
                  <a:txBody>
                    <a:bodyPr/>
                    <a:lstStyle/>
                    <a:p>
                      <a:r>
                        <a:rPr lang="en-GB" sz="600" dirty="0" err="1"/>
                        <a:t>Solarplicity</a:t>
                      </a:r>
                      <a:r>
                        <a:rPr lang="en-GB" sz="600" dirty="0"/>
                        <a:t> Supply Limited</a:t>
                      </a:r>
                    </a:p>
                  </a:txBody>
                  <a:tcPr/>
                </a:tc>
                <a:tc>
                  <a:txBody>
                    <a:bodyPr/>
                    <a:lstStyle/>
                    <a:p>
                      <a:r>
                        <a:rPr lang="en-GB" sz="600" dirty="0"/>
                        <a:t>LOC</a:t>
                      </a:r>
                    </a:p>
                  </a:txBody>
                  <a:tcPr/>
                </a:tc>
                <a:tc>
                  <a:txBody>
                    <a:bodyPr/>
                    <a:lstStyle/>
                    <a:p>
                      <a:r>
                        <a:rPr lang="en-GB" sz="600" dirty="0"/>
                        <a:t>£2,037.42</a:t>
                      </a:r>
                    </a:p>
                  </a:txBody>
                  <a:tcPr/>
                </a:tc>
                <a:tc>
                  <a:txBody>
                    <a:bodyPr/>
                    <a:lstStyle/>
                    <a:p>
                      <a:r>
                        <a:rPr lang="en-GB" sz="600" dirty="0"/>
                        <a:t>Supplier (Failed Aug 2019) Third Party </a:t>
                      </a:r>
                    </a:p>
                  </a:txBody>
                  <a:tcPr/>
                </a:tc>
                <a:tc>
                  <a:txBody>
                    <a:bodyPr/>
                    <a:lstStyle/>
                    <a:p>
                      <a:r>
                        <a:rPr lang="en-GB" sz="600" dirty="0"/>
                        <a:t>Yes</a:t>
                      </a:r>
                    </a:p>
                  </a:txBody>
                  <a:tcPr/>
                </a:tc>
                <a:extLst>
                  <a:ext uri="{0D108BD9-81ED-4DB2-BD59-A6C34878D82A}">
                    <a16:rowId xmlns:a16="http://schemas.microsoft.com/office/drawing/2014/main" val="3577162219"/>
                  </a:ext>
                </a:extLst>
              </a:tr>
              <a:tr h="208426">
                <a:tc>
                  <a:txBody>
                    <a:bodyPr/>
                    <a:lstStyle/>
                    <a:p>
                      <a:r>
                        <a:rPr lang="en-GB" sz="600" dirty="0"/>
                        <a:t>Temple Energy Limited</a:t>
                      </a:r>
                    </a:p>
                  </a:txBody>
                  <a:tcPr/>
                </a:tc>
                <a:tc>
                  <a:txBody>
                    <a:bodyPr/>
                    <a:lstStyle/>
                    <a:p>
                      <a:r>
                        <a:rPr lang="en-GB" sz="600" dirty="0"/>
                        <a:t>TEM</a:t>
                      </a:r>
                    </a:p>
                  </a:txBody>
                  <a:tcPr/>
                </a:tc>
                <a:tc>
                  <a:txBody>
                    <a:bodyPr/>
                    <a:lstStyle/>
                    <a:p>
                      <a:r>
                        <a:rPr lang="en-GB" sz="600" dirty="0"/>
                        <a:t>£44.62 </a:t>
                      </a:r>
                    </a:p>
                  </a:txBody>
                  <a:tcPr/>
                </a:tc>
                <a:tc>
                  <a:txBody>
                    <a:bodyPr/>
                    <a:lstStyle/>
                    <a:p>
                      <a:r>
                        <a:rPr lang="en-GB" sz="600" dirty="0"/>
                        <a:t>Supplier (Failed Mar 2020) Third Party </a:t>
                      </a:r>
                    </a:p>
                  </a:txBody>
                  <a:tcPr/>
                </a:tc>
                <a:tc>
                  <a:txBody>
                    <a:bodyPr/>
                    <a:lstStyle/>
                    <a:p>
                      <a:r>
                        <a:rPr lang="en-GB" sz="600" dirty="0"/>
                        <a:t>No</a:t>
                      </a:r>
                    </a:p>
                  </a:txBody>
                  <a:tcPr/>
                </a:tc>
                <a:extLst>
                  <a:ext uri="{0D108BD9-81ED-4DB2-BD59-A6C34878D82A}">
                    <a16:rowId xmlns:a16="http://schemas.microsoft.com/office/drawing/2014/main" val="2127568994"/>
                  </a:ext>
                </a:extLst>
              </a:tr>
              <a:tr h="208426">
                <a:tc>
                  <a:txBody>
                    <a:bodyPr/>
                    <a:lstStyle/>
                    <a:p>
                      <a:r>
                        <a:rPr lang="en-GB" sz="600" dirty="0" err="1"/>
                        <a:t>Usio</a:t>
                      </a:r>
                      <a:r>
                        <a:rPr lang="en-GB" sz="600" dirty="0"/>
                        <a:t> Energy Supply Limited</a:t>
                      </a:r>
                    </a:p>
                  </a:txBody>
                  <a:tcPr/>
                </a:tc>
                <a:tc>
                  <a:txBody>
                    <a:bodyPr/>
                    <a:lstStyle/>
                    <a:p>
                      <a:r>
                        <a:rPr lang="en-GB" sz="600" dirty="0"/>
                        <a:t>USI</a:t>
                      </a:r>
                    </a:p>
                  </a:txBody>
                  <a:tcPr/>
                </a:tc>
                <a:tc>
                  <a:txBody>
                    <a:bodyPr/>
                    <a:lstStyle/>
                    <a:p>
                      <a:r>
                        <a:rPr lang="en-GB" sz="600" dirty="0"/>
                        <a:t>£9.02</a:t>
                      </a:r>
                    </a:p>
                  </a:txBody>
                  <a:tcPr/>
                </a:tc>
                <a:tc>
                  <a:txBody>
                    <a:bodyPr/>
                    <a:lstStyle/>
                    <a:p>
                      <a:r>
                        <a:rPr lang="en-GB" sz="600" dirty="0"/>
                        <a:t>Supplier (Failed Oct 2018) Third Party </a:t>
                      </a:r>
                    </a:p>
                  </a:txBody>
                  <a:tcPr/>
                </a:tc>
                <a:tc>
                  <a:txBody>
                    <a:bodyPr/>
                    <a:lstStyle/>
                    <a:p>
                      <a:r>
                        <a:rPr lang="en-GB" sz="600" dirty="0"/>
                        <a:t>No</a:t>
                      </a:r>
                    </a:p>
                  </a:txBody>
                  <a:tcPr/>
                </a:tc>
                <a:extLst>
                  <a:ext uri="{0D108BD9-81ED-4DB2-BD59-A6C34878D82A}">
                    <a16:rowId xmlns:a16="http://schemas.microsoft.com/office/drawing/2014/main" val="2180850730"/>
                  </a:ext>
                </a:extLst>
              </a:tr>
              <a:tr h="327527">
                <a:tc>
                  <a:txBody>
                    <a:bodyPr/>
                    <a:lstStyle/>
                    <a:p>
                      <a:r>
                        <a:rPr lang="en-GB" sz="600" dirty="0"/>
                        <a:t>Utility Professional Business Operations Limited</a:t>
                      </a:r>
                    </a:p>
                  </a:txBody>
                  <a:tcPr/>
                </a:tc>
                <a:tc>
                  <a:txBody>
                    <a:bodyPr/>
                    <a:lstStyle/>
                    <a:p>
                      <a:r>
                        <a:rPr lang="en-GB" sz="600" dirty="0"/>
                        <a:t>UPB</a:t>
                      </a:r>
                    </a:p>
                  </a:txBody>
                  <a:tcPr/>
                </a:tc>
                <a:tc>
                  <a:txBody>
                    <a:bodyPr/>
                    <a:lstStyle/>
                    <a:p>
                      <a:r>
                        <a:rPr lang="en-GB" sz="600" dirty="0"/>
                        <a:t>£37,219.72</a:t>
                      </a:r>
                    </a:p>
                  </a:txBody>
                  <a:tcPr/>
                </a:tc>
                <a:tc>
                  <a:txBody>
                    <a:bodyPr/>
                    <a:lstStyle/>
                    <a:p>
                      <a:r>
                        <a:rPr lang="en-GB" sz="600" b="1" dirty="0"/>
                        <a:t>Shipper (Failed Nov 2018) - £23,080.58 General Services -£14,139.14 Specific Services</a:t>
                      </a:r>
                    </a:p>
                  </a:txBody>
                  <a:tcPr/>
                </a:tc>
                <a:tc>
                  <a:txBody>
                    <a:bodyPr/>
                    <a:lstStyle/>
                    <a:p>
                      <a:r>
                        <a:rPr lang="en-GB" sz="600" dirty="0"/>
                        <a:t>Yes</a:t>
                      </a:r>
                    </a:p>
                  </a:txBody>
                  <a:tcPr/>
                </a:tc>
                <a:extLst>
                  <a:ext uri="{0D108BD9-81ED-4DB2-BD59-A6C34878D82A}">
                    <a16:rowId xmlns:a16="http://schemas.microsoft.com/office/drawing/2014/main" val="1255716219"/>
                  </a:ext>
                </a:extLst>
              </a:tr>
            </a:tbl>
          </a:graphicData>
        </a:graphic>
      </p:graphicFrame>
      <p:sp>
        <p:nvSpPr>
          <p:cNvPr id="5" name="TextBox 4">
            <a:extLst>
              <a:ext uri="{FF2B5EF4-FFF2-40B4-BE49-F238E27FC236}">
                <a16:creationId xmlns:a16="http://schemas.microsoft.com/office/drawing/2014/main" id="{0AB41170-7CA6-4951-909D-B0E3B0C67023}"/>
              </a:ext>
            </a:extLst>
          </p:cNvPr>
          <p:cNvSpPr txBox="1"/>
          <p:nvPr/>
        </p:nvSpPr>
        <p:spPr>
          <a:xfrm>
            <a:off x="4204827" y="104319"/>
            <a:ext cx="4939173" cy="215444"/>
          </a:xfrm>
          <a:prstGeom prst="rect">
            <a:avLst/>
          </a:prstGeom>
          <a:noFill/>
        </p:spPr>
        <p:txBody>
          <a:bodyPr wrap="none" rtlCol="0">
            <a:spAutoFit/>
          </a:bodyPr>
          <a:lstStyle/>
          <a:p>
            <a:r>
              <a:rPr lang="en-GB" sz="800" dirty="0"/>
              <a:t>As agreed with the DSC Credit Committee any debt &lt;£1k ex VAT will not be pursued with administrators.</a:t>
            </a:r>
          </a:p>
        </p:txBody>
      </p:sp>
    </p:spTree>
    <p:extLst>
      <p:ext uri="{BB962C8B-B14F-4D97-AF65-F5344CB8AC3E}">
        <p14:creationId xmlns:p14="http://schemas.microsoft.com/office/powerpoint/2010/main" val="63661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212041"/>
            <a:ext cx="5616624" cy="523220"/>
          </a:xfrm>
          <a:prstGeom prst="rect">
            <a:avLst/>
          </a:prstGeom>
        </p:spPr>
        <p:txBody>
          <a:bodyPr wrap="square">
            <a:spAutoFit/>
          </a:bodyPr>
          <a:lstStyle/>
          <a:p>
            <a:pPr algn="ctr"/>
            <a:r>
              <a:rPr lang="en-GB" sz="2800" b="1" dirty="0">
                <a:solidFill>
                  <a:schemeClr val="accent1"/>
                </a:solidFill>
              </a:rPr>
              <a:t>Failed Customers Summary</a:t>
            </a:r>
          </a:p>
        </p:txBody>
      </p:sp>
      <p:sp>
        <p:nvSpPr>
          <p:cNvPr id="5" name="TextBox 4">
            <a:extLst>
              <a:ext uri="{FF2B5EF4-FFF2-40B4-BE49-F238E27FC236}">
                <a16:creationId xmlns:a16="http://schemas.microsoft.com/office/drawing/2014/main" id="{0AB41170-7CA6-4951-909D-B0E3B0C67023}"/>
              </a:ext>
            </a:extLst>
          </p:cNvPr>
          <p:cNvSpPr txBox="1"/>
          <p:nvPr/>
        </p:nvSpPr>
        <p:spPr>
          <a:xfrm>
            <a:off x="4204827" y="104319"/>
            <a:ext cx="4939173" cy="215444"/>
          </a:xfrm>
          <a:prstGeom prst="rect">
            <a:avLst/>
          </a:prstGeom>
          <a:noFill/>
        </p:spPr>
        <p:txBody>
          <a:bodyPr wrap="none" rtlCol="0">
            <a:spAutoFit/>
          </a:bodyPr>
          <a:lstStyle/>
          <a:p>
            <a:r>
              <a:rPr lang="en-GB" sz="800" dirty="0"/>
              <a:t>As agreed with the DSC Credit Committee any debt &lt;£1k ex VAT will not be pursued with administrators.</a:t>
            </a:r>
          </a:p>
        </p:txBody>
      </p:sp>
      <p:graphicFrame>
        <p:nvGraphicFramePr>
          <p:cNvPr id="4" name="Table 5">
            <a:extLst>
              <a:ext uri="{FF2B5EF4-FFF2-40B4-BE49-F238E27FC236}">
                <a16:creationId xmlns:a16="http://schemas.microsoft.com/office/drawing/2014/main" id="{B03E51D3-5442-423D-A67C-3C463F84BDC0}"/>
              </a:ext>
            </a:extLst>
          </p:cNvPr>
          <p:cNvGraphicFramePr>
            <a:graphicFrameLocks noGrp="1"/>
          </p:cNvGraphicFramePr>
          <p:nvPr>
            <p:extLst>
              <p:ext uri="{D42A27DB-BD31-4B8C-83A1-F6EECF244321}">
                <p14:modId xmlns:p14="http://schemas.microsoft.com/office/powerpoint/2010/main" val="2369548551"/>
              </p:ext>
            </p:extLst>
          </p:nvPr>
        </p:nvGraphicFramePr>
        <p:xfrm>
          <a:off x="179512" y="859734"/>
          <a:ext cx="4392488" cy="767080"/>
        </p:xfrm>
        <a:graphic>
          <a:graphicData uri="http://schemas.openxmlformats.org/drawingml/2006/table">
            <a:tbl>
              <a:tblPr firstRow="1" bandRow="1">
                <a:tableStyleId>{5C22544A-7EE6-4342-B048-85BDC9FD1C3A}</a:tableStyleId>
              </a:tblPr>
              <a:tblGrid>
                <a:gridCol w="1098122">
                  <a:extLst>
                    <a:ext uri="{9D8B030D-6E8A-4147-A177-3AD203B41FA5}">
                      <a16:colId xmlns:a16="http://schemas.microsoft.com/office/drawing/2014/main" val="4171781644"/>
                    </a:ext>
                  </a:extLst>
                </a:gridCol>
                <a:gridCol w="1098122">
                  <a:extLst>
                    <a:ext uri="{9D8B030D-6E8A-4147-A177-3AD203B41FA5}">
                      <a16:colId xmlns:a16="http://schemas.microsoft.com/office/drawing/2014/main" val="3521324714"/>
                    </a:ext>
                  </a:extLst>
                </a:gridCol>
                <a:gridCol w="1098122">
                  <a:extLst>
                    <a:ext uri="{9D8B030D-6E8A-4147-A177-3AD203B41FA5}">
                      <a16:colId xmlns:a16="http://schemas.microsoft.com/office/drawing/2014/main" val="816835311"/>
                    </a:ext>
                  </a:extLst>
                </a:gridCol>
                <a:gridCol w="1098122">
                  <a:extLst>
                    <a:ext uri="{9D8B030D-6E8A-4147-A177-3AD203B41FA5}">
                      <a16:colId xmlns:a16="http://schemas.microsoft.com/office/drawing/2014/main" val="155337678"/>
                    </a:ext>
                  </a:extLst>
                </a:gridCol>
              </a:tblGrid>
              <a:tr h="139040">
                <a:tc>
                  <a:txBody>
                    <a:bodyPr/>
                    <a:lstStyle/>
                    <a:p>
                      <a:r>
                        <a:rPr lang="en-GB" sz="1000" dirty="0"/>
                        <a:t>Total Failures</a:t>
                      </a:r>
                    </a:p>
                  </a:txBody>
                  <a:tcPr/>
                </a:tc>
                <a:tc>
                  <a:txBody>
                    <a:bodyPr/>
                    <a:lstStyle/>
                    <a:p>
                      <a:r>
                        <a:rPr lang="en-GB" sz="1000" dirty="0"/>
                        <a:t>Total</a:t>
                      </a:r>
                    </a:p>
                    <a:p>
                      <a:r>
                        <a:rPr lang="en-GB" sz="1000" dirty="0"/>
                        <a:t>Debt</a:t>
                      </a:r>
                    </a:p>
                  </a:txBody>
                  <a:tcPr/>
                </a:tc>
                <a:tc>
                  <a:txBody>
                    <a:bodyPr/>
                    <a:lstStyle/>
                    <a:p>
                      <a:r>
                        <a:rPr lang="en-GB" sz="1000" dirty="0"/>
                        <a:t>Administrator Claims</a:t>
                      </a:r>
                    </a:p>
                  </a:txBody>
                  <a:tcPr/>
                </a:tc>
                <a:tc>
                  <a:txBody>
                    <a:bodyPr/>
                    <a:lstStyle/>
                    <a:p>
                      <a:r>
                        <a:rPr lang="en-GB" sz="1000" dirty="0"/>
                        <a:t>Unclaimed</a:t>
                      </a:r>
                    </a:p>
                  </a:txBody>
                  <a:tcPr/>
                </a:tc>
                <a:extLst>
                  <a:ext uri="{0D108BD9-81ED-4DB2-BD59-A6C34878D82A}">
                    <a16:rowId xmlns:a16="http://schemas.microsoft.com/office/drawing/2014/main" val="2339205532"/>
                  </a:ext>
                </a:extLst>
              </a:tr>
              <a:tr h="370840">
                <a:tc>
                  <a:txBody>
                    <a:bodyPr/>
                    <a:lstStyle/>
                    <a:p>
                      <a:r>
                        <a:rPr lang="en-GB" sz="1000" dirty="0"/>
                        <a:t>19</a:t>
                      </a:r>
                    </a:p>
                  </a:txBody>
                  <a:tcPr/>
                </a:tc>
                <a:tc>
                  <a:txBody>
                    <a:bodyPr/>
                    <a:lstStyle/>
                    <a:p>
                      <a:r>
                        <a:rPr lang="en-GB" sz="1000" dirty="0"/>
                        <a:t>£53,555.05</a:t>
                      </a:r>
                    </a:p>
                  </a:txBody>
                  <a:tcPr/>
                </a:tc>
                <a:tc>
                  <a:txBody>
                    <a:bodyPr/>
                    <a:lstStyle/>
                    <a:p>
                      <a:r>
                        <a:rPr lang="en-GB" sz="1000" dirty="0"/>
                        <a:t>£51,630.78</a:t>
                      </a:r>
                    </a:p>
                  </a:txBody>
                  <a:tcPr/>
                </a:tc>
                <a:tc>
                  <a:txBody>
                    <a:bodyPr/>
                    <a:lstStyle/>
                    <a:p>
                      <a:r>
                        <a:rPr lang="en-GB" sz="1000" dirty="0"/>
                        <a:t>£1,924.27</a:t>
                      </a:r>
                    </a:p>
                  </a:txBody>
                  <a:tcPr/>
                </a:tc>
                <a:extLst>
                  <a:ext uri="{0D108BD9-81ED-4DB2-BD59-A6C34878D82A}">
                    <a16:rowId xmlns:a16="http://schemas.microsoft.com/office/drawing/2014/main" val="2639490281"/>
                  </a:ext>
                </a:extLst>
              </a:tr>
            </a:tbl>
          </a:graphicData>
        </a:graphic>
      </p:graphicFrame>
      <p:graphicFrame>
        <p:nvGraphicFramePr>
          <p:cNvPr id="9" name="Table 5">
            <a:extLst>
              <a:ext uri="{FF2B5EF4-FFF2-40B4-BE49-F238E27FC236}">
                <a16:creationId xmlns:a16="http://schemas.microsoft.com/office/drawing/2014/main" id="{A83877C6-85F1-440D-A239-EE991FD9398A}"/>
              </a:ext>
            </a:extLst>
          </p:cNvPr>
          <p:cNvGraphicFramePr>
            <a:graphicFrameLocks noGrp="1"/>
          </p:cNvGraphicFramePr>
          <p:nvPr>
            <p:extLst>
              <p:ext uri="{D42A27DB-BD31-4B8C-83A1-F6EECF244321}">
                <p14:modId xmlns:p14="http://schemas.microsoft.com/office/powerpoint/2010/main" val="3169492100"/>
              </p:ext>
            </p:extLst>
          </p:nvPr>
        </p:nvGraphicFramePr>
        <p:xfrm>
          <a:off x="179512" y="1734047"/>
          <a:ext cx="4392488" cy="767080"/>
        </p:xfrm>
        <a:graphic>
          <a:graphicData uri="http://schemas.openxmlformats.org/drawingml/2006/table">
            <a:tbl>
              <a:tblPr firstRow="1" bandRow="1">
                <a:tableStyleId>{5C22544A-7EE6-4342-B048-85BDC9FD1C3A}</a:tableStyleId>
              </a:tblPr>
              <a:tblGrid>
                <a:gridCol w="1098122">
                  <a:extLst>
                    <a:ext uri="{9D8B030D-6E8A-4147-A177-3AD203B41FA5}">
                      <a16:colId xmlns:a16="http://schemas.microsoft.com/office/drawing/2014/main" val="4171781644"/>
                    </a:ext>
                  </a:extLst>
                </a:gridCol>
                <a:gridCol w="1098122">
                  <a:extLst>
                    <a:ext uri="{9D8B030D-6E8A-4147-A177-3AD203B41FA5}">
                      <a16:colId xmlns:a16="http://schemas.microsoft.com/office/drawing/2014/main" val="3521324714"/>
                    </a:ext>
                  </a:extLst>
                </a:gridCol>
                <a:gridCol w="1098122">
                  <a:extLst>
                    <a:ext uri="{9D8B030D-6E8A-4147-A177-3AD203B41FA5}">
                      <a16:colId xmlns:a16="http://schemas.microsoft.com/office/drawing/2014/main" val="816835311"/>
                    </a:ext>
                  </a:extLst>
                </a:gridCol>
                <a:gridCol w="1098122">
                  <a:extLst>
                    <a:ext uri="{9D8B030D-6E8A-4147-A177-3AD203B41FA5}">
                      <a16:colId xmlns:a16="http://schemas.microsoft.com/office/drawing/2014/main" val="139737410"/>
                    </a:ext>
                  </a:extLst>
                </a:gridCol>
              </a:tblGrid>
              <a:tr h="220463">
                <a:tc>
                  <a:txBody>
                    <a:bodyPr/>
                    <a:lstStyle/>
                    <a:p>
                      <a:r>
                        <a:rPr lang="en-GB" sz="1000" dirty="0"/>
                        <a:t>Supplier Failures</a:t>
                      </a:r>
                    </a:p>
                  </a:txBody>
                  <a:tcPr/>
                </a:tc>
                <a:tc>
                  <a:txBody>
                    <a:bodyPr/>
                    <a:lstStyle/>
                    <a:p>
                      <a:r>
                        <a:rPr lang="en-GB" sz="1000" dirty="0"/>
                        <a:t>Supplier</a:t>
                      </a:r>
                    </a:p>
                    <a:p>
                      <a:r>
                        <a:rPr lang="en-GB" sz="1000" dirty="0"/>
                        <a:t>Debt</a:t>
                      </a:r>
                    </a:p>
                  </a:txBody>
                  <a:tcPr/>
                </a:tc>
                <a:tc>
                  <a:txBody>
                    <a:bodyPr/>
                    <a:lstStyle/>
                    <a:p>
                      <a:r>
                        <a:rPr lang="en-GB" sz="1000" dirty="0"/>
                        <a:t>Administrator Claims</a:t>
                      </a:r>
                    </a:p>
                  </a:txBody>
                  <a:tcPr/>
                </a:tc>
                <a:tc>
                  <a:txBody>
                    <a:bodyPr/>
                    <a:lstStyle/>
                    <a:p>
                      <a:r>
                        <a:rPr lang="en-GB" sz="1000" dirty="0"/>
                        <a:t>Unclaimed</a:t>
                      </a:r>
                    </a:p>
                  </a:txBody>
                  <a:tcPr/>
                </a:tc>
                <a:extLst>
                  <a:ext uri="{0D108BD9-81ED-4DB2-BD59-A6C34878D82A}">
                    <a16:rowId xmlns:a16="http://schemas.microsoft.com/office/drawing/2014/main" val="2339205532"/>
                  </a:ext>
                </a:extLst>
              </a:tr>
              <a:tr h="370840">
                <a:tc>
                  <a:txBody>
                    <a:bodyPr/>
                    <a:lstStyle/>
                    <a:p>
                      <a:r>
                        <a:rPr lang="en-GB" sz="1000" dirty="0"/>
                        <a:t>17</a:t>
                      </a:r>
                    </a:p>
                  </a:txBody>
                  <a:tcPr/>
                </a:tc>
                <a:tc>
                  <a:txBody>
                    <a:bodyPr/>
                    <a:lstStyle/>
                    <a:p>
                      <a:r>
                        <a:rPr lang="en-GB" sz="1000" dirty="0"/>
                        <a:t>£14,519.60</a:t>
                      </a:r>
                    </a:p>
                  </a:txBody>
                  <a:tcPr/>
                </a:tc>
                <a:tc>
                  <a:txBody>
                    <a:bodyPr/>
                    <a:lstStyle/>
                    <a:p>
                      <a:r>
                        <a:rPr lang="en-GB" sz="1000" dirty="0"/>
                        <a:t>£12,595.33</a:t>
                      </a:r>
                    </a:p>
                  </a:txBody>
                  <a:tcPr/>
                </a:tc>
                <a:tc>
                  <a:txBody>
                    <a:bodyPr/>
                    <a:lstStyle/>
                    <a:p>
                      <a:r>
                        <a:rPr lang="en-GB" sz="1000" dirty="0"/>
                        <a:t>£1,924.27</a:t>
                      </a:r>
                    </a:p>
                  </a:txBody>
                  <a:tcPr/>
                </a:tc>
                <a:extLst>
                  <a:ext uri="{0D108BD9-81ED-4DB2-BD59-A6C34878D82A}">
                    <a16:rowId xmlns:a16="http://schemas.microsoft.com/office/drawing/2014/main" val="2639490281"/>
                  </a:ext>
                </a:extLst>
              </a:tr>
            </a:tbl>
          </a:graphicData>
        </a:graphic>
      </p:graphicFrame>
      <p:graphicFrame>
        <p:nvGraphicFramePr>
          <p:cNvPr id="10" name="Table 5">
            <a:extLst>
              <a:ext uri="{FF2B5EF4-FFF2-40B4-BE49-F238E27FC236}">
                <a16:creationId xmlns:a16="http://schemas.microsoft.com/office/drawing/2014/main" id="{114D487B-CA6F-4CB8-9C1F-394C07A0DFAA}"/>
              </a:ext>
            </a:extLst>
          </p:cNvPr>
          <p:cNvGraphicFramePr>
            <a:graphicFrameLocks noGrp="1"/>
          </p:cNvGraphicFramePr>
          <p:nvPr>
            <p:extLst>
              <p:ext uri="{D42A27DB-BD31-4B8C-83A1-F6EECF244321}">
                <p14:modId xmlns:p14="http://schemas.microsoft.com/office/powerpoint/2010/main" val="879391529"/>
              </p:ext>
            </p:extLst>
          </p:nvPr>
        </p:nvGraphicFramePr>
        <p:xfrm>
          <a:off x="179510" y="2609222"/>
          <a:ext cx="7920882" cy="76708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4171781644"/>
                    </a:ext>
                  </a:extLst>
                </a:gridCol>
                <a:gridCol w="1584176">
                  <a:extLst>
                    <a:ext uri="{9D8B030D-6E8A-4147-A177-3AD203B41FA5}">
                      <a16:colId xmlns:a16="http://schemas.microsoft.com/office/drawing/2014/main" val="3521324714"/>
                    </a:ext>
                  </a:extLst>
                </a:gridCol>
                <a:gridCol w="2155518">
                  <a:extLst>
                    <a:ext uri="{9D8B030D-6E8A-4147-A177-3AD203B41FA5}">
                      <a16:colId xmlns:a16="http://schemas.microsoft.com/office/drawing/2014/main" val="816835311"/>
                    </a:ext>
                  </a:extLst>
                </a:gridCol>
                <a:gridCol w="1228860">
                  <a:extLst>
                    <a:ext uri="{9D8B030D-6E8A-4147-A177-3AD203B41FA5}">
                      <a16:colId xmlns:a16="http://schemas.microsoft.com/office/drawing/2014/main" val="3681107118"/>
                    </a:ext>
                  </a:extLst>
                </a:gridCol>
                <a:gridCol w="1368152">
                  <a:extLst>
                    <a:ext uri="{9D8B030D-6E8A-4147-A177-3AD203B41FA5}">
                      <a16:colId xmlns:a16="http://schemas.microsoft.com/office/drawing/2014/main" val="3062151991"/>
                    </a:ext>
                  </a:extLst>
                </a:gridCol>
              </a:tblGrid>
              <a:tr h="139040">
                <a:tc>
                  <a:txBody>
                    <a:bodyPr/>
                    <a:lstStyle/>
                    <a:p>
                      <a:r>
                        <a:rPr lang="en-GB" sz="1000" dirty="0"/>
                        <a:t>Shipper Failures</a:t>
                      </a:r>
                    </a:p>
                  </a:txBody>
                  <a:tcPr/>
                </a:tc>
                <a:tc>
                  <a:txBody>
                    <a:bodyPr/>
                    <a:lstStyle/>
                    <a:p>
                      <a:r>
                        <a:rPr lang="en-GB" sz="1000" dirty="0"/>
                        <a:t>Shipper</a:t>
                      </a:r>
                    </a:p>
                    <a:p>
                      <a:r>
                        <a:rPr lang="en-GB" sz="1000" dirty="0"/>
                        <a:t>Debt</a:t>
                      </a:r>
                    </a:p>
                  </a:txBody>
                  <a:tcPr/>
                </a:tc>
                <a:tc>
                  <a:txBody>
                    <a:bodyPr/>
                    <a:lstStyle/>
                    <a:p>
                      <a:r>
                        <a:rPr lang="en-GB" sz="1000" dirty="0"/>
                        <a:t>Administrator Claims</a:t>
                      </a:r>
                    </a:p>
                  </a:txBody>
                  <a:tcPr/>
                </a:tc>
                <a:tc>
                  <a:txBody>
                    <a:bodyPr/>
                    <a:lstStyle/>
                    <a:p>
                      <a:r>
                        <a:rPr lang="en-GB" sz="1000" dirty="0"/>
                        <a:t>Specific Services</a:t>
                      </a:r>
                    </a:p>
                  </a:txBody>
                  <a:tcPr/>
                </a:tc>
                <a:tc>
                  <a:txBody>
                    <a:bodyPr/>
                    <a:lstStyle/>
                    <a:p>
                      <a:r>
                        <a:rPr lang="en-GB" sz="1000" dirty="0"/>
                        <a:t>General Services</a:t>
                      </a:r>
                    </a:p>
                  </a:txBody>
                  <a:tcPr/>
                </a:tc>
                <a:extLst>
                  <a:ext uri="{0D108BD9-81ED-4DB2-BD59-A6C34878D82A}">
                    <a16:rowId xmlns:a16="http://schemas.microsoft.com/office/drawing/2014/main" val="2339205532"/>
                  </a:ext>
                </a:extLst>
              </a:tr>
              <a:tr h="370840">
                <a:tc>
                  <a:txBody>
                    <a:bodyPr/>
                    <a:lstStyle/>
                    <a:p>
                      <a:r>
                        <a:rPr lang="en-GB" sz="1000" dirty="0"/>
                        <a:t>2</a:t>
                      </a:r>
                    </a:p>
                  </a:txBody>
                  <a:tcPr/>
                </a:tc>
                <a:tc>
                  <a:txBody>
                    <a:bodyPr/>
                    <a:lstStyle/>
                    <a:p>
                      <a:r>
                        <a:rPr lang="en-GB" sz="1000" dirty="0"/>
                        <a:t>£39,035.45</a:t>
                      </a:r>
                    </a:p>
                  </a:txBody>
                  <a:tcPr/>
                </a:tc>
                <a:tc>
                  <a:txBody>
                    <a:bodyPr/>
                    <a:lstStyle/>
                    <a:p>
                      <a:r>
                        <a:rPr lang="en-GB" sz="1000" dirty="0"/>
                        <a:t>Yes</a:t>
                      </a:r>
                    </a:p>
                  </a:txBody>
                  <a:tcPr/>
                </a:tc>
                <a:tc>
                  <a:txBody>
                    <a:bodyPr/>
                    <a:lstStyle/>
                    <a:p>
                      <a:r>
                        <a:rPr lang="en-GB" sz="1000" dirty="0"/>
                        <a:t>£24,729.38</a:t>
                      </a:r>
                    </a:p>
                  </a:txBody>
                  <a:tcPr/>
                </a:tc>
                <a:tc>
                  <a:txBody>
                    <a:bodyPr/>
                    <a:lstStyle/>
                    <a:p>
                      <a:r>
                        <a:rPr lang="en-GB" sz="1000" dirty="0"/>
                        <a:t>£14,306.07</a:t>
                      </a:r>
                    </a:p>
                  </a:txBody>
                  <a:tcPr/>
                </a:tc>
                <a:extLst>
                  <a:ext uri="{0D108BD9-81ED-4DB2-BD59-A6C34878D82A}">
                    <a16:rowId xmlns:a16="http://schemas.microsoft.com/office/drawing/2014/main" val="2639490281"/>
                  </a:ext>
                </a:extLst>
              </a:tr>
            </a:tbl>
          </a:graphicData>
        </a:graphic>
      </p:graphicFrame>
    </p:spTree>
    <p:extLst>
      <p:ext uri="{BB962C8B-B14F-4D97-AF65-F5344CB8AC3E}">
        <p14:creationId xmlns:p14="http://schemas.microsoft.com/office/powerpoint/2010/main" val="366971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9E311B-34F6-4984-B3D7-B6F6A0C12EDA}"/>
              </a:ext>
            </a:extLst>
          </p:cNvPr>
          <p:cNvSpPr txBox="1"/>
          <p:nvPr/>
        </p:nvSpPr>
        <p:spPr>
          <a:xfrm>
            <a:off x="971600" y="411510"/>
            <a:ext cx="7848872" cy="406265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solidFill>
                  <a:schemeClr val="accent1"/>
                </a:solidFill>
              </a:rPr>
              <a:t>CDSP Credit Rules and Budget and Charging Methodology are not aligned.</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Credit Rules state under section 2.2:</a:t>
            </a:r>
          </a:p>
          <a:p>
            <a:pPr marL="742950" lvl="1" indent="-285750">
              <a:buFont typeface="Arial" panose="020B0604020202020204" pitchFamily="34" charset="0"/>
              <a:buChar char="•"/>
            </a:pPr>
            <a:r>
              <a:rPr lang="en-GB" dirty="0">
                <a:solidFill>
                  <a:schemeClr val="accent1"/>
                </a:solidFill>
              </a:rPr>
              <a:t>“</a:t>
            </a:r>
            <a:r>
              <a:rPr lang="en-GB" sz="1400" dirty="0">
                <a:solidFill>
                  <a:schemeClr val="accent1"/>
                </a:solidFill>
              </a:rPr>
              <a:t>the effect of the provisions of the Budget and Charging Methodology Document is that if Customers fail to make payment of any invoice issued when due, all other customers shall become liable for (in aggregate) for an equivalent amount (together with an amount in respect of the cost of financing such non-payment)”</a:t>
            </a:r>
          </a:p>
          <a:p>
            <a:pPr lvl="1"/>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Budget and Charging Methodology document is silent on how this is done.</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Should only customers within the failed customers constituency pick up the failed customer charges?</a:t>
            </a:r>
          </a:p>
        </p:txBody>
      </p:sp>
      <p:sp>
        <p:nvSpPr>
          <p:cNvPr id="2" name="TextBox 1">
            <a:extLst>
              <a:ext uri="{FF2B5EF4-FFF2-40B4-BE49-F238E27FC236}">
                <a16:creationId xmlns:a16="http://schemas.microsoft.com/office/drawing/2014/main" id="{D875A6E3-AC51-430D-AFB9-63A00C95B5A8}"/>
              </a:ext>
            </a:extLst>
          </p:cNvPr>
          <p:cNvSpPr txBox="1"/>
          <p:nvPr/>
        </p:nvSpPr>
        <p:spPr>
          <a:xfrm>
            <a:off x="971600" y="123478"/>
            <a:ext cx="8125942" cy="523220"/>
          </a:xfrm>
          <a:prstGeom prst="rect">
            <a:avLst/>
          </a:prstGeom>
          <a:noFill/>
        </p:spPr>
        <p:txBody>
          <a:bodyPr wrap="none" rtlCol="0">
            <a:spAutoFit/>
          </a:bodyPr>
          <a:lstStyle/>
          <a:p>
            <a:r>
              <a:rPr lang="en-GB" sz="2800" dirty="0">
                <a:solidFill>
                  <a:schemeClr val="accent1"/>
                </a:solidFill>
              </a:rPr>
              <a:t>Credit Rules v Budget and Charging Methodology</a:t>
            </a:r>
          </a:p>
        </p:txBody>
      </p:sp>
    </p:spTree>
    <p:extLst>
      <p:ext uri="{BB962C8B-B14F-4D97-AF65-F5344CB8AC3E}">
        <p14:creationId xmlns:p14="http://schemas.microsoft.com/office/powerpoint/2010/main" val="181530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9E311B-34F6-4984-B3D7-B6F6A0C12EDA}"/>
              </a:ext>
            </a:extLst>
          </p:cNvPr>
          <p:cNvSpPr txBox="1"/>
          <p:nvPr/>
        </p:nvSpPr>
        <p:spPr>
          <a:xfrm>
            <a:off x="963751" y="403193"/>
            <a:ext cx="7848872" cy="4862870"/>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sz="1600" dirty="0">
                <a:solidFill>
                  <a:schemeClr val="accent1"/>
                </a:solidFill>
              </a:rPr>
              <a:t>Write off debt which is not pursued through Administrators</a:t>
            </a:r>
          </a:p>
          <a:p>
            <a:endParaRPr lang="en-GB" sz="1600" dirty="0">
              <a:solidFill>
                <a:schemeClr val="accent1"/>
              </a:solidFill>
            </a:endParaRPr>
          </a:p>
          <a:p>
            <a:pPr marL="285750" indent="-285750">
              <a:buFont typeface="Arial" panose="020B0604020202020204" pitchFamily="34" charset="0"/>
              <a:buChar char="•"/>
            </a:pPr>
            <a:r>
              <a:rPr lang="en-GB" sz="1600" dirty="0">
                <a:solidFill>
                  <a:schemeClr val="accent1"/>
                </a:solidFill>
              </a:rPr>
              <a:t>Smear all General Services debt across the failed users constituency (over £1k) at the end of the financial year.</a:t>
            </a:r>
          </a:p>
          <a:p>
            <a:pPr marL="285750" indent="-285750">
              <a:buFont typeface="Arial" panose="020B0604020202020204" pitchFamily="34" charset="0"/>
              <a:buChar char="•"/>
            </a:pPr>
            <a:endParaRPr lang="en-GB" sz="1600" dirty="0">
              <a:solidFill>
                <a:schemeClr val="accent1"/>
              </a:solidFill>
            </a:endParaRPr>
          </a:p>
          <a:p>
            <a:pPr marL="285750" indent="-285750">
              <a:buFont typeface="Arial" panose="020B0604020202020204" pitchFamily="34" charset="0"/>
              <a:buChar char="•"/>
            </a:pPr>
            <a:r>
              <a:rPr lang="en-GB" sz="1600" dirty="0">
                <a:solidFill>
                  <a:schemeClr val="accent1"/>
                </a:solidFill>
              </a:rPr>
              <a:t>Smear </a:t>
            </a:r>
            <a:r>
              <a:rPr lang="en-GB" sz="1600" u="sng" dirty="0">
                <a:solidFill>
                  <a:schemeClr val="accent1"/>
                </a:solidFill>
              </a:rPr>
              <a:t>all</a:t>
            </a:r>
            <a:r>
              <a:rPr lang="en-GB" sz="1600" dirty="0">
                <a:solidFill>
                  <a:schemeClr val="accent1"/>
                </a:solidFill>
              </a:rPr>
              <a:t> debt across all customers in line with 2.2 of the Credit Rules at the end of the financial year.</a:t>
            </a:r>
          </a:p>
          <a:p>
            <a:pPr marL="285750" indent="-285750">
              <a:buFont typeface="Arial" panose="020B0604020202020204" pitchFamily="34" charset="0"/>
              <a:buChar char="•"/>
            </a:pPr>
            <a:endParaRPr lang="en-GB" sz="1600" dirty="0">
              <a:solidFill>
                <a:schemeClr val="accent1"/>
              </a:solidFill>
            </a:endParaRPr>
          </a:p>
          <a:p>
            <a:pPr marL="285750" indent="-285750">
              <a:buFont typeface="Arial" panose="020B0604020202020204" pitchFamily="34" charset="0"/>
              <a:buChar char="•"/>
            </a:pPr>
            <a:r>
              <a:rPr lang="en-GB" sz="1600" dirty="0">
                <a:solidFill>
                  <a:schemeClr val="accent1"/>
                </a:solidFill>
              </a:rPr>
              <a:t>Create a bad debt provision within the accounts.</a:t>
            </a:r>
          </a:p>
          <a:p>
            <a:pPr marL="285750" indent="-285750">
              <a:buFont typeface="Arial" panose="020B0604020202020204" pitchFamily="34" charset="0"/>
              <a:buChar char="•"/>
            </a:pPr>
            <a:endParaRPr lang="en-GB" sz="1600" dirty="0">
              <a:solidFill>
                <a:schemeClr val="accent1"/>
              </a:solidFill>
            </a:endParaRPr>
          </a:p>
          <a:p>
            <a:pPr marL="285750" indent="-285750">
              <a:buFont typeface="Arial" panose="020B0604020202020204" pitchFamily="34" charset="0"/>
              <a:buChar char="•"/>
            </a:pPr>
            <a:r>
              <a:rPr lang="en-GB" sz="1600" dirty="0">
                <a:solidFill>
                  <a:schemeClr val="accent1"/>
                </a:solidFill>
              </a:rPr>
              <a:t>Suppliers to lodge Letter of Credit or PCG to cover exposure rather than existing unsecured credit rating.</a:t>
            </a:r>
          </a:p>
          <a:p>
            <a:endParaRPr lang="en-GB" sz="1600" dirty="0">
              <a:solidFill>
                <a:schemeClr val="accent1"/>
              </a:solidFill>
            </a:endParaRPr>
          </a:p>
          <a:p>
            <a:pPr marL="285750" indent="-285750">
              <a:buFont typeface="Arial" panose="020B0604020202020204" pitchFamily="34" charset="0"/>
              <a:buChar char="•"/>
            </a:pPr>
            <a:r>
              <a:rPr lang="en-GB" sz="1600" dirty="0">
                <a:solidFill>
                  <a:schemeClr val="accent1"/>
                </a:solidFill>
              </a:rPr>
              <a:t>Look at whether the Supplier Deed of Undertaking could incorporate DSC charges (but as it is linked to Supplier Licence Condition 18 and the gas act we believe that this would be difficult to do.)</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endParaRPr lang="en-GB" dirty="0">
              <a:solidFill>
                <a:schemeClr val="accent1"/>
              </a:solidFill>
            </a:endParaRPr>
          </a:p>
        </p:txBody>
      </p:sp>
      <p:sp>
        <p:nvSpPr>
          <p:cNvPr id="2" name="TextBox 1">
            <a:extLst>
              <a:ext uri="{FF2B5EF4-FFF2-40B4-BE49-F238E27FC236}">
                <a16:creationId xmlns:a16="http://schemas.microsoft.com/office/drawing/2014/main" id="{D875A6E3-AC51-430D-AFB9-63A00C95B5A8}"/>
              </a:ext>
            </a:extLst>
          </p:cNvPr>
          <p:cNvSpPr txBox="1"/>
          <p:nvPr/>
        </p:nvSpPr>
        <p:spPr>
          <a:xfrm>
            <a:off x="971600" y="123478"/>
            <a:ext cx="1423788" cy="523220"/>
          </a:xfrm>
          <a:prstGeom prst="rect">
            <a:avLst/>
          </a:prstGeom>
          <a:noFill/>
        </p:spPr>
        <p:txBody>
          <a:bodyPr wrap="none" rtlCol="0">
            <a:spAutoFit/>
          </a:bodyPr>
          <a:lstStyle/>
          <a:p>
            <a:r>
              <a:rPr lang="en-GB" sz="2800" dirty="0">
                <a:solidFill>
                  <a:schemeClr val="accent1"/>
                </a:solidFill>
              </a:rPr>
              <a:t>Options</a:t>
            </a:r>
          </a:p>
        </p:txBody>
      </p:sp>
    </p:spTree>
    <p:extLst>
      <p:ext uri="{BB962C8B-B14F-4D97-AF65-F5344CB8AC3E}">
        <p14:creationId xmlns:p14="http://schemas.microsoft.com/office/powerpoint/2010/main" val="1481857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9E311B-34F6-4984-B3D7-B6F6A0C12EDA}"/>
              </a:ext>
            </a:extLst>
          </p:cNvPr>
          <p:cNvSpPr txBox="1"/>
          <p:nvPr/>
        </p:nvSpPr>
        <p:spPr>
          <a:xfrm>
            <a:off x="963751" y="403193"/>
            <a:ext cx="7848872" cy="313932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dirty="0">
                <a:solidFill>
                  <a:schemeClr val="accent1"/>
                </a:solidFill>
              </a:rPr>
              <a:t>Seek view of the DSC Contract Management Committee on the preferred option(s)</a:t>
            </a:r>
          </a:p>
          <a:p>
            <a:pPr lvl="1"/>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Share preferred option with DSC Credit Committee</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Align Budget and Charging Methodology with DSC Credit Rules</a:t>
            </a:r>
          </a:p>
          <a:p>
            <a:endParaRPr lang="en-GB" dirty="0">
              <a:solidFill>
                <a:schemeClr val="accent1"/>
              </a:solidFill>
            </a:endParaRPr>
          </a:p>
          <a:p>
            <a:pPr marL="285750" indent="-285750">
              <a:buFont typeface="Arial" panose="020B0604020202020204" pitchFamily="34" charset="0"/>
              <a:buChar char="•"/>
            </a:pPr>
            <a:r>
              <a:rPr lang="en-GB" dirty="0">
                <a:solidFill>
                  <a:schemeClr val="accent1"/>
                </a:solidFill>
              </a:rPr>
              <a:t>Implement option(s)</a:t>
            </a:r>
            <a:endParaRPr lang="en-GB" sz="1200" dirty="0">
              <a:solidFill>
                <a:schemeClr val="accent1"/>
              </a:solidFill>
            </a:endParaRP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endParaRPr lang="en-GB" dirty="0">
              <a:solidFill>
                <a:schemeClr val="accent1"/>
              </a:solidFill>
            </a:endParaRPr>
          </a:p>
        </p:txBody>
      </p:sp>
      <p:sp>
        <p:nvSpPr>
          <p:cNvPr id="2" name="TextBox 1">
            <a:extLst>
              <a:ext uri="{FF2B5EF4-FFF2-40B4-BE49-F238E27FC236}">
                <a16:creationId xmlns:a16="http://schemas.microsoft.com/office/drawing/2014/main" id="{D875A6E3-AC51-430D-AFB9-63A00C95B5A8}"/>
              </a:ext>
            </a:extLst>
          </p:cNvPr>
          <p:cNvSpPr txBox="1"/>
          <p:nvPr/>
        </p:nvSpPr>
        <p:spPr>
          <a:xfrm>
            <a:off x="971600" y="123478"/>
            <a:ext cx="1941557" cy="523220"/>
          </a:xfrm>
          <a:prstGeom prst="rect">
            <a:avLst/>
          </a:prstGeom>
          <a:noFill/>
        </p:spPr>
        <p:txBody>
          <a:bodyPr wrap="none" rtlCol="0">
            <a:spAutoFit/>
          </a:bodyPr>
          <a:lstStyle/>
          <a:p>
            <a:r>
              <a:rPr lang="en-GB" sz="2800" dirty="0">
                <a:solidFill>
                  <a:schemeClr val="accent1"/>
                </a:solidFill>
              </a:rPr>
              <a:t>Next Steps</a:t>
            </a:r>
          </a:p>
        </p:txBody>
      </p:sp>
    </p:spTree>
    <p:extLst>
      <p:ext uri="{BB962C8B-B14F-4D97-AF65-F5344CB8AC3E}">
        <p14:creationId xmlns:p14="http://schemas.microsoft.com/office/powerpoint/2010/main" val="331925254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2006/metadata/properties"/>
    <ds:schemaRef ds:uri="01f7a547-d57a-44ce-a211-81869c79743b"/>
    <ds:schemaRef ds:uri="3092569d-7549-4f1f-b838-122d264c6bd8"/>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FC672A90-54F2-44E9-9DB4-BE828B3604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2126</TotalTime>
  <Words>833</Words>
  <Application>Microsoft Office PowerPoint</Application>
  <PresentationFormat>On-screen Show (16:9)</PresentationFormat>
  <Paragraphs>185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CDSP Debt Options</vt:lpstr>
      <vt:lpstr>PowerPoint Presentation</vt:lpstr>
      <vt:lpstr>PowerPoint Presentation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157</cp:revision>
  <cp:lastPrinted>2018-12-31T15:06:41Z</cp:lastPrinted>
  <dcterms:created xsi:type="dcterms:W3CDTF">2018-09-02T17:12:15Z</dcterms:created>
  <dcterms:modified xsi:type="dcterms:W3CDTF">2020-05-12T13:33:05Z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