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7"/>
  </p:notesMasterIdLst>
  <p:sldIdLst>
    <p:sldId id="1458" r:id="rId10"/>
    <p:sldId id="301" r:id="rId11"/>
    <p:sldId id="1459" r:id="rId12"/>
    <p:sldId id="1457" r:id="rId13"/>
    <p:sldId id="1461" r:id="rId14"/>
    <p:sldId id="1462" r:id="rId15"/>
    <p:sldId id="1460" r:id="rId16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4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 and 13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 May 2020 meetings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17954"/>
              </p:ext>
            </p:extLst>
          </p:nvPr>
        </p:nvGraphicFramePr>
        <p:xfrm>
          <a:off x="251520" y="590616"/>
          <a:ext cx="8640960" cy="439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187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68">
                <a:tc>
                  <a:txBody>
                    <a:bodyPr/>
                    <a:lstStyle/>
                    <a:p>
                      <a:r>
                        <a:rPr lang="en-GB" sz="1050" dirty="0"/>
                        <a:t>5156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REC121 Report Amendment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Retrospective approval as implemented 24/05/20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6: Annual quantity, DM supply    point capacity and offtake rate reviews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98">
                <a:tc>
                  <a:txBody>
                    <a:bodyPr/>
                    <a:lstStyle/>
                    <a:p>
                      <a:r>
                        <a:rPr lang="en-GB" sz="1050" dirty="0"/>
                        <a:t>5161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UIG_Additional_National_Data_YYYYMM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Frequency Change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Approved CP retrospectively and Solution Option 2.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18: Provision of User Reports and Information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231">
                <a:tc>
                  <a:txBody>
                    <a:bodyPr/>
                    <a:lstStyle/>
                    <a:p>
                      <a:r>
                        <a:rPr lang="en-GB" sz="1050" dirty="0"/>
                        <a:t>5164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CSEP Data Assurance – Performance Monitoring Capability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10: Connected System Exit Points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ASGT-CS SA10-01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1863332"/>
                  </a:ext>
                </a:extLst>
              </a:tr>
              <a:tr h="962146">
                <a:tc>
                  <a:txBody>
                    <a:bodyPr/>
                    <a:lstStyle/>
                    <a:p>
                      <a:r>
                        <a:rPr lang="en-GB" sz="1050" dirty="0"/>
                        <a:t>5167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 Product Class 4 Read Performance (MOD 672)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  <a:p>
                      <a:endParaRPr lang="en-GB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11: Performance Assurance -  provision of information to the Performance    Assurance Framework Administrator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DS-CS SA3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57959">
                <a:tc>
                  <a:txBody>
                    <a:bodyPr/>
                    <a:lstStyle/>
                    <a:p>
                      <a:r>
                        <a:rPr lang="en-GB" sz="1050" dirty="0"/>
                        <a:t>5168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MOD0721 – Shipper submitted AQ Corrections during COVID-19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Service Area 6: Annual quantity, DM supply point capacity and offtake rate reviews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331231">
                <a:tc>
                  <a:txBody>
                    <a:bodyPr/>
                    <a:lstStyle/>
                    <a:p>
                      <a:r>
                        <a:rPr lang="en-GB" sz="1050" dirty="0"/>
                        <a:t>5169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MOD0722 – Allow Users to submit Estimated Meter Readings during COVID-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5: Metered volume and quantity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4257862"/>
                  </a:ext>
                </a:extLst>
              </a:tr>
              <a:tr h="496846">
                <a:tc>
                  <a:txBody>
                    <a:bodyPr/>
                    <a:lstStyle/>
                    <a:p>
                      <a:r>
                        <a:rPr lang="en-GB" sz="1050" dirty="0"/>
                        <a:t>5170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MOD0723 – User of the Isolation Flag to identify site with abnormal load reduction during     COVID-19 period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1: Manage supply point registration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01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334545"/>
              </p:ext>
            </p:extLst>
          </p:nvPr>
        </p:nvGraphicFramePr>
        <p:xfrm>
          <a:off x="179512" y="483302"/>
          <a:ext cx="8712969" cy="252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8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81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536">
                <a:tc>
                  <a:txBody>
                    <a:bodyPr/>
                    <a:lstStyle/>
                    <a:p>
                      <a:r>
                        <a:rPr lang="en-GB" sz="1050" dirty="0"/>
                        <a:t>5171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MOD0724 - XRN5171 MOD0724 – Amendment to Ratchet charges during COVID-19 period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5: Metered volume and quantity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04">
                <a:tc>
                  <a:txBody>
                    <a:bodyPr/>
                    <a:lstStyle/>
                    <a:p>
                      <a:r>
                        <a:rPr lang="en-GB" sz="1050" dirty="0"/>
                        <a:t>5171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MOD0725 – Ability to Reflect the Correct Customer Network Use and System Offtake Quantity (SOQ) During COVID-19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Approved to Capture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540">
                <a:tc>
                  <a:txBody>
                    <a:bodyPr/>
                    <a:lstStyle/>
                    <a:p>
                      <a:r>
                        <a:rPr lang="en-GB" sz="1050" dirty="0"/>
                        <a:t>5144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XRN5144 - Enabling Re-assignment of Supplier Short Codes to Implement Supplier of Last Resort Directions </a:t>
                      </a:r>
                      <a:endParaRPr lang="en-GB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Deferred till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863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67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68F37-B8D9-446F-A542-5CEC733490C1}"/>
              </a:ext>
            </a:extLst>
          </p:cNvPr>
          <p:cNvSpPr txBox="1">
            <a:spLocks/>
          </p:cNvSpPr>
          <p:nvPr/>
        </p:nvSpPr>
        <p:spPr>
          <a:xfrm>
            <a:off x="1907704" y="94908"/>
            <a:ext cx="60486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000" dirty="0"/>
              <a:t>Change Proposals – Change Withdrawn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B661F3-1F8A-4595-89E8-6EEAE0C4B020}"/>
              </a:ext>
            </a:extLst>
          </p:cNvPr>
          <p:cNvSpPr/>
          <p:nvPr/>
        </p:nvSpPr>
        <p:spPr>
          <a:xfrm>
            <a:off x="251520" y="77155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XRN4691 CSEPs: IGT and GT File Formats (CGI 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XRN4692 CSEPs: IGT and GT File Formats (CIN 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XRN4693 CSEPs: IGT and GT File </a:t>
            </a:r>
            <a:r>
              <a:rPr lang="en-GB" dirty="0" err="1"/>
              <a:t>FormatsFiles</a:t>
            </a:r>
            <a:r>
              <a:rPr lang="en-GB" dirty="0"/>
              <a:t> Affected: CIC, CIR, CAI, CAO, DCI, DCO, CIN, CCN, CUN.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XRN4694 CSEPs: IGT and GT File Formats (Create new data validations)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XRN4923 - AQ Calculation for RGMA (ONUPD) Estimate Reads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58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" y="12606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April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81681"/>
              </p:ext>
            </p:extLst>
          </p:nvPr>
        </p:nvGraphicFramePr>
        <p:xfrm>
          <a:off x="305525" y="488054"/>
          <a:ext cx="8532949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94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Facilitating HyDeploy2 Live Pilot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on 4</a:t>
                      </a:r>
                      <a:r>
                        <a:rPr lang="en-GB" sz="1100" baseline="30000" dirty="0"/>
                        <a:t>th</a:t>
                      </a:r>
                      <a:r>
                        <a:rPr lang="en-GB" sz="1100" dirty="0"/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4897/4899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Resolution of deleted Contact Details at a Change of Shipper event 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of Priority Service Register Data and Contact Details on a Change of Supplier Event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90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Submission of space in mandatory data on multiple SPA files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535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4871B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0665 - Changes to Ratchet Regime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09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Information in DES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2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4780C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Meter Asset Provider Identity (MAP Id) in the UK Link system (CSS Consequential Change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5993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Notification of Customer Contact Details to Transporters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on 13</a:t>
                      </a:r>
                      <a:r>
                        <a:rPr lang="en-GB" sz="1100" baseline="30000" dirty="0"/>
                        <a:t>th</a:t>
                      </a:r>
                      <a:r>
                        <a:rPr lang="en-GB" sz="1100" dirty="0"/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19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CSSC Shipper BRD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13</a:t>
                      </a:r>
                      <a:r>
                        <a:rPr kumimoji="0" lang="en-GB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32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Settlement Data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13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1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April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57437"/>
              </p:ext>
            </p:extLst>
          </p:nvPr>
        </p:nvGraphicFramePr>
        <p:xfrm>
          <a:off x="314527" y="699542"/>
          <a:ext cx="8514946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94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0687 - Creation of new charge to recover Last Resort Supply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25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 Updates to Meter Read Frequency (MOD0692)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on 4</a:t>
                      </a:r>
                      <a:r>
                        <a:rPr kumimoji="0" lang="en-GB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551774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261245C-23E1-4738-B167-9B9ADF6AD74F}"/>
              </a:ext>
            </a:extLst>
          </p:cNvPr>
          <p:cNvSpPr txBox="1"/>
          <p:nvPr/>
        </p:nvSpPr>
        <p:spPr>
          <a:xfrm>
            <a:off x="314527" y="2427734"/>
            <a:ext cx="8514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ChMC voted on the 4</a:t>
            </a:r>
            <a:r>
              <a:rPr lang="en-GB" sz="1600" baseline="30000" dirty="0"/>
              <a:t>th</a:t>
            </a:r>
            <a:r>
              <a:rPr lang="en-GB" sz="1600" dirty="0"/>
              <a:t> May to approve the detail design into November 20 for the above 2 changes </a:t>
            </a:r>
          </a:p>
          <a:p>
            <a:endParaRPr lang="en-GB" sz="1600" dirty="0"/>
          </a:p>
          <a:p>
            <a:r>
              <a:rPr lang="en-GB" sz="1600" dirty="0"/>
              <a:t>Ofgem have not yet approved the Modifications, so a decision was taken by the committee to withdraw these 2 changes from November 2020.</a:t>
            </a:r>
          </a:p>
        </p:txBody>
      </p:sp>
    </p:spTree>
    <p:extLst>
      <p:ext uri="{BB962C8B-B14F-4D97-AF65-F5344CB8AC3E}">
        <p14:creationId xmlns:p14="http://schemas.microsoft.com/office/powerpoint/2010/main" val="288837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0F232-0199-42AA-B92C-26C25E7CDA3A}"/>
              </a:ext>
            </a:extLst>
          </p:cNvPr>
          <p:cNvSpPr txBox="1">
            <a:spLocks/>
          </p:cNvSpPr>
          <p:nvPr/>
        </p:nvSpPr>
        <p:spPr>
          <a:xfrm>
            <a:off x="250194" y="761058"/>
            <a:ext cx="8643612" cy="4114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CCR  - Approved</a:t>
            </a:r>
          </a:p>
          <a:p>
            <a:pPr marL="0" indent="0">
              <a:buNone/>
            </a:pPr>
            <a:endParaRPr lang="en-GB" sz="1900" dirty="0"/>
          </a:p>
          <a:p>
            <a:pPr lvl="1"/>
            <a:r>
              <a:rPr lang="fr-FR" sz="1400" dirty="0"/>
              <a:t>XRN5064 </a:t>
            </a:r>
            <a:r>
              <a:rPr lang="fr-FR" sz="1400" dirty="0" err="1"/>
              <a:t>Meter</a:t>
            </a:r>
            <a:r>
              <a:rPr lang="fr-FR" sz="1400" dirty="0"/>
              <a:t> Asset </a:t>
            </a:r>
            <a:r>
              <a:rPr lang="fr-FR" sz="1400" dirty="0" err="1"/>
              <a:t>Enquiry</a:t>
            </a:r>
            <a:r>
              <a:rPr lang="fr-FR" sz="1400" dirty="0"/>
              <a:t> </a:t>
            </a:r>
            <a:r>
              <a:rPr lang="fr-FR" sz="1400" dirty="0" err="1"/>
              <a:t>Enhancements</a:t>
            </a:r>
            <a:r>
              <a:rPr lang="fr-FR" sz="1400" dirty="0"/>
              <a:t> </a:t>
            </a:r>
          </a:p>
          <a:p>
            <a:pPr lvl="1"/>
            <a:endParaRPr lang="en-US" sz="1200" dirty="0"/>
          </a:p>
          <a:p>
            <a:pPr lvl="1"/>
            <a:r>
              <a:rPr lang="en-US" sz="1400" dirty="0"/>
              <a:t>XRN4779 Adding AQ to the PARR reports 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/>
              <a:t>XRN4857 Reporting review</a:t>
            </a:r>
          </a:p>
          <a:p>
            <a:pPr lvl="1"/>
            <a:endParaRPr lang="en-GB" sz="1400" dirty="0"/>
          </a:p>
          <a:p>
            <a:r>
              <a:rPr lang="en-US" sz="1900" dirty="0"/>
              <a:t>BER  - Approved</a:t>
            </a:r>
          </a:p>
          <a:p>
            <a:pPr marL="0" indent="0">
              <a:buNone/>
            </a:pPr>
            <a:endParaRPr lang="en-US" sz="1900" dirty="0"/>
          </a:p>
          <a:p>
            <a:pPr lvl="1"/>
            <a:r>
              <a:rPr lang="en-US" sz="1400" dirty="0"/>
              <a:t>XRN5092 </a:t>
            </a:r>
            <a:r>
              <a:rPr lang="en-US" sz="1400" dirty="0" err="1"/>
              <a:t>iConversion</a:t>
            </a:r>
            <a:r>
              <a:rPr lang="en-US" sz="1400" dirty="0"/>
              <a:t> Phase 2 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XRN5152 Minor Release drop 7 </a:t>
            </a:r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75BBF2-65A3-4199-A363-E01335B1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Change Documents</a:t>
            </a:r>
          </a:p>
        </p:txBody>
      </p:sp>
    </p:spTree>
    <p:extLst>
      <p:ext uri="{BB962C8B-B14F-4D97-AF65-F5344CB8AC3E}">
        <p14:creationId xmlns:p14="http://schemas.microsoft.com/office/powerpoint/2010/main" val="329148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5550D-02D2-4C5C-92DA-B52A660B3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01f7a547-d57a-44ce-a211-81869c79743b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3092569d-7549-4f1f-b838-122d264c6bd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18638</TotalTime>
  <Words>640</Words>
  <Application>Microsoft Office PowerPoint</Application>
  <PresentationFormat>On-screen Show (16:9)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Requests</vt:lpstr>
      <vt:lpstr>New Change Requests</vt:lpstr>
      <vt:lpstr>PowerPoint Presentation</vt:lpstr>
      <vt:lpstr>Detailed Design Outcomes – April Change Packs</vt:lpstr>
      <vt:lpstr>Detailed Design Outcomes – April Change Packs</vt:lpstr>
      <vt:lpstr>Change Documents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616</cp:revision>
  <cp:lastPrinted>2019-05-07T07:36:37Z</cp:lastPrinted>
  <dcterms:created xsi:type="dcterms:W3CDTF">2018-09-02T17:12:15Z</dcterms:created>
  <dcterms:modified xsi:type="dcterms:W3CDTF">2020-05-14T07:44:40Z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</Properties>
</file>