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321" r:id="rId6"/>
    <p:sldId id="367" r:id="rId7"/>
    <p:sldId id="368" r:id="rId8"/>
    <p:sldId id="369" r:id="rId9"/>
    <p:sldId id="371" r:id="rId10"/>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28114-243E-40DC-90F5-BE83D12D44FC}" v="1834" dt="2020-04-02T13:22:49.6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54 </a:t>
          </a:r>
        </a:p>
        <a:p>
          <a:r>
            <a:rPr lang="en-GB" sz="1200" dirty="0"/>
            <a:t>Defects impacting AQ since August 2019. Circa 800,000 MPRNs affected</a:t>
          </a:r>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19 </a:t>
          </a:r>
        </a:p>
        <a:p>
          <a:r>
            <a:rPr lang="en-GB" sz="1400" dirty="0"/>
            <a:t>Open Defects</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8</a:t>
          </a:r>
        </a:p>
        <a:p>
          <a:r>
            <a:rPr lang="en-GB" sz="1300" dirty="0"/>
            <a:t>Analysis</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35 </a:t>
          </a:r>
        </a:p>
        <a:p>
          <a:r>
            <a:rPr lang="en-GB" sz="1300" dirty="0"/>
            <a:t>Resolved defects</a:t>
          </a:r>
        </a:p>
        <a:p>
          <a:r>
            <a:rPr lang="en-GB" sz="1300" dirty="0"/>
            <a:t>(c.798k MPRNs)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5</a:t>
          </a:r>
        </a:p>
        <a:p>
          <a:r>
            <a:rPr lang="en-GB" sz="1300" dirty="0"/>
            <a:t>UAT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4</a:t>
          </a:r>
        </a:p>
        <a:p>
          <a:r>
            <a:rPr lang="en-GB" sz="1300" dirty="0"/>
            <a:t>Fixed, Deployed Awaiting Data Correction</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2</a:t>
          </a:r>
        </a:p>
        <a:p>
          <a:r>
            <a:rPr lang="en-GB" sz="1300" dirty="0"/>
            <a:t>Awaiting Deployment </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4">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4">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4">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4">
        <dgm:presLayoutVars>
          <dgm:chPref val="3"/>
        </dgm:presLayoutVars>
      </dgm:prSet>
      <dgm:spPr/>
    </dgm:pt>
    <dgm:pt modelId="{303D5900-D16C-4179-BB8F-D5B254DF826F}" type="pres">
      <dgm:prSet presAssocID="{EED33189-234B-4E1B-815C-C178EF63FB22}"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944" y="2440"/>
          <a:ext cx="8227711"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54 </a:t>
          </a:r>
        </a:p>
        <a:p>
          <a:pPr marL="0" lvl="0" indent="0" algn="ctr" defTabSz="889000">
            <a:lnSpc>
              <a:spcPct val="90000"/>
            </a:lnSpc>
            <a:spcBef>
              <a:spcPct val="0"/>
            </a:spcBef>
            <a:spcAft>
              <a:spcPct val="35000"/>
            </a:spcAft>
            <a:buNone/>
          </a:pPr>
          <a:r>
            <a:rPr lang="en-GB" sz="1200" kern="1200" dirty="0"/>
            <a:t>Defects impacting AQ since August 2019. Circa 800,000 MPRNs affected</a:t>
          </a:r>
        </a:p>
      </dsp:txBody>
      <dsp:txXfrm>
        <a:off x="35387" y="36883"/>
        <a:ext cx="8158825" cy="1107082"/>
      </dsp:txXfrm>
    </dsp:sp>
    <dsp:sp modelId="{413F79E1-8978-46C8-B654-097B23D5410D}">
      <dsp:nvSpPr>
        <dsp:cNvPr id="0" name=""/>
        <dsp:cNvSpPr/>
      </dsp:nvSpPr>
      <dsp:spPr>
        <a:xfrm>
          <a:off x="944" y="1320401"/>
          <a:ext cx="651584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19 </a:t>
          </a:r>
        </a:p>
        <a:p>
          <a:pPr marL="0" lvl="0" indent="0" algn="ctr" defTabSz="800100">
            <a:lnSpc>
              <a:spcPct val="90000"/>
            </a:lnSpc>
            <a:spcBef>
              <a:spcPct val="0"/>
            </a:spcBef>
            <a:spcAft>
              <a:spcPct val="35000"/>
            </a:spcAft>
            <a:buNone/>
          </a:pPr>
          <a:r>
            <a:rPr lang="en-GB" sz="1400" kern="1200" dirty="0"/>
            <a:t>Open Defects</a:t>
          </a:r>
        </a:p>
      </dsp:txBody>
      <dsp:txXfrm>
        <a:off x="35387" y="1354844"/>
        <a:ext cx="6446956" cy="1107082"/>
      </dsp:txXfrm>
    </dsp:sp>
    <dsp:sp modelId="{FDE2A37E-44E9-4D3D-BCDA-2D3825DF139B}">
      <dsp:nvSpPr>
        <dsp:cNvPr id="0" name=""/>
        <dsp:cNvSpPr/>
      </dsp:nvSpPr>
      <dsp:spPr>
        <a:xfrm>
          <a:off x="944"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8</a:t>
          </a:r>
        </a:p>
        <a:p>
          <a:pPr marL="0" lvl="0" indent="0" algn="ctr" defTabSz="577850">
            <a:lnSpc>
              <a:spcPct val="90000"/>
            </a:lnSpc>
            <a:spcBef>
              <a:spcPct val="0"/>
            </a:spcBef>
            <a:spcAft>
              <a:spcPct val="35000"/>
            </a:spcAft>
            <a:buNone/>
          </a:pPr>
          <a:r>
            <a:rPr lang="en-GB" sz="1300" kern="1200" dirty="0"/>
            <a:t>Analysis</a:t>
          </a:r>
        </a:p>
      </dsp:txBody>
      <dsp:txXfrm>
        <a:off x="35387" y="2672805"/>
        <a:ext cx="1510329" cy="1107082"/>
      </dsp:txXfrm>
    </dsp:sp>
    <dsp:sp modelId="{EC2C6B3A-F0AA-406B-BD66-5AD5C9B9D7DD}">
      <dsp:nvSpPr>
        <dsp:cNvPr id="0" name=""/>
        <dsp:cNvSpPr/>
      </dsp:nvSpPr>
      <dsp:spPr>
        <a:xfrm>
          <a:off x="1646486"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5</a:t>
          </a:r>
        </a:p>
        <a:p>
          <a:pPr marL="0" lvl="0" indent="0" algn="ctr" defTabSz="577850">
            <a:lnSpc>
              <a:spcPct val="90000"/>
            </a:lnSpc>
            <a:spcBef>
              <a:spcPct val="0"/>
            </a:spcBef>
            <a:spcAft>
              <a:spcPct val="35000"/>
            </a:spcAft>
            <a:buNone/>
          </a:pPr>
          <a:r>
            <a:rPr lang="en-GB" sz="1300" kern="1200" dirty="0"/>
            <a:t>UAT </a:t>
          </a:r>
        </a:p>
      </dsp:txBody>
      <dsp:txXfrm>
        <a:off x="1680929" y="2672805"/>
        <a:ext cx="1510329" cy="1107082"/>
      </dsp:txXfrm>
    </dsp:sp>
    <dsp:sp modelId="{72F03A2B-41FA-43D8-A77D-7EA9572D704A}">
      <dsp:nvSpPr>
        <dsp:cNvPr id="0" name=""/>
        <dsp:cNvSpPr/>
      </dsp:nvSpPr>
      <dsp:spPr>
        <a:xfrm>
          <a:off x="3292028"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Awaiting Deployment </a:t>
          </a:r>
        </a:p>
      </dsp:txBody>
      <dsp:txXfrm>
        <a:off x="3326471" y="2672805"/>
        <a:ext cx="1510329" cy="1107082"/>
      </dsp:txXfrm>
    </dsp:sp>
    <dsp:sp modelId="{70C30767-313D-4734-B35E-54D3DA8D6724}">
      <dsp:nvSpPr>
        <dsp:cNvPr id="0" name=""/>
        <dsp:cNvSpPr/>
      </dsp:nvSpPr>
      <dsp:spPr>
        <a:xfrm>
          <a:off x="4937571"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4</a:t>
          </a:r>
        </a:p>
        <a:p>
          <a:pPr marL="0" lvl="0" indent="0" algn="ctr" defTabSz="577850">
            <a:lnSpc>
              <a:spcPct val="90000"/>
            </a:lnSpc>
            <a:spcBef>
              <a:spcPct val="0"/>
            </a:spcBef>
            <a:spcAft>
              <a:spcPct val="35000"/>
            </a:spcAft>
            <a:buNone/>
          </a:pPr>
          <a:r>
            <a:rPr lang="en-GB" sz="1300" kern="1200" dirty="0"/>
            <a:t>Fixed, Deployed Awaiting Data Correction</a:t>
          </a:r>
        </a:p>
      </dsp:txBody>
      <dsp:txXfrm>
        <a:off x="4972014" y="2672805"/>
        <a:ext cx="1510329" cy="1107082"/>
      </dsp:txXfrm>
    </dsp:sp>
    <dsp:sp modelId="{21579366-40A8-401B-8BAF-1D571755D003}">
      <dsp:nvSpPr>
        <dsp:cNvPr id="0" name=""/>
        <dsp:cNvSpPr/>
      </dsp:nvSpPr>
      <dsp:spPr>
        <a:xfrm>
          <a:off x="6649440" y="1320401"/>
          <a:ext cx="1579215"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35 </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300" kern="1200" dirty="0"/>
            <a:t>(c.798k MPRNs) </a:t>
          </a:r>
        </a:p>
      </dsp:txBody>
      <dsp:txXfrm>
        <a:off x="6683883" y="1354844"/>
        <a:ext cx="1510329" cy="110708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02/04/2020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15th</a:t>
            </a:r>
            <a:r>
              <a:rPr lang="en-GB" baseline="30000" dirty="0">
                <a:latin typeface="Arial"/>
                <a:cs typeface="Arial"/>
              </a:rPr>
              <a:t>th</a:t>
            </a:r>
            <a:r>
              <a:rPr lang="en-GB" dirty="0">
                <a:latin typeface="Arial"/>
                <a:cs typeface="Arial"/>
              </a:rPr>
              <a:t> April 2020</a:t>
            </a:r>
          </a:p>
          <a:p>
            <a:endParaRPr lang="en-GB" sz="1300" dirty="0">
              <a:latin typeface="Arial"/>
              <a:cs typeface="Arial"/>
            </a:endParaRPr>
          </a:p>
          <a:p>
            <a:r>
              <a:rPr lang="en-GB" sz="1300" dirty="0">
                <a:latin typeface="Arial"/>
                <a:cs typeface="Arial"/>
              </a:rPr>
              <a:t>Version 0.1</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735546"/>
            <a:ext cx="8640960" cy="4212468"/>
          </a:xfrm>
        </p:spPr>
        <p:txBody>
          <a:bodyPr>
            <a:normAutofit fontScale="62500" lnSpcReduction="20000"/>
          </a:bodyPr>
          <a:lstStyle/>
          <a:p>
            <a:r>
              <a:rPr lang="en-US" sz="1800" dirty="0">
                <a:solidFill>
                  <a:schemeClr val="accent1"/>
                </a:solidFill>
              </a:rPr>
              <a:t>Given the recent exceptional circumstances a number of our key resources have been focused on supporting our business continuity efforts to maintain our critical processes. Understandably this has slowed the progression of AQ taskforce activities but as adoption to new ways of working are stabilising these resources are being utilized again. </a:t>
            </a:r>
          </a:p>
          <a:p>
            <a:endParaRPr lang="en-US" sz="1800" dirty="0">
              <a:solidFill>
                <a:schemeClr val="accent1"/>
              </a:solidFill>
            </a:endParaRPr>
          </a:p>
          <a:p>
            <a:r>
              <a:rPr lang="en-US" sz="1800" dirty="0">
                <a:solidFill>
                  <a:schemeClr val="accent1"/>
                </a:solidFill>
              </a:rPr>
              <a:t>Additionally, Xoserve have been supporting the industry to understand the COVID-19 </a:t>
            </a:r>
            <a:r>
              <a:rPr lang="en-GB" sz="1800" dirty="0">
                <a:solidFill>
                  <a:schemeClr val="accent1"/>
                </a:solidFill>
              </a:rPr>
              <a:t>impacts on NDM Allocation, UIG, Reconciliation, AQ and Transportation Charging</a:t>
            </a:r>
            <a:r>
              <a:rPr lang="en-US" sz="1800" dirty="0">
                <a:solidFill>
                  <a:schemeClr val="accent1"/>
                </a:solidFill>
              </a:rPr>
              <a:t>​ resulting in a recent conversation at Distribution workgroup with more discussions to follow. </a:t>
            </a:r>
          </a:p>
          <a:p>
            <a:endParaRPr lang="en-US" sz="1800" dirty="0">
              <a:solidFill>
                <a:schemeClr val="accent1"/>
              </a:solidFill>
            </a:endParaRPr>
          </a:p>
          <a:p>
            <a:r>
              <a:rPr lang="en-US" sz="1800" dirty="0">
                <a:solidFill>
                  <a:schemeClr val="accent1"/>
                </a:solidFill>
              </a:rPr>
              <a:t>Our focus remains on ensuring that the right level of quality is being applied to the known AQ defects (19 open defects as at 2</a:t>
            </a:r>
            <a:r>
              <a:rPr lang="en-US" sz="1800" baseline="30000" dirty="0">
                <a:solidFill>
                  <a:schemeClr val="accent1"/>
                </a:solidFill>
              </a:rPr>
              <a:t>nd</a:t>
            </a:r>
            <a:r>
              <a:rPr lang="en-US" sz="1800" dirty="0">
                <a:solidFill>
                  <a:schemeClr val="accent1"/>
                </a:solidFill>
              </a:rPr>
              <a:t> April) . A ‘drains up’ review of our defect process has been instigated to ensure appropriate levels of control exist supported by daily ‘drumbeat’ sessions to ensure all parties are working to agreed targets/outcomes. </a:t>
            </a:r>
          </a:p>
          <a:p>
            <a:pPr marL="0" indent="0">
              <a:buNone/>
            </a:pPr>
            <a:endParaRPr lang="en-US" sz="1800" dirty="0">
              <a:solidFill>
                <a:schemeClr val="accent1"/>
              </a:solidFill>
            </a:endParaRPr>
          </a:p>
          <a:p>
            <a:r>
              <a:rPr lang="en-US" sz="1800" dirty="0">
                <a:solidFill>
                  <a:schemeClr val="accent1"/>
                </a:solidFill>
              </a:rPr>
              <a:t>The underlying root cause of these issues remains a significant body of work, and work has started to ‘package’ these into focused areas for investigation (see later slide) by our technical suppliers and business SME’s. An initiative to bring some technical off-shore resources to the UK to further support root cause was quashed due to travel restrictions and so alternative adjustments have been made to this process to accommodate. </a:t>
            </a:r>
          </a:p>
          <a:p>
            <a:endParaRPr lang="en-US" sz="1800" dirty="0">
              <a:solidFill>
                <a:schemeClr val="accent1"/>
              </a:solidFill>
            </a:endParaRPr>
          </a:p>
          <a:p>
            <a:r>
              <a:rPr lang="en-US" sz="1800" dirty="0">
                <a:solidFill>
                  <a:schemeClr val="accent1"/>
                </a:solidFill>
              </a:rPr>
              <a:t>We have assessed the current change portfolio to understand what CRs have an impact on AQ functionality and we are now doing internal assessment to understand the delivery implementation for these and may seek to </a:t>
            </a:r>
            <a:r>
              <a:rPr lang="en-US" sz="1800" dirty="0" err="1">
                <a:solidFill>
                  <a:schemeClr val="accent1"/>
                </a:solidFill>
              </a:rPr>
              <a:t>reprioritise</a:t>
            </a:r>
            <a:r>
              <a:rPr lang="en-US" sz="1800" dirty="0">
                <a:solidFill>
                  <a:schemeClr val="accent1"/>
                </a:solidFill>
              </a:rPr>
              <a:t> with </a:t>
            </a:r>
            <a:r>
              <a:rPr lang="en-US" sz="1800" dirty="0" err="1">
                <a:solidFill>
                  <a:schemeClr val="accent1"/>
                </a:solidFill>
              </a:rPr>
              <a:t>ChMC</a:t>
            </a:r>
            <a:r>
              <a:rPr lang="en-US" sz="1800" dirty="0">
                <a:solidFill>
                  <a:schemeClr val="accent1"/>
                </a:solidFill>
              </a:rPr>
              <a:t> if needed. </a:t>
            </a:r>
          </a:p>
          <a:p>
            <a:endParaRPr lang="en-US" sz="1800" dirty="0">
              <a:solidFill>
                <a:schemeClr val="accent1"/>
              </a:solidFill>
            </a:endParaRPr>
          </a:p>
          <a:p>
            <a:r>
              <a:rPr lang="en-US" sz="1800" dirty="0">
                <a:solidFill>
                  <a:schemeClr val="accent1"/>
                </a:solidFill>
              </a:rPr>
              <a:t>To aide root cause and visibility of issues we are seeking to develop a suite of data/MI to aide the day to day process as well as further assure the AQ data correction output. </a:t>
            </a:r>
          </a:p>
          <a:p>
            <a:endParaRPr lang="en-US" sz="1800" dirty="0">
              <a:solidFill>
                <a:schemeClr val="accent1"/>
              </a:solidFill>
            </a:endParaRPr>
          </a:p>
          <a:p>
            <a:r>
              <a:rPr lang="en-US" sz="1800" dirty="0">
                <a:solidFill>
                  <a:schemeClr val="accent1"/>
                </a:solidFill>
              </a:rPr>
              <a:t>Continued efforts have been applied to review the overall AQ defect process to identify areas for quick improvement as well as process efficiencies. A number of these improvements have already been implemented.  </a:t>
            </a:r>
          </a:p>
          <a:p>
            <a:pPr marL="0" indent="0">
              <a:buNone/>
            </a:pPr>
            <a:endParaRPr lang="en-US" sz="1800" dirty="0">
              <a:solidFill>
                <a:schemeClr val="accent1"/>
              </a:solidFill>
            </a:endParaRPr>
          </a:p>
          <a:p>
            <a:endParaRPr lang="en-US" sz="1600" dirty="0">
              <a:solidFill>
                <a:schemeClr val="accent1"/>
              </a:solidFill>
            </a:endParaRPr>
          </a:p>
          <a:p>
            <a:endParaRPr lang="en-US" sz="1400" dirty="0">
              <a:solidFill>
                <a:schemeClr val="accent1"/>
              </a:solidFill>
            </a:endParaRPr>
          </a:p>
          <a:p>
            <a:endParaRPr lang="en-GB" sz="1200" dirty="0">
              <a:solidFill>
                <a:schemeClr val="accent1"/>
              </a:solidFill>
            </a:endParaRP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(2</a:t>
            </a:r>
            <a:r>
              <a:rPr lang="en-GB" sz="1600" baseline="30000" dirty="0"/>
              <a:t>nd</a:t>
            </a:r>
            <a:r>
              <a:rPr lang="en-GB" sz="1600" dirty="0"/>
              <a:t> April)</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3150495370"/>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2834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5C0F-0EE5-4EE9-9054-36549845CB3E}"/>
              </a:ext>
            </a:extLst>
          </p:cNvPr>
          <p:cNvSpPr>
            <a:spLocks noGrp="1"/>
          </p:cNvSpPr>
          <p:nvPr>
            <p:ph type="title"/>
          </p:nvPr>
        </p:nvSpPr>
        <p:spPr>
          <a:xfrm>
            <a:off x="107504" y="149909"/>
            <a:ext cx="8856984" cy="637580"/>
          </a:xfrm>
        </p:spPr>
        <p:txBody>
          <a:bodyPr>
            <a:noAutofit/>
          </a:bodyPr>
          <a:lstStyle/>
          <a:p>
            <a:pPr algn="l"/>
            <a:r>
              <a:rPr lang="en-GB" sz="2400" dirty="0"/>
              <a:t>Monthly AQ Process – Defect Heat-Map </a:t>
            </a:r>
            <a:endParaRPr lang="en-GB" dirty="0"/>
          </a:p>
        </p:txBody>
      </p:sp>
      <p:pic>
        <p:nvPicPr>
          <p:cNvPr id="4" name="Content Placeholder 3">
            <a:extLst>
              <a:ext uri="{FF2B5EF4-FFF2-40B4-BE49-F238E27FC236}">
                <a16:creationId xmlns:a16="http://schemas.microsoft.com/office/drawing/2014/main" id="{5FE12453-2CD1-4875-AEDB-9E23BD30B0CC}"/>
              </a:ext>
            </a:extLst>
          </p:cNvPr>
          <p:cNvPicPr>
            <a:picLocks noGrp="1" noChangeAspect="1"/>
          </p:cNvPicPr>
          <p:nvPr>
            <p:ph idx="1"/>
          </p:nvPr>
        </p:nvPicPr>
        <p:blipFill>
          <a:blip r:embed="rId2"/>
          <a:stretch>
            <a:fillRect/>
          </a:stretch>
        </p:blipFill>
        <p:spPr>
          <a:xfrm>
            <a:off x="467544" y="787489"/>
            <a:ext cx="7422270" cy="3728477"/>
          </a:xfrm>
          <a:prstGeom prst="rect">
            <a:avLst/>
          </a:prstGeom>
        </p:spPr>
      </p:pic>
      <p:sp>
        <p:nvSpPr>
          <p:cNvPr id="5" name="Rectangle: Rounded Corners 4">
            <a:extLst>
              <a:ext uri="{FF2B5EF4-FFF2-40B4-BE49-F238E27FC236}">
                <a16:creationId xmlns:a16="http://schemas.microsoft.com/office/drawing/2014/main" id="{79C0E3EA-969E-42C9-8E16-F995D517E0C1}"/>
              </a:ext>
            </a:extLst>
          </p:cNvPr>
          <p:cNvSpPr/>
          <p:nvPr/>
        </p:nvSpPr>
        <p:spPr>
          <a:xfrm>
            <a:off x="7020272" y="1131590"/>
            <a:ext cx="1944216" cy="272274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en-GB" sz="900" b="1" dirty="0"/>
              <a:t>Potential Root Cause Areas…</a:t>
            </a:r>
          </a:p>
          <a:p>
            <a:endParaRPr lang="en-GB" sz="900" dirty="0"/>
          </a:p>
          <a:p>
            <a:pPr marL="171450" indent="-171450">
              <a:buFont typeface="Arial" panose="020B0604020202020204" pitchFamily="34" charset="0"/>
              <a:buChar char="•"/>
            </a:pPr>
            <a:r>
              <a:rPr lang="en-GB" sz="900" dirty="0"/>
              <a:t>Multiple process/system events occurring on the same day </a:t>
            </a:r>
          </a:p>
          <a:p>
            <a:pPr marL="171450" indent="-171450">
              <a:buFont typeface="Arial" panose="020B0604020202020204" pitchFamily="34" charset="0"/>
              <a:buChar char="•"/>
            </a:pPr>
            <a:r>
              <a:rPr lang="en-GB" sz="900" dirty="0"/>
              <a:t>Business/Technical Exceptions resulting in incorrect AQ</a:t>
            </a:r>
          </a:p>
          <a:p>
            <a:pPr marL="171450" indent="-171450">
              <a:buFont typeface="Arial" panose="020B0604020202020204" pitchFamily="34" charset="0"/>
              <a:buChar char="•"/>
            </a:pPr>
            <a:r>
              <a:rPr lang="en-GB" sz="900" dirty="0"/>
              <a:t>BAU change delivery – Robust regression test of all scenarios/variants</a:t>
            </a:r>
          </a:p>
          <a:p>
            <a:pPr marL="171450" indent="-171450">
              <a:buFont typeface="Arial" panose="020B0604020202020204" pitchFamily="34" charset="0"/>
              <a:buChar char="•"/>
            </a:pPr>
            <a:r>
              <a:rPr lang="en-GB" sz="900" dirty="0"/>
              <a:t>AQ defect process – robustness of process</a:t>
            </a:r>
          </a:p>
          <a:p>
            <a:pPr marL="171450" indent="-171450">
              <a:buFont typeface="Arial" panose="020B0604020202020204" pitchFamily="34" charset="0"/>
              <a:buChar char="•"/>
            </a:pPr>
            <a:r>
              <a:rPr lang="en-GB" sz="900" dirty="0"/>
              <a:t>Others…</a:t>
            </a:r>
          </a:p>
          <a:p>
            <a:pPr algn="ctr"/>
            <a:endParaRPr lang="en-GB" sz="900" dirty="0"/>
          </a:p>
        </p:txBody>
      </p:sp>
    </p:spTree>
    <p:extLst>
      <p:ext uri="{BB962C8B-B14F-4D97-AF65-F5344CB8AC3E}">
        <p14:creationId xmlns:p14="http://schemas.microsoft.com/office/powerpoint/2010/main" val="40046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87B8-9E3D-4923-83A1-B2FB77CE664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AFF5AE7F-88F8-4F48-A36E-245466C3C166}"/>
              </a:ext>
            </a:extLst>
          </p:cNvPr>
          <p:cNvSpPr>
            <a:spLocks noGrp="1"/>
          </p:cNvSpPr>
          <p:nvPr>
            <p:ph idx="1"/>
          </p:nvPr>
        </p:nvSpPr>
        <p:spPr/>
        <p:txBody>
          <a:bodyPr>
            <a:normAutofit/>
          </a:bodyPr>
          <a:lstStyle/>
          <a:p>
            <a:r>
              <a:rPr lang="en-GB" sz="1600" dirty="0">
                <a:solidFill>
                  <a:schemeClr val="accent1"/>
                </a:solidFill>
              </a:rPr>
              <a:t>Continue to drive pace of defect resolution</a:t>
            </a:r>
          </a:p>
          <a:p>
            <a:pPr marL="0" indent="0">
              <a:buNone/>
            </a:pPr>
            <a:endParaRPr lang="en-GB" sz="1600" dirty="0">
              <a:solidFill>
                <a:schemeClr val="accent1"/>
              </a:solidFill>
            </a:endParaRPr>
          </a:p>
          <a:p>
            <a:r>
              <a:rPr lang="en-GB" sz="1600" dirty="0">
                <a:solidFill>
                  <a:schemeClr val="accent1"/>
                </a:solidFill>
              </a:rPr>
              <a:t>Specific insight on the root cause and what remediation can be put in place (short, medium and long term)</a:t>
            </a:r>
          </a:p>
          <a:p>
            <a:endParaRPr lang="en-GB" sz="1600" dirty="0">
              <a:solidFill>
                <a:schemeClr val="accent1"/>
              </a:solidFill>
            </a:endParaRPr>
          </a:p>
          <a:p>
            <a:r>
              <a:rPr lang="en-GB" sz="1600" dirty="0">
                <a:solidFill>
                  <a:schemeClr val="accent1"/>
                </a:solidFill>
              </a:rPr>
              <a:t>Providing greater confidence on what additional checks and balances are being applied to BAU processing</a:t>
            </a:r>
          </a:p>
        </p:txBody>
      </p:sp>
    </p:spTree>
    <p:extLst>
      <p:ext uri="{BB962C8B-B14F-4D97-AF65-F5344CB8AC3E}">
        <p14:creationId xmlns:p14="http://schemas.microsoft.com/office/powerpoint/2010/main" val="285980176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www.w3.org/XML/1998/namespace"/>
    <ds:schemaRef ds:uri="3092569d-7549-4f1f-b838-122d264c6bd8"/>
    <ds:schemaRef ds:uri="01f7a547-d57a-44ce-a211-81869c79743b"/>
  </ds:schemaRefs>
</ds:datastoreItem>
</file>

<file path=customXml/itemProps3.xml><?xml version="1.0" encoding="utf-8"?>
<ds:datastoreItem xmlns:ds="http://schemas.openxmlformats.org/officeDocument/2006/customXml" ds:itemID="{D4D633C4-3624-4453-A08B-AF5D6C87E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20389</TotalTime>
  <Words>567</Words>
  <Application>Microsoft Office PowerPoint</Application>
  <PresentationFormat>On-screen Show (16:9)</PresentationFormat>
  <Paragraphs>75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AQ Taskforce Update CoMC </vt:lpstr>
      <vt:lpstr>Summary</vt:lpstr>
      <vt:lpstr>AQ Taskforce Workstreams</vt:lpstr>
      <vt:lpstr>AQ Defect Status (2nd April) </vt:lpstr>
      <vt:lpstr>Monthly AQ Process – Defect Heat-Map </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327</cp:revision>
  <cp:lastPrinted>2020-03-06T09:33:12Z</cp:lastPrinted>
  <dcterms:created xsi:type="dcterms:W3CDTF">2018-09-02T17:12:15Z</dcterms:created>
  <dcterms:modified xsi:type="dcterms:W3CDTF">2020-04-02T15:13:09Z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