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35" r:id="rId5"/>
    <p:sldId id="311" r:id="rId6"/>
    <p:sldId id="343" r:id="rId7"/>
    <p:sldId id="340" r:id="rId8"/>
    <p:sldId id="342" r:id="rId9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" userDrawn="1">
          <p15:clr>
            <a:srgbClr val="A4A3A4"/>
          </p15:clr>
        </p15:guide>
        <p15:guide id="3" pos="975" userDrawn="1">
          <p15:clr>
            <a:srgbClr val="A4A3A4"/>
          </p15:clr>
        </p15:guide>
        <p15:guide id="4" pos="5624" userDrawn="1">
          <p15:clr>
            <a:srgbClr val="A4A3A4"/>
          </p15:clr>
        </p15:guide>
        <p15:guide id="5" pos="1247" userDrawn="1">
          <p15:clr>
            <a:srgbClr val="A4A3A4"/>
          </p15:clr>
        </p15:guide>
        <p15:guide id="6" pos="2109" userDrawn="1">
          <p15:clr>
            <a:srgbClr val="A4A3A4"/>
          </p15:clr>
        </p15:guide>
        <p15:guide id="7" pos="2517" userDrawn="1">
          <p15:clr>
            <a:srgbClr val="A4A3A4"/>
          </p15:clr>
        </p15:guide>
        <p15:guide id="8" pos="340" userDrawn="1">
          <p15:clr>
            <a:srgbClr val="A4A3A4"/>
          </p15:clr>
        </p15:guide>
        <p15:guide id="9" orient="horz" pos="1393" userDrawn="1">
          <p15:clr>
            <a:srgbClr val="A4A3A4"/>
          </p15:clr>
        </p15:guide>
        <p15:guide id="10" pos="25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ster, Lee" initials="FL" lastIdx="10" clrIdx="0">
    <p:extLst>
      <p:ext uri="{19B8F6BF-5375-455C-9EA6-DF929625EA0E}">
        <p15:presenceInfo xmlns:p15="http://schemas.microsoft.com/office/powerpoint/2012/main" userId="S-1-5-21-4145888014-839675345-3125187760-3207" providerId="AD"/>
      </p:ext>
    </p:extLst>
  </p:cmAuthor>
  <p:cmAuthor id="2" name="Wilkes, Andrew" initials="WA" lastIdx="10" clrIdx="1">
    <p:extLst>
      <p:ext uri="{19B8F6BF-5375-455C-9EA6-DF929625EA0E}">
        <p15:presenceInfo xmlns:p15="http://schemas.microsoft.com/office/powerpoint/2012/main" userId="S-1-5-21-4145888014-839675345-3125187760-3489" providerId="AD"/>
      </p:ext>
    </p:extLst>
  </p:cmAuthor>
  <p:cmAuthor id="3" name="Wilkes, Andrew" initials="WA [2]" lastIdx="1" clrIdx="2">
    <p:extLst>
      <p:ext uri="{19B8F6BF-5375-455C-9EA6-DF929625EA0E}">
        <p15:presenceInfo xmlns:p15="http://schemas.microsoft.com/office/powerpoint/2012/main" userId="S::andrew.wilkes@xoserve.com::8c737259-034c-4913-8a34-8fa457fa1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5733"/>
    <a:srgbClr val="9C4877"/>
    <a:srgbClr val="9CCB3B"/>
    <a:srgbClr val="0070C0"/>
    <a:srgbClr val="40D1F5"/>
    <a:srgbClr val="FFFFFF"/>
    <a:srgbClr val="B1D6E8"/>
    <a:srgbClr val="F2F2F2"/>
    <a:srgbClr val="7F7F7F"/>
    <a:srgbClr val="84B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EF749F-164E-4095-BA44-E2B4CF0FCA14}" v="81" dt="2020-04-01T19:48:04.899"/>
    <p1510:client id="{FE74F7D2-8C26-4752-9961-FD3CFD698000}" v="23" dt="2020-04-01T10:32:27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>
        <p:guide orient="horz" pos="441"/>
        <p:guide pos="975"/>
        <p:guide pos="5624"/>
        <p:guide pos="1247"/>
        <p:guide pos="2109"/>
        <p:guide pos="2517"/>
        <p:guide pos="340"/>
        <p:guide orient="horz" pos="1393"/>
        <p:guide pos="25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Major Incident Causality Chart - Year to Date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155787888669319E-2"/>
          <c:y val="0.12418771249715264"/>
          <c:w val="0.67144782577853435"/>
          <c:h val="0.7880704731251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'IM Graphs'!$C$2</c:f>
              <c:strCache>
                <c:ptCount val="1"/>
                <c:pt idx="0">
                  <c:v>Xoserve Identified/Xoserve Avoidable or Controllable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Trend for XOS Triggered/Avoidable</c:name>
            <c:spPr>
              <a:ln w="2540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'IM Graphs'!$B$3:$B$14</c:f>
              <c:strCache>
                <c:ptCount val="12"/>
                <c:pt idx="0">
                  <c:v>A</c:v>
                </c:pt>
                <c:pt idx="1">
                  <c:v>M</c:v>
                </c:pt>
                <c:pt idx="2">
                  <c:v>J</c:v>
                </c:pt>
                <c:pt idx="3">
                  <c:v>J</c:v>
                </c:pt>
                <c:pt idx="4">
                  <c:v>A</c:v>
                </c:pt>
                <c:pt idx="5">
                  <c:v>S</c:v>
                </c:pt>
                <c:pt idx="6">
                  <c:v>O</c:v>
                </c:pt>
                <c:pt idx="7">
                  <c:v>N</c:v>
                </c:pt>
                <c:pt idx="8">
                  <c:v>D</c:v>
                </c:pt>
                <c:pt idx="9">
                  <c:v>J</c:v>
                </c:pt>
                <c:pt idx="10">
                  <c:v>F</c:v>
                </c:pt>
                <c:pt idx="11">
                  <c:v>M</c:v>
                </c:pt>
              </c:strCache>
            </c:strRef>
          </c:cat>
          <c:val>
            <c:numRef>
              <c:f>'IM Graphs'!$C$3:$C$14</c:f>
              <c:numCache>
                <c:formatCode>General</c:formatCode>
                <c:ptCount val="12"/>
                <c:pt idx="0">
                  <c:v>9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8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06-4CEF-952F-68D3CDBBDF38}"/>
            </c:ext>
          </c:extLst>
        </c:ser>
        <c:ser>
          <c:idx val="1"/>
          <c:order val="1"/>
          <c:tx>
            <c:strRef>
              <c:f>'IM Graphs'!$D$2</c:f>
              <c:strCache>
                <c:ptCount val="1"/>
                <c:pt idx="0">
                  <c:v>Non Xoserve identified/Xoserve Avoidable or Controllable</c:v>
                </c:pt>
              </c:strCache>
            </c:strRef>
          </c:tx>
          <c:spPr>
            <a:solidFill>
              <a:srgbClr val="D757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'IM Graphs'!$B$3:$B$14</c:f>
              <c:strCache>
                <c:ptCount val="12"/>
                <c:pt idx="0">
                  <c:v>A</c:v>
                </c:pt>
                <c:pt idx="1">
                  <c:v>M</c:v>
                </c:pt>
                <c:pt idx="2">
                  <c:v>J</c:v>
                </c:pt>
                <c:pt idx="3">
                  <c:v>J</c:v>
                </c:pt>
                <c:pt idx="4">
                  <c:v>A</c:v>
                </c:pt>
                <c:pt idx="5">
                  <c:v>S</c:v>
                </c:pt>
                <c:pt idx="6">
                  <c:v>O</c:v>
                </c:pt>
                <c:pt idx="7">
                  <c:v>N</c:v>
                </c:pt>
                <c:pt idx="8">
                  <c:v>D</c:v>
                </c:pt>
                <c:pt idx="9">
                  <c:v>J</c:v>
                </c:pt>
                <c:pt idx="10">
                  <c:v>F</c:v>
                </c:pt>
                <c:pt idx="11">
                  <c:v>M</c:v>
                </c:pt>
              </c:strCache>
            </c:strRef>
          </c:cat>
          <c:val>
            <c:numRef>
              <c:f>'IM Graphs'!$D$3:$D$14</c:f>
              <c:numCache>
                <c:formatCode>General</c:formatCode>
                <c:ptCount val="12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06-4CEF-952F-68D3CDBBDF38}"/>
            </c:ext>
          </c:extLst>
        </c:ser>
        <c:ser>
          <c:idx val="2"/>
          <c:order val="2"/>
          <c:tx>
            <c:strRef>
              <c:f>'IM Graphs'!$E$2</c:f>
              <c:strCache>
                <c:ptCount val="1"/>
                <c:pt idx="0">
                  <c:v>Xoserve Indentified/ Uncontrollable by Xoserve</c:v>
                </c:pt>
              </c:strCache>
            </c:strRef>
          </c:tx>
          <c:spPr>
            <a:solidFill>
              <a:srgbClr val="9CCB3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Graphs'!$B$3:$B$14</c:f>
              <c:strCache>
                <c:ptCount val="12"/>
                <c:pt idx="0">
                  <c:v>A</c:v>
                </c:pt>
                <c:pt idx="1">
                  <c:v>M</c:v>
                </c:pt>
                <c:pt idx="2">
                  <c:v>J</c:v>
                </c:pt>
                <c:pt idx="3">
                  <c:v>J</c:v>
                </c:pt>
                <c:pt idx="4">
                  <c:v>A</c:v>
                </c:pt>
                <c:pt idx="5">
                  <c:v>S</c:v>
                </c:pt>
                <c:pt idx="6">
                  <c:v>O</c:v>
                </c:pt>
                <c:pt idx="7">
                  <c:v>N</c:v>
                </c:pt>
                <c:pt idx="8">
                  <c:v>D</c:v>
                </c:pt>
                <c:pt idx="9">
                  <c:v>J</c:v>
                </c:pt>
                <c:pt idx="10">
                  <c:v>F</c:v>
                </c:pt>
                <c:pt idx="11">
                  <c:v>M</c:v>
                </c:pt>
              </c:strCache>
            </c:strRef>
          </c:cat>
          <c:val>
            <c:numRef>
              <c:f>'IM Graphs'!$E$3:$E$14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06-4CEF-952F-68D3CDBBDF38}"/>
            </c:ext>
          </c:extLst>
        </c:ser>
        <c:ser>
          <c:idx val="3"/>
          <c:order val="3"/>
          <c:tx>
            <c:strRef>
              <c:f>'IM Graphs'!$F$2</c:f>
              <c:strCache>
                <c:ptCount val="1"/>
                <c:pt idx="0">
                  <c:v>Non Xoserve Indentified/Uncontrollable by Xoserve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Graphs'!$B$3:$B$14</c:f>
              <c:strCache>
                <c:ptCount val="12"/>
                <c:pt idx="0">
                  <c:v>A</c:v>
                </c:pt>
                <c:pt idx="1">
                  <c:v>M</c:v>
                </c:pt>
                <c:pt idx="2">
                  <c:v>J</c:v>
                </c:pt>
                <c:pt idx="3">
                  <c:v>J</c:v>
                </c:pt>
                <c:pt idx="4">
                  <c:v>A</c:v>
                </c:pt>
                <c:pt idx="5">
                  <c:v>S</c:v>
                </c:pt>
                <c:pt idx="6">
                  <c:v>O</c:v>
                </c:pt>
                <c:pt idx="7">
                  <c:v>N</c:v>
                </c:pt>
                <c:pt idx="8">
                  <c:v>D</c:v>
                </c:pt>
                <c:pt idx="9">
                  <c:v>J</c:v>
                </c:pt>
                <c:pt idx="10">
                  <c:v>F</c:v>
                </c:pt>
                <c:pt idx="11">
                  <c:v>M</c:v>
                </c:pt>
              </c:strCache>
            </c:strRef>
          </c:cat>
          <c:val>
            <c:numRef>
              <c:f>'IM Graphs'!$F$3:$F$14</c:f>
              <c:numCache>
                <c:formatCode>General</c:formatCode>
                <c:ptCount val="12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06-4CEF-952F-68D3CDBBDF38}"/>
            </c:ext>
          </c:extLst>
        </c:ser>
        <c:ser>
          <c:idx val="4"/>
          <c:order val="4"/>
          <c:tx>
            <c:strRef>
              <c:f>'IM Graphs'!$G$2</c:f>
              <c:strCache>
                <c:ptCount val="1"/>
                <c:pt idx="0">
                  <c:v>Xoserve Internal/No customer impacts</c:v>
                </c:pt>
              </c:strCache>
            </c:strRef>
          </c:tx>
          <c:spPr>
            <a:solidFill>
              <a:srgbClr val="40D1F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Graphs'!$B$3:$B$14</c:f>
              <c:strCache>
                <c:ptCount val="12"/>
                <c:pt idx="0">
                  <c:v>A</c:v>
                </c:pt>
                <c:pt idx="1">
                  <c:v>M</c:v>
                </c:pt>
                <c:pt idx="2">
                  <c:v>J</c:v>
                </c:pt>
                <c:pt idx="3">
                  <c:v>J</c:v>
                </c:pt>
                <c:pt idx="4">
                  <c:v>A</c:v>
                </c:pt>
                <c:pt idx="5">
                  <c:v>S</c:v>
                </c:pt>
                <c:pt idx="6">
                  <c:v>O</c:v>
                </c:pt>
                <c:pt idx="7">
                  <c:v>N</c:v>
                </c:pt>
                <c:pt idx="8">
                  <c:v>D</c:v>
                </c:pt>
                <c:pt idx="9">
                  <c:v>J</c:v>
                </c:pt>
                <c:pt idx="10">
                  <c:v>F</c:v>
                </c:pt>
                <c:pt idx="11">
                  <c:v>M</c:v>
                </c:pt>
              </c:strCache>
            </c:strRef>
          </c:cat>
          <c:val>
            <c:numRef>
              <c:f>'IM Graphs'!$G$3:$G$14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06-4CEF-952F-68D3CDBBDF3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72619999"/>
        <c:axId val="895870031"/>
      </c:barChart>
      <c:catAx>
        <c:axId val="972619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870031"/>
        <c:crosses val="autoZero"/>
        <c:auto val="1"/>
        <c:lblAlgn val="ctr"/>
        <c:lblOffset val="100"/>
        <c:noMultiLvlLbl val="0"/>
      </c:catAx>
      <c:valAx>
        <c:axId val="895870031"/>
        <c:scaling>
          <c:orientation val="minMax"/>
          <c:max val="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Incidents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2619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45610156772872"/>
          <c:y val="0.70156975843348657"/>
          <c:w val="0.21543897707847198"/>
          <c:h val="0.275248080984079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1" y="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0" tIns="45849" rIns="91700" bIns="4584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7" y="4642763"/>
            <a:ext cx="5379720" cy="4398407"/>
          </a:xfrm>
          <a:prstGeom prst="rect">
            <a:avLst/>
          </a:prstGeom>
        </p:spPr>
        <p:txBody>
          <a:bodyPr vert="horz" lIns="91700" tIns="45849" rIns="91700" bIns="458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28383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1" y="928383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454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517DF-1F76-410B-B5D3-59640A739A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Xoserve Incident Summary: March 2020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79D3F58-0E67-48B0-9D99-96492D9CE9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>
                <a:latin typeface="Arial"/>
                <a:cs typeface="Arial"/>
              </a:rPr>
              <a:t>31</a:t>
            </a:r>
            <a:r>
              <a:rPr lang="en-GB" sz="2400" baseline="30000">
                <a:latin typeface="Arial"/>
                <a:cs typeface="Arial"/>
              </a:rPr>
              <a:t>st</a:t>
            </a:r>
            <a:r>
              <a:rPr lang="en-GB" sz="240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1212332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200" dirty="0"/>
              <a:t>What is this presentation covering?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6211"/>
            <a:ext cx="8229600" cy="4258964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This presentation provides an overview of </a:t>
            </a:r>
            <a:r>
              <a:rPr lang="en-US" sz="1600" b="1" dirty="0">
                <a:latin typeface="+mj-lt"/>
              </a:rPr>
              <a:t>P1/2 incidents </a:t>
            </a:r>
            <a:r>
              <a:rPr lang="en-US" sz="1600" dirty="0">
                <a:latin typeface="+mj-lt"/>
              </a:rPr>
              <a:t>experienced in the </a:t>
            </a:r>
            <a:r>
              <a:rPr lang="en-US" sz="1600" b="1" dirty="0">
                <a:latin typeface="+mj-lt"/>
              </a:rPr>
              <a:t>previous calendar month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It will describe </a:t>
            </a:r>
            <a:r>
              <a:rPr lang="en-US" sz="1600" b="1" dirty="0">
                <a:latin typeface="+mj-lt"/>
              </a:rPr>
              <a:t>high level impacts and causes</a:t>
            </a:r>
            <a:r>
              <a:rPr lang="en-US" sz="1600" dirty="0">
                <a:latin typeface="+mj-lt"/>
              </a:rPr>
              <a:t>, and the </a:t>
            </a:r>
            <a:r>
              <a:rPr lang="en-US" sz="1600" b="1" dirty="0">
                <a:latin typeface="+mj-lt"/>
              </a:rPr>
              <a:t>resolution Xoserve undertook</a:t>
            </a:r>
            <a:r>
              <a:rPr lang="en-US" sz="1600" dirty="0">
                <a:latin typeface="+mj-lt"/>
              </a:rPr>
              <a:t> (or is undertaking) to resolve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This information is provided to </a:t>
            </a:r>
            <a:r>
              <a:rPr lang="en-US" sz="1600" b="1" dirty="0">
                <a:latin typeface="+mj-lt"/>
              </a:rPr>
              <a:t>enable customers to have a greater insight </a:t>
            </a:r>
            <a:r>
              <a:rPr lang="en-US" sz="1600" dirty="0">
                <a:latin typeface="+mj-lt"/>
              </a:rPr>
              <a:t>of the activities within Xoserve’s platforms that support your critical business process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It is also shared with the intention to provide customers with an </a:t>
            </a:r>
            <a:r>
              <a:rPr lang="en-US" sz="1600" b="1" dirty="0">
                <a:latin typeface="+mj-lt"/>
              </a:rPr>
              <a:t>understanding of what Xoserve are doing to maintain and improve service</a:t>
            </a:r>
            <a:r>
              <a:rPr lang="en-US" sz="1600" dirty="0">
                <a:latin typeface="+mj-lt"/>
              </a:rPr>
              <a:t>, and;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It is provided to </a:t>
            </a:r>
            <a:r>
              <a:rPr lang="en-US" sz="1600" b="1" dirty="0">
                <a:latin typeface="+mj-lt"/>
              </a:rPr>
              <a:t>enable customers to provide feedback </a:t>
            </a:r>
            <a:r>
              <a:rPr lang="en-US" sz="1600" dirty="0">
                <a:latin typeface="+mj-lt"/>
              </a:rPr>
              <a:t>if they believe improvements can be made</a:t>
            </a:r>
            <a:endParaRPr lang="en-GB" sz="1000" dirty="0"/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endParaRPr lang="en-GB" sz="1600" dirty="0">
              <a:latin typeface="+mj-lt"/>
            </a:endParaRPr>
          </a:p>
        </p:txBody>
      </p:sp>
      <p:sp>
        <p:nvSpPr>
          <p:cNvPr id="4" name="AutoShape 2" descr="Image result for questionmark flat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485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37"/>
            <a:ext cx="8229600" cy="527535"/>
          </a:xfrm>
        </p:spPr>
        <p:txBody>
          <a:bodyPr>
            <a:normAutofit/>
          </a:bodyPr>
          <a:lstStyle/>
          <a:p>
            <a:r>
              <a:rPr lang="en-GB" sz="2000" dirty="0"/>
              <a:t>High-level summary of P1/2 incidents: March 2020</a:t>
            </a:r>
          </a:p>
        </p:txBody>
      </p:sp>
      <p:sp>
        <p:nvSpPr>
          <p:cNvPr id="4" name="AutoShape 2" descr="Image result for questionmark flat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5769632A-ADCC-498B-A405-D206900A98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579275"/>
              </p:ext>
            </p:extLst>
          </p:nvPr>
        </p:nvGraphicFramePr>
        <p:xfrm>
          <a:off x="0" y="583661"/>
          <a:ext cx="9143998" cy="3098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227">
                  <a:extLst>
                    <a:ext uri="{9D8B030D-6E8A-4147-A177-3AD203B41FA5}">
                      <a16:colId xmlns:a16="http://schemas.microsoft.com/office/drawing/2014/main" val="1820395623"/>
                    </a:ext>
                  </a:extLst>
                </a:gridCol>
                <a:gridCol w="1428550">
                  <a:extLst>
                    <a:ext uri="{9D8B030D-6E8A-4147-A177-3AD203B41FA5}">
                      <a16:colId xmlns:a16="http://schemas.microsoft.com/office/drawing/2014/main" val="3579627632"/>
                    </a:ext>
                  </a:extLst>
                </a:gridCol>
                <a:gridCol w="1866480">
                  <a:extLst>
                    <a:ext uri="{9D8B030D-6E8A-4147-A177-3AD203B41FA5}">
                      <a16:colId xmlns:a16="http://schemas.microsoft.com/office/drawing/2014/main" val="715552888"/>
                    </a:ext>
                  </a:extLst>
                </a:gridCol>
                <a:gridCol w="2058319">
                  <a:extLst>
                    <a:ext uri="{9D8B030D-6E8A-4147-A177-3AD203B41FA5}">
                      <a16:colId xmlns:a16="http://schemas.microsoft.com/office/drawing/2014/main" val="2287827896"/>
                    </a:ext>
                  </a:extLst>
                </a:gridCol>
                <a:gridCol w="1901770">
                  <a:extLst>
                    <a:ext uri="{9D8B030D-6E8A-4147-A177-3AD203B41FA5}">
                      <a16:colId xmlns:a16="http://schemas.microsoft.com/office/drawing/2014/main" val="164209432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4119213854"/>
                    </a:ext>
                  </a:extLst>
                </a:gridCol>
                <a:gridCol w="668509">
                  <a:extLst>
                    <a:ext uri="{9D8B030D-6E8A-4147-A177-3AD203B41FA5}">
                      <a16:colId xmlns:a16="http://schemas.microsoft.com/office/drawing/2014/main" val="1273231573"/>
                    </a:ext>
                  </a:extLst>
                </a:gridCol>
              </a:tblGrid>
              <a:tr h="420261">
                <a:tc>
                  <a:txBody>
                    <a:bodyPr/>
                    <a:lstStyle/>
                    <a:p>
                      <a:r>
                        <a:rPr lang="en-US" sz="800" dirty="0"/>
                        <a:t> Ref.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What happened?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Why did it happen?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What do Xoserve understand our customers experienced?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What did your Xoserve team do to resolve?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</a:rPr>
                        <a:t>Incident Date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</a:rPr>
                        <a:t>Resolved Date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extLst>
                  <a:ext uri="{0D108BD9-81ED-4DB2-BD59-A6C34878D82A}">
                    <a16:rowId xmlns:a16="http://schemas.microsoft.com/office/drawing/2014/main" val="503059204"/>
                  </a:ext>
                </a:extLst>
              </a:tr>
              <a:tr h="45895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1099808</a:t>
                      </a:r>
                    </a:p>
                  </a:txBody>
                  <a:tcPr marL="4755" marR="4755" marT="475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UK Link file transfer systems stopped processing files to customers for 30 minutes.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 transmissions failed post a migration of a file transfer mechanism between data </a:t>
                      </a:r>
                      <a:r>
                        <a:rPr lang="en-GB" sz="7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centres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Root cause unknown and being investigated.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 delivery and receipt for customers may have faced minor delays. This could have impacted some customers business processes, however no issues reported.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Xoserve teams worked with the vendor to isolate the issue.  A configuration change recommended by the vendor was deployed to resolve the fault. 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02/03/2020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 11:47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02/03/2020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19:24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3229766741"/>
                  </a:ext>
                </a:extLst>
              </a:tr>
              <a:tr h="47775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1104986</a:t>
                      </a:r>
                      <a:endParaRPr lang="en-IN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755" marR="4755" marT="475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Files being transferred to UK Link were delayed up to 3 hours.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Following a refresh of the UK Link file transfer system, an incorrect configuration resulted in files being incorrectly routed to an different environment.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File delivery and receipt to customers may have been delayed, potentially impacting some customers business processes. No issues reported however.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amended the configuration to allow the files to be transferred to the correct environment.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16/03/2020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14:34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16/03/2020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18:40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1516443557"/>
                  </a:ext>
                </a:extLst>
              </a:tr>
              <a:tr h="5591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1105842</a:t>
                      </a:r>
                      <a:endParaRPr lang="en-IN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755" marR="4755" marT="4755" marB="0" anchor="ctr">
                    <a:solidFill>
                      <a:srgbClr val="D7573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Demand Attribution values published in Gemini for the 10:00 hour bar were abnormally high.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weather file transferred from UK Link contained zero values. Root cause unknown and being investigated.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Customers would have seen high Demand Attribution values within Gemini. 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Validation checks were put in place to ensure subsequent files did not  contain zero values.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19/03/2020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10:57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19/03/2020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13:59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4079092240"/>
                  </a:ext>
                </a:extLst>
              </a:tr>
              <a:tr h="53980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1106922</a:t>
                      </a:r>
                      <a:endParaRPr lang="en-IN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755" marR="4755" marT="475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Xoserve Service Desk tool experienced performance issues.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root cause is unknown and being investigated by Xoserve support teams and the support vendor.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customers were unable to log faults  via the Xoserve Service Desk web portal for 30 minutes.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teams worked with the vendor to isolate the issue. The vendor advised a full server restart which resolved the issue.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24/03/2020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10:17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24/03/2020  </a:t>
                      </a:r>
                      <a:br>
                        <a:rPr lang="en-IN" sz="700" u="none" strike="noStrike">
                          <a:effectLst/>
                          <a:latin typeface="+mj-lt"/>
                        </a:rPr>
                      </a:br>
                      <a:r>
                        <a:rPr lang="en-IN" sz="700" u="none" strike="noStrike">
                          <a:effectLst/>
                          <a:latin typeface="+mj-lt"/>
                        </a:rPr>
                        <a:t>12:11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906857318"/>
                  </a:ext>
                </a:extLst>
              </a:tr>
              <a:tr h="5390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1106982</a:t>
                      </a:r>
                      <a:endParaRPr lang="en-IN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755" marR="4755" marT="4755" marB="0" anchor="ctr"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Calls to the Xoserve Service Desk were not being answered.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Incoming calls to the service desk number were not being forwarded to the analysts due to a BT telephony portal issue.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Customers were unable to call the Xoserve Service Desk for 4hrs 51 mins and tickets had to be logged through the web portal or via email.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teams worked with BT to isolate and resolve the problem with the BT telephony portal.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24/03/2020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10:30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24/03/2020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15:51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1416883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5445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42428-52CA-4511-81EE-20A593C5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What is happening Overall?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F00511-A681-476E-9907-5B9037AADF35}"/>
              </a:ext>
            </a:extLst>
          </p:cNvPr>
          <p:cNvSpPr/>
          <p:nvPr/>
        </p:nvSpPr>
        <p:spPr>
          <a:xfrm>
            <a:off x="1224549" y="1061519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Key:</a:t>
            </a:r>
            <a:endParaRPr lang="en-GB" b="1" dirty="0"/>
          </a:p>
        </p:txBody>
      </p:sp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EC56BDC5-5E93-48CE-A700-78112AE76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825495"/>
              </p:ext>
            </p:extLst>
          </p:nvPr>
        </p:nvGraphicFramePr>
        <p:xfrm>
          <a:off x="18482" y="1506987"/>
          <a:ext cx="2637253" cy="2656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496">
                  <a:extLst>
                    <a:ext uri="{9D8B030D-6E8A-4147-A177-3AD203B41FA5}">
                      <a16:colId xmlns:a16="http://schemas.microsoft.com/office/drawing/2014/main" val="153172005"/>
                    </a:ext>
                  </a:extLst>
                </a:gridCol>
                <a:gridCol w="1047916">
                  <a:extLst>
                    <a:ext uri="{9D8B030D-6E8A-4147-A177-3AD203B41FA5}">
                      <a16:colId xmlns:a16="http://schemas.microsoft.com/office/drawing/2014/main" val="547931521"/>
                    </a:ext>
                  </a:extLst>
                </a:gridCol>
                <a:gridCol w="1168841">
                  <a:extLst>
                    <a:ext uri="{9D8B030D-6E8A-4147-A177-3AD203B41FA5}">
                      <a16:colId xmlns:a16="http://schemas.microsoft.com/office/drawing/2014/main" val="1463294942"/>
                    </a:ext>
                  </a:extLst>
                </a:gridCol>
              </a:tblGrid>
              <a:tr h="4531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Xoserve Identified</a:t>
                      </a:r>
                    </a:p>
                  </a:txBody>
                  <a:tcPr anchor="b" anchorCtr="1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Customer  Identified</a:t>
                      </a:r>
                    </a:p>
                  </a:txBody>
                  <a:tcPr anchor="b" anchorCtr="1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3583"/>
                  </a:ext>
                </a:extLst>
              </a:tr>
              <a:tr h="1101852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Xoserve Controllable</a:t>
                      </a:r>
                    </a:p>
                  </a:txBody>
                  <a:tcPr vert="vert270" anchor="b" anchorCtr="1"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Xoserve Identified the incident and the incident could have been avoided had Xoserve taken earlier action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Customer Identified the incident and the incident could have been avoided had Xoserve taken earlier action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44025"/>
                  </a:ext>
                </a:extLst>
              </a:tr>
              <a:tr h="11018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Xoserve Uncontrollable</a:t>
                      </a:r>
                    </a:p>
                  </a:txBody>
                  <a:tcPr vert="vert270" anchor="b" anchorCtr="1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Xoserve Identified the incident but the incident could not have been avoided had Xoserve taken earlier action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Customer Identified the incident but the incident could not have been avoided had Xoserve taken earlier action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4157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5703E77-BB9A-4103-8452-DF0587ADB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286062"/>
              </p:ext>
            </p:extLst>
          </p:nvPr>
        </p:nvGraphicFramePr>
        <p:xfrm>
          <a:off x="2733246" y="1121869"/>
          <a:ext cx="2998374" cy="3042012"/>
        </p:xfrm>
        <a:graphic>
          <a:graphicData uri="http://schemas.openxmlformats.org/drawingml/2006/table">
            <a:tbl>
              <a:tblPr/>
              <a:tblGrid>
                <a:gridCol w="883242">
                  <a:extLst>
                    <a:ext uri="{9D8B030D-6E8A-4147-A177-3AD203B41FA5}">
                      <a16:colId xmlns:a16="http://schemas.microsoft.com/office/drawing/2014/main" val="776686258"/>
                    </a:ext>
                  </a:extLst>
                </a:gridCol>
                <a:gridCol w="999458">
                  <a:extLst>
                    <a:ext uri="{9D8B030D-6E8A-4147-A177-3AD203B41FA5}">
                      <a16:colId xmlns:a16="http://schemas.microsoft.com/office/drawing/2014/main" val="897646863"/>
                    </a:ext>
                  </a:extLst>
                </a:gridCol>
                <a:gridCol w="1115674">
                  <a:extLst>
                    <a:ext uri="{9D8B030D-6E8A-4147-A177-3AD203B41FA5}">
                      <a16:colId xmlns:a16="http://schemas.microsoft.com/office/drawing/2014/main" val="3231289633"/>
                    </a:ext>
                  </a:extLst>
                </a:gridCol>
              </a:tblGrid>
              <a:tr h="31628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March 2020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84109"/>
                  </a:ext>
                </a:extLst>
              </a:tr>
              <a:tr h="196069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75002"/>
                  </a:ext>
                </a:extLst>
              </a:tr>
              <a:tr h="367810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Customer 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854127"/>
                  </a:ext>
                </a:extLst>
              </a:tr>
              <a:tr h="1094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 Controllable</a:t>
                      </a: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757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725368"/>
                  </a:ext>
                </a:extLst>
              </a:tr>
              <a:tr h="1067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 Uncontrollable</a:t>
                      </a: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49660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A9F16F-4A78-4DA1-A9CD-C2CBA9711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282642"/>
              </p:ext>
            </p:extLst>
          </p:nvPr>
        </p:nvGraphicFramePr>
        <p:xfrm>
          <a:off x="5777726" y="1121869"/>
          <a:ext cx="3276600" cy="3042011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385854682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0374433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97823292"/>
                    </a:ext>
                  </a:extLst>
                </a:gridCol>
              </a:tblGrid>
              <a:tr h="315661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Year to Date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135916"/>
                  </a:ext>
                </a:extLst>
              </a:tr>
              <a:tr h="205866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270587"/>
                  </a:ext>
                </a:extLst>
              </a:tr>
              <a:tr h="377421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Customer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877188"/>
                  </a:ext>
                </a:extLst>
              </a:tr>
              <a:tr h="10382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Controllable</a:t>
                      </a: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757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81217"/>
                  </a:ext>
                </a:extLst>
              </a:tr>
              <a:tr h="11048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Uncontrollable</a:t>
                      </a: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75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54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5D87-9DA6-4683-A5BA-130C8FFF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5000"/>
          </a:xfrm>
        </p:spPr>
        <p:txBody>
          <a:bodyPr/>
          <a:lstStyle/>
          <a:p>
            <a:r>
              <a:rPr lang="en-GB" dirty="0"/>
              <a:t>What is happening Overall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0BAC9-8E38-462A-A44F-CE455DBC13E7}"/>
              </a:ext>
            </a:extLst>
          </p:cNvPr>
          <p:cNvSpPr txBox="1"/>
          <p:nvPr/>
        </p:nvSpPr>
        <p:spPr>
          <a:xfrm>
            <a:off x="6992471" y="2866778"/>
            <a:ext cx="1844168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t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A fault that  has developed that  only impacts Xoserve users or an incident on core services that has had no customer impact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6256F2-B3F1-4784-9808-A2F3CBBAD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306579"/>
              </p:ext>
            </p:extLst>
          </p:nvPr>
        </p:nvGraphicFramePr>
        <p:xfrm>
          <a:off x="6631320" y="843159"/>
          <a:ext cx="2205319" cy="200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26">
                  <a:extLst>
                    <a:ext uri="{9D8B030D-6E8A-4147-A177-3AD203B41FA5}">
                      <a16:colId xmlns:a16="http://schemas.microsoft.com/office/drawing/2014/main" val="153172005"/>
                    </a:ext>
                  </a:extLst>
                </a:gridCol>
                <a:gridCol w="903863">
                  <a:extLst>
                    <a:ext uri="{9D8B030D-6E8A-4147-A177-3AD203B41FA5}">
                      <a16:colId xmlns:a16="http://schemas.microsoft.com/office/drawing/2014/main" val="547931521"/>
                    </a:ext>
                  </a:extLst>
                </a:gridCol>
                <a:gridCol w="949830">
                  <a:extLst>
                    <a:ext uri="{9D8B030D-6E8A-4147-A177-3AD203B41FA5}">
                      <a16:colId xmlns:a16="http://schemas.microsoft.com/office/drawing/2014/main" val="1463294942"/>
                    </a:ext>
                  </a:extLst>
                </a:gridCol>
              </a:tblGrid>
              <a:tr h="325074">
                <a:tc>
                  <a:txBody>
                    <a:bodyPr/>
                    <a:lstStyle/>
                    <a:p>
                      <a:endParaRPr lang="en-GB" sz="7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Xoserve 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GB" sz="7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Identified</a:t>
                      </a:r>
                    </a:p>
                  </a:txBody>
                  <a:tcPr anchor="b" anchorCtr="1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Customer </a:t>
                      </a:r>
                      <a:endParaRPr lang="en-US" dirty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Identified</a:t>
                      </a:r>
                    </a:p>
                  </a:txBody>
                  <a:tcPr anchor="b" anchorCtr="1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3583"/>
                  </a:ext>
                </a:extLst>
              </a:tr>
              <a:tr h="743026">
                <a:tc>
                  <a:txBody>
                    <a:bodyPr/>
                    <a:lstStyle/>
                    <a:p>
                      <a:pPr algn="ctr"/>
                      <a:r>
                        <a:rPr lang="en-GB" sz="75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Xoserve 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GB" sz="75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Controllable</a:t>
                      </a:r>
                    </a:p>
                  </a:txBody>
                  <a:tcPr vert="vert270" anchor="b" anchorCtr="1"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bg1"/>
                          </a:solidFill>
                        </a:rPr>
                        <a:t>Xoserve Identified the incident and the incident could have been avoided had Xoserve taken earlier action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chemeClr val="bg1"/>
                          </a:solidFill>
                        </a:rPr>
                        <a:t>Customer Identified the incident and the incident could have been avoided had Xoserve taken earlier action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44025"/>
                  </a:ext>
                </a:extLst>
              </a:tr>
              <a:tr h="799257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5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Xoserve</a:t>
                      </a:r>
                      <a:endParaRPr lang="en-US" dirty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5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Uncontrollable</a:t>
                      </a:r>
                    </a:p>
                  </a:txBody>
                  <a:tcPr vert="vert270" anchor="b" anchorCtr="1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chemeClr val="bg1"/>
                          </a:solidFill>
                        </a:rPr>
                        <a:t>Xoserve Identified the incident but the incident could not have been avoided had Xoserve taken earlier action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bg1"/>
                          </a:solidFill>
                        </a:rPr>
                        <a:t>Customer Identified the incident but the incident could not have been avoided had Xoserve taken earlier action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41572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923353"/>
              </p:ext>
            </p:extLst>
          </p:nvPr>
        </p:nvGraphicFramePr>
        <p:xfrm>
          <a:off x="-260350" y="635000"/>
          <a:ext cx="9163050" cy="4161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9708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Regan, Denis</DisplayName>
        <AccountId>59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www.w3.org/XML/1998/namespace"/>
    <ds:schemaRef ds:uri="http://purl.org/dc/elements/1.1/"/>
    <ds:schemaRef ds:uri="3092569d-7549-4f1f-b838-122d264c6bd8"/>
    <ds:schemaRef ds:uri="01f7a547-d57a-44ce-a211-81869c79743b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1C69784-F7C5-4E3F-BED2-07B69928C6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6484</TotalTime>
  <Words>731</Words>
  <Application>Microsoft Office PowerPoint</Application>
  <PresentationFormat>On-screen Show (16:9)</PresentationFormat>
  <Paragraphs>99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Xoserve Incident Summary: March 2020</vt:lpstr>
      <vt:lpstr>What is this presentation covering?</vt:lpstr>
      <vt:lpstr>High-level summary of P1/2 incidents: March 2020</vt:lpstr>
      <vt:lpstr>What is happening Overall?</vt:lpstr>
      <vt:lpstr>What is happening Overall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 Monthly Customer Major Incident Summary for contract managers meeting</dc:title>
  <dc:creator>National Grid</dc:creator>
  <cp:lastModifiedBy>Clarke, Angela</cp:lastModifiedBy>
  <cp:revision>26</cp:revision>
  <cp:lastPrinted>2020-02-07T08:17:24Z</cp:lastPrinted>
  <dcterms:created xsi:type="dcterms:W3CDTF">2018-09-02T17:12:15Z</dcterms:created>
  <dcterms:modified xsi:type="dcterms:W3CDTF">2020-04-02T15:45:37Z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