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95" r:id="rId5"/>
    <p:sldId id="297" r:id="rId6"/>
    <p:sldId id="298" r:id="rId7"/>
    <p:sldId id="301"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02/04/2020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2E953-2F45-4B9D-BCBA-4A7A39FEE0C2}"/>
              </a:ext>
            </a:extLst>
          </p:cNvPr>
          <p:cNvSpPr>
            <a:spLocks noGrp="1"/>
          </p:cNvSpPr>
          <p:nvPr>
            <p:ph type="ctrTitle"/>
          </p:nvPr>
        </p:nvSpPr>
        <p:spPr/>
        <p:txBody>
          <a:bodyPr/>
          <a:lstStyle/>
          <a:p>
            <a:r>
              <a:rPr lang="en-GB" dirty="0"/>
              <a:t>UNC / REC Development</a:t>
            </a:r>
          </a:p>
        </p:txBody>
      </p:sp>
      <p:sp>
        <p:nvSpPr>
          <p:cNvPr id="3" name="Subtitle 2">
            <a:extLst>
              <a:ext uri="{FF2B5EF4-FFF2-40B4-BE49-F238E27FC236}">
                <a16:creationId xmlns:a16="http://schemas.microsoft.com/office/drawing/2014/main" id="{88BD5D75-5580-45F0-8413-8800FE47714B}"/>
              </a:ext>
            </a:extLst>
          </p:cNvPr>
          <p:cNvSpPr>
            <a:spLocks noGrp="1"/>
          </p:cNvSpPr>
          <p:nvPr>
            <p:ph type="subTitle" idx="1"/>
          </p:nvPr>
        </p:nvSpPr>
        <p:spPr/>
        <p:txBody>
          <a:bodyPr/>
          <a:lstStyle/>
          <a:p>
            <a:r>
              <a:rPr lang="en-GB" dirty="0" err="1"/>
              <a:t>CoMC</a:t>
            </a:r>
            <a:r>
              <a:rPr lang="en-GB" dirty="0"/>
              <a:t> – April 2020</a:t>
            </a:r>
          </a:p>
        </p:txBody>
      </p:sp>
    </p:spTree>
    <p:extLst>
      <p:ext uri="{BB962C8B-B14F-4D97-AF65-F5344CB8AC3E}">
        <p14:creationId xmlns:p14="http://schemas.microsoft.com/office/powerpoint/2010/main" val="2188432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AC126-B1E9-4282-85DD-F5CE207F4DDB}"/>
              </a:ext>
            </a:extLst>
          </p:cNvPr>
          <p:cNvSpPr>
            <a:spLocks noGrp="1"/>
          </p:cNvSpPr>
          <p:nvPr>
            <p:ph type="title"/>
          </p:nvPr>
        </p:nvSpPr>
        <p:spPr>
          <a:xfrm>
            <a:off x="457200" y="123478"/>
            <a:ext cx="8229600" cy="637580"/>
          </a:xfrm>
        </p:spPr>
        <p:txBody>
          <a:bodyPr>
            <a:normAutofit/>
          </a:bodyPr>
          <a:lstStyle/>
          <a:p>
            <a:r>
              <a:rPr lang="en-GB" dirty="0"/>
              <a:t>Background</a:t>
            </a:r>
          </a:p>
        </p:txBody>
      </p:sp>
      <p:sp>
        <p:nvSpPr>
          <p:cNvPr id="3" name="Content Placeholder 2">
            <a:extLst>
              <a:ext uri="{FF2B5EF4-FFF2-40B4-BE49-F238E27FC236}">
                <a16:creationId xmlns:a16="http://schemas.microsoft.com/office/drawing/2014/main" id="{2F72A2E2-6CB0-46D3-BF36-9AF66BF3727E}"/>
              </a:ext>
            </a:extLst>
          </p:cNvPr>
          <p:cNvSpPr>
            <a:spLocks noGrp="1"/>
          </p:cNvSpPr>
          <p:nvPr>
            <p:ph idx="1"/>
          </p:nvPr>
        </p:nvSpPr>
        <p:spPr/>
        <p:txBody>
          <a:bodyPr>
            <a:normAutofit/>
          </a:bodyPr>
          <a:lstStyle/>
          <a:p>
            <a:pPr marL="0" indent="0">
              <a:buNone/>
            </a:pPr>
            <a:endParaRPr lang="en-GB" sz="1600" dirty="0"/>
          </a:p>
          <a:p>
            <a:r>
              <a:rPr lang="en-GB" sz="1600" dirty="0"/>
              <a:t>Ofgem has asked the Transporters to update the UNC, to follow up on the version of the UNC issued in June 2019</a:t>
            </a:r>
          </a:p>
          <a:p>
            <a:pPr lvl="1"/>
            <a:r>
              <a:rPr lang="en-GB" sz="1600" dirty="0"/>
              <a:t>Some changes through design as described to Panel to UNC G and M</a:t>
            </a:r>
          </a:p>
          <a:p>
            <a:pPr lvl="2"/>
            <a:r>
              <a:rPr lang="en-GB" sz="1400" dirty="0"/>
              <a:t>Issued to Ofgem on 1</a:t>
            </a:r>
            <a:r>
              <a:rPr lang="en-GB" sz="1400" baseline="30000" dirty="0"/>
              <a:t>st</a:t>
            </a:r>
            <a:r>
              <a:rPr lang="en-GB" sz="1400" dirty="0"/>
              <a:t> April </a:t>
            </a:r>
          </a:p>
          <a:p>
            <a:pPr lvl="1"/>
            <a:r>
              <a:rPr lang="en-GB" sz="1600" dirty="0"/>
              <a:t>Retail Code Consolidation changes</a:t>
            </a:r>
          </a:p>
          <a:p>
            <a:pPr marL="457200" lvl="1" indent="0">
              <a:buNone/>
            </a:pPr>
            <a:endParaRPr lang="en-GB" sz="1600" dirty="0"/>
          </a:p>
          <a:p>
            <a:pPr lvl="1"/>
            <a:r>
              <a:rPr lang="en-GB" sz="1600" dirty="0"/>
              <a:t>Changes to GT-D for provision of services in the REC</a:t>
            </a:r>
          </a:p>
          <a:p>
            <a:pPr lvl="1"/>
            <a:r>
              <a:rPr lang="en-GB" sz="1600" dirty="0"/>
              <a:t>Data permissions in V – relationship between Data Permissions Matrix and REC Data Access Matrix</a:t>
            </a:r>
          </a:p>
          <a:p>
            <a:pPr lvl="2"/>
            <a:r>
              <a:rPr lang="en-GB" sz="1400" dirty="0"/>
              <a:t>Note: update on our understanding from Ofgem re: proposal re: Enquiry Service Administrator – expect that this will be the Code Manager</a:t>
            </a:r>
          </a:p>
          <a:p>
            <a:pPr lvl="3"/>
            <a:r>
              <a:rPr lang="en-GB" sz="1200" dirty="0"/>
              <a:t>CDSP will expect suitable indemnities within the </a:t>
            </a:r>
            <a:r>
              <a:rPr lang="en-GB" sz="1200" dirty="0" err="1"/>
              <a:t>RECCo</a:t>
            </a:r>
            <a:r>
              <a:rPr lang="en-GB" sz="1200" dirty="0"/>
              <a:t> Contract</a:t>
            </a:r>
          </a:p>
          <a:p>
            <a:pPr lvl="2"/>
            <a:endParaRPr lang="en-GB" sz="1400" dirty="0"/>
          </a:p>
          <a:p>
            <a:pPr marL="0" indent="0">
              <a:buNone/>
            </a:pPr>
            <a:endParaRPr lang="en-GB" sz="1800" dirty="0"/>
          </a:p>
        </p:txBody>
      </p:sp>
      <p:sp>
        <p:nvSpPr>
          <p:cNvPr id="4" name="Rectangle 3">
            <a:extLst>
              <a:ext uri="{FF2B5EF4-FFF2-40B4-BE49-F238E27FC236}">
                <a16:creationId xmlns:a16="http://schemas.microsoft.com/office/drawing/2014/main" id="{419F31D2-67A5-4A97-ABF3-50494B65442B}"/>
              </a:ext>
            </a:extLst>
          </p:cNvPr>
          <p:cNvSpPr/>
          <p:nvPr/>
        </p:nvSpPr>
        <p:spPr>
          <a:xfrm>
            <a:off x="827584" y="1635646"/>
            <a:ext cx="648072" cy="923330"/>
          </a:xfrm>
          <a:prstGeom prst="rect">
            <a:avLst/>
          </a:prstGeom>
        </p:spPr>
        <p:txBody>
          <a:bodyPr wrap="square">
            <a:spAutoFit/>
          </a:bodyPr>
          <a:lstStyle/>
          <a:p>
            <a:r>
              <a:rPr lang="en-GB" sz="5400" dirty="0">
                <a:solidFill>
                  <a:srgbClr val="00B050"/>
                </a:solidFill>
                <a:latin typeface="Wingdings 2" panose="05020102010507070707" pitchFamily="18" charset="2"/>
              </a:rPr>
              <a:t>P</a:t>
            </a:r>
            <a:endParaRPr lang="en-GB" sz="5400" dirty="0">
              <a:solidFill>
                <a:srgbClr val="00B050"/>
              </a:solidFill>
            </a:endParaRPr>
          </a:p>
        </p:txBody>
      </p:sp>
      <p:sp>
        <p:nvSpPr>
          <p:cNvPr id="5" name="Rectangle 4">
            <a:extLst>
              <a:ext uri="{FF2B5EF4-FFF2-40B4-BE49-F238E27FC236}">
                <a16:creationId xmlns:a16="http://schemas.microsoft.com/office/drawing/2014/main" id="{0FFDB3FA-8DAC-4F33-B56C-4CBD46D72863}"/>
              </a:ext>
            </a:extLst>
          </p:cNvPr>
          <p:cNvSpPr/>
          <p:nvPr/>
        </p:nvSpPr>
        <p:spPr>
          <a:xfrm>
            <a:off x="827584" y="2224484"/>
            <a:ext cx="648072" cy="923330"/>
          </a:xfrm>
          <a:prstGeom prst="rect">
            <a:avLst/>
          </a:prstGeom>
        </p:spPr>
        <p:txBody>
          <a:bodyPr wrap="square">
            <a:spAutoFit/>
          </a:bodyPr>
          <a:lstStyle/>
          <a:p>
            <a:r>
              <a:rPr lang="en-GB" sz="5400" dirty="0">
                <a:solidFill>
                  <a:srgbClr val="00B050"/>
                </a:solidFill>
                <a:latin typeface="Wingdings 2" panose="05020102010507070707" pitchFamily="18" charset="2"/>
              </a:rPr>
              <a:t>P</a:t>
            </a:r>
            <a:endParaRPr lang="en-GB" sz="5400" dirty="0">
              <a:solidFill>
                <a:srgbClr val="00B050"/>
              </a:solidFill>
            </a:endParaRPr>
          </a:p>
        </p:txBody>
      </p:sp>
    </p:spTree>
    <p:extLst>
      <p:ext uri="{BB962C8B-B14F-4D97-AF65-F5344CB8AC3E}">
        <p14:creationId xmlns:p14="http://schemas.microsoft.com/office/powerpoint/2010/main" val="269992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AC126-B1E9-4282-85DD-F5CE207F4DDB}"/>
              </a:ext>
            </a:extLst>
          </p:cNvPr>
          <p:cNvSpPr>
            <a:spLocks noGrp="1"/>
          </p:cNvSpPr>
          <p:nvPr>
            <p:ph type="title"/>
          </p:nvPr>
        </p:nvSpPr>
        <p:spPr>
          <a:xfrm>
            <a:off x="457200" y="123478"/>
            <a:ext cx="8229600" cy="637580"/>
          </a:xfrm>
        </p:spPr>
        <p:txBody>
          <a:bodyPr>
            <a:normAutofit/>
          </a:bodyPr>
          <a:lstStyle/>
          <a:p>
            <a:r>
              <a:rPr lang="en-GB" dirty="0"/>
              <a:t>Changes to GT-D</a:t>
            </a:r>
          </a:p>
        </p:txBody>
      </p:sp>
      <p:sp>
        <p:nvSpPr>
          <p:cNvPr id="3" name="Content Placeholder 2">
            <a:extLst>
              <a:ext uri="{FF2B5EF4-FFF2-40B4-BE49-F238E27FC236}">
                <a16:creationId xmlns:a16="http://schemas.microsoft.com/office/drawing/2014/main" id="{2F72A2E2-6CB0-46D3-BF36-9AF66BF3727E}"/>
              </a:ext>
            </a:extLst>
          </p:cNvPr>
          <p:cNvSpPr>
            <a:spLocks noGrp="1"/>
          </p:cNvSpPr>
          <p:nvPr>
            <p:ph idx="1"/>
          </p:nvPr>
        </p:nvSpPr>
        <p:spPr/>
        <p:txBody>
          <a:bodyPr>
            <a:normAutofit lnSpcReduction="10000"/>
          </a:bodyPr>
          <a:lstStyle/>
          <a:p>
            <a:r>
              <a:rPr lang="en-GB" sz="1600" dirty="0"/>
              <a:t>Ofgem have issued documents in the RDUG papers that impact the release of UNC Protected Information</a:t>
            </a:r>
          </a:p>
          <a:p>
            <a:endParaRPr lang="en-GB" sz="1600" dirty="0"/>
          </a:p>
          <a:p>
            <a:r>
              <a:rPr lang="en-GB" sz="1600" dirty="0" err="1"/>
              <a:t>CoMC</a:t>
            </a:r>
            <a:r>
              <a:rPr lang="en-GB" sz="1600" dirty="0"/>
              <a:t> currently control this process</a:t>
            </a:r>
          </a:p>
          <a:p>
            <a:pPr lvl="1"/>
            <a:r>
              <a:rPr lang="en-GB" sz="1400" dirty="0"/>
              <a:t>It is proposed that release of ‘UNC Mastered’ data items will be undertaken following a ‘consultation’ process; but that formal approval will not be sought</a:t>
            </a:r>
          </a:p>
          <a:p>
            <a:pPr lvl="1"/>
            <a:r>
              <a:rPr lang="en-GB" sz="1400" dirty="0"/>
              <a:t>Consultation responses appear to be advisory, process has yet to be defined</a:t>
            </a:r>
          </a:p>
          <a:p>
            <a:pPr lvl="1"/>
            <a:endParaRPr lang="en-GB" sz="1400" dirty="0"/>
          </a:p>
          <a:p>
            <a:r>
              <a:rPr lang="en-GB" sz="1600" dirty="0"/>
              <a:t>If parties are expecting to retain mastering of data in UNC Ofgem have asked that the data items to be retained are notified to them</a:t>
            </a:r>
          </a:p>
          <a:p>
            <a:pPr lvl="1"/>
            <a:r>
              <a:rPr lang="en-GB" sz="1400" dirty="0"/>
              <a:t>Clarification requested, and agreement about how this will be provided to Ofgem</a:t>
            </a:r>
          </a:p>
          <a:p>
            <a:pPr lvl="1"/>
            <a:endParaRPr lang="en-GB" sz="1400" dirty="0"/>
          </a:p>
          <a:p>
            <a:r>
              <a:rPr lang="en-GB" sz="1600" dirty="0"/>
              <a:t>Discussion on Scope of Gas Enquiry Services are on-going</a:t>
            </a:r>
          </a:p>
          <a:p>
            <a:pPr lvl="1"/>
            <a:r>
              <a:rPr lang="en-GB" sz="1400" dirty="0"/>
              <a:t>View requested on services provided to DSC parties</a:t>
            </a:r>
          </a:p>
          <a:p>
            <a:pPr lvl="1"/>
            <a:r>
              <a:rPr lang="en-GB" sz="1400" dirty="0"/>
              <a:t>REC Charging Statement has yet to be published </a:t>
            </a:r>
          </a:p>
          <a:p>
            <a:pPr lvl="1"/>
            <a:endParaRPr lang="en-GB" sz="1600" dirty="0"/>
          </a:p>
          <a:p>
            <a:pPr marL="0" indent="0">
              <a:buNone/>
            </a:pPr>
            <a:endParaRPr lang="en-GB" sz="1800" dirty="0"/>
          </a:p>
          <a:p>
            <a:endParaRPr lang="en-GB" sz="3500" dirty="0"/>
          </a:p>
          <a:p>
            <a:endParaRPr lang="en-GB" dirty="0"/>
          </a:p>
        </p:txBody>
      </p:sp>
    </p:spTree>
    <p:extLst>
      <p:ext uri="{BB962C8B-B14F-4D97-AF65-F5344CB8AC3E}">
        <p14:creationId xmlns:p14="http://schemas.microsoft.com/office/powerpoint/2010/main" val="2966839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AC126-B1E9-4282-85DD-F5CE207F4DDB}"/>
              </a:ext>
            </a:extLst>
          </p:cNvPr>
          <p:cNvSpPr>
            <a:spLocks noGrp="1"/>
          </p:cNvSpPr>
          <p:nvPr>
            <p:ph type="title"/>
          </p:nvPr>
        </p:nvSpPr>
        <p:spPr>
          <a:xfrm>
            <a:off x="457200" y="123478"/>
            <a:ext cx="8229600" cy="637580"/>
          </a:xfrm>
        </p:spPr>
        <p:txBody>
          <a:bodyPr>
            <a:normAutofit/>
          </a:bodyPr>
          <a:lstStyle/>
          <a:p>
            <a:r>
              <a:rPr lang="en-GB" dirty="0"/>
              <a:t>Changes to GT-D</a:t>
            </a:r>
          </a:p>
        </p:txBody>
      </p:sp>
      <p:sp>
        <p:nvSpPr>
          <p:cNvPr id="3" name="Content Placeholder 2">
            <a:extLst>
              <a:ext uri="{FF2B5EF4-FFF2-40B4-BE49-F238E27FC236}">
                <a16:creationId xmlns:a16="http://schemas.microsoft.com/office/drawing/2014/main" id="{2F72A2E2-6CB0-46D3-BF36-9AF66BF3727E}"/>
              </a:ext>
            </a:extLst>
          </p:cNvPr>
          <p:cNvSpPr>
            <a:spLocks noGrp="1"/>
          </p:cNvSpPr>
          <p:nvPr>
            <p:ph idx="1"/>
          </p:nvPr>
        </p:nvSpPr>
        <p:spPr/>
        <p:txBody>
          <a:bodyPr>
            <a:normAutofit fontScale="25000" lnSpcReduction="20000"/>
          </a:bodyPr>
          <a:lstStyle/>
          <a:p>
            <a:r>
              <a:rPr lang="en-GB" sz="5600" dirty="0"/>
              <a:t>Other documents issued that we recommend are reviewed in detail by DSC Contract Management Committee and </a:t>
            </a:r>
            <a:r>
              <a:rPr lang="en-GB" sz="5600" b="1" dirty="0"/>
              <a:t>feedback comments to Ofgem as soon as possible</a:t>
            </a:r>
            <a:r>
              <a:rPr lang="en-GB" sz="5600" dirty="0"/>
              <a:t>:</a:t>
            </a:r>
          </a:p>
          <a:p>
            <a:endParaRPr lang="en-GB" sz="5600" dirty="0"/>
          </a:p>
          <a:p>
            <a:r>
              <a:rPr lang="en-GB" sz="5600" dirty="0"/>
              <a:t>REC Main Body</a:t>
            </a:r>
          </a:p>
          <a:p>
            <a:pPr lvl="1"/>
            <a:r>
              <a:rPr lang="en-GB" sz="5400" dirty="0"/>
              <a:t> This details information on:</a:t>
            </a:r>
          </a:p>
          <a:p>
            <a:pPr lvl="2"/>
            <a:r>
              <a:rPr lang="en-GB" sz="5200" dirty="0"/>
              <a:t>IPR</a:t>
            </a:r>
          </a:p>
          <a:p>
            <a:pPr lvl="2"/>
            <a:r>
              <a:rPr lang="en-GB" sz="5200" dirty="0"/>
              <a:t>Confidentiality</a:t>
            </a:r>
          </a:p>
          <a:p>
            <a:pPr lvl="2"/>
            <a:r>
              <a:rPr lang="en-GB" sz="5200" dirty="0"/>
              <a:t>Data Protection clauses</a:t>
            </a:r>
          </a:p>
          <a:p>
            <a:endParaRPr lang="en-GB" sz="5600" dirty="0"/>
          </a:p>
          <a:p>
            <a:r>
              <a:rPr lang="en-GB" sz="5600" dirty="0"/>
              <a:t>Short Form Agreement</a:t>
            </a:r>
          </a:p>
          <a:p>
            <a:pPr lvl="1"/>
            <a:r>
              <a:rPr lang="en-GB" sz="5400" dirty="0"/>
              <a:t>This will have the effect of binding non REC parties to specific clauses in the REC Main Body as well as the REC Data Access Schedule for use of the following Services:</a:t>
            </a:r>
          </a:p>
          <a:p>
            <a:pPr lvl="2"/>
            <a:r>
              <a:rPr lang="en-GB" sz="5200" dirty="0"/>
              <a:t>CSS </a:t>
            </a:r>
          </a:p>
          <a:p>
            <a:pPr lvl="2"/>
            <a:r>
              <a:rPr lang="en-GB" sz="5200" dirty="0"/>
              <a:t>GES (scope of this to be defined) </a:t>
            </a:r>
          </a:p>
          <a:p>
            <a:endParaRPr lang="en-GB" sz="5600" dirty="0"/>
          </a:p>
          <a:p>
            <a:r>
              <a:rPr lang="en-GB" sz="5600" dirty="0"/>
              <a:t>Data Access Schedule</a:t>
            </a:r>
          </a:p>
          <a:p>
            <a:pPr lvl="1"/>
            <a:r>
              <a:rPr lang="en-GB" sz="5400" dirty="0"/>
              <a:t>Amongst other things describes obligation for REC to ‘consult’ on release of data</a:t>
            </a:r>
          </a:p>
          <a:p>
            <a:endParaRPr lang="en-GB" dirty="0"/>
          </a:p>
        </p:txBody>
      </p:sp>
    </p:spTree>
    <p:extLst>
      <p:ext uri="{BB962C8B-B14F-4D97-AF65-F5344CB8AC3E}">
        <p14:creationId xmlns:p14="http://schemas.microsoft.com/office/powerpoint/2010/main" val="93866782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schemas.microsoft.com/office/2006/documentManagement/types"/>
    <ds:schemaRef ds:uri="http://www.w3.org/XML/1998/namespace"/>
    <ds:schemaRef ds:uri="http://purl.org/dc/elements/1.1/"/>
    <ds:schemaRef ds:uri="http://purl.org/dc/terms/"/>
    <ds:schemaRef ds:uri="http://schemas.microsoft.com/office/2006/metadata/properties"/>
    <ds:schemaRef ds:uri="3092569d-7549-4f1f-b838-122d264c6bd8"/>
    <ds:schemaRef ds:uri="http://purl.org/dc/dcmitype/"/>
    <ds:schemaRef ds:uri="http://schemas.microsoft.com/office/infopath/2007/PartnerControls"/>
    <ds:schemaRef ds:uri="http://schemas.openxmlformats.org/package/2006/metadata/core-properties"/>
    <ds:schemaRef ds:uri="01f7a547-d57a-44ce-a211-81869c79743b"/>
  </ds:schemaRefs>
</ds:datastoreItem>
</file>

<file path=customXml/itemProps2.xml><?xml version="1.0" encoding="utf-8"?>
<ds:datastoreItem xmlns:ds="http://schemas.openxmlformats.org/officeDocument/2006/customXml" ds:itemID="{D6E48C86-3FD5-4C66-ACCB-007773697E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4967</TotalTime>
  <Words>352</Words>
  <Application>Microsoft Office PowerPoint</Application>
  <PresentationFormat>On-screen Show (16:9)</PresentationFormat>
  <Paragraphs>46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 2</vt:lpstr>
      <vt:lpstr>Office Theme</vt:lpstr>
      <vt:lpstr>UNC / REC Development</vt:lpstr>
      <vt:lpstr>Background</vt:lpstr>
      <vt:lpstr>Changes to GT-D</vt:lpstr>
      <vt:lpstr>Changes to GT-D</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102</cp:revision>
  <dcterms:created xsi:type="dcterms:W3CDTF">2018-09-02T17:12:15Z</dcterms:created>
  <dcterms:modified xsi:type="dcterms:W3CDTF">2020-04-02T15:14:49Z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