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9"/>
  </p:notesMasterIdLst>
  <p:sldIdLst>
    <p:sldId id="295" r:id="rId5"/>
    <p:sldId id="297" r:id="rId6"/>
    <p:sldId id="299" r:id="rId7"/>
    <p:sldId id="300" r:id="rId8"/>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D1F5"/>
    <a:srgbClr val="FFFFFF"/>
    <a:srgbClr val="B1D6E8"/>
    <a:srgbClr val="84B8DA"/>
    <a:srgbClr val="9C4877"/>
    <a:srgbClr val="2B80B1"/>
    <a:srgbClr val="9CCB3B"/>
    <a:srgbClr val="F5835D"/>
    <a:srgbClr val="E7BB20"/>
    <a:srgbClr val="BD6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800"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02/04/2020</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A2E953-2F45-4B9D-BCBA-4A7A39FEE0C2}"/>
              </a:ext>
            </a:extLst>
          </p:cNvPr>
          <p:cNvSpPr>
            <a:spLocks noGrp="1"/>
          </p:cNvSpPr>
          <p:nvPr>
            <p:ph type="ctrTitle"/>
          </p:nvPr>
        </p:nvSpPr>
        <p:spPr/>
        <p:txBody>
          <a:bodyPr/>
          <a:lstStyle/>
          <a:p>
            <a:r>
              <a:rPr lang="en-GB" dirty="0"/>
              <a:t>Supplier of Last Resort</a:t>
            </a:r>
          </a:p>
        </p:txBody>
      </p:sp>
      <p:sp>
        <p:nvSpPr>
          <p:cNvPr id="3" name="Subtitle 2">
            <a:extLst>
              <a:ext uri="{FF2B5EF4-FFF2-40B4-BE49-F238E27FC236}">
                <a16:creationId xmlns:a16="http://schemas.microsoft.com/office/drawing/2014/main" id="{88BD5D75-5580-45F0-8413-8800FE47714B}"/>
              </a:ext>
            </a:extLst>
          </p:cNvPr>
          <p:cNvSpPr>
            <a:spLocks noGrp="1"/>
          </p:cNvSpPr>
          <p:nvPr>
            <p:ph type="subTitle" idx="1"/>
          </p:nvPr>
        </p:nvSpPr>
        <p:spPr/>
        <p:txBody>
          <a:bodyPr/>
          <a:lstStyle/>
          <a:p>
            <a:r>
              <a:rPr lang="en-GB" dirty="0"/>
              <a:t>CoMC – April 2020</a:t>
            </a:r>
          </a:p>
        </p:txBody>
      </p:sp>
    </p:spTree>
    <p:extLst>
      <p:ext uri="{BB962C8B-B14F-4D97-AF65-F5344CB8AC3E}">
        <p14:creationId xmlns:p14="http://schemas.microsoft.com/office/powerpoint/2010/main" val="21884324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AC126-B1E9-4282-85DD-F5CE207F4DDB}"/>
              </a:ext>
            </a:extLst>
          </p:cNvPr>
          <p:cNvSpPr>
            <a:spLocks noGrp="1"/>
          </p:cNvSpPr>
          <p:nvPr>
            <p:ph type="title"/>
          </p:nvPr>
        </p:nvSpPr>
        <p:spPr>
          <a:xfrm>
            <a:off x="457200" y="123478"/>
            <a:ext cx="8229600" cy="637580"/>
          </a:xfrm>
        </p:spPr>
        <p:txBody>
          <a:bodyPr>
            <a:normAutofit/>
          </a:bodyPr>
          <a:lstStyle/>
          <a:p>
            <a:r>
              <a:rPr lang="en-GB" dirty="0"/>
              <a:t>Update</a:t>
            </a:r>
          </a:p>
        </p:txBody>
      </p:sp>
      <p:sp>
        <p:nvSpPr>
          <p:cNvPr id="3" name="Content Placeholder 2">
            <a:extLst>
              <a:ext uri="{FF2B5EF4-FFF2-40B4-BE49-F238E27FC236}">
                <a16:creationId xmlns:a16="http://schemas.microsoft.com/office/drawing/2014/main" id="{2F72A2E2-6CB0-46D3-BF36-9AF66BF3727E}"/>
              </a:ext>
            </a:extLst>
          </p:cNvPr>
          <p:cNvSpPr>
            <a:spLocks noGrp="1"/>
          </p:cNvSpPr>
          <p:nvPr>
            <p:ph idx="1"/>
          </p:nvPr>
        </p:nvSpPr>
        <p:spPr/>
        <p:txBody>
          <a:bodyPr>
            <a:normAutofit/>
          </a:bodyPr>
          <a:lstStyle/>
          <a:p>
            <a:r>
              <a:rPr lang="en-GB" sz="1600" dirty="0"/>
              <a:t>At the last </a:t>
            </a:r>
            <a:r>
              <a:rPr lang="en-GB" sz="1600" dirty="0" err="1"/>
              <a:t>CoMC</a:t>
            </a:r>
            <a:r>
              <a:rPr lang="en-GB" sz="1600" dirty="0"/>
              <a:t> Ofgem asked parties to send in feedback for us to collate</a:t>
            </a:r>
          </a:p>
          <a:p>
            <a:pPr lvl="1"/>
            <a:r>
              <a:rPr lang="en-GB" sz="1400" dirty="0"/>
              <a:t>Thank you to those who have done so.</a:t>
            </a:r>
          </a:p>
          <a:p>
            <a:r>
              <a:rPr lang="en-GB" sz="1600" dirty="0"/>
              <a:t>Following the last </a:t>
            </a:r>
            <a:r>
              <a:rPr lang="en-GB" sz="1600" dirty="0" err="1"/>
              <a:t>CoMC</a:t>
            </a:r>
            <a:r>
              <a:rPr lang="en-GB" sz="1600" dirty="0"/>
              <a:t>, Ofgem have requested that Xoserve perform formal impact assessment to allow reallocation of the Market Participant Identity in UK Link systems and CDSP processes</a:t>
            </a:r>
          </a:p>
          <a:p>
            <a:pPr lvl="1"/>
            <a:r>
              <a:rPr lang="en-GB" sz="1600" dirty="0"/>
              <a:t>Raised X</a:t>
            </a:r>
            <a:r>
              <a:rPr lang="en-GB" altLang="en-US" sz="1600" dirty="0"/>
              <a:t>RN5144 Enabling Re-assignment of Supplier Short Codes to Implement Supplier of Last Resort Directions</a:t>
            </a:r>
          </a:p>
          <a:p>
            <a:pPr lvl="2"/>
            <a:r>
              <a:rPr lang="en-GB" altLang="en-US" sz="1600" dirty="0"/>
              <a:t>Xoserve will assess impacts to UK Link systems; other systems and internal processes</a:t>
            </a:r>
          </a:p>
          <a:p>
            <a:pPr lvl="2"/>
            <a:r>
              <a:rPr lang="en-GB" sz="1600" dirty="0">
                <a:solidFill>
                  <a:srgbClr val="FF0000"/>
                </a:solidFill>
              </a:rPr>
              <a:t>Proposed to formally issue this out for impact assessment following Change Management Committee</a:t>
            </a:r>
          </a:p>
          <a:p>
            <a:endParaRPr lang="en-GB" dirty="0"/>
          </a:p>
        </p:txBody>
      </p:sp>
    </p:spTree>
    <p:extLst>
      <p:ext uri="{BB962C8B-B14F-4D97-AF65-F5344CB8AC3E}">
        <p14:creationId xmlns:p14="http://schemas.microsoft.com/office/powerpoint/2010/main" val="26999218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AC126-B1E9-4282-85DD-F5CE207F4DDB}"/>
              </a:ext>
            </a:extLst>
          </p:cNvPr>
          <p:cNvSpPr>
            <a:spLocks noGrp="1"/>
          </p:cNvSpPr>
          <p:nvPr>
            <p:ph type="title"/>
          </p:nvPr>
        </p:nvSpPr>
        <p:spPr>
          <a:xfrm>
            <a:off x="457200" y="123478"/>
            <a:ext cx="8229600" cy="637580"/>
          </a:xfrm>
        </p:spPr>
        <p:txBody>
          <a:bodyPr>
            <a:normAutofit fontScale="90000"/>
          </a:bodyPr>
          <a:lstStyle/>
          <a:p>
            <a:r>
              <a:rPr lang="en-GB" dirty="0"/>
              <a:t>Potential impacts from </a:t>
            </a:r>
            <a:r>
              <a:rPr lang="en-GB" dirty="0" err="1"/>
              <a:t>SoLR</a:t>
            </a:r>
            <a:r>
              <a:rPr lang="en-GB" dirty="0"/>
              <a:t> work to MP Id Process?</a:t>
            </a:r>
          </a:p>
        </p:txBody>
      </p:sp>
      <p:sp>
        <p:nvSpPr>
          <p:cNvPr id="3" name="Content Placeholder 2">
            <a:extLst>
              <a:ext uri="{FF2B5EF4-FFF2-40B4-BE49-F238E27FC236}">
                <a16:creationId xmlns:a16="http://schemas.microsoft.com/office/drawing/2014/main" id="{2F72A2E2-6CB0-46D3-BF36-9AF66BF3727E}"/>
              </a:ext>
            </a:extLst>
          </p:cNvPr>
          <p:cNvSpPr>
            <a:spLocks noGrp="1"/>
          </p:cNvSpPr>
          <p:nvPr>
            <p:ph idx="1"/>
          </p:nvPr>
        </p:nvSpPr>
        <p:spPr>
          <a:xfrm>
            <a:off x="457200" y="761058"/>
            <a:ext cx="8229600" cy="3970932"/>
          </a:xfrm>
        </p:spPr>
        <p:txBody>
          <a:bodyPr>
            <a:normAutofit fontScale="85000" lnSpcReduction="10000"/>
          </a:bodyPr>
          <a:lstStyle/>
          <a:p>
            <a:r>
              <a:rPr lang="en-GB" sz="1600" dirty="0"/>
              <a:t>There are a number of impacts that are arising through this work to the MDD MP Id Verification Approach Document</a:t>
            </a:r>
          </a:p>
          <a:p>
            <a:pPr lvl="1"/>
            <a:r>
              <a:rPr lang="en-GB" sz="1600" dirty="0"/>
              <a:t>Rule 4.4 to be varied by [when directed by Ofgem in a </a:t>
            </a:r>
            <a:r>
              <a:rPr lang="en-GB" sz="1600" dirty="0" err="1"/>
              <a:t>SoLR</a:t>
            </a:r>
            <a:r>
              <a:rPr lang="en-GB" sz="1600" dirty="0"/>
              <a:t> event only]</a:t>
            </a:r>
          </a:p>
          <a:p>
            <a:pPr lvl="1"/>
            <a:r>
              <a:rPr lang="en-GB" sz="1600" dirty="0"/>
              <a:t>Existing text: “A Market Participant Identity may be utilised for multiple Role Types provided that the same Legal Entity is valid for all Role Types.” </a:t>
            </a:r>
          </a:p>
          <a:p>
            <a:pPr lvl="1"/>
            <a:endParaRPr lang="en-GB" sz="1600" dirty="0"/>
          </a:p>
          <a:p>
            <a:r>
              <a:rPr lang="en-GB" sz="1800" dirty="0"/>
              <a:t>We have also been asked to consider:</a:t>
            </a:r>
          </a:p>
          <a:p>
            <a:pPr lvl="1"/>
            <a:r>
              <a:rPr lang="en-GB" sz="1600" dirty="0"/>
              <a:t>Varying the process to create ‘</a:t>
            </a:r>
            <a:r>
              <a:rPr lang="en-GB" sz="1600" dirty="0" err="1"/>
              <a:t>Unassociated</a:t>
            </a:r>
            <a:r>
              <a:rPr lang="en-GB" sz="1600" dirty="0"/>
              <a:t> </a:t>
            </a:r>
            <a:r>
              <a:rPr lang="en-GB" sz="1600" dirty="0" err="1"/>
              <a:t>SoLR</a:t>
            </a:r>
            <a:r>
              <a:rPr lang="en-GB" sz="1600" dirty="0"/>
              <a:t> Supplier MP Ids’ so that if the failed Supplier portfolio is to be split then the MP Id is available within the Live MDD MP Id list, even though this will not be associated to a Supplier</a:t>
            </a:r>
          </a:p>
          <a:p>
            <a:pPr lvl="2"/>
            <a:r>
              <a:rPr lang="en-GB" sz="1400" dirty="0"/>
              <a:t>We have yet to formally impact assess this, but in principle we can see the benefit of this to prevent technical exceptions within industry systems</a:t>
            </a:r>
          </a:p>
          <a:p>
            <a:pPr lvl="2"/>
            <a:r>
              <a:rPr lang="en-GB" sz="1400" dirty="0">
                <a:solidFill>
                  <a:srgbClr val="FF0000"/>
                </a:solidFill>
              </a:rPr>
              <a:t>This might cause issues where Organisation Entity / MP Id relationship is important to understand</a:t>
            </a:r>
            <a:endParaRPr lang="en-GB" sz="1400" dirty="0"/>
          </a:p>
          <a:p>
            <a:pPr lvl="1"/>
            <a:r>
              <a:rPr lang="en-GB" sz="1600" dirty="0"/>
              <a:t>Note: under CSS then the Organisational Entity is relevant for CSS Security Protocol therefore Company Number is passed to CSS, therefore any amendment to Organisation Entity / MP Id will potentially need to happen outside of the normal / published monthly MDD Change Cycle</a:t>
            </a:r>
          </a:p>
          <a:p>
            <a:pPr lvl="2"/>
            <a:r>
              <a:rPr lang="en-GB" sz="1400" dirty="0">
                <a:solidFill>
                  <a:srgbClr val="FF0000"/>
                </a:solidFill>
              </a:rPr>
              <a:t>This might cause issues where Organisation Entity / MP Id relationship is important to understand</a:t>
            </a:r>
          </a:p>
          <a:p>
            <a:pPr marL="914400" lvl="2" indent="0">
              <a:buNone/>
            </a:pPr>
            <a:endParaRPr lang="en-GB" sz="1400" dirty="0"/>
          </a:p>
        </p:txBody>
      </p:sp>
    </p:spTree>
    <p:extLst>
      <p:ext uri="{BB962C8B-B14F-4D97-AF65-F5344CB8AC3E}">
        <p14:creationId xmlns:p14="http://schemas.microsoft.com/office/powerpoint/2010/main" val="16561938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AC126-B1E9-4282-85DD-F5CE207F4DDB}"/>
              </a:ext>
            </a:extLst>
          </p:cNvPr>
          <p:cNvSpPr>
            <a:spLocks noGrp="1"/>
          </p:cNvSpPr>
          <p:nvPr>
            <p:ph type="title"/>
          </p:nvPr>
        </p:nvSpPr>
        <p:spPr>
          <a:xfrm>
            <a:off x="457200" y="123478"/>
            <a:ext cx="8229600" cy="637580"/>
          </a:xfrm>
        </p:spPr>
        <p:txBody>
          <a:bodyPr>
            <a:normAutofit/>
          </a:bodyPr>
          <a:lstStyle/>
          <a:p>
            <a:r>
              <a:rPr lang="en-GB" dirty="0"/>
              <a:t>Further consideration to MP Id Process?</a:t>
            </a:r>
          </a:p>
        </p:txBody>
      </p:sp>
      <p:sp>
        <p:nvSpPr>
          <p:cNvPr id="3" name="Content Placeholder 2">
            <a:extLst>
              <a:ext uri="{FF2B5EF4-FFF2-40B4-BE49-F238E27FC236}">
                <a16:creationId xmlns:a16="http://schemas.microsoft.com/office/drawing/2014/main" id="{2F72A2E2-6CB0-46D3-BF36-9AF66BF3727E}"/>
              </a:ext>
            </a:extLst>
          </p:cNvPr>
          <p:cNvSpPr>
            <a:spLocks noGrp="1"/>
          </p:cNvSpPr>
          <p:nvPr>
            <p:ph idx="1"/>
          </p:nvPr>
        </p:nvSpPr>
        <p:spPr>
          <a:xfrm>
            <a:off x="457200" y="761058"/>
            <a:ext cx="8229600" cy="3970932"/>
          </a:xfrm>
        </p:spPr>
        <p:txBody>
          <a:bodyPr>
            <a:normAutofit/>
          </a:bodyPr>
          <a:lstStyle/>
          <a:p>
            <a:pPr lvl="1"/>
            <a:r>
              <a:rPr lang="en-GB" sz="1600" dirty="0"/>
              <a:t>Note: under REC there is a formal Market Qualification stage including for Gas Suppliers – proposed to vary the MP Id process (as discussed at Distribution WG, and ratification sought here):</a:t>
            </a:r>
          </a:p>
          <a:p>
            <a:pPr lvl="2"/>
            <a:r>
              <a:rPr lang="en-GB" sz="1400" dirty="0"/>
              <a:t>Control (via MDD MP Id Application process) to add into ‘Pending’ tab when in MQ, </a:t>
            </a:r>
          </a:p>
          <a:p>
            <a:pPr lvl="2"/>
            <a:r>
              <a:rPr lang="en-GB" sz="1400" dirty="0"/>
              <a:t>They will be promoted to Live MP Ids without need for formal second change</a:t>
            </a:r>
          </a:p>
          <a:p>
            <a:pPr lvl="3"/>
            <a:r>
              <a:rPr lang="en-GB" sz="1200" dirty="0"/>
              <a:t>Views sought whether this is done within month, or in next release (this will depend whether Industry Participants are loading ‘Pending’ MP Ids into Live system)</a:t>
            </a:r>
          </a:p>
          <a:p>
            <a:pPr marL="914400" lvl="2" indent="0">
              <a:buNone/>
            </a:pPr>
            <a:endParaRPr lang="en-GB" sz="1400" dirty="0"/>
          </a:p>
        </p:txBody>
      </p:sp>
    </p:spTree>
    <p:extLst>
      <p:ext uri="{BB962C8B-B14F-4D97-AF65-F5344CB8AC3E}">
        <p14:creationId xmlns:p14="http://schemas.microsoft.com/office/powerpoint/2010/main" val="4068583552"/>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1A7FD4F90B5DA4788FF0464472C409F" ma:contentTypeVersion="11" ma:contentTypeDescription="Create a new document." ma:contentTypeScope="" ma:versionID="da65dba817ad8906a4a744e36306c50e">
  <xsd:schema xmlns:xsd="http://www.w3.org/2001/XMLSchema" xmlns:xs="http://www.w3.org/2001/XMLSchema" xmlns:p="http://schemas.microsoft.com/office/2006/metadata/properties" xmlns:ns3="01f7a547-d57a-44ce-a211-81869c79743b" xmlns:ns4="3092569d-7549-4f1f-b838-122d264c6bd8" targetNamespace="http://schemas.microsoft.com/office/2006/metadata/properties" ma:root="true" ma:fieldsID="d3a42e83de8c3bf3350fe2c8c5def860" ns3:_="" ns4:_="">
    <xsd:import namespace="01f7a547-d57a-44ce-a211-81869c79743b"/>
    <xsd:import namespace="3092569d-7549-4f1f-b838-122d264c6bd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f7a547-d57a-44ce-a211-81869c79743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092569d-7549-4f1f-b838-122d264c6bd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2.xml><?xml version="1.0" encoding="utf-8"?>
<ds:datastoreItem xmlns:ds="http://schemas.openxmlformats.org/officeDocument/2006/customXml" ds:itemID="{211B2E31-4703-4F4D-BB47-74A8364BAC36}">
  <ds:schemaRefs>
    <ds:schemaRef ds:uri="http://schemas.microsoft.com/office/2006/documentManagement/types"/>
    <ds:schemaRef ds:uri="http://purl.org/dc/elements/1.1/"/>
    <ds:schemaRef ds:uri="01f7a547-d57a-44ce-a211-81869c79743b"/>
    <ds:schemaRef ds:uri="http://purl.org/dc/terms/"/>
    <ds:schemaRef ds:uri="3092569d-7549-4f1f-b838-122d264c6bd8"/>
    <ds:schemaRef ds:uri="http://schemas.openxmlformats.org/package/2006/metadata/core-properties"/>
    <ds:schemaRef ds:uri="http://schemas.microsoft.com/office/2006/metadata/properties"/>
    <ds:schemaRef ds:uri="http://purl.org/dc/dcmitype/"/>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53B1D0C8-54FB-4480-ACEF-434611798F5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1f7a547-d57a-44ce-a211-81869c79743b"/>
    <ds:schemaRef ds:uri="3092569d-7549-4f1f-b838-122d264c6bd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26447</TotalTime>
  <Words>443</Words>
  <Application>Microsoft Office PowerPoint</Application>
  <PresentationFormat>On-screen Show (16:9)</PresentationFormat>
  <Paragraphs>25</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Supplier of Last Resort</vt:lpstr>
      <vt:lpstr>Update</vt:lpstr>
      <vt:lpstr>Potential impacts from SoLR work to MP Id Process?</vt:lpstr>
      <vt:lpstr>Further consideration to MP Id Process?</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Clarke, Angela</cp:lastModifiedBy>
  <cp:revision>102</cp:revision>
  <dcterms:created xsi:type="dcterms:W3CDTF">2018-09-02T17:12:15Z</dcterms:created>
  <dcterms:modified xsi:type="dcterms:W3CDTF">2020-04-02T15:20:37Z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0x01010041A7FD4F90B5DA4788FF0464472C409F</vt:lpwstr>
  </property>
</Properties>
</file>