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5"/>
  </p:notesMasterIdLst>
  <p:sldIdLst>
    <p:sldId id="288" r:id="rId5"/>
    <p:sldId id="330" r:id="rId6"/>
    <p:sldId id="329" r:id="rId7"/>
    <p:sldId id="318" r:id="rId8"/>
    <p:sldId id="323" r:id="rId9"/>
    <p:sldId id="297" r:id="rId10"/>
    <p:sldId id="295" r:id="rId11"/>
    <p:sldId id="301" r:id="rId12"/>
    <p:sldId id="304" r:id="rId13"/>
    <p:sldId id="310" r:id="rId14"/>
    <p:sldId id="332" r:id="rId15"/>
    <p:sldId id="324" r:id="rId16"/>
    <p:sldId id="327" r:id="rId17"/>
    <p:sldId id="328" r:id="rId18"/>
    <p:sldId id="333" r:id="rId19"/>
    <p:sldId id="331" r:id="rId20"/>
    <p:sldId id="296" r:id="rId21"/>
    <p:sldId id="300" r:id="rId22"/>
    <p:sldId id="302" r:id="rId23"/>
    <p:sldId id="294" r:id="rId24"/>
  </p:sldIdLst>
  <p:sldSz cx="9144000" cy="5143500" type="screen16x9"/>
  <p:notesSz cx="6724650" cy="97742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9E6F6F8-9BDB-4A8E-9A32-9BF8882CF9C3}">
          <p14:sldIdLst>
            <p14:sldId id="288"/>
            <p14:sldId id="330"/>
            <p14:sldId id="329"/>
            <p14:sldId id="318"/>
            <p14:sldId id="323"/>
            <p14:sldId id="297"/>
            <p14:sldId id="295"/>
            <p14:sldId id="301"/>
            <p14:sldId id="304"/>
            <p14:sldId id="310"/>
            <p14:sldId id="332"/>
            <p14:sldId id="324"/>
            <p14:sldId id="327"/>
            <p14:sldId id="328"/>
            <p14:sldId id="333"/>
            <p14:sldId id="331"/>
            <p14:sldId id="296"/>
            <p14:sldId id="300"/>
            <p14:sldId id="302"/>
            <p14:sldId id="294"/>
          </p14:sldIdLst>
        </p14:section>
      </p14:sectionLst>
    </p:ex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E7BB20"/>
    <a:srgbClr val="B1D6E8"/>
    <a:srgbClr val="84B8DA"/>
    <a:srgbClr val="9CCB3B"/>
    <a:srgbClr val="40D1F5"/>
    <a:srgbClr val="9C4877"/>
    <a:srgbClr val="2B80B1"/>
    <a:srgbClr val="F5835D"/>
    <a:srgbClr val="BD6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3883" autoAdjust="0"/>
  </p:normalViewPr>
  <p:slideViewPr>
    <p:cSldViewPr>
      <p:cViewPr varScale="1">
        <p:scale>
          <a:sx n="89" d="100"/>
          <a:sy n="89" d="100"/>
        </p:scale>
        <p:origin x="620" y="4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015" cy="48871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09079" y="0"/>
            <a:ext cx="2914015" cy="488712"/>
          </a:xfrm>
          <a:prstGeom prst="rect">
            <a:avLst/>
          </a:prstGeom>
        </p:spPr>
        <p:txBody>
          <a:bodyPr vert="horz" lIns="91440" tIns="45720" rIns="91440" bIns="45720" rtlCol="0"/>
          <a:lstStyle>
            <a:lvl1pPr algn="r">
              <a:defRPr sz="1200"/>
            </a:lvl1pPr>
          </a:lstStyle>
          <a:p>
            <a:fld id="{30CC7C86-2D66-4C55-8F99-E153512351BA}" type="datetimeFigureOut">
              <a:rPr lang="en-GB" smtClean="0"/>
              <a:t>02/04/2020</a:t>
            </a:fld>
            <a:endParaRPr lang="en-GB"/>
          </a:p>
        </p:txBody>
      </p:sp>
      <p:sp>
        <p:nvSpPr>
          <p:cNvPr id="4" name="Slide Image Placeholder 3"/>
          <p:cNvSpPr>
            <a:spLocks noGrp="1" noRot="1" noChangeAspect="1"/>
          </p:cNvSpPr>
          <p:nvPr>
            <p:ph type="sldImg" idx="2"/>
          </p:nvPr>
        </p:nvSpPr>
        <p:spPr>
          <a:xfrm>
            <a:off x="104775" y="733425"/>
            <a:ext cx="6515100" cy="3665538"/>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2465" y="4642763"/>
            <a:ext cx="5379720" cy="439840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283830"/>
            <a:ext cx="2914015" cy="48871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09079" y="9283830"/>
            <a:ext cx="2914015" cy="488712"/>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A2357B9-A31F-4FC7-A38A-70DF36F645F3}" type="slidenum">
              <a:rPr lang="en-GB" smtClean="0"/>
              <a:t>17</a:t>
            </a:fld>
            <a:endParaRPr lang="en-GB"/>
          </a:p>
        </p:txBody>
      </p:sp>
    </p:spTree>
    <p:extLst>
      <p:ext uri="{BB962C8B-B14F-4D97-AF65-F5344CB8AC3E}">
        <p14:creationId xmlns:p14="http://schemas.microsoft.com/office/powerpoint/2010/main" val="37123542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A2357B9-A31F-4FC7-A38A-70DF36F645F3}" type="slidenum">
              <a:rPr lang="en-GB" smtClean="0"/>
              <a:t>18</a:t>
            </a:fld>
            <a:endParaRPr lang="en-GB"/>
          </a:p>
        </p:txBody>
      </p:sp>
    </p:spTree>
    <p:extLst>
      <p:ext uri="{BB962C8B-B14F-4D97-AF65-F5344CB8AC3E}">
        <p14:creationId xmlns:p14="http://schemas.microsoft.com/office/powerpoint/2010/main" val="38645720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A2357B9-A31F-4FC7-A38A-70DF36F645F3}" type="slidenum">
              <a:rPr lang="en-GB" smtClean="0"/>
              <a:t>19</a:t>
            </a:fld>
            <a:endParaRPr lang="en-GB"/>
          </a:p>
        </p:txBody>
      </p:sp>
    </p:spTree>
    <p:extLst>
      <p:ext uri="{BB962C8B-B14F-4D97-AF65-F5344CB8AC3E}">
        <p14:creationId xmlns:p14="http://schemas.microsoft.com/office/powerpoint/2010/main" val="7798827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xoserve.sharepoint.com/:w:/g/dept/strategy/comm/EfVIzU6dvsZPvBwZEHBQsyMBGfV_Y0EBZAjYEd4xqHShEA"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1407" y="1521083"/>
            <a:ext cx="7772400" cy="1314450"/>
          </a:xfrm>
        </p:spPr>
        <p:txBody>
          <a:bodyPr/>
          <a:lstStyle/>
          <a:p>
            <a:r>
              <a:rPr lang="en-GB" dirty="0"/>
              <a:t>Key Value Indicators (KVIs)</a:t>
            </a:r>
            <a:br>
              <a:rPr lang="en-GB" dirty="0"/>
            </a:br>
            <a:r>
              <a:rPr lang="en-GB" dirty="0"/>
              <a:t>For Approval at CoMC</a:t>
            </a:r>
          </a:p>
        </p:txBody>
      </p:sp>
      <p:sp>
        <p:nvSpPr>
          <p:cNvPr id="3" name="Subtitle 2"/>
          <p:cNvSpPr>
            <a:spLocks noGrp="1"/>
          </p:cNvSpPr>
          <p:nvPr>
            <p:ph type="subTitle" idx="1"/>
          </p:nvPr>
        </p:nvSpPr>
        <p:spPr/>
        <p:txBody>
          <a:bodyPr vert="horz" lIns="91440" tIns="45720" rIns="91440" bIns="45720" rtlCol="0" anchor="t">
            <a:normAutofit/>
          </a:bodyPr>
          <a:lstStyle/>
          <a:p>
            <a:r>
              <a:rPr lang="en-GB" dirty="0">
                <a:latin typeface="Arial"/>
                <a:cs typeface="Arial"/>
              </a:rPr>
              <a:t>15</a:t>
            </a:r>
            <a:r>
              <a:rPr lang="en-GB" baseline="30000" dirty="0">
                <a:latin typeface="Arial"/>
                <a:cs typeface="Arial"/>
              </a:rPr>
              <a:t>th</a:t>
            </a:r>
            <a:r>
              <a:rPr lang="en-GB" dirty="0">
                <a:latin typeface="Arial"/>
                <a:cs typeface="Arial"/>
              </a:rPr>
              <a:t> April 2020</a:t>
            </a:r>
          </a:p>
        </p:txBody>
      </p:sp>
      <p:sp>
        <p:nvSpPr>
          <p:cNvPr id="4" name="Rectangle 3"/>
          <p:cNvSpPr/>
          <p:nvPr/>
        </p:nvSpPr>
        <p:spPr>
          <a:xfrm>
            <a:off x="4447607" y="2387084"/>
            <a:ext cx="248786" cy="369332"/>
          </a:xfrm>
          <a:prstGeom prst="rect">
            <a:avLst/>
          </a:prstGeom>
        </p:spPr>
        <p:txBody>
          <a:bodyPr wrap="none">
            <a:spAutoFit/>
          </a:bodyPr>
          <a:lstStyle/>
          <a:p>
            <a:r>
              <a:rPr lang="en-GB" dirty="0"/>
              <a:t> </a:t>
            </a:r>
          </a:p>
        </p:txBody>
      </p:sp>
      <p:sp>
        <p:nvSpPr>
          <p:cNvPr id="5" name="Rectangle 4"/>
          <p:cNvSpPr/>
          <p:nvPr/>
        </p:nvSpPr>
        <p:spPr>
          <a:xfrm>
            <a:off x="4447607" y="2387084"/>
            <a:ext cx="248786" cy="369332"/>
          </a:xfrm>
          <a:prstGeom prst="rect">
            <a:avLst/>
          </a:prstGeom>
        </p:spPr>
        <p:txBody>
          <a:bodyPr wrap="none">
            <a:spAutoFit/>
          </a:bodyPr>
          <a:lstStyle/>
          <a:p>
            <a:r>
              <a:rPr lang="en-GB" dirty="0"/>
              <a:t> </a:t>
            </a:r>
          </a:p>
        </p:txBody>
      </p:sp>
    </p:spTree>
    <p:extLst>
      <p:ext uri="{BB962C8B-B14F-4D97-AF65-F5344CB8AC3E}">
        <p14:creationId xmlns:p14="http://schemas.microsoft.com/office/powerpoint/2010/main" val="36537492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2F188-1910-4BAD-9F31-8A4C5AD55805}"/>
              </a:ext>
            </a:extLst>
          </p:cNvPr>
          <p:cNvSpPr>
            <a:spLocks noGrp="1"/>
          </p:cNvSpPr>
          <p:nvPr>
            <p:ph type="title"/>
          </p:nvPr>
        </p:nvSpPr>
        <p:spPr/>
        <p:txBody>
          <a:bodyPr/>
          <a:lstStyle/>
          <a:p>
            <a:r>
              <a:rPr lang="en-GB" dirty="0"/>
              <a:t>Agree Next Steps</a:t>
            </a:r>
          </a:p>
        </p:txBody>
      </p:sp>
      <p:sp>
        <p:nvSpPr>
          <p:cNvPr id="3" name="Content Placeholder 2">
            <a:extLst>
              <a:ext uri="{FF2B5EF4-FFF2-40B4-BE49-F238E27FC236}">
                <a16:creationId xmlns:a16="http://schemas.microsoft.com/office/drawing/2014/main" id="{6F94E9EF-F091-4952-8E8E-E6E631658998}"/>
              </a:ext>
            </a:extLst>
          </p:cNvPr>
          <p:cNvSpPr>
            <a:spLocks noGrp="1"/>
          </p:cNvSpPr>
          <p:nvPr>
            <p:ph idx="1"/>
          </p:nvPr>
        </p:nvSpPr>
        <p:spPr/>
        <p:txBody>
          <a:bodyPr>
            <a:normAutofit/>
          </a:bodyPr>
          <a:lstStyle/>
          <a:p>
            <a:endParaRPr lang="en-GB" sz="1800" dirty="0"/>
          </a:p>
          <a:p>
            <a:r>
              <a:rPr lang="en-GB" sz="1800" dirty="0"/>
              <a:t>Formal approval and todays meeting (April CoMC)</a:t>
            </a:r>
          </a:p>
          <a:p>
            <a:endParaRPr lang="en-GB" sz="1800" dirty="0"/>
          </a:p>
          <a:p>
            <a:r>
              <a:rPr lang="en-GB" sz="1800" dirty="0"/>
              <a:t>KVIs will be effective from 1</a:t>
            </a:r>
            <a:r>
              <a:rPr lang="en-GB" sz="1800" baseline="30000" dirty="0"/>
              <a:t>st</a:t>
            </a:r>
            <a:r>
              <a:rPr lang="en-GB" sz="1800" dirty="0"/>
              <a:t> April</a:t>
            </a:r>
          </a:p>
          <a:p>
            <a:endParaRPr lang="en-GB" sz="1800" dirty="0"/>
          </a:p>
          <a:p>
            <a:r>
              <a:rPr lang="en-GB" sz="1800" dirty="0"/>
              <a:t>First reporting month will be at May CoMC</a:t>
            </a:r>
          </a:p>
          <a:p>
            <a:endParaRPr lang="en-GB" sz="1800" dirty="0"/>
          </a:p>
          <a:p>
            <a:r>
              <a:rPr lang="en-GB" sz="1800" dirty="0"/>
              <a:t>Continuous review of the new KVIs</a:t>
            </a:r>
          </a:p>
          <a:p>
            <a:pPr marL="0" indent="0">
              <a:buNone/>
            </a:pPr>
            <a:endParaRPr lang="en-GB" sz="1800" dirty="0"/>
          </a:p>
        </p:txBody>
      </p:sp>
    </p:spTree>
    <p:extLst>
      <p:ext uri="{BB962C8B-B14F-4D97-AF65-F5344CB8AC3E}">
        <p14:creationId xmlns:p14="http://schemas.microsoft.com/office/powerpoint/2010/main" val="25508281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F71F9-665E-403E-9BFE-6B2C562499CF}"/>
              </a:ext>
            </a:extLst>
          </p:cNvPr>
          <p:cNvSpPr>
            <a:spLocks noGrp="1"/>
          </p:cNvSpPr>
          <p:nvPr>
            <p:ph type="title"/>
          </p:nvPr>
        </p:nvSpPr>
        <p:spPr/>
        <p:txBody>
          <a:bodyPr/>
          <a:lstStyle/>
          <a:p>
            <a:r>
              <a:rPr lang="en-GB" dirty="0"/>
              <a:t>Appendix 1</a:t>
            </a:r>
          </a:p>
        </p:txBody>
      </p:sp>
      <p:sp>
        <p:nvSpPr>
          <p:cNvPr id="3" name="Content Placeholder 2">
            <a:extLst>
              <a:ext uri="{FF2B5EF4-FFF2-40B4-BE49-F238E27FC236}">
                <a16:creationId xmlns:a16="http://schemas.microsoft.com/office/drawing/2014/main" id="{752B2503-25F1-4127-B12B-2DEA7CC4A7A9}"/>
              </a:ext>
            </a:extLst>
          </p:cNvPr>
          <p:cNvSpPr>
            <a:spLocks noGrp="1"/>
          </p:cNvSpPr>
          <p:nvPr>
            <p:ph idx="1"/>
          </p:nvPr>
        </p:nvSpPr>
        <p:spPr/>
        <p:txBody>
          <a:bodyPr/>
          <a:lstStyle/>
          <a:p>
            <a:pPr marL="0" indent="0">
              <a:buNone/>
            </a:pPr>
            <a:endParaRPr lang="en-GB" dirty="0"/>
          </a:p>
          <a:p>
            <a:pPr marL="0" indent="0">
              <a:buNone/>
            </a:pPr>
            <a:endParaRPr lang="en-GB" dirty="0"/>
          </a:p>
          <a:p>
            <a:pPr marL="0" indent="0">
              <a:buNone/>
            </a:pPr>
            <a:endParaRPr lang="en-GB" dirty="0"/>
          </a:p>
          <a:p>
            <a:pPr marL="0" indent="0">
              <a:buNone/>
            </a:pPr>
            <a:r>
              <a:rPr lang="en-GB" dirty="0"/>
              <a:t>		Issue Resolution Framework</a:t>
            </a:r>
          </a:p>
        </p:txBody>
      </p:sp>
    </p:spTree>
    <p:extLst>
      <p:ext uri="{BB962C8B-B14F-4D97-AF65-F5344CB8AC3E}">
        <p14:creationId xmlns:p14="http://schemas.microsoft.com/office/powerpoint/2010/main" val="22446636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C6614-6772-4BC7-B000-B3703A1633B2}"/>
              </a:ext>
            </a:extLst>
          </p:cNvPr>
          <p:cNvSpPr>
            <a:spLocks noGrp="1"/>
          </p:cNvSpPr>
          <p:nvPr>
            <p:ph type="title"/>
          </p:nvPr>
        </p:nvSpPr>
        <p:spPr/>
        <p:txBody>
          <a:bodyPr/>
          <a:lstStyle/>
          <a:p>
            <a:r>
              <a:rPr lang="en-GB" dirty="0"/>
              <a:t>Customer Issue Prioritisation Framework</a:t>
            </a:r>
          </a:p>
        </p:txBody>
      </p:sp>
      <p:pic>
        <p:nvPicPr>
          <p:cNvPr id="3" name="Picture 2">
            <a:extLst>
              <a:ext uri="{FF2B5EF4-FFF2-40B4-BE49-F238E27FC236}">
                <a16:creationId xmlns:a16="http://schemas.microsoft.com/office/drawing/2014/main" id="{21744A05-53CD-4967-9C08-7D71C3EC23F7}"/>
              </a:ext>
            </a:extLst>
          </p:cNvPr>
          <p:cNvPicPr>
            <a:picLocks noChangeAspect="1"/>
          </p:cNvPicPr>
          <p:nvPr/>
        </p:nvPicPr>
        <p:blipFill>
          <a:blip r:embed="rId2"/>
          <a:stretch>
            <a:fillRect/>
          </a:stretch>
        </p:blipFill>
        <p:spPr>
          <a:xfrm>
            <a:off x="226368" y="760116"/>
            <a:ext cx="8460432" cy="3827858"/>
          </a:xfrm>
          <a:prstGeom prst="rect">
            <a:avLst/>
          </a:prstGeom>
          <a:gradFill>
            <a:gsLst>
              <a:gs pos="62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a:outerShdw blurRad="50800" dist="50800" dir="5400000" algn="ctr" rotWithShape="0">
              <a:schemeClr val="tx1"/>
            </a:outerShdw>
          </a:effectLst>
        </p:spPr>
      </p:pic>
    </p:spTree>
    <p:extLst>
      <p:ext uri="{BB962C8B-B14F-4D97-AF65-F5344CB8AC3E}">
        <p14:creationId xmlns:p14="http://schemas.microsoft.com/office/powerpoint/2010/main" val="23864141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5B9E15-7F9D-4D18-816A-845031917217}"/>
              </a:ext>
            </a:extLst>
          </p:cNvPr>
          <p:cNvSpPr>
            <a:spLocks noGrp="1"/>
          </p:cNvSpPr>
          <p:nvPr>
            <p:ph type="title"/>
          </p:nvPr>
        </p:nvSpPr>
        <p:spPr/>
        <p:txBody>
          <a:bodyPr/>
          <a:lstStyle/>
          <a:p>
            <a:r>
              <a:rPr lang="en-GB" dirty="0"/>
              <a:t>Defining Priority of each Customer Issue</a:t>
            </a:r>
          </a:p>
        </p:txBody>
      </p:sp>
      <p:sp>
        <p:nvSpPr>
          <p:cNvPr id="3" name="Content Placeholder 2">
            <a:extLst>
              <a:ext uri="{FF2B5EF4-FFF2-40B4-BE49-F238E27FC236}">
                <a16:creationId xmlns:a16="http://schemas.microsoft.com/office/drawing/2014/main" id="{82C5B8C9-7B90-4F15-9E30-49BE4096964A}"/>
              </a:ext>
            </a:extLst>
          </p:cNvPr>
          <p:cNvSpPr>
            <a:spLocks noGrp="1"/>
          </p:cNvSpPr>
          <p:nvPr>
            <p:ph idx="1"/>
          </p:nvPr>
        </p:nvSpPr>
        <p:spPr>
          <a:xfrm>
            <a:off x="457200" y="843558"/>
            <a:ext cx="8229600" cy="3888432"/>
          </a:xfrm>
        </p:spPr>
        <p:txBody>
          <a:bodyPr>
            <a:normAutofit/>
          </a:bodyPr>
          <a:lstStyle/>
          <a:p>
            <a:r>
              <a:rPr lang="en-US" sz="1300" dirty="0">
                <a:solidFill>
                  <a:schemeClr val="accent1"/>
                </a:solidFill>
              </a:rPr>
              <a:t>Providing a tiered level of service both in terms of customer communications and sets a default standard for customers.</a:t>
            </a:r>
          </a:p>
          <a:p>
            <a:r>
              <a:rPr lang="en-US" sz="1300" dirty="0">
                <a:solidFill>
                  <a:schemeClr val="accent1"/>
                </a:solidFill>
              </a:rPr>
              <a:t>In the first instance, this </a:t>
            </a:r>
            <a:r>
              <a:rPr lang="en-US" sz="1300" dirty="0" err="1">
                <a:solidFill>
                  <a:schemeClr val="accent1"/>
                </a:solidFill>
              </a:rPr>
              <a:t>categorisation</a:t>
            </a:r>
            <a:r>
              <a:rPr lang="en-US" sz="1300" dirty="0">
                <a:solidFill>
                  <a:schemeClr val="accent1"/>
                </a:solidFill>
              </a:rPr>
              <a:t> will be applied to new customer issues in order to determine how effort is spent to resolve them. Incidents and defects should be reassessed using the same framework in order to;</a:t>
            </a:r>
          </a:p>
          <a:p>
            <a:pPr marL="628650" lvl="1" indent="-228600">
              <a:buFont typeface="+mj-lt"/>
              <a:buAutoNum type="arabicPeriod"/>
            </a:pPr>
            <a:r>
              <a:rPr lang="en-US" sz="1100" dirty="0">
                <a:solidFill>
                  <a:schemeClr val="accent1"/>
                </a:solidFill>
              </a:rPr>
              <a:t>Identify any customer issues that require a change in priority; and</a:t>
            </a:r>
          </a:p>
          <a:p>
            <a:pPr marL="628650" lvl="1" indent="-228600">
              <a:buFont typeface="+mj-lt"/>
              <a:buAutoNum type="arabicPeriod"/>
            </a:pPr>
            <a:r>
              <a:rPr lang="en-US" sz="1100" dirty="0">
                <a:solidFill>
                  <a:schemeClr val="accent1"/>
                </a:solidFill>
              </a:rPr>
              <a:t>Gain a better understanding of the current cost (financial or otherwise) of outstanding customer issues</a:t>
            </a:r>
          </a:p>
          <a:p>
            <a:pPr marL="0" indent="0">
              <a:buNone/>
            </a:pPr>
            <a:endParaRPr lang="en-GB" dirty="0"/>
          </a:p>
        </p:txBody>
      </p:sp>
      <p:sp>
        <p:nvSpPr>
          <p:cNvPr id="4" name="Rectangle: Rounded Corners 3">
            <a:extLst>
              <a:ext uri="{FF2B5EF4-FFF2-40B4-BE49-F238E27FC236}">
                <a16:creationId xmlns:a16="http://schemas.microsoft.com/office/drawing/2014/main" id="{DB425347-D4B6-4E5E-9FE1-7F994E8E72BD}"/>
              </a:ext>
            </a:extLst>
          </p:cNvPr>
          <p:cNvSpPr/>
          <p:nvPr/>
        </p:nvSpPr>
        <p:spPr>
          <a:xfrm>
            <a:off x="2160261" y="2838572"/>
            <a:ext cx="1440160" cy="1944216"/>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Rounded Corners 4">
            <a:extLst>
              <a:ext uri="{FF2B5EF4-FFF2-40B4-BE49-F238E27FC236}">
                <a16:creationId xmlns:a16="http://schemas.microsoft.com/office/drawing/2014/main" id="{AB695EB7-8AD5-4C90-9102-3CC0BC321342}"/>
              </a:ext>
            </a:extLst>
          </p:cNvPr>
          <p:cNvSpPr/>
          <p:nvPr/>
        </p:nvSpPr>
        <p:spPr>
          <a:xfrm>
            <a:off x="469622" y="2831054"/>
            <a:ext cx="1440160" cy="1944216"/>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highlight>
                <a:srgbClr val="84B8DA"/>
              </a:highlight>
            </a:endParaRPr>
          </a:p>
        </p:txBody>
      </p:sp>
      <p:sp>
        <p:nvSpPr>
          <p:cNvPr id="6" name="Rectangle: Rounded Corners 5">
            <a:extLst>
              <a:ext uri="{FF2B5EF4-FFF2-40B4-BE49-F238E27FC236}">
                <a16:creationId xmlns:a16="http://schemas.microsoft.com/office/drawing/2014/main" id="{3DF78A91-CCAC-4159-ACA6-1CED23218234}"/>
              </a:ext>
            </a:extLst>
          </p:cNvPr>
          <p:cNvSpPr/>
          <p:nvPr/>
        </p:nvSpPr>
        <p:spPr>
          <a:xfrm>
            <a:off x="3838424" y="2831054"/>
            <a:ext cx="1440160" cy="1944216"/>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Rounded Corners 6">
            <a:extLst>
              <a:ext uri="{FF2B5EF4-FFF2-40B4-BE49-F238E27FC236}">
                <a16:creationId xmlns:a16="http://schemas.microsoft.com/office/drawing/2014/main" id="{A6693E49-E5E7-40A1-9A2B-3B5EBE24FF44}"/>
              </a:ext>
            </a:extLst>
          </p:cNvPr>
          <p:cNvSpPr/>
          <p:nvPr/>
        </p:nvSpPr>
        <p:spPr>
          <a:xfrm>
            <a:off x="5604210" y="2831054"/>
            <a:ext cx="1440160" cy="1944216"/>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91ABA168-B5FF-4698-A8C3-F0E5876E8DC2}"/>
              </a:ext>
            </a:extLst>
          </p:cNvPr>
          <p:cNvSpPr/>
          <p:nvPr/>
        </p:nvSpPr>
        <p:spPr>
          <a:xfrm>
            <a:off x="553958" y="3155090"/>
            <a:ext cx="1213792" cy="36004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rPr>
              <a:t>&lt; 8 points</a:t>
            </a:r>
          </a:p>
        </p:txBody>
      </p:sp>
      <p:sp>
        <p:nvSpPr>
          <p:cNvPr id="9" name="Rectangle 8">
            <a:extLst>
              <a:ext uri="{FF2B5EF4-FFF2-40B4-BE49-F238E27FC236}">
                <a16:creationId xmlns:a16="http://schemas.microsoft.com/office/drawing/2014/main" id="{E556BABB-604C-430A-BBAC-A9A896273561}"/>
              </a:ext>
            </a:extLst>
          </p:cNvPr>
          <p:cNvSpPr/>
          <p:nvPr/>
        </p:nvSpPr>
        <p:spPr>
          <a:xfrm>
            <a:off x="5717394" y="3149021"/>
            <a:ext cx="1213792" cy="36004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rPr>
              <a:t>&gt; 16 points</a:t>
            </a:r>
          </a:p>
        </p:txBody>
      </p:sp>
      <p:sp>
        <p:nvSpPr>
          <p:cNvPr id="10" name="Rectangle 9">
            <a:extLst>
              <a:ext uri="{FF2B5EF4-FFF2-40B4-BE49-F238E27FC236}">
                <a16:creationId xmlns:a16="http://schemas.microsoft.com/office/drawing/2014/main" id="{90712FF2-C732-48B8-A263-1EA22369D8E5}"/>
              </a:ext>
            </a:extLst>
          </p:cNvPr>
          <p:cNvSpPr/>
          <p:nvPr/>
        </p:nvSpPr>
        <p:spPr>
          <a:xfrm>
            <a:off x="3965104" y="3149021"/>
            <a:ext cx="1213792" cy="36004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300" b="1" dirty="0">
                <a:solidFill>
                  <a:schemeClr val="tx1"/>
                </a:solidFill>
              </a:rPr>
              <a:t>13-16 points</a:t>
            </a:r>
          </a:p>
        </p:txBody>
      </p:sp>
      <p:sp>
        <p:nvSpPr>
          <p:cNvPr id="11" name="Rectangle 10">
            <a:extLst>
              <a:ext uri="{FF2B5EF4-FFF2-40B4-BE49-F238E27FC236}">
                <a16:creationId xmlns:a16="http://schemas.microsoft.com/office/drawing/2014/main" id="{CFB3824F-6D6F-450D-A2A1-77C4F3421D11}"/>
              </a:ext>
            </a:extLst>
          </p:cNvPr>
          <p:cNvSpPr/>
          <p:nvPr/>
        </p:nvSpPr>
        <p:spPr>
          <a:xfrm>
            <a:off x="2304780" y="3137555"/>
            <a:ext cx="1213792" cy="36004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rPr>
              <a:t>8-12 points</a:t>
            </a:r>
          </a:p>
        </p:txBody>
      </p:sp>
      <p:sp>
        <p:nvSpPr>
          <p:cNvPr id="12" name="Rectangle 11">
            <a:extLst>
              <a:ext uri="{FF2B5EF4-FFF2-40B4-BE49-F238E27FC236}">
                <a16:creationId xmlns:a16="http://schemas.microsoft.com/office/drawing/2014/main" id="{336FA153-EC09-4B9B-8331-58D22E5F3CC3}"/>
              </a:ext>
            </a:extLst>
          </p:cNvPr>
          <p:cNvSpPr/>
          <p:nvPr/>
        </p:nvSpPr>
        <p:spPr>
          <a:xfrm>
            <a:off x="546368" y="3731154"/>
            <a:ext cx="1213792"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bg1"/>
                </a:solidFill>
              </a:rPr>
              <a:t>BAU Process</a:t>
            </a:r>
          </a:p>
        </p:txBody>
      </p:sp>
      <p:sp>
        <p:nvSpPr>
          <p:cNvPr id="13" name="Rectangle 12">
            <a:extLst>
              <a:ext uri="{FF2B5EF4-FFF2-40B4-BE49-F238E27FC236}">
                <a16:creationId xmlns:a16="http://schemas.microsoft.com/office/drawing/2014/main" id="{2035D7B3-93EE-4164-B32A-E4982F455C51}"/>
              </a:ext>
            </a:extLst>
          </p:cNvPr>
          <p:cNvSpPr/>
          <p:nvPr/>
        </p:nvSpPr>
        <p:spPr>
          <a:xfrm>
            <a:off x="2304780" y="3726978"/>
            <a:ext cx="1213792" cy="792088"/>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bg1"/>
                </a:solidFill>
              </a:rPr>
              <a:t>Bronze Service</a:t>
            </a:r>
          </a:p>
        </p:txBody>
      </p:sp>
      <p:sp>
        <p:nvSpPr>
          <p:cNvPr id="14" name="Rectangle 13">
            <a:extLst>
              <a:ext uri="{FF2B5EF4-FFF2-40B4-BE49-F238E27FC236}">
                <a16:creationId xmlns:a16="http://schemas.microsoft.com/office/drawing/2014/main" id="{E8BE0124-4F5F-499F-81D9-FC9FB89EB3B0}"/>
              </a:ext>
            </a:extLst>
          </p:cNvPr>
          <p:cNvSpPr/>
          <p:nvPr/>
        </p:nvSpPr>
        <p:spPr>
          <a:xfrm>
            <a:off x="3951608" y="3726978"/>
            <a:ext cx="1213792" cy="792088"/>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bg1"/>
                </a:solidFill>
              </a:rPr>
              <a:t>Silver Service</a:t>
            </a:r>
          </a:p>
        </p:txBody>
      </p:sp>
      <p:sp>
        <p:nvSpPr>
          <p:cNvPr id="15" name="Rectangle 14">
            <a:extLst>
              <a:ext uri="{FF2B5EF4-FFF2-40B4-BE49-F238E27FC236}">
                <a16:creationId xmlns:a16="http://schemas.microsoft.com/office/drawing/2014/main" id="{D0D751EB-4DF6-4AC7-973B-F21A93374A30}"/>
              </a:ext>
            </a:extLst>
          </p:cNvPr>
          <p:cNvSpPr/>
          <p:nvPr/>
        </p:nvSpPr>
        <p:spPr>
          <a:xfrm>
            <a:off x="5728879" y="3726978"/>
            <a:ext cx="1213792" cy="792088"/>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bg1"/>
                </a:solidFill>
              </a:rPr>
              <a:t>Gold Service</a:t>
            </a:r>
          </a:p>
        </p:txBody>
      </p:sp>
      <p:sp>
        <p:nvSpPr>
          <p:cNvPr id="17" name="Rectangle 16">
            <a:extLst>
              <a:ext uri="{FF2B5EF4-FFF2-40B4-BE49-F238E27FC236}">
                <a16:creationId xmlns:a16="http://schemas.microsoft.com/office/drawing/2014/main" id="{18593F30-F5EB-4BA9-B982-C92BC8E33506}"/>
              </a:ext>
            </a:extLst>
          </p:cNvPr>
          <p:cNvSpPr/>
          <p:nvPr/>
        </p:nvSpPr>
        <p:spPr>
          <a:xfrm>
            <a:off x="490983" y="2421681"/>
            <a:ext cx="2938625" cy="307777"/>
          </a:xfrm>
          <a:prstGeom prst="rect">
            <a:avLst/>
          </a:prstGeom>
        </p:spPr>
        <p:txBody>
          <a:bodyPr wrap="none">
            <a:spAutoFit/>
          </a:bodyPr>
          <a:lstStyle/>
          <a:p>
            <a:pPr algn="ctr" defTabSz="913851" eaLnBrk="0" hangingPunct="0">
              <a:defRPr/>
            </a:pPr>
            <a:r>
              <a:rPr lang="en-GB" sz="1400" b="1" kern="0" dirty="0">
                <a:solidFill>
                  <a:schemeClr val="accent1"/>
                </a:solidFill>
              </a:rPr>
              <a:t>Customer Issue Response Level</a:t>
            </a:r>
          </a:p>
        </p:txBody>
      </p:sp>
      <p:sp>
        <p:nvSpPr>
          <p:cNvPr id="18" name="Rectangle: Rounded Corners 17">
            <a:extLst>
              <a:ext uri="{FF2B5EF4-FFF2-40B4-BE49-F238E27FC236}">
                <a16:creationId xmlns:a16="http://schemas.microsoft.com/office/drawing/2014/main" id="{E7703B70-3C99-4DC9-88D0-47832EB63467}"/>
              </a:ext>
            </a:extLst>
          </p:cNvPr>
          <p:cNvSpPr/>
          <p:nvPr/>
        </p:nvSpPr>
        <p:spPr>
          <a:xfrm>
            <a:off x="7415991" y="2831054"/>
            <a:ext cx="1440160" cy="1944216"/>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a:extLst>
              <a:ext uri="{FF2B5EF4-FFF2-40B4-BE49-F238E27FC236}">
                <a16:creationId xmlns:a16="http://schemas.microsoft.com/office/drawing/2014/main" id="{63B4EFC3-A685-4558-85C0-87C3EE512DB6}"/>
              </a:ext>
            </a:extLst>
          </p:cNvPr>
          <p:cNvSpPr/>
          <p:nvPr/>
        </p:nvSpPr>
        <p:spPr>
          <a:xfrm>
            <a:off x="7557684" y="3726978"/>
            <a:ext cx="1213792" cy="792088"/>
          </a:xfrm>
          <a:prstGeom prst="rect">
            <a:avLst/>
          </a:prstGeom>
          <a:solidFill>
            <a:schemeClr val="tx1">
              <a:lumMod val="85000"/>
              <a:lumOff val="1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bg1"/>
                </a:solidFill>
              </a:rPr>
              <a:t>Platinum Service</a:t>
            </a:r>
          </a:p>
        </p:txBody>
      </p:sp>
      <p:sp>
        <p:nvSpPr>
          <p:cNvPr id="20" name="Rectangle 19">
            <a:extLst>
              <a:ext uri="{FF2B5EF4-FFF2-40B4-BE49-F238E27FC236}">
                <a16:creationId xmlns:a16="http://schemas.microsoft.com/office/drawing/2014/main" id="{BF96C64F-8704-4CDA-9D0C-B343253E8884}"/>
              </a:ext>
            </a:extLst>
          </p:cNvPr>
          <p:cNvSpPr/>
          <p:nvPr/>
        </p:nvSpPr>
        <p:spPr>
          <a:xfrm>
            <a:off x="7529600" y="3137555"/>
            <a:ext cx="1213792" cy="36004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rPr>
              <a:t>P1 &amp; P2</a:t>
            </a:r>
          </a:p>
        </p:txBody>
      </p:sp>
    </p:spTree>
    <p:extLst>
      <p:ext uri="{BB962C8B-B14F-4D97-AF65-F5344CB8AC3E}">
        <p14:creationId xmlns:p14="http://schemas.microsoft.com/office/powerpoint/2010/main" val="27547774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EC9F8E-F5E2-49BD-ACE9-6E373922B836}"/>
              </a:ext>
            </a:extLst>
          </p:cNvPr>
          <p:cNvSpPr>
            <a:spLocks noGrp="1"/>
          </p:cNvSpPr>
          <p:nvPr>
            <p:ph type="title"/>
          </p:nvPr>
        </p:nvSpPr>
        <p:spPr/>
        <p:txBody>
          <a:bodyPr/>
          <a:lstStyle/>
          <a:p>
            <a:r>
              <a:rPr lang="en-GB" dirty="0"/>
              <a:t>Customer Issue Communication</a:t>
            </a:r>
          </a:p>
        </p:txBody>
      </p:sp>
      <p:graphicFrame>
        <p:nvGraphicFramePr>
          <p:cNvPr id="4" name="Content Placeholder 3">
            <a:extLst>
              <a:ext uri="{FF2B5EF4-FFF2-40B4-BE49-F238E27FC236}">
                <a16:creationId xmlns:a16="http://schemas.microsoft.com/office/drawing/2014/main" id="{A15F5E6E-0E39-4110-B689-1D8A146E1D11}"/>
              </a:ext>
            </a:extLst>
          </p:cNvPr>
          <p:cNvGraphicFramePr>
            <a:graphicFrameLocks noGrp="1"/>
          </p:cNvGraphicFramePr>
          <p:nvPr>
            <p:ph idx="1"/>
            <p:extLst>
              <p:ext uri="{D42A27DB-BD31-4B8C-83A1-F6EECF244321}">
                <p14:modId xmlns:p14="http://schemas.microsoft.com/office/powerpoint/2010/main" val="2122141779"/>
              </p:ext>
            </p:extLst>
          </p:nvPr>
        </p:nvGraphicFramePr>
        <p:xfrm>
          <a:off x="457200" y="1943717"/>
          <a:ext cx="8229600" cy="2733040"/>
        </p:xfrm>
        <a:graphic>
          <a:graphicData uri="http://schemas.openxmlformats.org/drawingml/2006/table">
            <a:tbl>
              <a:tblPr firstRow="1" bandRow="1">
                <a:tableStyleId>{5C22544A-7EE6-4342-B048-85BDC9FD1C3A}</a:tableStyleId>
              </a:tblPr>
              <a:tblGrid>
                <a:gridCol w="1645920">
                  <a:extLst>
                    <a:ext uri="{9D8B030D-6E8A-4147-A177-3AD203B41FA5}">
                      <a16:colId xmlns:a16="http://schemas.microsoft.com/office/drawing/2014/main" val="907492207"/>
                    </a:ext>
                  </a:extLst>
                </a:gridCol>
                <a:gridCol w="1645920">
                  <a:extLst>
                    <a:ext uri="{9D8B030D-6E8A-4147-A177-3AD203B41FA5}">
                      <a16:colId xmlns:a16="http://schemas.microsoft.com/office/drawing/2014/main" val="3943643987"/>
                    </a:ext>
                  </a:extLst>
                </a:gridCol>
                <a:gridCol w="1645920">
                  <a:extLst>
                    <a:ext uri="{9D8B030D-6E8A-4147-A177-3AD203B41FA5}">
                      <a16:colId xmlns:a16="http://schemas.microsoft.com/office/drawing/2014/main" val="2195059801"/>
                    </a:ext>
                  </a:extLst>
                </a:gridCol>
                <a:gridCol w="1645920">
                  <a:extLst>
                    <a:ext uri="{9D8B030D-6E8A-4147-A177-3AD203B41FA5}">
                      <a16:colId xmlns:a16="http://schemas.microsoft.com/office/drawing/2014/main" val="2377311242"/>
                    </a:ext>
                  </a:extLst>
                </a:gridCol>
                <a:gridCol w="1645920">
                  <a:extLst>
                    <a:ext uri="{9D8B030D-6E8A-4147-A177-3AD203B41FA5}">
                      <a16:colId xmlns:a16="http://schemas.microsoft.com/office/drawing/2014/main" val="2614440665"/>
                    </a:ext>
                  </a:extLst>
                </a:gridCol>
              </a:tblGrid>
              <a:tr h="370840">
                <a:tc>
                  <a:txBody>
                    <a:bodyPr/>
                    <a:lstStyle/>
                    <a:p>
                      <a:r>
                        <a:rPr lang="en-GB" sz="1400" dirty="0"/>
                        <a:t>Service Levels</a:t>
                      </a:r>
                    </a:p>
                  </a:txBody>
                  <a:tcPr/>
                </a:tc>
                <a:tc>
                  <a:txBody>
                    <a:bodyPr/>
                    <a:lstStyle/>
                    <a:p>
                      <a:pPr algn="ctr"/>
                      <a:r>
                        <a:rPr lang="en-GB" sz="1400" dirty="0"/>
                        <a:t>Associated Defect / Incident Priority Level</a:t>
                      </a:r>
                    </a:p>
                  </a:txBody>
                  <a:tcPr/>
                </a:tc>
                <a:tc>
                  <a:txBody>
                    <a:bodyPr/>
                    <a:lstStyle/>
                    <a:p>
                      <a:pPr algn="ctr"/>
                      <a:r>
                        <a:rPr lang="en-GB" sz="1400" dirty="0"/>
                        <a:t>Communication Method</a:t>
                      </a:r>
                    </a:p>
                  </a:txBody>
                  <a:tcPr/>
                </a:tc>
                <a:tc>
                  <a:txBody>
                    <a:bodyPr/>
                    <a:lstStyle/>
                    <a:p>
                      <a:pPr algn="ctr"/>
                      <a:r>
                        <a:rPr lang="en-GB" sz="1400" dirty="0"/>
                        <a:t>Communication Timings</a:t>
                      </a:r>
                    </a:p>
                  </a:txBody>
                  <a:tcPr/>
                </a:tc>
                <a:tc>
                  <a:txBody>
                    <a:bodyPr/>
                    <a:lstStyle/>
                    <a:p>
                      <a:pPr algn="ctr"/>
                      <a:r>
                        <a:rPr lang="en-GB" sz="1400" dirty="0"/>
                        <a:t>Resolution Plan</a:t>
                      </a:r>
                    </a:p>
                  </a:txBody>
                  <a:tcPr/>
                </a:tc>
                <a:extLst>
                  <a:ext uri="{0D108BD9-81ED-4DB2-BD59-A6C34878D82A}">
                    <a16:rowId xmlns:a16="http://schemas.microsoft.com/office/drawing/2014/main" val="1361977393"/>
                  </a:ext>
                </a:extLst>
              </a:tr>
              <a:tr h="370840">
                <a:tc>
                  <a:txBody>
                    <a:bodyPr/>
                    <a:lstStyle/>
                    <a:p>
                      <a:r>
                        <a:rPr lang="en-GB" sz="1400" dirty="0">
                          <a:solidFill>
                            <a:schemeClr val="tx2"/>
                          </a:solidFill>
                        </a:rPr>
                        <a:t>BAU</a:t>
                      </a:r>
                    </a:p>
                  </a:txBody>
                  <a:tcPr/>
                </a:tc>
                <a:tc>
                  <a:txBody>
                    <a:bodyPr/>
                    <a:lstStyle/>
                    <a:p>
                      <a:pPr algn="ctr"/>
                      <a:endParaRPr lang="en-GB" sz="1400" dirty="0"/>
                    </a:p>
                  </a:txBody>
                  <a:tcPr/>
                </a:tc>
                <a:tc>
                  <a:txBody>
                    <a:bodyPr/>
                    <a:lstStyle/>
                    <a:p>
                      <a:pPr algn="ctr"/>
                      <a:r>
                        <a:rPr lang="en-GB" sz="1400" dirty="0"/>
                        <a:t>Website &amp; Email where required</a:t>
                      </a:r>
                    </a:p>
                  </a:txBody>
                  <a:tcPr/>
                </a:tc>
                <a:tc>
                  <a:txBody>
                    <a:bodyPr/>
                    <a:lstStyle/>
                    <a:p>
                      <a:pPr algn="ctr"/>
                      <a:r>
                        <a:rPr lang="en-GB" sz="1400" dirty="0"/>
                        <a:t>Updated Monthly</a:t>
                      </a:r>
                    </a:p>
                  </a:txBody>
                  <a:tcPr/>
                </a:tc>
                <a:tc>
                  <a:txBody>
                    <a:bodyPr/>
                    <a:lstStyle/>
                    <a:p>
                      <a:pPr algn="ctr"/>
                      <a:r>
                        <a:rPr lang="en-GB" sz="1400" dirty="0"/>
                        <a:t>Share </a:t>
                      </a:r>
                    </a:p>
                  </a:txBody>
                  <a:tcPr/>
                </a:tc>
                <a:extLst>
                  <a:ext uri="{0D108BD9-81ED-4DB2-BD59-A6C34878D82A}">
                    <a16:rowId xmlns:a16="http://schemas.microsoft.com/office/drawing/2014/main" val="1114777111"/>
                  </a:ext>
                </a:extLst>
              </a:tr>
              <a:tr h="370840">
                <a:tc>
                  <a:txBody>
                    <a:bodyPr/>
                    <a:lstStyle/>
                    <a:p>
                      <a:r>
                        <a:rPr lang="en-GB" sz="1400" b="1" dirty="0">
                          <a:solidFill>
                            <a:schemeClr val="accent6">
                              <a:lumMod val="75000"/>
                            </a:schemeClr>
                          </a:solidFill>
                        </a:rPr>
                        <a:t>Bronze</a:t>
                      </a:r>
                    </a:p>
                  </a:txBody>
                  <a:tcPr/>
                </a:tc>
                <a:tc>
                  <a:txBody>
                    <a:bodyPr/>
                    <a:lstStyle/>
                    <a:p>
                      <a:pPr algn="ctr"/>
                      <a:r>
                        <a:rPr lang="en-GB" sz="1400" dirty="0"/>
                        <a:t>D4</a:t>
                      </a:r>
                    </a:p>
                  </a:txBody>
                  <a:tcPr/>
                </a:tc>
                <a:tc>
                  <a:txBody>
                    <a:bodyPr/>
                    <a:lstStyle/>
                    <a:p>
                      <a:pPr algn="ctr"/>
                      <a:r>
                        <a:rPr lang="en-GB" sz="1400" dirty="0"/>
                        <a:t>Website</a:t>
                      </a:r>
                    </a:p>
                  </a:txBody>
                  <a:tcPr/>
                </a:tc>
                <a:tc>
                  <a:txBody>
                    <a:bodyPr/>
                    <a:lstStyle/>
                    <a:p>
                      <a:pPr algn="ctr"/>
                      <a:r>
                        <a:rPr lang="en-GB" sz="1400" dirty="0"/>
                        <a:t>Updated Monthly</a:t>
                      </a:r>
                    </a:p>
                  </a:txBody>
                  <a:tcPr/>
                </a:tc>
                <a:tc>
                  <a:txBody>
                    <a:bodyPr/>
                    <a:lstStyle/>
                    <a:p>
                      <a:pPr algn="ctr"/>
                      <a:r>
                        <a:rPr lang="en-GB" sz="1400" dirty="0"/>
                        <a:t>Share</a:t>
                      </a:r>
                    </a:p>
                  </a:txBody>
                  <a:tcPr/>
                </a:tc>
                <a:extLst>
                  <a:ext uri="{0D108BD9-81ED-4DB2-BD59-A6C34878D82A}">
                    <a16:rowId xmlns:a16="http://schemas.microsoft.com/office/drawing/2014/main" val="161924954"/>
                  </a:ext>
                </a:extLst>
              </a:tr>
              <a:tr h="370840">
                <a:tc>
                  <a:txBody>
                    <a:bodyPr/>
                    <a:lstStyle/>
                    <a:p>
                      <a:r>
                        <a:rPr lang="en-GB" sz="1400" b="1" dirty="0">
                          <a:solidFill>
                            <a:schemeClr val="bg1">
                              <a:lumMod val="50000"/>
                            </a:schemeClr>
                          </a:solidFill>
                        </a:rPr>
                        <a:t>Silver</a:t>
                      </a:r>
                    </a:p>
                  </a:txBody>
                  <a:tcPr/>
                </a:tc>
                <a:tc>
                  <a:txBody>
                    <a:bodyPr/>
                    <a:lstStyle/>
                    <a:p>
                      <a:pPr algn="ctr"/>
                      <a:r>
                        <a:rPr lang="en-GB" sz="1400" dirty="0"/>
                        <a:t>D3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dirty="0"/>
                        <a:t>Email &amp; Website</a:t>
                      </a:r>
                    </a:p>
                  </a:txBody>
                  <a:tcPr/>
                </a:tc>
                <a:tc>
                  <a:txBody>
                    <a:bodyPr/>
                    <a:lstStyle/>
                    <a:p>
                      <a:pPr algn="ctr"/>
                      <a:r>
                        <a:rPr lang="en-GB" sz="1400" dirty="0"/>
                        <a:t>Monthly</a:t>
                      </a:r>
                    </a:p>
                  </a:txBody>
                  <a:tcPr/>
                </a:tc>
                <a:tc>
                  <a:txBody>
                    <a:bodyPr/>
                    <a:lstStyle/>
                    <a:p>
                      <a:pPr algn="ctr"/>
                      <a:r>
                        <a:rPr lang="en-GB" sz="1400" dirty="0"/>
                        <a:t>Share</a:t>
                      </a:r>
                    </a:p>
                  </a:txBody>
                  <a:tcPr/>
                </a:tc>
                <a:extLst>
                  <a:ext uri="{0D108BD9-81ED-4DB2-BD59-A6C34878D82A}">
                    <a16:rowId xmlns:a16="http://schemas.microsoft.com/office/drawing/2014/main" val="1908886755"/>
                  </a:ext>
                </a:extLst>
              </a:tr>
              <a:tr h="370840">
                <a:tc>
                  <a:txBody>
                    <a:bodyPr/>
                    <a:lstStyle/>
                    <a:p>
                      <a:r>
                        <a:rPr lang="en-GB" sz="1400" b="1" dirty="0">
                          <a:solidFill>
                            <a:srgbClr val="E7BB20"/>
                          </a:solidFill>
                        </a:rPr>
                        <a:t>Gold</a:t>
                      </a:r>
                    </a:p>
                  </a:txBody>
                  <a:tcPr/>
                </a:tc>
                <a:tc>
                  <a:txBody>
                    <a:bodyPr/>
                    <a:lstStyle/>
                    <a:p>
                      <a:pPr algn="ctr"/>
                      <a:r>
                        <a:rPr lang="en-GB" sz="1400" dirty="0"/>
                        <a:t>D1 – D2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dirty="0"/>
                        <a:t>Email &amp; Website</a:t>
                      </a:r>
                    </a:p>
                  </a:txBody>
                  <a:tcPr/>
                </a:tc>
                <a:tc>
                  <a:txBody>
                    <a:bodyPr/>
                    <a:lstStyle/>
                    <a:p>
                      <a:pPr algn="ctr"/>
                      <a:r>
                        <a:rPr lang="en-GB" sz="1400" dirty="0"/>
                        <a:t>Weekly</a:t>
                      </a:r>
                    </a:p>
                  </a:txBody>
                  <a:tcPr/>
                </a:tc>
                <a:tc>
                  <a:txBody>
                    <a:bodyPr/>
                    <a:lstStyle/>
                    <a:p>
                      <a:pPr algn="ctr"/>
                      <a:r>
                        <a:rPr lang="en-GB" sz="1400" dirty="0"/>
                        <a:t>Agree</a:t>
                      </a:r>
                    </a:p>
                  </a:txBody>
                  <a:tcPr/>
                </a:tc>
                <a:extLst>
                  <a:ext uri="{0D108BD9-81ED-4DB2-BD59-A6C34878D82A}">
                    <a16:rowId xmlns:a16="http://schemas.microsoft.com/office/drawing/2014/main" val="1685413953"/>
                  </a:ext>
                </a:extLst>
              </a:tr>
              <a:tr h="370840">
                <a:tc>
                  <a:txBody>
                    <a:bodyPr/>
                    <a:lstStyle/>
                    <a:p>
                      <a:r>
                        <a:rPr lang="en-GB" sz="1400" dirty="0"/>
                        <a:t>Platinum</a:t>
                      </a:r>
                    </a:p>
                  </a:txBody>
                  <a:tcPr/>
                </a:tc>
                <a:tc>
                  <a:txBody>
                    <a:bodyPr/>
                    <a:lstStyle/>
                    <a:p>
                      <a:pPr algn="ctr"/>
                      <a:r>
                        <a:rPr lang="en-GB" sz="1400" dirty="0"/>
                        <a:t>P1 – P2</a:t>
                      </a:r>
                    </a:p>
                  </a:txBody>
                  <a:tcPr/>
                </a:tc>
                <a:tc>
                  <a:txBody>
                    <a:bodyPr/>
                    <a:lstStyle/>
                    <a:p>
                      <a:pPr algn="ctr"/>
                      <a:r>
                        <a:rPr lang="en-GB" sz="1400" dirty="0"/>
                        <a:t>Email &amp; Website</a:t>
                      </a:r>
                    </a:p>
                  </a:txBody>
                  <a:tcPr/>
                </a:tc>
                <a:tc>
                  <a:txBody>
                    <a:bodyPr/>
                    <a:lstStyle/>
                    <a:p>
                      <a:pPr algn="ctr"/>
                      <a:r>
                        <a:rPr lang="en-GB" sz="1400" dirty="0"/>
                        <a:t>Daily</a:t>
                      </a:r>
                    </a:p>
                  </a:txBody>
                  <a:tcPr/>
                </a:tc>
                <a:tc>
                  <a:txBody>
                    <a:bodyPr/>
                    <a:lstStyle/>
                    <a:p>
                      <a:pPr algn="ctr"/>
                      <a:r>
                        <a:rPr lang="en-GB" sz="1400" dirty="0"/>
                        <a:t>Share/Agree</a:t>
                      </a:r>
                    </a:p>
                  </a:txBody>
                  <a:tcPr/>
                </a:tc>
                <a:extLst>
                  <a:ext uri="{0D108BD9-81ED-4DB2-BD59-A6C34878D82A}">
                    <a16:rowId xmlns:a16="http://schemas.microsoft.com/office/drawing/2014/main" val="3667498608"/>
                  </a:ext>
                </a:extLst>
              </a:tr>
            </a:tbl>
          </a:graphicData>
        </a:graphic>
      </p:graphicFrame>
      <p:sp>
        <p:nvSpPr>
          <p:cNvPr id="5" name="Rectangle 4">
            <a:extLst>
              <a:ext uri="{FF2B5EF4-FFF2-40B4-BE49-F238E27FC236}">
                <a16:creationId xmlns:a16="http://schemas.microsoft.com/office/drawing/2014/main" id="{11411659-1E2C-4957-AA43-8CB301ED1DEC}"/>
              </a:ext>
            </a:extLst>
          </p:cNvPr>
          <p:cNvSpPr/>
          <p:nvPr/>
        </p:nvSpPr>
        <p:spPr>
          <a:xfrm>
            <a:off x="395536" y="875334"/>
            <a:ext cx="8291264" cy="954107"/>
          </a:xfrm>
          <a:prstGeom prst="rect">
            <a:avLst/>
          </a:prstGeom>
        </p:spPr>
        <p:txBody>
          <a:bodyPr wrap="square">
            <a:spAutoFit/>
          </a:bodyPr>
          <a:lstStyle/>
          <a:p>
            <a:pPr marL="285750" indent="-285750">
              <a:buFont typeface="Arial" panose="020B0604020202020204" pitchFamily="34" charset="0"/>
              <a:buChar char="•"/>
            </a:pPr>
            <a:r>
              <a:rPr lang="en-GB" sz="1400" dirty="0">
                <a:solidFill>
                  <a:schemeClr val="accent1"/>
                </a:solidFill>
              </a:rPr>
              <a:t>Each level of Customer Issue will be attributed with specific targets around issue resolution and further communication/support.</a:t>
            </a:r>
          </a:p>
          <a:p>
            <a:pPr marL="285750" indent="-285750">
              <a:buFont typeface="Arial" panose="020B0604020202020204" pitchFamily="34" charset="0"/>
              <a:buChar char="•"/>
            </a:pPr>
            <a:r>
              <a:rPr lang="en-GB" sz="1400" dirty="0">
                <a:solidFill>
                  <a:schemeClr val="accent1"/>
                </a:solidFill>
              </a:rPr>
              <a:t>The following details the expectations around tiered Customer Issue communications. </a:t>
            </a:r>
          </a:p>
          <a:p>
            <a:pPr marL="285750" indent="-285750">
              <a:buFont typeface="Arial" panose="020B0604020202020204" pitchFamily="34" charset="0"/>
              <a:buChar char="•"/>
            </a:pPr>
            <a:endParaRPr lang="en-US" sz="1400" dirty="0"/>
          </a:p>
        </p:txBody>
      </p:sp>
    </p:spTree>
    <p:extLst>
      <p:ext uri="{BB962C8B-B14F-4D97-AF65-F5344CB8AC3E}">
        <p14:creationId xmlns:p14="http://schemas.microsoft.com/office/powerpoint/2010/main" val="12660616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F71F9-665E-403E-9BFE-6B2C562499CF}"/>
              </a:ext>
            </a:extLst>
          </p:cNvPr>
          <p:cNvSpPr>
            <a:spLocks noGrp="1"/>
          </p:cNvSpPr>
          <p:nvPr>
            <p:ph type="title"/>
          </p:nvPr>
        </p:nvSpPr>
        <p:spPr/>
        <p:txBody>
          <a:bodyPr/>
          <a:lstStyle/>
          <a:p>
            <a:r>
              <a:rPr lang="en-GB" dirty="0"/>
              <a:t>Appendix 2</a:t>
            </a:r>
          </a:p>
        </p:txBody>
      </p:sp>
      <p:sp>
        <p:nvSpPr>
          <p:cNvPr id="3" name="Content Placeholder 2">
            <a:extLst>
              <a:ext uri="{FF2B5EF4-FFF2-40B4-BE49-F238E27FC236}">
                <a16:creationId xmlns:a16="http://schemas.microsoft.com/office/drawing/2014/main" id="{752B2503-25F1-4127-B12B-2DEA7CC4A7A9}"/>
              </a:ext>
            </a:extLst>
          </p:cNvPr>
          <p:cNvSpPr>
            <a:spLocks noGrp="1"/>
          </p:cNvSpPr>
          <p:nvPr>
            <p:ph idx="1"/>
          </p:nvPr>
        </p:nvSpPr>
        <p:spPr/>
        <p:txBody>
          <a:bodyPr/>
          <a:lstStyle/>
          <a:p>
            <a:pPr marL="0" indent="0">
              <a:buNone/>
            </a:pPr>
            <a:endParaRPr lang="en-GB" dirty="0"/>
          </a:p>
          <a:p>
            <a:pPr marL="0" indent="0">
              <a:buNone/>
            </a:pPr>
            <a:endParaRPr lang="en-GB" dirty="0"/>
          </a:p>
          <a:p>
            <a:pPr marL="0" indent="0">
              <a:buNone/>
            </a:pPr>
            <a:endParaRPr lang="en-GB" dirty="0"/>
          </a:p>
          <a:p>
            <a:pPr marL="0" indent="0">
              <a:buNone/>
            </a:pPr>
            <a:r>
              <a:rPr lang="en-GB" dirty="0"/>
              <a:t>	Process for Measuring Communication </a:t>
            </a:r>
          </a:p>
        </p:txBody>
      </p:sp>
    </p:spTree>
    <p:extLst>
      <p:ext uri="{BB962C8B-B14F-4D97-AF65-F5344CB8AC3E}">
        <p14:creationId xmlns:p14="http://schemas.microsoft.com/office/powerpoint/2010/main" val="27370960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Key Value Indicators (</a:t>
            </a:r>
            <a:r>
              <a:rPr lang="en-GB" dirty="0" err="1"/>
              <a:t>KVIs</a:t>
            </a:r>
            <a:r>
              <a:rPr lang="en-GB" dirty="0"/>
              <a:t>) 2020/2021</a:t>
            </a:r>
          </a:p>
        </p:txBody>
      </p:sp>
      <p:sp>
        <p:nvSpPr>
          <p:cNvPr id="3" name="Subtitle 2"/>
          <p:cNvSpPr>
            <a:spLocks noGrp="1"/>
          </p:cNvSpPr>
          <p:nvPr>
            <p:ph type="subTitle" idx="1"/>
          </p:nvPr>
        </p:nvSpPr>
        <p:spPr/>
        <p:txBody>
          <a:bodyPr>
            <a:normAutofit fontScale="92500"/>
          </a:bodyPr>
          <a:lstStyle/>
          <a:p>
            <a:r>
              <a:rPr lang="en-GB" b="1" dirty="0"/>
              <a:t>Process for measuring Communications</a:t>
            </a:r>
          </a:p>
          <a:p>
            <a:endParaRPr lang="en-GB" dirty="0"/>
          </a:p>
          <a:p>
            <a:r>
              <a:rPr lang="en-GB" sz="1800" b="1" dirty="0"/>
              <a:t>April 2020, V1.0</a:t>
            </a:r>
          </a:p>
        </p:txBody>
      </p:sp>
    </p:spTree>
    <p:extLst>
      <p:ext uri="{BB962C8B-B14F-4D97-AF65-F5344CB8AC3E}">
        <p14:creationId xmlns:p14="http://schemas.microsoft.com/office/powerpoint/2010/main" val="18209694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F8D83-D708-4078-BC2D-F53975EE488C}"/>
              </a:ext>
            </a:extLst>
          </p:cNvPr>
          <p:cNvSpPr>
            <a:spLocks noGrp="1"/>
          </p:cNvSpPr>
          <p:nvPr>
            <p:ph type="title"/>
          </p:nvPr>
        </p:nvSpPr>
        <p:spPr/>
        <p:txBody>
          <a:bodyPr/>
          <a:lstStyle/>
          <a:p>
            <a:r>
              <a:rPr lang="en-GB" dirty="0"/>
              <a:t>KVI process</a:t>
            </a:r>
          </a:p>
        </p:txBody>
      </p:sp>
      <p:grpSp>
        <p:nvGrpSpPr>
          <p:cNvPr id="34" name="Group 33">
            <a:extLst>
              <a:ext uri="{FF2B5EF4-FFF2-40B4-BE49-F238E27FC236}">
                <a16:creationId xmlns:a16="http://schemas.microsoft.com/office/drawing/2014/main" id="{03DA8A8A-F226-495E-9DA2-840BCC8525C3}"/>
              </a:ext>
            </a:extLst>
          </p:cNvPr>
          <p:cNvGrpSpPr/>
          <p:nvPr/>
        </p:nvGrpSpPr>
        <p:grpSpPr>
          <a:xfrm>
            <a:off x="202432" y="3003797"/>
            <a:ext cx="8546032" cy="1622791"/>
            <a:chOff x="202432" y="3003798"/>
            <a:chExt cx="8546032" cy="1800200"/>
          </a:xfrm>
        </p:grpSpPr>
        <p:cxnSp>
          <p:nvCxnSpPr>
            <p:cNvPr id="23" name="Straight Connector 22">
              <a:extLst>
                <a:ext uri="{FF2B5EF4-FFF2-40B4-BE49-F238E27FC236}">
                  <a16:creationId xmlns:a16="http://schemas.microsoft.com/office/drawing/2014/main" id="{24A8887C-3596-437C-9A40-2478D88D6BE9}"/>
                </a:ext>
              </a:extLst>
            </p:cNvPr>
            <p:cNvCxnSpPr>
              <a:cxnSpLocks/>
            </p:cNvCxnSpPr>
            <p:nvPr/>
          </p:nvCxnSpPr>
          <p:spPr>
            <a:xfrm>
              <a:off x="2123728" y="3003798"/>
              <a:ext cx="0" cy="1800200"/>
            </a:xfrm>
            <a:prstGeom prst="line">
              <a:avLst/>
            </a:prstGeom>
            <a:ln w="19050">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E8CCAC7-8AD8-4981-8C83-AD45DAB1066A}"/>
                </a:ext>
              </a:extLst>
            </p:cNvPr>
            <p:cNvCxnSpPr>
              <a:cxnSpLocks/>
            </p:cNvCxnSpPr>
            <p:nvPr/>
          </p:nvCxnSpPr>
          <p:spPr>
            <a:xfrm>
              <a:off x="202432" y="3003798"/>
              <a:ext cx="0" cy="1800200"/>
            </a:xfrm>
            <a:prstGeom prst="line">
              <a:avLst/>
            </a:prstGeom>
            <a:ln w="19050">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F29FF2DE-B02B-4575-9112-712D6DD369DA}"/>
                </a:ext>
              </a:extLst>
            </p:cNvPr>
            <p:cNvCxnSpPr>
              <a:cxnSpLocks/>
            </p:cNvCxnSpPr>
            <p:nvPr/>
          </p:nvCxnSpPr>
          <p:spPr>
            <a:xfrm>
              <a:off x="4283968" y="3003798"/>
              <a:ext cx="0" cy="1800200"/>
            </a:xfrm>
            <a:prstGeom prst="line">
              <a:avLst/>
            </a:prstGeom>
            <a:ln w="19050">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7DC77F75-D24E-4ACB-A501-A9BBA09EAD1F}"/>
                </a:ext>
              </a:extLst>
            </p:cNvPr>
            <p:cNvCxnSpPr>
              <a:cxnSpLocks/>
            </p:cNvCxnSpPr>
            <p:nvPr/>
          </p:nvCxnSpPr>
          <p:spPr>
            <a:xfrm>
              <a:off x="6516216" y="3003798"/>
              <a:ext cx="0" cy="1800200"/>
            </a:xfrm>
            <a:prstGeom prst="line">
              <a:avLst/>
            </a:prstGeom>
            <a:ln w="19050">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A3730737-2210-4875-8C06-E01F56A85E3E}"/>
                </a:ext>
              </a:extLst>
            </p:cNvPr>
            <p:cNvCxnSpPr>
              <a:cxnSpLocks/>
            </p:cNvCxnSpPr>
            <p:nvPr/>
          </p:nvCxnSpPr>
          <p:spPr>
            <a:xfrm>
              <a:off x="8748464" y="3003798"/>
              <a:ext cx="0" cy="1800200"/>
            </a:xfrm>
            <a:prstGeom prst="line">
              <a:avLst/>
            </a:prstGeom>
            <a:ln w="19050">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28" name="TextBox 27">
            <a:extLst>
              <a:ext uri="{FF2B5EF4-FFF2-40B4-BE49-F238E27FC236}">
                <a16:creationId xmlns:a16="http://schemas.microsoft.com/office/drawing/2014/main" id="{B390E583-30B7-4B3A-9FE6-0AAC80C1C6FE}"/>
              </a:ext>
            </a:extLst>
          </p:cNvPr>
          <p:cNvSpPr txBox="1"/>
          <p:nvPr/>
        </p:nvSpPr>
        <p:spPr>
          <a:xfrm>
            <a:off x="202432" y="3003798"/>
            <a:ext cx="1913455" cy="938719"/>
          </a:xfrm>
          <a:prstGeom prst="rect">
            <a:avLst/>
          </a:prstGeom>
          <a:noFill/>
        </p:spPr>
        <p:txBody>
          <a:bodyPr wrap="square" rtlCol="0">
            <a:spAutoFit/>
          </a:bodyPr>
          <a:lstStyle/>
          <a:p>
            <a:pPr algn="ctr"/>
            <a:r>
              <a:rPr lang="en-GB" sz="1100" b="1" dirty="0">
                <a:solidFill>
                  <a:schemeClr val="bg1">
                    <a:lumMod val="50000"/>
                  </a:schemeClr>
                </a:solidFill>
              </a:rPr>
              <a:t>Direct reports of XEC provide a random selection of customer emails sent out the previous month.</a:t>
            </a:r>
          </a:p>
        </p:txBody>
      </p:sp>
      <p:sp>
        <p:nvSpPr>
          <p:cNvPr id="35" name="TextBox 34">
            <a:extLst>
              <a:ext uri="{FF2B5EF4-FFF2-40B4-BE49-F238E27FC236}">
                <a16:creationId xmlns:a16="http://schemas.microsoft.com/office/drawing/2014/main" id="{D40A53F6-282A-4733-8400-AE5B2FCD9E05}"/>
              </a:ext>
            </a:extLst>
          </p:cNvPr>
          <p:cNvSpPr txBox="1"/>
          <p:nvPr/>
        </p:nvSpPr>
        <p:spPr>
          <a:xfrm>
            <a:off x="2131570" y="3003798"/>
            <a:ext cx="2152396" cy="1107996"/>
          </a:xfrm>
          <a:prstGeom prst="rect">
            <a:avLst/>
          </a:prstGeom>
          <a:noFill/>
        </p:spPr>
        <p:txBody>
          <a:bodyPr wrap="square" rtlCol="0">
            <a:spAutoFit/>
          </a:bodyPr>
          <a:lstStyle/>
          <a:p>
            <a:pPr algn="ctr"/>
            <a:r>
              <a:rPr lang="en-GB" sz="1100" b="1" dirty="0">
                <a:solidFill>
                  <a:schemeClr val="bg1">
                    <a:lumMod val="50000"/>
                  </a:schemeClr>
                </a:solidFill>
              </a:rPr>
              <a:t>A selection of the submissions will be reviewed against the eight KVI criteria, by a panel made up from representatives across the business.</a:t>
            </a:r>
          </a:p>
        </p:txBody>
      </p:sp>
      <p:sp>
        <p:nvSpPr>
          <p:cNvPr id="36" name="TextBox 35">
            <a:extLst>
              <a:ext uri="{FF2B5EF4-FFF2-40B4-BE49-F238E27FC236}">
                <a16:creationId xmlns:a16="http://schemas.microsoft.com/office/drawing/2014/main" id="{82518612-BA2F-4F91-9DEA-DE7A23096B6E}"/>
              </a:ext>
            </a:extLst>
          </p:cNvPr>
          <p:cNvSpPr txBox="1"/>
          <p:nvPr/>
        </p:nvSpPr>
        <p:spPr>
          <a:xfrm>
            <a:off x="4283966" y="3010762"/>
            <a:ext cx="2232242" cy="1277273"/>
          </a:xfrm>
          <a:prstGeom prst="rect">
            <a:avLst/>
          </a:prstGeom>
          <a:noFill/>
        </p:spPr>
        <p:txBody>
          <a:bodyPr wrap="square" rtlCol="0">
            <a:spAutoFit/>
          </a:bodyPr>
          <a:lstStyle/>
          <a:p>
            <a:pPr algn="ctr"/>
            <a:r>
              <a:rPr lang="en-GB" sz="1100" b="1" dirty="0">
                <a:solidFill>
                  <a:schemeClr val="bg1">
                    <a:lumMod val="50000"/>
                  </a:schemeClr>
                </a:solidFill>
              </a:rPr>
              <a:t>The KVI criteria will be used to formulate a set of improvement opportunities for each communication reviewed.  Examples of best practice from the reviews, will be shared with the business.</a:t>
            </a:r>
          </a:p>
        </p:txBody>
      </p:sp>
      <p:sp>
        <p:nvSpPr>
          <p:cNvPr id="37" name="TextBox 36">
            <a:extLst>
              <a:ext uri="{FF2B5EF4-FFF2-40B4-BE49-F238E27FC236}">
                <a16:creationId xmlns:a16="http://schemas.microsoft.com/office/drawing/2014/main" id="{D131C550-ACDC-4C34-BDBB-A3C0E246FA8C}"/>
              </a:ext>
            </a:extLst>
          </p:cNvPr>
          <p:cNvSpPr txBox="1"/>
          <p:nvPr/>
        </p:nvSpPr>
        <p:spPr>
          <a:xfrm>
            <a:off x="6516208" y="3016045"/>
            <a:ext cx="2232241" cy="769441"/>
          </a:xfrm>
          <a:prstGeom prst="rect">
            <a:avLst/>
          </a:prstGeom>
          <a:noFill/>
        </p:spPr>
        <p:txBody>
          <a:bodyPr wrap="square" rtlCol="0">
            <a:spAutoFit/>
          </a:bodyPr>
          <a:lstStyle/>
          <a:p>
            <a:pPr algn="ctr"/>
            <a:r>
              <a:rPr lang="en-GB" sz="1100" b="1" dirty="0">
                <a:solidFill>
                  <a:schemeClr val="bg1">
                    <a:lumMod val="50000"/>
                  </a:schemeClr>
                </a:solidFill>
              </a:rPr>
              <a:t>Where needed the Communications Team will provide teams and individuals with training.</a:t>
            </a:r>
          </a:p>
        </p:txBody>
      </p:sp>
      <p:grpSp>
        <p:nvGrpSpPr>
          <p:cNvPr id="6" name="Group 5">
            <a:extLst>
              <a:ext uri="{FF2B5EF4-FFF2-40B4-BE49-F238E27FC236}">
                <a16:creationId xmlns:a16="http://schemas.microsoft.com/office/drawing/2014/main" id="{0319929B-D2C5-41AB-A240-4504557C17D0}"/>
              </a:ext>
            </a:extLst>
          </p:cNvPr>
          <p:cNvGrpSpPr/>
          <p:nvPr/>
        </p:nvGrpSpPr>
        <p:grpSpPr>
          <a:xfrm>
            <a:off x="179512" y="761058"/>
            <a:ext cx="2276893" cy="2163768"/>
            <a:chOff x="179512" y="761058"/>
            <a:chExt cx="2276893" cy="2163768"/>
          </a:xfrm>
        </p:grpSpPr>
        <p:sp>
          <p:nvSpPr>
            <p:cNvPr id="10" name="Arrow: Pentagon 9">
              <a:extLst>
                <a:ext uri="{FF2B5EF4-FFF2-40B4-BE49-F238E27FC236}">
                  <a16:creationId xmlns:a16="http://schemas.microsoft.com/office/drawing/2014/main" id="{20DE3263-AD4F-46EC-8C75-3ABC2526517A}"/>
                </a:ext>
              </a:extLst>
            </p:cNvPr>
            <p:cNvSpPr/>
            <p:nvPr/>
          </p:nvSpPr>
          <p:spPr>
            <a:xfrm>
              <a:off x="179512" y="2231978"/>
              <a:ext cx="2276893" cy="692848"/>
            </a:xfrm>
            <a:prstGeom prst="homePlate">
              <a:avLst/>
            </a:prstGeom>
            <a:solidFill>
              <a:srgbClr val="40D1F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val 12">
              <a:extLst>
                <a:ext uri="{FF2B5EF4-FFF2-40B4-BE49-F238E27FC236}">
                  <a16:creationId xmlns:a16="http://schemas.microsoft.com/office/drawing/2014/main" id="{DAF277E2-5682-4091-9134-60D2C76A9D59}"/>
                </a:ext>
              </a:extLst>
            </p:cNvPr>
            <p:cNvSpPr/>
            <p:nvPr/>
          </p:nvSpPr>
          <p:spPr>
            <a:xfrm>
              <a:off x="246480" y="761058"/>
              <a:ext cx="1741153" cy="1748059"/>
            </a:xfrm>
            <a:prstGeom prst="ellipse">
              <a:avLst/>
            </a:prstGeom>
            <a:solidFill>
              <a:srgbClr val="40D1F5"/>
            </a:solidFill>
            <a:ln w="889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t>Submission</a:t>
              </a:r>
            </a:p>
          </p:txBody>
        </p:sp>
        <p:sp>
          <p:nvSpPr>
            <p:cNvPr id="22" name="Oval 21">
              <a:extLst>
                <a:ext uri="{FF2B5EF4-FFF2-40B4-BE49-F238E27FC236}">
                  <a16:creationId xmlns:a16="http://schemas.microsoft.com/office/drawing/2014/main" id="{D9ED6A4D-5699-423B-85F4-DF535EDE8B97}"/>
                </a:ext>
              </a:extLst>
            </p:cNvPr>
            <p:cNvSpPr/>
            <p:nvPr/>
          </p:nvSpPr>
          <p:spPr>
            <a:xfrm>
              <a:off x="1403648" y="1923678"/>
              <a:ext cx="736385" cy="737839"/>
            </a:xfrm>
            <a:prstGeom prst="ellipse">
              <a:avLst/>
            </a:prstGeom>
            <a:solidFill>
              <a:srgbClr val="40D1F5"/>
            </a:solidFill>
            <a:ln w="889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t>1</a:t>
              </a:r>
            </a:p>
          </p:txBody>
        </p:sp>
      </p:grpSp>
      <p:grpSp>
        <p:nvGrpSpPr>
          <p:cNvPr id="5" name="Group 4">
            <a:extLst>
              <a:ext uri="{FF2B5EF4-FFF2-40B4-BE49-F238E27FC236}">
                <a16:creationId xmlns:a16="http://schemas.microsoft.com/office/drawing/2014/main" id="{D982F0A8-4795-4A8F-A47F-FE77CF09FE65}"/>
              </a:ext>
            </a:extLst>
          </p:cNvPr>
          <p:cNvGrpSpPr/>
          <p:nvPr/>
        </p:nvGrpSpPr>
        <p:grpSpPr>
          <a:xfrm>
            <a:off x="2255503" y="761058"/>
            <a:ext cx="2410828" cy="2163768"/>
            <a:chOff x="2255503" y="761058"/>
            <a:chExt cx="2410828" cy="2163768"/>
          </a:xfrm>
        </p:grpSpPr>
        <p:sp>
          <p:nvSpPr>
            <p:cNvPr id="14" name="Arrow: Chevron 13">
              <a:extLst>
                <a:ext uri="{FF2B5EF4-FFF2-40B4-BE49-F238E27FC236}">
                  <a16:creationId xmlns:a16="http://schemas.microsoft.com/office/drawing/2014/main" id="{22AB6389-387C-4864-B85E-4FB600F58B29}"/>
                </a:ext>
              </a:extLst>
            </p:cNvPr>
            <p:cNvSpPr/>
            <p:nvPr/>
          </p:nvSpPr>
          <p:spPr>
            <a:xfrm>
              <a:off x="2255503" y="2251758"/>
              <a:ext cx="2410828" cy="673068"/>
            </a:xfrm>
            <a:prstGeom prst="chevron">
              <a:avLst/>
            </a:prstGeom>
            <a:solidFill>
              <a:srgbClr val="FCBC5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6" name="Oval 15">
              <a:extLst>
                <a:ext uri="{FF2B5EF4-FFF2-40B4-BE49-F238E27FC236}">
                  <a16:creationId xmlns:a16="http://schemas.microsoft.com/office/drawing/2014/main" id="{FEAD9222-56E7-4856-9C8A-5EF0243E62F1}"/>
                </a:ext>
              </a:extLst>
            </p:cNvPr>
            <p:cNvSpPr/>
            <p:nvPr/>
          </p:nvSpPr>
          <p:spPr>
            <a:xfrm>
              <a:off x="2456406" y="761058"/>
              <a:ext cx="1741153" cy="1748059"/>
            </a:xfrm>
            <a:prstGeom prst="ellipse">
              <a:avLst/>
            </a:prstGeom>
            <a:solidFill>
              <a:srgbClr val="FCBC55"/>
            </a:solidFill>
            <a:ln w="889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t>Review</a:t>
              </a:r>
            </a:p>
          </p:txBody>
        </p:sp>
        <p:sp>
          <p:nvSpPr>
            <p:cNvPr id="29" name="Oval 28">
              <a:extLst>
                <a:ext uri="{FF2B5EF4-FFF2-40B4-BE49-F238E27FC236}">
                  <a16:creationId xmlns:a16="http://schemas.microsoft.com/office/drawing/2014/main" id="{884B7365-E7AC-44AD-BAB1-599867BAC19A}"/>
                </a:ext>
              </a:extLst>
            </p:cNvPr>
            <p:cNvSpPr/>
            <p:nvPr/>
          </p:nvSpPr>
          <p:spPr>
            <a:xfrm>
              <a:off x="3691599" y="1923678"/>
              <a:ext cx="736385" cy="737839"/>
            </a:xfrm>
            <a:prstGeom prst="ellipse">
              <a:avLst/>
            </a:prstGeom>
            <a:solidFill>
              <a:srgbClr val="FCBC55"/>
            </a:solidFill>
            <a:ln w="889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1200" b="1" dirty="0"/>
                <a:t>2</a:t>
              </a:r>
            </a:p>
          </p:txBody>
        </p:sp>
      </p:grpSp>
      <p:grpSp>
        <p:nvGrpSpPr>
          <p:cNvPr id="4" name="Group 3">
            <a:extLst>
              <a:ext uri="{FF2B5EF4-FFF2-40B4-BE49-F238E27FC236}">
                <a16:creationId xmlns:a16="http://schemas.microsoft.com/office/drawing/2014/main" id="{32D88900-963D-48DA-A26B-2DF15B5995AA}"/>
              </a:ext>
            </a:extLst>
          </p:cNvPr>
          <p:cNvGrpSpPr/>
          <p:nvPr/>
        </p:nvGrpSpPr>
        <p:grpSpPr>
          <a:xfrm>
            <a:off x="4465428" y="768022"/>
            <a:ext cx="2410828" cy="2163768"/>
            <a:chOff x="4465428" y="768022"/>
            <a:chExt cx="2410828" cy="2163768"/>
          </a:xfrm>
        </p:grpSpPr>
        <p:sp>
          <p:nvSpPr>
            <p:cNvPr id="17" name="Arrow: Chevron 16">
              <a:extLst>
                <a:ext uri="{FF2B5EF4-FFF2-40B4-BE49-F238E27FC236}">
                  <a16:creationId xmlns:a16="http://schemas.microsoft.com/office/drawing/2014/main" id="{9E2AC72B-684E-48FD-99AC-C6D78DDF826C}"/>
                </a:ext>
              </a:extLst>
            </p:cNvPr>
            <p:cNvSpPr/>
            <p:nvPr/>
          </p:nvSpPr>
          <p:spPr>
            <a:xfrm>
              <a:off x="4465428" y="2258722"/>
              <a:ext cx="2410828" cy="673068"/>
            </a:xfrm>
            <a:prstGeom prst="chevron">
              <a:avLst/>
            </a:prstGeom>
            <a:solidFill>
              <a:srgbClr val="56CF9E"/>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8" name="Oval 17">
              <a:extLst>
                <a:ext uri="{FF2B5EF4-FFF2-40B4-BE49-F238E27FC236}">
                  <a16:creationId xmlns:a16="http://schemas.microsoft.com/office/drawing/2014/main" id="{3CB53799-6323-4AC1-94E9-3A9D5D52FFBE}"/>
                </a:ext>
              </a:extLst>
            </p:cNvPr>
            <p:cNvSpPr/>
            <p:nvPr/>
          </p:nvSpPr>
          <p:spPr>
            <a:xfrm>
              <a:off x="4666331" y="768022"/>
              <a:ext cx="1741153" cy="1748059"/>
            </a:xfrm>
            <a:prstGeom prst="ellipse">
              <a:avLst/>
            </a:prstGeom>
            <a:solidFill>
              <a:srgbClr val="56CF9E"/>
            </a:solidFill>
            <a:ln w="889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1400" b="1" dirty="0"/>
                <a:t>Feedback</a:t>
              </a:r>
            </a:p>
          </p:txBody>
        </p:sp>
        <p:sp>
          <p:nvSpPr>
            <p:cNvPr id="30" name="Oval 29">
              <a:extLst>
                <a:ext uri="{FF2B5EF4-FFF2-40B4-BE49-F238E27FC236}">
                  <a16:creationId xmlns:a16="http://schemas.microsoft.com/office/drawing/2014/main" id="{939AC66E-39E4-40C4-B203-8C9040416E20}"/>
                </a:ext>
              </a:extLst>
            </p:cNvPr>
            <p:cNvSpPr/>
            <p:nvPr/>
          </p:nvSpPr>
          <p:spPr>
            <a:xfrm>
              <a:off x="5868144" y="1923678"/>
              <a:ext cx="736385" cy="737839"/>
            </a:xfrm>
            <a:prstGeom prst="ellipse">
              <a:avLst/>
            </a:prstGeom>
            <a:solidFill>
              <a:srgbClr val="56CF9E"/>
            </a:solidFill>
            <a:ln w="889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1200" b="1" dirty="0"/>
                <a:t>3</a:t>
              </a:r>
            </a:p>
          </p:txBody>
        </p:sp>
      </p:grpSp>
      <p:grpSp>
        <p:nvGrpSpPr>
          <p:cNvPr id="3" name="Group 2">
            <a:extLst>
              <a:ext uri="{FF2B5EF4-FFF2-40B4-BE49-F238E27FC236}">
                <a16:creationId xmlns:a16="http://schemas.microsoft.com/office/drawing/2014/main" id="{D668A144-D41F-4919-A67F-5C92BF0DFD9E}"/>
              </a:ext>
            </a:extLst>
          </p:cNvPr>
          <p:cNvGrpSpPr/>
          <p:nvPr/>
        </p:nvGrpSpPr>
        <p:grpSpPr>
          <a:xfrm>
            <a:off x="6675353" y="768022"/>
            <a:ext cx="2410828" cy="2163768"/>
            <a:chOff x="6675353" y="768022"/>
            <a:chExt cx="2410828" cy="2163768"/>
          </a:xfrm>
        </p:grpSpPr>
        <p:sp>
          <p:nvSpPr>
            <p:cNvPr id="20" name="Arrow: Chevron 19">
              <a:extLst>
                <a:ext uri="{FF2B5EF4-FFF2-40B4-BE49-F238E27FC236}">
                  <a16:creationId xmlns:a16="http://schemas.microsoft.com/office/drawing/2014/main" id="{DD85D91F-C1F3-4925-ABD7-98C80D59A132}"/>
                </a:ext>
              </a:extLst>
            </p:cNvPr>
            <p:cNvSpPr/>
            <p:nvPr/>
          </p:nvSpPr>
          <p:spPr>
            <a:xfrm>
              <a:off x="6675353" y="2258722"/>
              <a:ext cx="2410828" cy="673068"/>
            </a:xfrm>
            <a:prstGeom prst="chevron">
              <a:avLst/>
            </a:prstGeom>
            <a:solidFill>
              <a:srgbClr val="6440A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1" name="Oval 20">
              <a:extLst>
                <a:ext uri="{FF2B5EF4-FFF2-40B4-BE49-F238E27FC236}">
                  <a16:creationId xmlns:a16="http://schemas.microsoft.com/office/drawing/2014/main" id="{87DFF4E0-DF35-41D5-9227-85B329A2E002}"/>
                </a:ext>
              </a:extLst>
            </p:cNvPr>
            <p:cNvSpPr/>
            <p:nvPr/>
          </p:nvSpPr>
          <p:spPr>
            <a:xfrm>
              <a:off x="6876256" y="768022"/>
              <a:ext cx="1741153" cy="1748059"/>
            </a:xfrm>
            <a:prstGeom prst="ellipse">
              <a:avLst/>
            </a:prstGeom>
            <a:solidFill>
              <a:srgbClr val="6440A3"/>
            </a:solidFill>
            <a:ln w="889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t>Training</a:t>
              </a:r>
            </a:p>
          </p:txBody>
        </p:sp>
        <p:sp>
          <p:nvSpPr>
            <p:cNvPr id="31" name="Oval 30">
              <a:extLst>
                <a:ext uri="{FF2B5EF4-FFF2-40B4-BE49-F238E27FC236}">
                  <a16:creationId xmlns:a16="http://schemas.microsoft.com/office/drawing/2014/main" id="{6C11267B-F275-492F-8646-74EE990BB7E2}"/>
                </a:ext>
              </a:extLst>
            </p:cNvPr>
            <p:cNvSpPr/>
            <p:nvPr/>
          </p:nvSpPr>
          <p:spPr>
            <a:xfrm>
              <a:off x="8156095" y="1923678"/>
              <a:ext cx="736385" cy="737839"/>
            </a:xfrm>
            <a:prstGeom prst="ellipse">
              <a:avLst/>
            </a:prstGeom>
            <a:solidFill>
              <a:srgbClr val="6440A3"/>
            </a:solidFill>
            <a:ln w="889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1200" b="1" dirty="0"/>
                <a:t>4</a:t>
              </a:r>
            </a:p>
          </p:txBody>
        </p:sp>
      </p:grpSp>
      <p:sp>
        <p:nvSpPr>
          <p:cNvPr id="32" name="TextBox 31">
            <a:extLst>
              <a:ext uri="{FF2B5EF4-FFF2-40B4-BE49-F238E27FC236}">
                <a16:creationId xmlns:a16="http://schemas.microsoft.com/office/drawing/2014/main" id="{B221F691-6913-46C2-969C-2B76953326FB}"/>
              </a:ext>
            </a:extLst>
          </p:cNvPr>
          <p:cNvSpPr txBox="1"/>
          <p:nvPr/>
        </p:nvSpPr>
        <p:spPr>
          <a:xfrm>
            <a:off x="179511" y="4650690"/>
            <a:ext cx="8637200" cy="369332"/>
          </a:xfrm>
          <a:prstGeom prst="rect">
            <a:avLst/>
          </a:prstGeom>
          <a:noFill/>
        </p:spPr>
        <p:txBody>
          <a:bodyPr wrap="square" rtlCol="0">
            <a:spAutoFit/>
          </a:bodyPr>
          <a:lstStyle/>
          <a:p>
            <a:pPr algn="ctr"/>
            <a:r>
              <a:rPr lang="en-GB" sz="900" b="1" i="1" dirty="0">
                <a:solidFill>
                  <a:schemeClr val="bg1">
                    <a:lumMod val="50000"/>
                  </a:schemeClr>
                </a:solidFill>
              </a:rPr>
              <a:t>*</a:t>
            </a:r>
            <a:r>
              <a:rPr lang="en-GB" sz="900" b="1" dirty="0">
                <a:solidFill>
                  <a:schemeClr val="bg1">
                    <a:lumMod val="50000"/>
                  </a:schemeClr>
                </a:solidFill>
              </a:rPr>
              <a:t> </a:t>
            </a:r>
            <a:r>
              <a:rPr lang="en-GB" sz="900" b="1" dirty="0" err="1">
                <a:solidFill>
                  <a:schemeClr val="bg1">
                    <a:lumMod val="50000"/>
                  </a:schemeClr>
                </a:solidFill>
              </a:rPr>
              <a:t>CoMC</a:t>
            </a:r>
            <a:r>
              <a:rPr lang="en-GB" sz="900" b="1" dirty="0">
                <a:solidFill>
                  <a:schemeClr val="bg1">
                    <a:lumMod val="50000"/>
                  </a:schemeClr>
                </a:solidFill>
              </a:rPr>
              <a:t> members will validate scores and feedback</a:t>
            </a:r>
          </a:p>
          <a:p>
            <a:pPr algn="ctr"/>
            <a:r>
              <a:rPr lang="en-GB" sz="900" b="1" i="1" dirty="0">
                <a:solidFill>
                  <a:schemeClr val="bg1">
                    <a:lumMod val="50000"/>
                  </a:schemeClr>
                </a:solidFill>
              </a:rPr>
              <a:t>* The KVI review will not include communication campaigns led by the Communications Team.</a:t>
            </a:r>
          </a:p>
        </p:txBody>
      </p:sp>
    </p:spTree>
    <p:extLst>
      <p:ext uri="{BB962C8B-B14F-4D97-AF65-F5344CB8AC3E}">
        <p14:creationId xmlns:p14="http://schemas.microsoft.com/office/powerpoint/2010/main" val="9156904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642173-5A9A-485D-BE5D-C1C99B565A1C}"/>
              </a:ext>
            </a:extLst>
          </p:cNvPr>
          <p:cNvSpPr>
            <a:spLocks noGrp="1"/>
          </p:cNvSpPr>
          <p:nvPr>
            <p:ph type="title"/>
          </p:nvPr>
        </p:nvSpPr>
        <p:spPr>
          <a:xfrm>
            <a:off x="457200" y="123478"/>
            <a:ext cx="8229600" cy="637580"/>
          </a:xfrm>
        </p:spPr>
        <p:txBody>
          <a:bodyPr/>
          <a:lstStyle/>
          <a:p>
            <a:r>
              <a:rPr lang="en-GB" dirty="0"/>
              <a:t>KVI criteria</a:t>
            </a:r>
          </a:p>
        </p:txBody>
      </p:sp>
      <p:sp>
        <p:nvSpPr>
          <p:cNvPr id="20" name="TextBox 19">
            <a:extLst>
              <a:ext uri="{FF2B5EF4-FFF2-40B4-BE49-F238E27FC236}">
                <a16:creationId xmlns:a16="http://schemas.microsoft.com/office/drawing/2014/main" id="{BF6806C5-9573-47B5-9809-77FD065DF090}"/>
              </a:ext>
            </a:extLst>
          </p:cNvPr>
          <p:cNvSpPr txBox="1"/>
          <p:nvPr/>
        </p:nvSpPr>
        <p:spPr>
          <a:xfrm>
            <a:off x="183272" y="726059"/>
            <a:ext cx="8637200" cy="523220"/>
          </a:xfrm>
          <a:prstGeom prst="rect">
            <a:avLst/>
          </a:prstGeom>
          <a:noFill/>
        </p:spPr>
        <p:txBody>
          <a:bodyPr wrap="square" rtlCol="0">
            <a:spAutoFit/>
          </a:bodyPr>
          <a:lstStyle/>
          <a:p>
            <a:pPr algn="ctr"/>
            <a:r>
              <a:rPr lang="en-GB" sz="1400" b="1" dirty="0">
                <a:solidFill>
                  <a:schemeClr val="bg1">
                    <a:lumMod val="50000"/>
                  </a:schemeClr>
                </a:solidFill>
              </a:rPr>
              <a:t>The KVI criteria are based on our </a:t>
            </a:r>
            <a:r>
              <a:rPr lang="en-GB" sz="1400" b="1" dirty="0">
                <a:solidFill>
                  <a:schemeClr val="bg1">
                    <a:lumMod val="50000"/>
                  </a:schemeClr>
                </a:solidFill>
                <a:hlinkClick r:id="rId3"/>
              </a:rPr>
              <a:t>best practice guidelines</a:t>
            </a:r>
            <a:r>
              <a:rPr lang="en-GB" sz="1400" b="1" dirty="0">
                <a:solidFill>
                  <a:schemeClr val="bg1">
                    <a:lumMod val="50000"/>
                  </a:schemeClr>
                </a:solidFill>
              </a:rPr>
              <a:t> for creating customer </a:t>
            </a:r>
            <a:r>
              <a:rPr lang="en-US" sz="1400" b="1" dirty="0">
                <a:solidFill>
                  <a:schemeClr val="bg1">
                    <a:lumMod val="50000"/>
                  </a:schemeClr>
                </a:solidFill>
              </a:rPr>
              <a:t>emails that are clear, consistent and reliable.  Each communication reviewed can score a maximum of ten points.</a:t>
            </a:r>
            <a:endParaRPr lang="en-GB" sz="1400" b="1" dirty="0">
              <a:solidFill>
                <a:schemeClr val="bg1">
                  <a:lumMod val="50000"/>
                </a:schemeClr>
              </a:solidFill>
            </a:endParaRPr>
          </a:p>
        </p:txBody>
      </p:sp>
      <p:sp>
        <p:nvSpPr>
          <p:cNvPr id="35" name="TextBox 34">
            <a:extLst>
              <a:ext uri="{FF2B5EF4-FFF2-40B4-BE49-F238E27FC236}">
                <a16:creationId xmlns:a16="http://schemas.microsoft.com/office/drawing/2014/main" id="{9891312B-5999-4A09-9253-10B0C3B07E22}"/>
              </a:ext>
            </a:extLst>
          </p:cNvPr>
          <p:cNvSpPr txBox="1"/>
          <p:nvPr/>
        </p:nvSpPr>
        <p:spPr>
          <a:xfrm>
            <a:off x="522104" y="2338027"/>
            <a:ext cx="3203390" cy="338554"/>
          </a:xfrm>
          <a:prstGeom prst="rect">
            <a:avLst/>
          </a:prstGeom>
          <a:noFill/>
        </p:spPr>
        <p:txBody>
          <a:bodyPr wrap="square" rtlCol="0">
            <a:spAutoFit/>
          </a:bodyPr>
          <a:lstStyle/>
          <a:p>
            <a:pPr algn="ctr"/>
            <a:endParaRPr lang="en-US" sz="1600" dirty="0"/>
          </a:p>
        </p:txBody>
      </p:sp>
      <p:sp>
        <p:nvSpPr>
          <p:cNvPr id="36" name="Right Bracket 35">
            <a:extLst>
              <a:ext uri="{FF2B5EF4-FFF2-40B4-BE49-F238E27FC236}">
                <a16:creationId xmlns:a16="http://schemas.microsoft.com/office/drawing/2014/main" id="{326394C3-F480-4B3D-B54F-41C21C8CB0AE}"/>
              </a:ext>
            </a:extLst>
          </p:cNvPr>
          <p:cNvSpPr/>
          <p:nvPr/>
        </p:nvSpPr>
        <p:spPr>
          <a:xfrm rot="5400000">
            <a:off x="2065961" y="1030002"/>
            <a:ext cx="195014" cy="3657952"/>
          </a:xfrm>
          <a:prstGeom prst="rightBracket">
            <a:avLst/>
          </a:prstGeom>
          <a:ln w="63500">
            <a:solidFill>
              <a:srgbClr val="56CF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2400"/>
          </a:p>
        </p:txBody>
      </p:sp>
      <p:sp>
        <p:nvSpPr>
          <p:cNvPr id="37" name="Right Bracket 36">
            <a:extLst>
              <a:ext uri="{FF2B5EF4-FFF2-40B4-BE49-F238E27FC236}">
                <a16:creationId xmlns:a16="http://schemas.microsoft.com/office/drawing/2014/main" id="{555D17B7-7F48-4C41-A29B-B295FF74B5DC}"/>
              </a:ext>
            </a:extLst>
          </p:cNvPr>
          <p:cNvSpPr/>
          <p:nvPr/>
        </p:nvSpPr>
        <p:spPr>
          <a:xfrm rot="16200000">
            <a:off x="2065961" y="606557"/>
            <a:ext cx="195014" cy="3657952"/>
          </a:xfrm>
          <a:prstGeom prst="rightBracket">
            <a:avLst/>
          </a:prstGeom>
          <a:ln w="63500">
            <a:solidFill>
              <a:srgbClr val="56CF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2400"/>
          </a:p>
        </p:txBody>
      </p:sp>
      <p:sp>
        <p:nvSpPr>
          <p:cNvPr id="38" name="TextBox 37">
            <a:extLst>
              <a:ext uri="{FF2B5EF4-FFF2-40B4-BE49-F238E27FC236}">
                <a16:creationId xmlns:a16="http://schemas.microsoft.com/office/drawing/2014/main" id="{C8E57D71-35F5-4566-81DA-90288253B33F}"/>
              </a:ext>
            </a:extLst>
          </p:cNvPr>
          <p:cNvSpPr txBox="1"/>
          <p:nvPr/>
        </p:nvSpPr>
        <p:spPr>
          <a:xfrm>
            <a:off x="551840" y="2390870"/>
            <a:ext cx="3203390" cy="523220"/>
          </a:xfrm>
          <a:prstGeom prst="rect">
            <a:avLst/>
          </a:prstGeom>
          <a:noFill/>
        </p:spPr>
        <p:txBody>
          <a:bodyPr wrap="square" rtlCol="0">
            <a:spAutoFit/>
          </a:bodyPr>
          <a:lstStyle/>
          <a:p>
            <a:pPr algn="ctr"/>
            <a:r>
              <a:rPr lang="en-US" sz="1400" b="1" dirty="0">
                <a:solidFill>
                  <a:schemeClr val="tx1">
                    <a:lumMod val="50000"/>
                    <a:lumOff val="50000"/>
                  </a:schemeClr>
                </a:solidFill>
              </a:rPr>
              <a:t>Does the communication have a suitable email title?</a:t>
            </a:r>
          </a:p>
        </p:txBody>
      </p:sp>
      <p:sp>
        <p:nvSpPr>
          <p:cNvPr id="43" name="TextBox 42">
            <a:extLst>
              <a:ext uri="{FF2B5EF4-FFF2-40B4-BE49-F238E27FC236}">
                <a16:creationId xmlns:a16="http://schemas.microsoft.com/office/drawing/2014/main" id="{3D597C24-B350-415D-9054-6E9C1D2CA812}"/>
              </a:ext>
            </a:extLst>
          </p:cNvPr>
          <p:cNvSpPr txBox="1"/>
          <p:nvPr/>
        </p:nvSpPr>
        <p:spPr>
          <a:xfrm>
            <a:off x="511140" y="4037436"/>
            <a:ext cx="3203390" cy="338554"/>
          </a:xfrm>
          <a:prstGeom prst="rect">
            <a:avLst/>
          </a:prstGeom>
          <a:noFill/>
        </p:spPr>
        <p:txBody>
          <a:bodyPr wrap="square" rtlCol="0">
            <a:spAutoFit/>
          </a:bodyPr>
          <a:lstStyle/>
          <a:p>
            <a:pPr algn="ctr"/>
            <a:endParaRPr lang="en-US" sz="1600" dirty="0"/>
          </a:p>
        </p:txBody>
      </p:sp>
      <p:sp>
        <p:nvSpPr>
          <p:cNvPr id="44" name="Right Bracket 43">
            <a:extLst>
              <a:ext uri="{FF2B5EF4-FFF2-40B4-BE49-F238E27FC236}">
                <a16:creationId xmlns:a16="http://schemas.microsoft.com/office/drawing/2014/main" id="{FE8CF256-5100-4C6F-9EC3-234C5AA44C7B}"/>
              </a:ext>
            </a:extLst>
          </p:cNvPr>
          <p:cNvSpPr/>
          <p:nvPr/>
        </p:nvSpPr>
        <p:spPr>
          <a:xfrm rot="5400000">
            <a:off x="2054997" y="2729411"/>
            <a:ext cx="195014" cy="3657952"/>
          </a:xfrm>
          <a:prstGeom prst="rightBracket">
            <a:avLst/>
          </a:prstGeom>
          <a:ln w="63500">
            <a:solidFill>
              <a:srgbClr val="6440A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2400"/>
          </a:p>
        </p:txBody>
      </p:sp>
      <p:sp>
        <p:nvSpPr>
          <p:cNvPr id="45" name="Right Bracket 44">
            <a:extLst>
              <a:ext uri="{FF2B5EF4-FFF2-40B4-BE49-F238E27FC236}">
                <a16:creationId xmlns:a16="http://schemas.microsoft.com/office/drawing/2014/main" id="{C1EB7990-8D65-46CA-83A0-FA9B6C7585EB}"/>
              </a:ext>
            </a:extLst>
          </p:cNvPr>
          <p:cNvSpPr/>
          <p:nvPr/>
        </p:nvSpPr>
        <p:spPr>
          <a:xfrm rot="16200000">
            <a:off x="2054997" y="2305966"/>
            <a:ext cx="195014" cy="3657952"/>
          </a:xfrm>
          <a:prstGeom prst="rightBracket">
            <a:avLst/>
          </a:prstGeom>
          <a:ln w="63500">
            <a:solidFill>
              <a:srgbClr val="6440A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2400"/>
          </a:p>
        </p:txBody>
      </p:sp>
      <p:sp>
        <p:nvSpPr>
          <p:cNvPr id="46" name="TextBox 45">
            <a:extLst>
              <a:ext uri="{FF2B5EF4-FFF2-40B4-BE49-F238E27FC236}">
                <a16:creationId xmlns:a16="http://schemas.microsoft.com/office/drawing/2014/main" id="{AC35DE5C-3F4F-45B8-87AA-091022D86D28}"/>
              </a:ext>
            </a:extLst>
          </p:cNvPr>
          <p:cNvSpPr txBox="1"/>
          <p:nvPr/>
        </p:nvSpPr>
        <p:spPr>
          <a:xfrm>
            <a:off x="540876" y="4090279"/>
            <a:ext cx="3203390" cy="523220"/>
          </a:xfrm>
          <a:prstGeom prst="rect">
            <a:avLst/>
          </a:prstGeom>
          <a:noFill/>
        </p:spPr>
        <p:txBody>
          <a:bodyPr wrap="square" rtlCol="0">
            <a:spAutoFit/>
          </a:bodyPr>
          <a:lstStyle/>
          <a:p>
            <a:pPr algn="ctr"/>
            <a:r>
              <a:rPr lang="en-US" sz="1400" b="1" dirty="0">
                <a:solidFill>
                  <a:schemeClr val="tx1">
                    <a:lumMod val="50000"/>
                    <a:lumOff val="50000"/>
                  </a:schemeClr>
                </a:solidFill>
              </a:rPr>
              <a:t>Is it clear who the communication has been sent to?</a:t>
            </a:r>
          </a:p>
        </p:txBody>
      </p:sp>
      <p:sp>
        <p:nvSpPr>
          <p:cNvPr id="47" name="TextBox 46">
            <a:extLst>
              <a:ext uri="{FF2B5EF4-FFF2-40B4-BE49-F238E27FC236}">
                <a16:creationId xmlns:a16="http://schemas.microsoft.com/office/drawing/2014/main" id="{0B2E36E4-F3FF-4ADC-9E41-0DAB203528E4}"/>
              </a:ext>
            </a:extLst>
          </p:cNvPr>
          <p:cNvSpPr txBox="1"/>
          <p:nvPr/>
        </p:nvSpPr>
        <p:spPr>
          <a:xfrm>
            <a:off x="522104" y="1491633"/>
            <a:ext cx="3203390" cy="338554"/>
          </a:xfrm>
          <a:prstGeom prst="rect">
            <a:avLst/>
          </a:prstGeom>
          <a:noFill/>
        </p:spPr>
        <p:txBody>
          <a:bodyPr wrap="square" rtlCol="0">
            <a:spAutoFit/>
          </a:bodyPr>
          <a:lstStyle/>
          <a:p>
            <a:pPr algn="ctr"/>
            <a:endParaRPr lang="en-US" sz="1600" dirty="0"/>
          </a:p>
        </p:txBody>
      </p:sp>
      <p:sp>
        <p:nvSpPr>
          <p:cNvPr id="48" name="Right Bracket 47">
            <a:extLst>
              <a:ext uri="{FF2B5EF4-FFF2-40B4-BE49-F238E27FC236}">
                <a16:creationId xmlns:a16="http://schemas.microsoft.com/office/drawing/2014/main" id="{4BBF0892-8A86-42DA-B283-5DDB0BF16FD1}"/>
              </a:ext>
            </a:extLst>
          </p:cNvPr>
          <p:cNvSpPr/>
          <p:nvPr/>
        </p:nvSpPr>
        <p:spPr>
          <a:xfrm rot="5400000">
            <a:off x="2065961" y="183608"/>
            <a:ext cx="195014" cy="3657952"/>
          </a:xfrm>
          <a:prstGeom prst="rightBracket">
            <a:avLst/>
          </a:prstGeom>
          <a:ln w="63500">
            <a:solidFill>
              <a:srgbClr val="40D1F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2400"/>
          </a:p>
        </p:txBody>
      </p:sp>
      <p:sp>
        <p:nvSpPr>
          <p:cNvPr id="49" name="Right Bracket 48">
            <a:extLst>
              <a:ext uri="{FF2B5EF4-FFF2-40B4-BE49-F238E27FC236}">
                <a16:creationId xmlns:a16="http://schemas.microsoft.com/office/drawing/2014/main" id="{CA938551-BE49-45E9-9CF2-3ABA228A9F30}"/>
              </a:ext>
            </a:extLst>
          </p:cNvPr>
          <p:cNvSpPr/>
          <p:nvPr/>
        </p:nvSpPr>
        <p:spPr>
          <a:xfrm rot="16200000">
            <a:off x="2065961" y="-239837"/>
            <a:ext cx="195014" cy="3657952"/>
          </a:xfrm>
          <a:prstGeom prst="rightBracket">
            <a:avLst/>
          </a:prstGeom>
          <a:ln w="63500">
            <a:solidFill>
              <a:srgbClr val="40D1F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2400"/>
          </a:p>
        </p:txBody>
      </p:sp>
      <p:sp>
        <p:nvSpPr>
          <p:cNvPr id="50" name="TextBox 49">
            <a:extLst>
              <a:ext uri="{FF2B5EF4-FFF2-40B4-BE49-F238E27FC236}">
                <a16:creationId xmlns:a16="http://schemas.microsoft.com/office/drawing/2014/main" id="{AB40A4BA-6CC4-4CD5-94F6-29DFA3881D3F}"/>
              </a:ext>
            </a:extLst>
          </p:cNvPr>
          <p:cNvSpPr txBox="1"/>
          <p:nvPr/>
        </p:nvSpPr>
        <p:spPr>
          <a:xfrm>
            <a:off x="551840" y="1660720"/>
            <a:ext cx="3203390" cy="307777"/>
          </a:xfrm>
          <a:prstGeom prst="rect">
            <a:avLst/>
          </a:prstGeom>
          <a:noFill/>
        </p:spPr>
        <p:txBody>
          <a:bodyPr wrap="square" rtlCol="0">
            <a:spAutoFit/>
          </a:bodyPr>
          <a:lstStyle/>
          <a:p>
            <a:pPr algn="ctr"/>
            <a:r>
              <a:rPr lang="en-US" sz="1400" b="1" dirty="0">
                <a:solidFill>
                  <a:schemeClr val="tx1">
                    <a:lumMod val="50000"/>
                    <a:lumOff val="50000"/>
                  </a:schemeClr>
                </a:solidFill>
              </a:rPr>
              <a:t>Is the communication templated?</a:t>
            </a:r>
          </a:p>
        </p:txBody>
      </p:sp>
      <p:sp>
        <p:nvSpPr>
          <p:cNvPr id="52" name="TextBox 51">
            <a:extLst>
              <a:ext uri="{FF2B5EF4-FFF2-40B4-BE49-F238E27FC236}">
                <a16:creationId xmlns:a16="http://schemas.microsoft.com/office/drawing/2014/main" id="{A4AEF4CF-7D08-48B6-9F25-3A6D413A66F6}"/>
              </a:ext>
            </a:extLst>
          </p:cNvPr>
          <p:cNvSpPr txBox="1"/>
          <p:nvPr/>
        </p:nvSpPr>
        <p:spPr>
          <a:xfrm>
            <a:off x="4841528" y="1491634"/>
            <a:ext cx="3203390" cy="338554"/>
          </a:xfrm>
          <a:prstGeom prst="rect">
            <a:avLst/>
          </a:prstGeom>
          <a:noFill/>
        </p:spPr>
        <p:txBody>
          <a:bodyPr wrap="square" rtlCol="0">
            <a:spAutoFit/>
          </a:bodyPr>
          <a:lstStyle/>
          <a:p>
            <a:pPr algn="ctr"/>
            <a:endParaRPr lang="en-US" sz="1600" dirty="0"/>
          </a:p>
        </p:txBody>
      </p:sp>
      <p:sp>
        <p:nvSpPr>
          <p:cNvPr id="53" name="Right Bracket 52">
            <a:extLst>
              <a:ext uri="{FF2B5EF4-FFF2-40B4-BE49-F238E27FC236}">
                <a16:creationId xmlns:a16="http://schemas.microsoft.com/office/drawing/2014/main" id="{36886EE1-66B1-4086-9573-6261128B5627}"/>
              </a:ext>
            </a:extLst>
          </p:cNvPr>
          <p:cNvSpPr/>
          <p:nvPr/>
        </p:nvSpPr>
        <p:spPr>
          <a:xfrm rot="5400000">
            <a:off x="6385385" y="183609"/>
            <a:ext cx="195014" cy="3657952"/>
          </a:xfrm>
          <a:prstGeom prst="rightBracket">
            <a:avLst/>
          </a:prstGeom>
          <a:ln w="63500">
            <a:solidFill>
              <a:srgbClr val="4E8AC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2400"/>
          </a:p>
        </p:txBody>
      </p:sp>
      <p:sp>
        <p:nvSpPr>
          <p:cNvPr id="54" name="Right Bracket 53">
            <a:extLst>
              <a:ext uri="{FF2B5EF4-FFF2-40B4-BE49-F238E27FC236}">
                <a16:creationId xmlns:a16="http://schemas.microsoft.com/office/drawing/2014/main" id="{2A5ED662-B80F-439D-8F9C-B489692703D9}"/>
              </a:ext>
            </a:extLst>
          </p:cNvPr>
          <p:cNvSpPr/>
          <p:nvPr/>
        </p:nvSpPr>
        <p:spPr>
          <a:xfrm rot="16200000">
            <a:off x="6385385" y="-239836"/>
            <a:ext cx="195014" cy="3657952"/>
          </a:xfrm>
          <a:prstGeom prst="rightBracket">
            <a:avLst/>
          </a:prstGeom>
          <a:ln w="63500">
            <a:solidFill>
              <a:srgbClr val="4E8AC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2400"/>
          </a:p>
        </p:txBody>
      </p:sp>
      <p:sp>
        <p:nvSpPr>
          <p:cNvPr id="55" name="TextBox 54">
            <a:extLst>
              <a:ext uri="{FF2B5EF4-FFF2-40B4-BE49-F238E27FC236}">
                <a16:creationId xmlns:a16="http://schemas.microsoft.com/office/drawing/2014/main" id="{2AA1D2FD-8A85-48DE-8618-3448470FB246}"/>
              </a:ext>
            </a:extLst>
          </p:cNvPr>
          <p:cNvSpPr txBox="1"/>
          <p:nvPr/>
        </p:nvSpPr>
        <p:spPr>
          <a:xfrm>
            <a:off x="4871264" y="1544477"/>
            <a:ext cx="3203390" cy="523220"/>
          </a:xfrm>
          <a:prstGeom prst="rect">
            <a:avLst/>
          </a:prstGeom>
          <a:noFill/>
        </p:spPr>
        <p:txBody>
          <a:bodyPr wrap="square" rtlCol="0">
            <a:spAutoFit/>
          </a:bodyPr>
          <a:lstStyle/>
          <a:p>
            <a:pPr algn="ctr"/>
            <a:r>
              <a:rPr lang="en-US" sz="1400" b="1" dirty="0">
                <a:solidFill>
                  <a:schemeClr val="bg1">
                    <a:lumMod val="50000"/>
                  </a:schemeClr>
                </a:solidFill>
              </a:rPr>
              <a:t>Has any impact to the customer been included?</a:t>
            </a:r>
          </a:p>
        </p:txBody>
      </p:sp>
      <p:sp>
        <p:nvSpPr>
          <p:cNvPr id="56" name="TextBox 55">
            <a:extLst>
              <a:ext uri="{FF2B5EF4-FFF2-40B4-BE49-F238E27FC236}">
                <a16:creationId xmlns:a16="http://schemas.microsoft.com/office/drawing/2014/main" id="{EE046CCD-456A-4236-A1B0-3DF6FAA775B6}"/>
              </a:ext>
            </a:extLst>
          </p:cNvPr>
          <p:cNvSpPr txBox="1"/>
          <p:nvPr/>
        </p:nvSpPr>
        <p:spPr>
          <a:xfrm>
            <a:off x="4841528" y="2357688"/>
            <a:ext cx="3203390" cy="338554"/>
          </a:xfrm>
          <a:prstGeom prst="rect">
            <a:avLst/>
          </a:prstGeom>
          <a:noFill/>
        </p:spPr>
        <p:txBody>
          <a:bodyPr wrap="square" rtlCol="0">
            <a:spAutoFit/>
          </a:bodyPr>
          <a:lstStyle/>
          <a:p>
            <a:pPr algn="ctr"/>
            <a:endParaRPr lang="en-US" sz="1600" dirty="0"/>
          </a:p>
        </p:txBody>
      </p:sp>
      <p:sp>
        <p:nvSpPr>
          <p:cNvPr id="57" name="Right Bracket 56">
            <a:extLst>
              <a:ext uri="{FF2B5EF4-FFF2-40B4-BE49-F238E27FC236}">
                <a16:creationId xmlns:a16="http://schemas.microsoft.com/office/drawing/2014/main" id="{9406A2AB-7B27-41CC-981B-A8FD3878CD5C}"/>
              </a:ext>
            </a:extLst>
          </p:cNvPr>
          <p:cNvSpPr/>
          <p:nvPr/>
        </p:nvSpPr>
        <p:spPr>
          <a:xfrm rot="5400000">
            <a:off x="6385385" y="1049663"/>
            <a:ext cx="195014" cy="3657952"/>
          </a:xfrm>
          <a:prstGeom prst="rightBracket">
            <a:avLst/>
          </a:prstGeom>
          <a:ln w="63500">
            <a:solidFill>
              <a:srgbClr val="D7573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2400"/>
          </a:p>
        </p:txBody>
      </p:sp>
      <p:sp>
        <p:nvSpPr>
          <p:cNvPr id="58" name="Right Bracket 57">
            <a:extLst>
              <a:ext uri="{FF2B5EF4-FFF2-40B4-BE49-F238E27FC236}">
                <a16:creationId xmlns:a16="http://schemas.microsoft.com/office/drawing/2014/main" id="{E817C514-7E6C-4275-A706-403F2E3AE0E1}"/>
              </a:ext>
            </a:extLst>
          </p:cNvPr>
          <p:cNvSpPr/>
          <p:nvPr/>
        </p:nvSpPr>
        <p:spPr>
          <a:xfrm rot="16200000">
            <a:off x="6385385" y="626218"/>
            <a:ext cx="195014" cy="3657952"/>
          </a:xfrm>
          <a:prstGeom prst="rightBracket">
            <a:avLst/>
          </a:prstGeom>
          <a:ln w="63500">
            <a:solidFill>
              <a:srgbClr val="D7573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2400"/>
          </a:p>
        </p:txBody>
      </p:sp>
      <p:sp>
        <p:nvSpPr>
          <p:cNvPr id="59" name="TextBox 58">
            <a:extLst>
              <a:ext uri="{FF2B5EF4-FFF2-40B4-BE49-F238E27FC236}">
                <a16:creationId xmlns:a16="http://schemas.microsoft.com/office/drawing/2014/main" id="{3C84B5D5-2908-4195-B549-C5A0D7B423C2}"/>
              </a:ext>
            </a:extLst>
          </p:cNvPr>
          <p:cNvSpPr txBox="1"/>
          <p:nvPr/>
        </p:nvSpPr>
        <p:spPr>
          <a:xfrm>
            <a:off x="4871264" y="2410531"/>
            <a:ext cx="3203390" cy="523220"/>
          </a:xfrm>
          <a:prstGeom prst="rect">
            <a:avLst/>
          </a:prstGeom>
          <a:noFill/>
        </p:spPr>
        <p:txBody>
          <a:bodyPr wrap="square" rtlCol="0">
            <a:spAutoFit/>
          </a:bodyPr>
          <a:lstStyle/>
          <a:p>
            <a:pPr algn="ctr"/>
            <a:r>
              <a:rPr lang="en-US" sz="1400" b="1" dirty="0">
                <a:solidFill>
                  <a:schemeClr val="bg1">
                    <a:lumMod val="50000"/>
                  </a:schemeClr>
                </a:solidFill>
              </a:rPr>
              <a:t>Are actions clearly identified with deadlines?</a:t>
            </a:r>
          </a:p>
        </p:txBody>
      </p:sp>
      <p:sp>
        <p:nvSpPr>
          <p:cNvPr id="60" name="TextBox 59">
            <a:extLst>
              <a:ext uri="{FF2B5EF4-FFF2-40B4-BE49-F238E27FC236}">
                <a16:creationId xmlns:a16="http://schemas.microsoft.com/office/drawing/2014/main" id="{13FB8001-E09C-4D84-8144-8D9447FF8B72}"/>
              </a:ext>
            </a:extLst>
          </p:cNvPr>
          <p:cNvSpPr txBox="1"/>
          <p:nvPr/>
        </p:nvSpPr>
        <p:spPr>
          <a:xfrm>
            <a:off x="4863084" y="3204579"/>
            <a:ext cx="3203390" cy="338554"/>
          </a:xfrm>
          <a:prstGeom prst="rect">
            <a:avLst/>
          </a:prstGeom>
          <a:noFill/>
        </p:spPr>
        <p:txBody>
          <a:bodyPr wrap="square" rtlCol="0">
            <a:spAutoFit/>
          </a:bodyPr>
          <a:lstStyle/>
          <a:p>
            <a:pPr algn="ctr"/>
            <a:endParaRPr lang="en-US" sz="1600" dirty="0"/>
          </a:p>
        </p:txBody>
      </p:sp>
      <p:sp>
        <p:nvSpPr>
          <p:cNvPr id="61" name="Right Bracket 60">
            <a:extLst>
              <a:ext uri="{FF2B5EF4-FFF2-40B4-BE49-F238E27FC236}">
                <a16:creationId xmlns:a16="http://schemas.microsoft.com/office/drawing/2014/main" id="{76892A0F-7210-4259-B13F-1390B572177F}"/>
              </a:ext>
            </a:extLst>
          </p:cNvPr>
          <p:cNvSpPr/>
          <p:nvPr/>
        </p:nvSpPr>
        <p:spPr>
          <a:xfrm rot="5400000">
            <a:off x="6406941" y="1896554"/>
            <a:ext cx="195014" cy="3657952"/>
          </a:xfrm>
          <a:prstGeom prst="rightBracket">
            <a:avLst/>
          </a:prstGeom>
          <a:ln w="63500">
            <a:solidFill>
              <a:srgbClr val="84B8D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2400"/>
          </a:p>
        </p:txBody>
      </p:sp>
      <p:sp>
        <p:nvSpPr>
          <p:cNvPr id="62" name="Right Bracket 61">
            <a:extLst>
              <a:ext uri="{FF2B5EF4-FFF2-40B4-BE49-F238E27FC236}">
                <a16:creationId xmlns:a16="http://schemas.microsoft.com/office/drawing/2014/main" id="{67DC0235-0D35-462C-A9F5-4DAB9B46CE2D}"/>
              </a:ext>
            </a:extLst>
          </p:cNvPr>
          <p:cNvSpPr/>
          <p:nvPr/>
        </p:nvSpPr>
        <p:spPr>
          <a:xfrm rot="16200000">
            <a:off x="6406941" y="1473109"/>
            <a:ext cx="195014" cy="3657952"/>
          </a:xfrm>
          <a:prstGeom prst="rightBracket">
            <a:avLst/>
          </a:prstGeom>
          <a:ln w="63500">
            <a:solidFill>
              <a:srgbClr val="84B8D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2400"/>
          </a:p>
        </p:txBody>
      </p:sp>
      <p:sp>
        <p:nvSpPr>
          <p:cNvPr id="63" name="TextBox 62">
            <a:extLst>
              <a:ext uri="{FF2B5EF4-FFF2-40B4-BE49-F238E27FC236}">
                <a16:creationId xmlns:a16="http://schemas.microsoft.com/office/drawing/2014/main" id="{FCE1E834-AF3C-48D6-9E47-28B5D69DC0A5}"/>
              </a:ext>
            </a:extLst>
          </p:cNvPr>
          <p:cNvSpPr txBox="1"/>
          <p:nvPr/>
        </p:nvSpPr>
        <p:spPr>
          <a:xfrm>
            <a:off x="4892820" y="3257422"/>
            <a:ext cx="3203390" cy="523220"/>
          </a:xfrm>
          <a:prstGeom prst="rect">
            <a:avLst/>
          </a:prstGeom>
          <a:noFill/>
        </p:spPr>
        <p:txBody>
          <a:bodyPr wrap="square" rtlCol="0">
            <a:spAutoFit/>
          </a:bodyPr>
          <a:lstStyle/>
          <a:p>
            <a:pPr algn="ctr"/>
            <a:r>
              <a:rPr lang="en-US" sz="1400" b="1" dirty="0">
                <a:solidFill>
                  <a:schemeClr val="bg1">
                    <a:lumMod val="50000"/>
                  </a:schemeClr>
                </a:solidFill>
              </a:rPr>
              <a:t>Have further contact details been provided?</a:t>
            </a:r>
          </a:p>
        </p:txBody>
      </p:sp>
      <p:sp>
        <p:nvSpPr>
          <p:cNvPr id="4" name="Rectangle 3">
            <a:extLst>
              <a:ext uri="{FF2B5EF4-FFF2-40B4-BE49-F238E27FC236}">
                <a16:creationId xmlns:a16="http://schemas.microsoft.com/office/drawing/2014/main" id="{CA55940A-8684-4932-9434-B3677805505E}"/>
              </a:ext>
            </a:extLst>
          </p:cNvPr>
          <p:cNvSpPr/>
          <p:nvPr/>
        </p:nvSpPr>
        <p:spPr>
          <a:xfrm>
            <a:off x="4201648" y="-1586882"/>
            <a:ext cx="4572000" cy="954107"/>
          </a:xfrm>
          <a:prstGeom prst="rect">
            <a:avLst/>
          </a:prstGeom>
        </p:spPr>
        <p:txBody>
          <a:bodyPr>
            <a:spAutoFit/>
          </a:bodyPr>
          <a:lstStyle/>
          <a:p>
            <a:endParaRPr lang="en-US" sz="1400" dirty="0">
              <a:solidFill>
                <a:srgbClr val="000000"/>
              </a:solidFill>
              <a:latin typeface="Times New Roman" panose="02020603050405020304" pitchFamily="18" charset="0"/>
            </a:endParaRPr>
          </a:p>
          <a:p>
            <a:r>
              <a:rPr lang="en-US" sz="1400" dirty="0">
                <a:solidFill>
                  <a:srgbClr val="000000"/>
                </a:solidFill>
                <a:latin typeface="Times New Roman" panose="02020603050405020304" pitchFamily="18" charset="0"/>
              </a:rPr>
              <a:t>: </a:t>
            </a:r>
          </a:p>
          <a:p>
            <a:r>
              <a:rPr lang="en-US" sz="1400" dirty="0">
                <a:solidFill>
                  <a:srgbClr val="000000"/>
                </a:solidFill>
                <a:latin typeface="Times New Roman" panose="02020603050405020304" pitchFamily="18" charset="0"/>
              </a:rPr>
              <a:t>· Do you need to provide updates? Always respond to customers within the timeframe you have committed to or</a:t>
            </a:r>
          </a:p>
        </p:txBody>
      </p:sp>
      <p:sp>
        <p:nvSpPr>
          <p:cNvPr id="73" name="TextBox 72">
            <a:extLst>
              <a:ext uri="{FF2B5EF4-FFF2-40B4-BE49-F238E27FC236}">
                <a16:creationId xmlns:a16="http://schemas.microsoft.com/office/drawing/2014/main" id="{E63D9EAC-C67A-41F8-AAC7-26949166FA98}"/>
              </a:ext>
            </a:extLst>
          </p:cNvPr>
          <p:cNvSpPr txBox="1"/>
          <p:nvPr/>
        </p:nvSpPr>
        <p:spPr>
          <a:xfrm>
            <a:off x="4863084" y="4024316"/>
            <a:ext cx="3203390" cy="338554"/>
          </a:xfrm>
          <a:prstGeom prst="rect">
            <a:avLst/>
          </a:prstGeom>
          <a:noFill/>
        </p:spPr>
        <p:txBody>
          <a:bodyPr wrap="square" rtlCol="0">
            <a:spAutoFit/>
          </a:bodyPr>
          <a:lstStyle/>
          <a:p>
            <a:pPr algn="ctr"/>
            <a:endParaRPr lang="en-US" sz="1600" dirty="0"/>
          </a:p>
        </p:txBody>
      </p:sp>
      <p:sp>
        <p:nvSpPr>
          <p:cNvPr id="74" name="Right Bracket 73">
            <a:extLst>
              <a:ext uri="{FF2B5EF4-FFF2-40B4-BE49-F238E27FC236}">
                <a16:creationId xmlns:a16="http://schemas.microsoft.com/office/drawing/2014/main" id="{DB5235DE-0B83-4316-B978-F8E7C29BEFF3}"/>
              </a:ext>
            </a:extLst>
          </p:cNvPr>
          <p:cNvSpPr/>
          <p:nvPr/>
        </p:nvSpPr>
        <p:spPr>
          <a:xfrm rot="5400000">
            <a:off x="6406941" y="2716291"/>
            <a:ext cx="195014" cy="3657952"/>
          </a:xfrm>
          <a:prstGeom prst="rightBracket">
            <a:avLst/>
          </a:prstGeom>
          <a:ln w="63500">
            <a:solidFill>
              <a:srgbClr val="FCBC5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2400"/>
          </a:p>
        </p:txBody>
      </p:sp>
      <p:sp>
        <p:nvSpPr>
          <p:cNvPr id="75" name="Right Bracket 74">
            <a:extLst>
              <a:ext uri="{FF2B5EF4-FFF2-40B4-BE49-F238E27FC236}">
                <a16:creationId xmlns:a16="http://schemas.microsoft.com/office/drawing/2014/main" id="{66E077FB-2856-453F-A9D1-8DDD53ABC4F3}"/>
              </a:ext>
            </a:extLst>
          </p:cNvPr>
          <p:cNvSpPr/>
          <p:nvPr/>
        </p:nvSpPr>
        <p:spPr>
          <a:xfrm rot="16200000">
            <a:off x="6406941" y="2292846"/>
            <a:ext cx="195014" cy="3657952"/>
          </a:xfrm>
          <a:prstGeom prst="rightBracket">
            <a:avLst/>
          </a:prstGeom>
          <a:ln w="63500">
            <a:solidFill>
              <a:srgbClr val="FCBC5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2400"/>
          </a:p>
        </p:txBody>
      </p:sp>
      <p:sp>
        <p:nvSpPr>
          <p:cNvPr id="76" name="TextBox 75">
            <a:extLst>
              <a:ext uri="{FF2B5EF4-FFF2-40B4-BE49-F238E27FC236}">
                <a16:creationId xmlns:a16="http://schemas.microsoft.com/office/drawing/2014/main" id="{24AE159E-8192-40A4-A7DA-58496D17D49B}"/>
              </a:ext>
            </a:extLst>
          </p:cNvPr>
          <p:cNvSpPr txBox="1"/>
          <p:nvPr/>
        </p:nvSpPr>
        <p:spPr>
          <a:xfrm>
            <a:off x="4705208" y="4077159"/>
            <a:ext cx="3548878" cy="523220"/>
          </a:xfrm>
          <a:prstGeom prst="rect">
            <a:avLst/>
          </a:prstGeom>
          <a:noFill/>
        </p:spPr>
        <p:txBody>
          <a:bodyPr wrap="square" rtlCol="0">
            <a:spAutoFit/>
          </a:bodyPr>
          <a:lstStyle/>
          <a:p>
            <a:pPr algn="ctr"/>
            <a:r>
              <a:rPr lang="en-US" sz="1400" b="1" dirty="0">
                <a:solidFill>
                  <a:schemeClr val="bg1">
                    <a:lumMod val="50000"/>
                  </a:schemeClr>
                </a:solidFill>
              </a:rPr>
              <a:t>Is the communication written in plain English, with minimum jargon?</a:t>
            </a:r>
          </a:p>
        </p:txBody>
      </p:sp>
      <p:sp>
        <p:nvSpPr>
          <p:cNvPr id="39" name="TextBox 38">
            <a:extLst>
              <a:ext uri="{FF2B5EF4-FFF2-40B4-BE49-F238E27FC236}">
                <a16:creationId xmlns:a16="http://schemas.microsoft.com/office/drawing/2014/main" id="{8D9504EC-6C9C-4F5B-AC82-D8E65397DDE0}"/>
              </a:ext>
            </a:extLst>
          </p:cNvPr>
          <p:cNvSpPr txBox="1"/>
          <p:nvPr/>
        </p:nvSpPr>
        <p:spPr>
          <a:xfrm>
            <a:off x="511140" y="3204352"/>
            <a:ext cx="3203390" cy="338554"/>
          </a:xfrm>
          <a:prstGeom prst="rect">
            <a:avLst/>
          </a:prstGeom>
          <a:noFill/>
        </p:spPr>
        <p:txBody>
          <a:bodyPr wrap="square" rtlCol="0">
            <a:spAutoFit/>
          </a:bodyPr>
          <a:lstStyle/>
          <a:p>
            <a:pPr algn="ctr"/>
            <a:endParaRPr lang="en-US" sz="1600" dirty="0"/>
          </a:p>
        </p:txBody>
      </p:sp>
      <p:sp>
        <p:nvSpPr>
          <p:cNvPr id="40" name="Right Bracket 39">
            <a:extLst>
              <a:ext uri="{FF2B5EF4-FFF2-40B4-BE49-F238E27FC236}">
                <a16:creationId xmlns:a16="http://schemas.microsoft.com/office/drawing/2014/main" id="{3CCD153D-0384-4D73-96C7-3C5AA76AA063}"/>
              </a:ext>
            </a:extLst>
          </p:cNvPr>
          <p:cNvSpPr/>
          <p:nvPr/>
        </p:nvSpPr>
        <p:spPr>
          <a:xfrm rot="5400000">
            <a:off x="2054997" y="1896327"/>
            <a:ext cx="195014" cy="3657952"/>
          </a:xfrm>
          <a:prstGeom prst="rightBracket">
            <a:avLst/>
          </a:prstGeom>
          <a:ln w="63500">
            <a:solidFill>
              <a:schemeClr val="bg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2400"/>
          </a:p>
        </p:txBody>
      </p:sp>
      <p:sp>
        <p:nvSpPr>
          <p:cNvPr id="41" name="Right Bracket 40">
            <a:extLst>
              <a:ext uri="{FF2B5EF4-FFF2-40B4-BE49-F238E27FC236}">
                <a16:creationId xmlns:a16="http://schemas.microsoft.com/office/drawing/2014/main" id="{831D410D-9BDF-4ECC-869A-3889509E0D65}"/>
              </a:ext>
            </a:extLst>
          </p:cNvPr>
          <p:cNvSpPr/>
          <p:nvPr/>
        </p:nvSpPr>
        <p:spPr>
          <a:xfrm rot="16200000">
            <a:off x="2054997" y="1472882"/>
            <a:ext cx="195014" cy="3657952"/>
          </a:xfrm>
          <a:prstGeom prst="rightBracket">
            <a:avLst/>
          </a:prstGeom>
          <a:ln w="63500">
            <a:solidFill>
              <a:schemeClr val="bg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2400"/>
          </a:p>
        </p:txBody>
      </p:sp>
      <p:sp>
        <p:nvSpPr>
          <p:cNvPr id="42" name="TextBox 41">
            <a:extLst>
              <a:ext uri="{FF2B5EF4-FFF2-40B4-BE49-F238E27FC236}">
                <a16:creationId xmlns:a16="http://schemas.microsoft.com/office/drawing/2014/main" id="{8108B520-ECF6-4757-A602-BBF7D716456E}"/>
              </a:ext>
            </a:extLst>
          </p:cNvPr>
          <p:cNvSpPr txBox="1"/>
          <p:nvPr/>
        </p:nvSpPr>
        <p:spPr>
          <a:xfrm>
            <a:off x="540876" y="3257195"/>
            <a:ext cx="3203390" cy="523220"/>
          </a:xfrm>
          <a:prstGeom prst="rect">
            <a:avLst/>
          </a:prstGeom>
          <a:noFill/>
        </p:spPr>
        <p:txBody>
          <a:bodyPr wrap="square" rtlCol="0">
            <a:spAutoFit/>
          </a:bodyPr>
          <a:lstStyle/>
          <a:p>
            <a:pPr algn="ctr"/>
            <a:r>
              <a:rPr lang="en-US" sz="1400" b="1" dirty="0">
                <a:solidFill>
                  <a:schemeClr val="tx1">
                    <a:lumMod val="50000"/>
                    <a:lumOff val="50000"/>
                  </a:schemeClr>
                </a:solidFill>
              </a:rPr>
              <a:t>Is the communication addressed to Dear Customer or personlised?</a:t>
            </a:r>
          </a:p>
        </p:txBody>
      </p:sp>
      <p:sp>
        <p:nvSpPr>
          <p:cNvPr id="6" name="TextBox 5">
            <a:extLst>
              <a:ext uri="{FF2B5EF4-FFF2-40B4-BE49-F238E27FC236}">
                <a16:creationId xmlns:a16="http://schemas.microsoft.com/office/drawing/2014/main" id="{F9A6B04A-04EC-413B-B300-4377C0E62567}"/>
              </a:ext>
            </a:extLst>
          </p:cNvPr>
          <p:cNvSpPr txBox="1"/>
          <p:nvPr/>
        </p:nvSpPr>
        <p:spPr>
          <a:xfrm>
            <a:off x="3913106" y="1692348"/>
            <a:ext cx="596794" cy="230832"/>
          </a:xfrm>
          <a:prstGeom prst="rect">
            <a:avLst/>
          </a:prstGeom>
          <a:noFill/>
        </p:spPr>
        <p:txBody>
          <a:bodyPr wrap="square" rtlCol="0">
            <a:spAutoFit/>
          </a:bodyPr>
          <a:lstStyle/>
          <a:p>
            <a:pPr algn="r"/>
            <a:r>
              <a:rPr lang="en-GB" sz="900" b="1" dirty="0"/>
              <a:t>1 mark</a:t>
            </a:r>
          </a:p>
        </p:txBody>
      </p:sp>
      <p:sp>
        <p:nvSpPr>
          <p:cNvPr id="64" name="TextBox 63">
            <a:extLst>
              <a:ext uri="{FF2B5EF4-FFF2-40B4-BE49-F238E27FC236}">
                <a16:creationId xmlns:a16="http://schemas.microsoft.com/office/drawing/2014/main" id="{310C3ADB-6B06-4F6A-9042-F05916712DB9}"/>
              </a:ext>
            </a:extLst>
          </p:cNvPr>
          <p:cNvSpPr txBox="1"/>
          <p:nvPr/>
        </p:nvSpPr>
        <p:spPr>
          <a:xfrm>
            <a:off x="8215647" y="1675919"/>
            <a:ext cx="596794" cy="230832"/>
          </a:xfrm>
          <a:prstGeom prst="rect">
            <a:avLst/>
          </a:prstGeom>
          <a:noFill/>
        </p:spPr>
        <p:txBody>
          <a:bodyPr wrap="square" rtlCol="0">
            <a:spAutoFit/>
          </a:bodyPr>
          <a:lstStyle/>
          <a:p>
            <a:pPr algn="r"/>
            <a:r>
              <a:rPr lang="en-GB" sz="900" b="1" dirty="0"/>
              <a:t>1 mark</a:t>
            </a:r>
          </a:p>
        </p:txBody>
      </p:sp>
      <p:sp>
        <p:nvSpPr>
          <p:cNvPr id="70" name="TextBox 69">
            <a:extLst>
              <a:ext uri="{FF2B5EF4-FFF2-40B4-BE49-F238E27FC236}">
                <a16:creationId xmlns:a16="http://schemas.microsoft.com/office/drawing/2014/main" id="{C638FAB4-5779-40F6-8A13-E067CD1C0282}"/>
              </a:ext>
            </a:extLst>
          </p:cNvPr>
          <p:cNvSpPr txBox="1"/>
          <p:nvPr/>
        </p:nvSpPr>
        <p:spPr>
          <a:xfrm>
            <a:off x="3881659" y="2536493"/>
            <a:ext cx="596794" cy="230832"/>
          </a:xfrm>
          <a:prstGeom prst="rect">
            <a:avLst/>
          </a:prstGeom>
          <a:noFill/>
        </p:spPr>
        <p:txBody>
          <a:bodyPr wrap="square" rtlCol="0">
            <a:spAutoFit/>
          </a:bodyPr>
          <a:lstStyle/>
          <a:p>
            <a:pPr algn="r"/>
            <a:r>
              <a:rPr lang="en-GB" sz="900" b="1" dirty="0"/>
              <a:t>1 mark</a:t>
            </a:r>
          </a:p>
        </p:txBody>
      </p:sp>
      <p:sp>
        <p:nvSpPr>
          <p:cNvPr id="71" name="TextBox 70">
            <a:extLst>
              <a:ext uri="{FF2B5EF4-FFF2-40B4-BE49-F238E27FC236}">
                <a16:creationId xmlns:a16="http://schemas.microsoft.com/office/drawing/2014/main" id="{9822EABB-053F-4A5A-94D7-FA450940D80C}"/>
              </a:ext>
            </a:extLst>
          </p:cNvPr>
          <p:cNvSpPr txBox="1"/>
          <p:nvPr/>
        </p:nvSpPr>
        <p:spPr>
          <a:xfrm>
            <a:off x="8184200" y="2520064"/>
            <a:ext cx="596794" cy="230832"/>
          </a:xfrm>
          <a:prstGeom prst="rect">
            <a:avLst/>
          </a:prstGeom>
          <a:noFill/>
        </p:spPr>
        <p:txBody>
          <a:bodyPr wrap="square" rtlCol="0">
            <a:spAutoFit/>
          </a:bodyPr>
          <a:lstStyle/>
          <a:p>
            <a:pPr algn="r"/>
            <a:r>
              <a:rPr lang="en-GB" sz="900" b="1" dirty="0"/>
              <a:t>1 mark</a:t>
            </a:r>
          </a:p>
        </p:txBody>
      </p:sp>
      <p:sp>
        <p:nvSpPr>
          <p:cNvPr id="72" name="TextBox 71">
            <a:extLst>
              <a:ext uri="{FF2B5EF4-FFF2-40B4-BE49-F238E27FC236}">
                <a16:creationId xmlns:a16="http://schemas.microsoft.com/office/drawing/2014/main" id="{A11D7764-6EB2-4650-9960-A321C986CDAF}"/>
              </a:ext>
            </a:extLst>
          </p:cNvPr>
          <p:cNvSpPr txBox="1"/>
          <p:nvPr/>
        </p:nvSpPr>
        <p:spPr>
          <a:xfrm>
            <a:off x="3889080" y="3403527"/>
            <a:ext cx="596794" cy="230832"/>
          </a:xfrm>
          <a:prstGeom prst="rect">
            <a:avLst/>
          </a:prstGeom>
          <a:noFill/>
        </p:spPr>
        <p:txBody>
          <a:bodyPr wrap="square" rtlCol="0">
            <a:spAutoFit/>
          </a:bodyPr>
          <a:lstStyle/>
          <a:p>
            <a:pPr algn="r"/>
            <a:r>
              <a:rPr lang="en-GB" sz="900" b="1" dirty="0"/>
              <a:t>1 mark</a:t>
            </a:r>
          </a:p>
        </p:txBody>
      </p:sp>
      <p:sp>
        <p:nvSpPr>
          <p:cNvPr id="77" name="TextBox 76">
            <a:extLst>
              <a:ext uri="{FF2B5EF4-FFF2-40B4-BE49-F238E27FC236}">
                <a16:creationId xmlns:a16="http://schemas.microsoft.com/office/drawing/2014/main" id="{009CD23A-7B40-42E3-AEFF-61EDA8CD1EB7}"/>
              </a:ext>
            </a:extLst>
          </p:cNvPr>
          <p:cNvSpPr txBox="1"/>
          <p:nvPr/>
        </p:nvSpPr>
        <p:spPr>
          <a:xfrm>
            <a:off x="8191621" y="3387098"/>
            <a:ext cx="596794" cy="230832"/>
          </a:xfrm>
          <a:prstGeom prst="rect">
            <a:avLst/>
          </a:prstGeom>
          <a:noFill/>
        </p:spPr>
        <p:txBody>
          <a:bodyPr wrap="square" rtlCol="0">
            <a:spAutoFit/>
          </a:bodyPr>
          <a:lstStyle/>
          <a:p>
            <a:pPr algn="r"/>
            <a:r>
              <a:rPr lang="en-GB" sz="900" b="1" dirty="0"/>
              <a:t>1 mark</a:t>
            </a:r>
          </a:p>
        </p:txBody>
      </p:sp>
      <p:sp>
        <p:nvSpPr>
          <p:cNvPr id="78" name="TextBox 77">
            <a:extLst>
              <a:ext uri="{FF2B5EF4-FFF2-40B4-BE49-F238E27FC236}">
                <a16:creationId xmlns:a16="http://schemas.microsoft.com/office/drawing/2014/main" id="{FE376F73-A2CF-4692-AEE8-D1959AD05A32}"/>
              </a:ext>
            </a:extLst>
          </p:cNvPr>
          <p:cNvSpPr txBox="1"/>
          <p:nvPr/>
        </p:nvSpPr>
        <p:spPr>
          <a:xfrm>
            <a:off x="3866038" y="4238039"/>
            <a:ext cx="596794" cy="230832"/>
          </a:xfrm>
          <a:prstGeom prst="rect">
            <a:avLst/>
          </a:prstGeom>
          <a:noFill/>
        </p:spPr>
        <p:txBody>
          <a:bodyPr wrap="square" rtlCol="0">
            <a:spAutoFit/>
          </a:bodyPr>
          <a:lstStyle/>
          <a:p>
            <a:pPr algn="r"/>
            <a:r>
              <a:rPr lang="en-GB" sz="900" b="1" dirty="0"/>
              <a:t>1 mark</a:t>
            </a:r>
          </a:p>
        </p:txBody>
      </p:sp>
      <p:sp>
        <p:nvSpPr>
          <p:cNvPr id="79" name="TextBox 78">
            <a:extLst>
              <a:ext uri="{FF2B5EF4-FFF2-40B4-BE49-F238E27FC236}">
                <a16:creationId xmlns:a16="http://schemas.microsoft.com/office/drawing/2014/main" id="{E59B0C69-1DCF-46AF-8422-D2347EE79BE8}"/>
              </a:ext>
            </a:extLst>
          </p:cNvPr>
          <p:cNvSpPr txBox="1"/>
          <p:nvPr/>
        </p:nvSpPr>
        <p:spPr>
          <a:xfrm>
            <a:off x="8247917" y="4206682"/>
            <a:ext cx="924564" cy="230832"/>
          </a:xfrm>
          <a:prstGeom prst="rect">
            <a:avLst/>
          </a:prstGeom>
          <a:noFill/>
        </p:spPr>
        <p:txBody>
          <a:bodyPr wrap="square" rtlCol="0">
            <a:spAutoFit/>
          </a:bodyPr>
          <a:lstStyle/>
          <a:p>
            <a:r>
              <a:rPr lang="en-GB" sz="900" b="1" dirty="0"/>
              <a:t>1 to 3 marks</a:t>
            </a:r>
          </a:p>
        </p:txBody>
      </p:sp>
    </p:spTree>
    <p:extLst>
      <p:ext uri="{BB962C8B-B14F-4D97-AF65-F5344CB8AC3E}">
        <p14:creationId xmlns:p14="http://schemas.microsoft.com/office/powerpoint/2010/main" val="17846848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F8D83-D708-4078-BC2D-F53975EE488C}"/>
              </a:ext>
            </a:extLst>
          </p:cNvPr>
          <p:cNvSpPr>
            <a:spLocks noGrp="1"/>
          </p:cNvSpPr>
          <p:nvPr>
            <p:ph type="title"/>
          </p:nvPr>
        </p:nvSpPr>
        <p:spPr/>
        <p:txBody>
          <a:bodyPr/>
          <a:lstStyle/>
          <a:p>
            <a:r>
              <a:rPr lang="en-GB" dirty="0"/>
              <a:t>KVI results</a:t>
            </a:r>
          </a:p>
        </p:txBody>
      </p:sp>
      <p:sp>
        <p:nvSpPr>
          <p:cNvPr id="10" name="Arrow: Pentagon 9">
            <a:extLst>
              <a:ext uri="{FF2B5EF4-FFF2-40B4-BE49-F238E27FC236}">
                <a16:creationId xmlns:a16="http://schemas.microsoft.com/office/drawing/2014/main" id="{20DE3263-AD4F-46EC-8C75-3ABC2526517A}"/>
              </a:ext>
            </a:extLst>
          </p:cNvPr>
          <p:cNvSpPr/>
          <p:nvPr/>
        </p:nvSpPr>
        <p:spPr>
          <a:xfrm>
            <a:off x="179512" y="2592018"/>
            <a:ext cx="2276893" cy="692848"/>
          </a:xfrm>
          <a:prstGeom prst="homePlate">
            <a:avLst/>
          </a:prstGeom>
          <a:solidFill>
            <a:srgbClr val="40D1F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val 12">
            <a:extLst>
              <a:ext uri="{FF2B5EF4-FFF2-40B4-BE49-F238E27FC236}">
                <a16:creationId xmlns:a16="http://schemas.microsoft.com/office/drawing/2014/main" id="{DAF277E2-5682-4091-9134-60D2C76A9D59}"/>
              </a:ext>
            </a:extLst>
          </p:cNvPr>
          <p:cNvSpPr/>
          <p:nvPr/>
        </p:nvSpPr>
        <p:spPr>
          <a:xfrm>
            <a:off x="246480" y="1121098"/>
            <a:ext cx="1741153" cy="1748059"/>
          </a:xfrm>
          <a:prstGeom prst="ellipse">
            <a:avLst/>
          </a:prstGeom>
          <a:solidFill>
            <a:srgbClr val="40D1F5"/>
          </a:solidFill>
          <a:ln w="889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t>0 to 4</a:t>
            </a:r>
          </a:p>
        </p:txBody>
      </p:sp>
      <p:sp>
        <p:nvSpPr>
          <p:cNvPr id="22" name="Oval 21">
            <a:extLst>
              <a:ext uri="{FF2B5EF4-FFF2-40B4-BE49-F238E27FC236}">
                <a16:creationId xmlns:a16="http://schemas.microsoft.com/office/drawing/2014/main" id="{D9ED6A4D-5699-423B-85F4-DF535EDE8B97}"/>
              </a:ext>
            </a:extLst>
          </p:cNvPr>
          <p:cNvSpPr/>
          <p:nvPr/>
        </p:nvSpPr>
        <p:spPr>
          <a:xfrm>
            <a:off x="1403648" y="2283718"/>
            <a:ext cx="736385" cy="737839"/>
          </a:xfrm>
          <a:prstGeom prst="ellipse">
            <a:avLst/>
          </a:prstGeom>
          <a:solidFill>
            <a:srgbClr val="40D1F5"/>
          </a:solidFill>
          <a:ln w="889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a:t>score</a:t>
            </a:r>
          </a:p>
        </p:txBody>
      </p:sp>
      <p:sp>
        <p:nvSpPr>
          <p:cNvPr id="14" name="Arrow: Chevron 13">
            <a:extLst>
              <a:ext uri="{FF2B5EF4-FFF2-40B4-BE49-F238E27FC236}">
                <a16:creationId xmlns:a16="http://schemas.microsoft.com/office/drawing/2014/main" id="{22AB6389-387C-4864-B85E-4FB600F58B29}"/>
              </a:ext>
            </a:extLst>
          </p:cNvPr>
          <p:cNvSpPr/>
          <p:nvPr/>
        </p:nvSpPr>
        <p:spPr>
          <a:xfrm>
            <a:off x="2255503" y="2611798"/>
            <a:ext cx="2410828" cy="673068"/>
          </a:xfrm>
          <a:prstGeom prst="chevron">
            <a:avLst/>
          </a:prstGeom>
          <a:solidFill>
            <a:srgbClr val="FCBC5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6" name="Oval 15">
            <a:extLst>
              <a:ext uri="{FF2B5EF4-FFF2-40B4-BE49-F238E27FC236}">
                <a16:creationId xmlns:a16="http://schemas.microsoft.com/office/drawing/2014/main" id="{FEAD9222-56E7-4856-9C8A-5EF0243E62F1}"/>
              </a:ext>
            </a:extLst>
          </p:cNvPr>
          <p:cNvSpPr/>
          <p:nvPr/>
        </p:nvSpPr>
        <p:spPr>
          <a:xfrm>
            <a:off x="2456406" y="1121098"/>
            <a:ext cx="1741153" cy="1748059"/>
          </a:xfrm>
          <a:prstGeom prst="ellipse">
            <a:avLst/>
          </a:prstGeom>
          <a:solidFill>
            <a:srgbClr val="FCBC55"/>
          </a:solidFill>
          <a:ln w="889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t>5 to 7</a:t>
            </a:r>
          </a:p>
        </p:txBody>
      </p:sp>
      <p:sp>
        <p:nvSpPr>
          <p:cNvPr id="29" name="Oval 28">
            <a:extLst>
              <a:ext uri="{FF2B5EF4-FFF2-40B4-BE49-F238E27FC236}">
                <a16:creationId xmlns:a16="http://schemas.microsoft.com/office/drawing/2014/main" id="{884B7365-E7AC-44AD-BAB1-599867BAC19A}"/>
              </a:ext>
            </a:extLst>
          </p:cNvPr>
          <p:cNvSpPr/>
          <p:nvPr/>
        </p:nvSpPr>
        <p:spPr>
          <a:xfrm>
            <a:off x="3691599" y="2283718"/>
            <a:ext cx="736385" cy="737839"/>
          </a:xfrm>
          <a:prstGeom prst="ellipse">
            <a:avLst/>
          </a:prstGeom>
          <a:solidFill>
            <a:srgbClr val="FCBC55"/>
          </a:solidFill>
          <a:ln w="889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900" b="1" dirty="0"/>
              <a:t>Score</a:t>
            </a:r>
          </a:p>
        </p:txBody>
      </p:sp>
      <p:sp>
        <p:nvSpPr>
          <p:cNvPr id="17" name="Arrow: Chevron 16">
            <a:extLst>
              <a:ext uri="{FF2B5EF4-FFF2-40B4-BE49-F238E27FC236}">
                <a16:creationId xmlns:a16="http://schemas.microsoft.com/office/drawing/2014/main" id="{9E2AC72B-684E-48FD-99AC-C6D78DDF826C}"/>
              </a:ext>
            </a:extLst>
          </p:cNvPr>
          <p:cNvSpPr/>
          <p:nvPr/>
        </p:nvSpPr>
        <p:spPr>
          <a:xfrm>
            <a:off x="4465428" y="2618762"/>
            <a:ext cx="2410828" cy="673068"/>
          </a:xfrm>
          <a:prstGeom prst="chevron">
            <a:avLst/>
          </a:prstGeom>
          <a:solidFill>
            <a:srgbClr val="56CF9E"/>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8" name="Oval 17">
            <a:extLst>
              <a:ext uri="{FF2B5EF4-FFF2-40B4-BE49-F238E27FC236}">
                <a16:creationId xmlns:a16="http://schemas.microsoft.com/office/drawing/2014/main" id="{3CB53799-6323-4AC1-94E9-3A9D5D52FFBE}"/>
              </a:ext>
            </a:extLst>
          </p:cNvPr>
          <p:cNvSpPr/>
          <p:nvPr/>
        </p:nvSpPr>
        <p:spPr>
          <a:xfrm>
            <a:off x="4666331" y="1128062"/>
            <a:ext cx="1741153" cy="1748059"/>
          </a:xfrm>
          <a:prstGeom prst="ellipse">
            <a:avLst/>
          </a:prstGeom>
          <a:solidFill>
            <a:srgbClr val="56CF9E"/>
          </a:solidFill>
          <a:ln w="889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2400" b="1" dirty="0"/>
              <a:t>8 to 9</a:t>
            </a:r>
          </a:p>
        </p:txBody>
      </p:sp>
      <p:sp>
        <p:nvSpPr>
          <p:cNvPr id="30" name="Oval 29">
            <a:extLst>
              <a:ext uri="{FF2B5EF4-FFF2-40B4-BE49-F238E27FC236}">
                <a16:creationId xmlns:a16="http://schemas.microsoft.com/office/drawing/2014/main" id="{939AC66E-39E4-40C4-B203-8C9040416E20}"/>
              </a:ext>
            </a:extLst>
          </p:cNvPr>
          <p:cNvSpPr/>
          <p:nvPr/>
        </p:nvSpPr>
        <p:spPr>
          <a:xfrm>
            <a:off x="5868144" y="2283718"/>
            <a:ext cx="736385" cy="737839"/>
          </a:xfrm>
          <a:prstGeom prst="ellipse">
            <a:avLst/>
          </a:prstGeom>
          <a:solidFill>
            <a:srgbClr val="56CF9E"/>
          </a:solidFill>
          <a:ln w="889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900" b="1" dirty="0"/>
              <a:t>Score</a:t>
            </a:r>
          </a:p>
        </p:txBody>
      </p:sp>
      <p:sp>
        <p:nvSpPr>
          <p:cNvPr id="20" name="Arrow: Chevron 19">
            <a:extLst>
              <a:ext uri="{FF2B5EF4-FFF2-40B4-BE49-F238E27FC236}">
                <a16:creationId xmlns:a16="http://schemas.microsoft.com/office/drawing/2014/main" id="{DD85D91F-C1F3-4925-ABD7-98C80D59A132}"/>
              </a:ext>
            </a:extLst>
          </p:cNvPr>
          <p:cNvSpPr/>
          <p:nvPr/>
        </p:nvSpPr>
        <p:spPr>
          <a:xfrm>
            <a:off x="6675353" y="2618762"/>
            <a:ext cx="2410828" cy="673068"/>
          </a:xfrm>
          <a:prstGeom prst="chevron">
            <a:avLst/>
          </a:prstGeom>
          <a:solidFill>
            <a:srgbClr val="6440A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1" name="Oval 20">
            <a:extLst>
              <a:ext uri="{FF2B5EF4-FFF2-40B4-BE49-F238E27FC236}">
                <a16:creationId xmlns:a16="http://schemas.microsoft.com/office/drawing/2014/main" id="{87DFF4E0-DF35-41D5-9227-85B329A2E002}"/>
              </a:ext>
            </a:extLst>
          </p:cNvPr>
          <p:cNvSpPr/>
          <p:nvPr/>
        </p:nvSpPr>
        <p:spPr>
          <a:xfrm>
            <a:off x="6876256" y="1128062"/>
            <a:ext cx="1741153" cy="1748059"/>
          </a:xfrm>
          <a:prstGeom prst="ellipse">
            <a:avLst/>
          </a:prstGeom>
          <a:solidFill>
            <a:srgbClr val="6440A3"/>
          </a:solidFill>
          <a:ln w="889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t>10</a:t>
            </a:r>
          </a:p>
        </p:txBody>
      </p:sp>
      <p:sp>
        <p:nvSpPr>
          <p:cNvPr id="31" name="Oval 30">
            <a:extLst>
              <a:ext uri="{FF2B5EF4-FFF2-40B4-BE49-F238E27FC236}">
                <a16:creationId xmlns:a16="http://schemas.microsoft.com/office/drawing/2014/main" id="{6C11267B-F275-492F-8646-74EE990BB7E2}"/>
              </a:ext>
            </a:extLst>
          </p:cNvPr>
          <p:cNvSpPr/>
          <p:nvPr/>
        </p:nvSpPr>
        <p:spPr>
          <a:xfrm>
            <a:off x="8156095" y="2283718"/>
            <a:ext cx="736385" cy="737839"/>
          </a:xfrm>
          <a:prstGeom prst="ellipse">
            <a:avLst/>
          </a:prstGeom>
          <a:solidFill>
            <a:srgbClr val="6440A3"/>
          </a:solidFill>
          <a:ln w="889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900" b="1" dirty="0"/>
              <a:t>Score</a:t>
            </a:r>
          </a:p>
        </p:txBody>
      </p:sp>
      <p:grpSp>
        <p:nvGrpSpPr>
          <p:cNvPr id="33" name="Group 32">
            <a:extLst>
              <a:ext uri="{FF2B5EF4-FFF2-40B4-BE49-F238E27FC236}">
                <a16:creationId xmlns:a16="http://schemas.microsoft.com/office/drawing/2014/main" id="{16780EE9-9458-4F83-9BED-8AA2636DFC13}"/>
              </a:ext>
            </a:extLst>
          </p:cNvPr>
          <p:cNvGrpSpPr/>
          <p:nvPr/>
        </p:nvGrpSpPr>
        <p:grpSpPr>
          <a:xfrm>
            <a:off x="354832" y="3516237"/>
            <a:ext cx="8546032" cy="711697"/>
            <a:chOff x="202432" y="3003798"/>
            <a:chExt cx="8546032" cy="1800200"/>
          </a:xfrm>
        </p:grpSpPr>
        <p:cxnSp>
          <p:nvCxnSpPr>
            <p:cNvPr id="38" name="Straight Connector 37">
              <a:extLst>
                <a:ext uri="{FF2B5EF4-FFF2-40B4-BE49-F238E27FC236}">
                  <a16:creationId xmlns:a16="http://schemas.microsoft.com/office/drawing/2014/main" id="{9601E208-F936-4E91-9F22-33163AC2439B}"/>
                </a:ext>
              </a:extLst>
            </p:cNvPr>
            <p:cNvCxnSpPr>
              <a:cxnSpLocks/>
            </p:cNvCxnSpPr>
            <p:nvPr/>
          </p:nvCxnSpPr>
          <p:spPr>
            <a:xfrm>
              <a:off x="2123728" y="3003798"/>
              <a:ext cx="0" cy="1800200"/>
            </a:xfrm>
            <a:prstGeom prst="line">
              <a:avLst/>
            </a:prstGeom>
            <a:ln w="19050">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6EA5A8B3-49C5-46F0-93C2-D30179F57394}"/>
                </a:ext>
              </a:extLst>
            </p:cNvPr>
            <p:cNvCxnSpPr>
              <a:cxnSpLocks/>
            </p:cNvCxnSpPr>
            <p:nvPr/>
          </p:nvCxnSpPr>
          <p:spPr>
            <a:xfrm>
              <a:off x="202432" y="3003798"/>
              <a:ext cx="0" cy="1800200"/>
            </a:xfrm>
            <a:prstGeom prst="line">
              <a:avLst/>
            </a:prstGeom>
            <a:ln w="19050">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7A26DD10-991E-4749-89B4-23A6200EE52D}"/>
                </a:ext>
              </a:extLst>
            </p:cNvPr>
            <p:cNvCxnSpPr>
              <a:cxnSpLocks/>
            </p:cNvCxnSpPr>
            <p:nvPr/>
          </p:nvCxnSpPr>
          <p:spPr>
            <a:xfrm>
              <a:off x="4283968" y="3003798"/>
              <a:ext cx="0" cy="1800200"/>
            </a:xfrm>
            <a:prstGeom prst="line">
              <a:avLst/>
            </a:prstGeom>
            <a:ln w="19050">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3DEF508D-1984-4322-A90A-E67B60EDF83E}"/>
                </a:ext>
              </a:extLst>
            </p:cNvPr>
            <p:cNvCxnSpPr>
              <a:cxnSpLocks/>
            </p:cNvCxnSpPr>
            <p:nvPr/>
          </p:nvCxnSpPr>
          <p:spPr>
            <a:xfrm>
              <a:off x="6516216" y="3003798"/>
              <a:ext cx="0" cy="1800200"/>
            </a:xfrm>
            <a:prstGeom prst="line">
              <a:avLst/>
            </a:prstGeom>
            <a:ln w="19050">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80229DEF-74DF-4E77-A60F-CBFF9F9B52E2}"/>
                </a:ext>
              </a:extLst>
            </p:cNvPr>
            <p:cNvCxnSpPr>
              <a:cxnSpLocks/>
            </p:cNvCxnSpPr>
            <p:nvPr/>
          </p:nvCxnSpPr>
          <p:spPr>
            <a:xfrm>
              <a:off x="8748464" y="3003798"/>
              <a:ext cx="0" cy="1800200"/>
            </a:xfrm>
            <a:prstGeom prst="line">
              <a:avLst/>
            </a:prstGeom>
            <a:ln w="19050">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43" name="TextBox 42">
            <a:extLst>
              <a:ext uri="{FF2B5EF4-FFF2-40B4-BE49-F238E27FC236}">
                <a16:creationId xmlns:a16="http://schemas.microsoft.com/office/drawing/2014/main" id="{D5D53D5D-9974-4E09-A475-B5DCDD04B373}"/>
              </a:ext>
            </a:extLst>
          </p:cNvPr>
          <p:cNvSpPr txBox="1"/>
          <p:nvPr/>
        </p:nvSpPr>
        <p:spPr>
          <a:xfrm>
            <a:off x="354832" y="3516238"/>
            <a:ext cx="1913455" cy="646331"/>
          </a:xfrm>
          <a:prstGeom prst="rect">
            <a:avLst/>
          </a:prstGeom>
          <a:noFill/>
        </p:spPr>
        <p:txBody>
          <a:bodyPr wrap="square" rtlCol="0">
            <a:spAutoFit/>
          </a:bodyPr>
          <a:lstStyle>
            <a:defPPr>
              <a:defRPr lang="en-US"/>
            </a:defPPr>
            <a:lvl1pPr algn="ctr">
              <a:defRPr sz="1100" b="1">
                <a:solidFill>
                  <a:schemeClr val="bg1">
                    <a:lumMod val="50000"/>
                  </a:schemeClr>
                </a:solidFill>
              </a:defRPr>
            </a:lvl1pPr>
          </a:lstStyle>
          <a:p>
            <a:r>
              <a:rPr lang="en-GB" sz="1800" dirty="0"/>
              <a:t>Did Not Meet Expectations</a:t>
            </a:r>
          </a:p>
        </p:txBody>
      </p:sp>
      <p:sp>
        <p:nvSpPr>
          <p:cNvPr id="44" name="TextBox 43">
            <a:extLst>
              <a:ext uri="{FF2B5EF4-FFF2-40B4-BE49-F238E27FC236}">
                <a16:creationId xmlns:a16="http://schemas.microsoft.com/office/drawing/2014/main" id="{0F68CFA0-F316-4CBF-ABD6-0B599CEBC7F0}"/>
              </a:ext>
            </a:extLst>
          </p:cNvPr>
          <p:cNvSpPr txBox="1"/>
          <p:nvPr/>
        </p:nvSpPr>
        <p:spPr>
          <a:xfrm>
            <a:off x="2283970" y="3516238"/>
            <a:ext cx="2152396" cy="646331"/>
          </a:xfrm>
          <a:prstGeom prst="rect">
            <a:avLst/>
          </a:prstGeom>
          <a:noFill/>
        </p:spPr>
        <p:txBody>
          <a:bodyPr wrap="square" rtlCol="0">
            <a:spAutoFit/>
          </a:bodyPr>
          <a:lstStyle>
            <a:defPPr>
              <a:defRPr lang="en-US"/>
            </a:defPPr>
            <a:lvl1pPr algn="ctr">
              <a:defRPr sz="1100" b="1">
                <a:solidFill>
                  <a:schemeClr val="bg1">
                    <a:lumMod val="50000"/>
                  </a:schemeClr>
                </a:solidFill>
              </a:defRPr>
            </a:lvl1pPr>
          </a:lstStyle>
          <a:p>
            <a:r>
              <a:rPr lang="en-GB" sz="1800" dirty="0"/>
              <a:t>Met Some Expectations</a:t>
            </a:r>
          </a:p>
        </p:txBody>
      </p:sp>
      <p:sp>
        <p:nvSpPr>
          <p:cNvPr id="45" name="TextBox 44">
            <a:extLst>
              <a:ext uri="{FF2B5EF4-FFF2-40B4-BE49-F238E27FC236}">
                <a16:creationId xmlns:a16="http://schemas.microsoft.com/office/drawing/2014/main" id="{302A26BF-C65D-4AD2-9EF7-C29D773490A7}"/>
              </a:ext>
            </a:extLst>
          </p:cNvPr>
          <p:cNvSpPr txBox="1"/>
          <p:nvPr/>
        </p:nvSpPr>
        <p:spPr>
          <a:xfrm>
            <a:off x="4436366" y="3523202"/>
            <a:ext cx="2232242" cy="646331"/>
          </a:xfrm>
          <a:prstGeom prst="rect">
            <a:avLst/>
          </a:prstGeom>
          <a:noFill/>
        </p:spPr>
        <p:txBody>
          <a:bodyPr wrap="square" rtlCol="0">
            <a:spAutoFit/>
          </a:bodyPr>
          <a:lstStyle>
            <a:defPPr>
              <a:defRPr lang="en-US"/>
            </a:defPPr>
            <a:lvl1pPr algn="ctr">
              <a:defRPr sz="1100" b="1">
                <a:solidFill>
                  <a:schemeClr val="bg1">
                    <a:lumMod val="50000"/>
                  </a:schemeClr>
                </a:solidFill>
              </a:defRPr>
            </a:lvl1pPr>
          </a:lstStyle>
          <a:p>
            <a:r>
              <a:rPr lang="en-GB" sz="1800" dirty="0"/>
              <a:t>Met </a:t>
            </a:r>
          </a:p>
          <a:p>
            <a:r>
              <a:rPr lang="en-GB" sz="1800" dirty="0"/>
              <a:t>Expectations</a:t>
            </a:r>
          </a:p>
        </p:txBody>
      </p:sp>
      <p:sp>
        <p:nvSpPr>
          <p:cNvPr id="46" name="TextBox 45">
            <a:extLst>
              <a:ext uri="{FF2B5EF4-FFF2-40B4-BE49-F238E27FC236}">
                <a16:creationId xmlns:a16="http://schemas.microsoft.com/office/drawing/2014/main" id="{F9877472-D47A-4214-8AFD-708BFCAD9B80}"/>
              </a:ext>
            </a:extLst>
          </p:cNvPr>
          <p:cNvSpPr txBox="1"/>
          <p:nvPr/>
        </p:nvSpPr>
        <p:spPr>
          <a:xfrm>
            <a:off x="6668608" y="3528485"/>
            <a:ext cx="2232241" cy="646331"/>
          </a:xfrm>
          <a:prstGeom prst="rect">
            <a:avLst/>
          </a:prstGeom>
          <a:noFill/>
        </p:spPr>
        <p:txBody>
          <a:bodyPr wrap="square" rtlCol="0">
            <a:spAutoFit/>
          </a:bodyPr>
          <a:lstStyle>
            <a:defPPr>
              <a:defRPr lang="en-US"/>
            </a:defPPr>
            <a:lvl1pPr algn="ctr">
              <a:defRPr sz="1100" b="1">
                <a:solidFill>
                  <a:schemeClr val="bg1">
                    <a:lumMod val="50000"/>
                  </a:schemeClr>
                </a:solidFill>
              </a:defRPr>
            </a:lvl1pPr>
          </a:lstStyle>
          <a:p>
            <a:r>
              <a:rPr lang="en-GB" sz="1800" dirty="0"/>
              <a:t>Exceeded Expectations</a:t>
            </a:r>
          </a:p>
        </p:txBody>
      </p:sp>
    </p:spTree>
    <p:extLst>
      <p:ext uri="{BB962C8B-B14F-4D97-AF65-F5344CB8AC3E}">
        <p14:creationId xmlns:p14="http://schemas.microsoft.com/office/powerpoint/2010/main" val="30936799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41BA5-69F4-475A-B167-C762FF4A78CC}"/>
              </a:ext>
            </a:extLst>
          </p:cNvPr>
          <p:cNvSpPr>
            <a:spLocks noGrp="1"/>
          </p:cNvSpPr>
          <p:nvPr>
            <p:ph type="title"/>
          </p:nvPr>
        </p:nvSpPr>
        <p:spPr/>
        <p:txBody>
          <a:bodyPr/>
          <a:lstStyle/>
          <a:p>
            <a:r>
              <a:rPr lang="en-GB" dirty="0"/>
              <a:t>Background</a:t>
            </a:r>
          </a:p>
        </p:txBody>
      </p:sp>
      <p:sp>
        <p:nvSpPr>
          <p:cNvPr id="3" name="Content Placeholder 2">
            <a:extLst>
              <a:ext uri="{FF2B5EF4-FFF2-40B4-BE49-F238E27FC236}">
                <a16:creationId xmlns:a16="http://schemas.microsoft.com/office/drawing/2014/main" id="{1E58066F-DED2-4B0F-A8B2-BAA74E6A32DA}"/>
              </a:ext>
            </a:extLst>
          </p:cNvPr>
          <p:cNvSpPr>
            <a:spLocks noGrp="1"/>
          </p:cNvSpPr>
          <p:nvPr>
            <p:ph idx="1"/>
          </p:nvPr>
        </p:nvSpPr>
        <p:spPr/>
        <p:txBody>
          <a:bodyPr>
            <a:normAutofit/>
          </a:bodyPr>
          <a:lstStyle/>
          <a:p>
            <a:r>
              <a:rPr lang="en-GB" sz="1800" dirty="0">
                <a:solidFill>
                  <a:schemeClr val="accent1"/>
                </a:solidFill>
              </a:rPr>
              <a:t>KVIs effective 1</a:t>
            </a:r>
            <a:r>
              <a:rPr lang="en-GB" sz="1800" baseline="30000" dirty="0">
                <a:solidFill>
                  <a:schemeClr val="accent1"/>
                </a:solidFill>
              </a:rPr>
              <a:t>st</a:t>
            </a:r>
            <a:r>
              <a:rPr lang="en-GB" sz="1800" dirty="0">
                <a:solidFill>
                  <a:schemeClr val="accent1"/>
                </a:solidFill>
              </a:rPr>
              <a:t> April were agreed in principal at March CoMC.</a:t>
            </a:r>
          </a:p>
          <a:p>
            <a:r>
              <a:rPr lang="en-GB" sz="1800" dirty="0">
                <a:solidFill>
                  <a:schemeClr val="accent1"/>
                </a:solidFill>
              </a:rPr>
              <a:t>Request for formal approval today (April CoMC) but recognising that these will be continually reviewed and updated where required</a:t>
            </a:r>
          </a:p>
          <a:p>
            <a:r>
              <a:rPr lang="en-GB" sz="1800" dirty="0">
                <a:solidFill>
                  <a:schemeClr val="accent1"/>
                </a:solidFill>
              </a:rPr>
              <a:t>The new KVIs will be reported at May CoMC.</a:t>
            </a:r>
          </a:p>
          <a:p>
            <a:r>
              <a:rPr lang="en-GB" sz="1800" dirty="0">
                <a:solidFill>
                  <a:schemeClr val="accent1"/>
                </a:solidFill>
              </a:rPr>
              <a:t>The KVIs will be an interim performance measure until the new operational performance measures and implemented. </a:t>
            </a:r>
          </a:p>
          <a:p>
            <a:r>
              <a:rPr lang="en-GB" sz="1800" dirty="0">
                <a:solidFill>
                  <a:schemeClr val="accent1"/>
                </a:solidFill>
              </a:rPr>
              <a:t>To confirm, we shall continue to report on our performance with the (old) ‘Customer Service’ KVIs</a:t>
            </a:r>
          </a:p>
        </p:txBody>
      </p:sp>
    </p:spTree>
    <p:extLst>
      <p:ext uri="{BB962C8B-B14F-4D97-AF65-F5344CB8AC3E}">
        <p14:creationId xmlns:p14="http://schemas.microsoft.com/office/powerpoint/2010/main" val="28555066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29870-C663-4FCE-81D3-2DCCCBCEBF96}"/>
              </a:ext>
            </a:extLst>
          </p:cNvPr>
          <p:cNvSpPr>
            <a:spLocks noGrp="1"/>
          </p:cNvSpPr>
          <p:nvPr>
            <p:ph type="title"/>
          </p:nvPr>
        </p:nvSpPr>
        <p:spPr/>
        <p:txBody>
          <a:bodyPr/>
          <a:lstStyle/>
          <a:p>
            <a:r>
              <a:rPr lang="en-GB" dirty="0"/>
              <a:t>Schedule</a:t>
            </a:r>
          </a:p>
        </p:txBody>
      </p:sp>
      <p:graphicFrame>
        <p:nvGraphicFramePr>
          <p:cNvPr id="5" name="Table 4">
            <a:extLst>
              <a:ext uri="{FF2B5EF4-FFF2-40B4-BE49-F238E27FC236}">
                <a16:creationId xmlns:a16="http://schemas.microsoft.com/office/drawing/2014/main" id="{6424332E-A67C-439B-A250-B40F8FC64B8E}"/>
              </a:ext>
            </a:extLst>
          </p:cNvPr>
          <p:cNvGraphicFramePr>
            <a:graphicFrameLocks noGrp="1"/>
          </p:cNvGraphicFramePr>
          <p:nvPr>
            <p:extLst/>
          </p:nvPr>
        </p:nvGraphicFramePr>
        <p:xfrm>
          <a:off x="467092" y="926326"/>
          <a:ext cx="8052812" cy="3290848"/>
        </p:xfrm>
        <a:graphic>
          <a:graphicData uri="http://schemas.openxmlformats.org/drawingml/2006/table">
            <a:tbl>
              <a:tblPr firstRow="1" bandRow="1">
                <a:tableStyleId>{5A111915-BE36-4E01-A7E5-04B1672EAD32}</a:tableStyleId>
              </a:tblPr>
              <a:tblGrid>
                <a:gridCol w="2013203">
                  <a:extLst>
                    <a:ext uri="{9D8B030D-6E8A-4147-A177-3AD203B41FA5}">
                      <a16:colId xmlns:a16="http://schemas.microsoft.com/office/drawing/2014/main" val="2705732396"/>
                    </a:ext>
                  </a:extLst>
                </a:gridCol>
                <a:gridCol w="2013203">
                  <a:extLst>
                    <a:ext uri="{9D8B030D-6E8A-4147-A177-3AD203B41FA5}">
                      <a16:colId xmlns:a16="http://schemas.microsoft.com/office/drawing/2014/main" val="4028932234"/>
                    </a:ext>
                  </a:extLst>
                </a:gridCol>
                <a:gridCol w="2013203">
                  <a:extLst>
                    <a:ext uri="{9D8B030D-6E8A-4147-A177-3AD203B41FA5}">
                      <a16:colId xmlns:a16="http://schemas.microsoft.com/office/drawing/2014/main" val="4078740347"/>
                    </a:ext>
                  </a:extLst>
                </a:gridCol>
                <a:gridCol w="2013203">
                  <a:extLst>
                    <a:ext uri="{9D8B030D-6E8A-4147-A177-3AD203B41FA5}">
                      <a16:colId xmlns:a16="http://schemas.microsoft.com/office/drawing/2014/main" val="4005697366"/>
                    </a:ext>
                  </a:extLst>
                </a:gridCol>
              </a:tblGrid>
              <a:tr h="543517">
                <a:tc>
                  <a:txBody>
                    <a:bodyPr/>
                    <a:lstStyle/>
                    <a:p>
                      <a:pPr algn="ctr"/>
                      <a:r>
                        <a:rPr lang="en-GB" sz="1600" dirty="0"/>
                        <a:t>Submissions</a:t>
                      </a:r>
                    </a:p>
                  </a:txBody>
                  <a:tcPr anchor="ctr">
                    <a:lnL w="12700" cap="flat" cmpd="sng" algn="ctr">
                      <a:solidFill>
                        <a:srgbClr val="40D1F5"/>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a:r>
                        <a:rPr lang="en-GB" sz="1600" dirty="0"/>
                        <a:t>Review</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40D1F5"/>
                      </a:solidFill>
                      <a:prstDash val="solid"/>
                      <a:round/>
                      <a:headEnd type="none" w="med" len="med"/>
                      <a:tailEnd type="none" w="med" len="med"/>
                    </a:lnT>
                    <a:lnB w="12700" cap="flat" cmpd="sng" algn="ctr">
                      <a:solidFill>
                        <a:srgbClr val="40D1F5"/>
                      </a:solidFill>
                      <a:prstDash val="solid"/>
                      <a:round/>
                      <a:headEnd type="none" w="med" len="med"/>
                      <a:tailEnd type="none" w="med" len="med"/>
                    </a:lnB>
                  </a:tcPr>
                </a:tc>
                <a:tc>
                  <a:txBody>
                    <a:bodyPr/>
                    <a:lstStyle/>
                    <a:p>
                      <a:pPr algn="ctr"/>
                      <a:r>
                        <a:rPr lang="en-GB" sz="1600" dirty="0" err="1"/>
                        <a:t>CoMC</a:t>
                      </a:r>
                      <a:r>
                        <a:rPr lang="en-GB" sz="1600" dirty="0"/>
                        <a:t> material submission</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40D1F5"/>
                      </a:solidFill>
                      <a:prstDash val="solid"/>
                      <a:round/>
                      <a:headEnd type="none" w="med" len="med"/>
                      <a:tailEnd type="none" w="med" len="med"/>
                    </a:lnT>
                    <a:lnB w="12700" cap="flat" cmpd="sng" algn="ctr">
                      <a:solidFill>
                        <a:srgbClr val="40D1F5"/>
                      </a:solidFill>
                      <a:prstDash val="solid"/>
                      <a:round/>
                      <a:headEnd type="none" w="med" len="med"/>
                      <a:tailEnd type="none" w="med" len="med"/>
                    </a:lnB>
                  </a:tcPr>
                </a:tc>
                <a:tc>
                  <a:txBody>
                    <a:bodyPr/>
                    <a:lstStyle/>
                    <a:p>
                      <a:pPr algn="ctr"/>
                      <a:r>
                        <a:rPr lang="en-GB" sz="1600" dirty="0" err="1"/>
                        <a:t>CoMC</a:t>
                      </a:r>
                      <a:endParaRPr lang="en-GB" sz="1600" dirty="0"/>
                    </a:p>
                  </a:txBody>
                  <a:tcPr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393202344"/>
                  </a:ext>
                </a:extLst>
              </a:tr>
              <a:tr h="338966">
                <a:tc>
                  <a:txBody>
                    <a:bodyPr/>
                    <a:lstStyle/>
                    <a:p>
                      <a:pPr algn="ctr"/>
                      <a:r>
                        <a:rPr lang="en-GB" sz="1100" dirty="0"/>
                        <a:t>30</a:t>
                      </a:r>
                      <a:r>
                        <a:rPr lang="en-GB" sz="1100" baseline="30000" dirty="0"/>
                        <a:t>th</a:t>
                      </a:r>
                      <a:r>
                        <a:rPr lang="en-GB" sz="1100" dirty="0"/>
                        <a:t> April</a:t>
                      </a:r>
                    </a:p>
                  </a:txBody>
                  <a:tcPr anchor="ctr">
                    <a:lnL w="12700" cap="flat" cmpd="sng" algn="ctr">
                      <a:solidFill>
                        <a:srgbClr val="40D1F5"/>
                      </a:solidFill>
                      <a:prstDash val="solid"/>
                      <a:round/>
                      <a:headEnd type="none" w="med" len="med"/>
                      <a:tailEnd type="none" w="med" len="med"/>
                    </a:lnL>
                    <a:lnR w="12700" cap="flat" cmpd="sng" algn="ctr">
                      <a:solidFill>
                        <a:srgbClr val="40D1F5"/>
                      </a:solidFill>
                      <a:prstDash val="solid"/>
                      <a:round/>
                      <a:headEnd type="none" w="med" len="med"/>
                      <a:tailEnd type="none" w="med" len="med"/>
                    </a:lnR>
                  </a:tcPr>
                </a:tc>
                <a:tc>
                  <a:txBody>
                    <a:bodyPr/>
                    <a:lstStyle/>
                    <a:p>
                      <a:pPr algn="ctr"/>
                      <a:r>
                        <a:rPr lang="en-GB" sz="1100" dirty="0"/>
                        <a:t>5</a:t>
                      </a:r>
                      <a:r>
                        <a:rPr lang="en-GB" sz="1100" baseline="30000" dirty="0"/>
                        <a:t>th</a:t>
                      </a:r>
                      <a:r>
                        <a:rPr lang="en-GB" sz="1100" dirty="0"/>
                        <a:t> May</a:t>
                      </a:r>
                    </a:p>
                  </a:txBody>
                  <a:tcPr anchor="ctr">
                    <a:lnL w="12700" cap="flat" cmpd="sng" algn="ctr">
                      <a:solidFill>
                        <a:srgbClr val="40D1F5"/>
                      </a:solidFill>
                      <a:prstDash val="solid"/>
                      <a:round/>
                      <a:headEnd type="none" w="med" len="med"/>
                      <a:tailEnd type="none" w="med" len="med"/>
                    </a:lnL>
                    <a:lnR w="12700" cap="flat" cmpd="sng" algn="ctr">
                      <a:solidFill>
                        <a:srgbClr val="40D1F5"/>
                      </a:solidFill>
                      <a:prstDash val="solid"/>
                      <a:round/>
                      <a:headEnd type="none" w="med" len="med"/>
                      <a:tailEnd type="none" w="med" len="med"/>
                    </a:lnR>
                    <a:lnT w="12700" cap="flat" cmpd="sng" algn="ctr">
                      <a:solidFill>
                        <a:srgbClr val="40D1F5"/>
                      </a:solidFill>
                      <a:prstDash val="solid"/>
                      <a:round/>
                      <a:headEnd type="none" w="med" len="med"/>
                      <a:tailEnd type="none" w="med" len="med"/>
                    </a:lnT>
                    <a:lnB w="12700" cap="flat" cmpd="sng" algn="ctr">
                      <a:solidFill>
                        <a:srgbClr val="40D1F5"/>
                      </a:solidFill>
                      <a:prstDash val="solid"/>
                      <a:round/>
                      <a:headEnd type="none" w="med" len="med"/>
                      <a:tailEnd type="none" w="med" len="med"/>
                    </a:lnB>
                  </a:tcPr>
                </a:tc>
                <a:tc>
                  <a:txBody>
                    <a:bodyPr/>
                    <a:lstStyle/>
                    <a:p>
                      <a:pPr algn="ctr"/>
                      <a:r>
                        <a:rPr lang="en-GB" sz="1100" dirty="0"/>
                        <a:t>7</a:t>
                      </a:r>
                      <a:r>
                        <a:rPr lang="en-GB" sz="1100" baseline="30000" dirty="0"/>
                        <a:t>th</a:t>
                      </a:r>
                      <a:r>
                        <a:rPr lang="en-GB" sz="1100" dirty="0"/>
                        <a:t> May </a:t>
                      </a:r>
                    </a:p>
                  </a:txBody>
                  <a:tcPr anchor="ctr">
                    <a:lnL w="12700" cap="flat" cmpd="sng" algn="ctr">
                      <a:solidFill>
                        <a:srgbClr val="40D1F5"/>
                      </a:solidFill>
                      <a:prstDash val="solid"/>
                      <a:round/>
                      <a:headEnd type="none" w="med" len="med"/>
                      <a:tailEnd type="none" w="med" len="med"/>
                    </a:lnL>
                    <a:lnR w="12700" cap="flat" cmpd="sng" algn="ctr">
                      <a:solidFill>
                        <a:srgbClr val="40D1F5"/>
                      </a:solidFill>
                      <a:prstDash val="solid"/>
                      <a:round/>
                      <a:headEnd type="none" w="med" len="med"/>
                      <a:tailEnd type="none" w="med" len="med"/>
                    </a:lnR>
                    <a:lnT w="12700" cap="flat" cmpd="sng" algn="ctr">
                      <a:solidFill>
                        <a:srgbClr val="40D1F5"/>
                      </a:solidFill>
                      <a:prstDash val="solid"/>
                      <a:round/>
                      <a:headEnd type="none" w="med" len="med"/>
                      <a:tailEnd type="none" w="med" len="med"/>
                    </a:lnT>
                    <a:lnB w="12700" cap="flat" cmpd="sng" algn="ctr">
                      <a:solidFill>
                        <a:srgbClr val="40D1F5"/>
                      </a:solidFill>
                      <a:prstDash val="solid"/>
                      <a:round/>
                      <a:headEnd type="none" w="med" len="med"/>
                      <a:tailEnd type="none" w="med" len="med"/>
                    </a:lnB>
                  </a:tcPr>
                </a:tc>
                <a:tc>
                  <a:txBody>
                    <a:bodyPr/>
                    <a:lstStyle/>
                    <a:p>
                      <a:pPr algn="ctr"/>
                      <a:r>
                        <a:rPr lang="en-GB" sz="1100" dirty="0"/>
                        <a:t>20</a:t>
                      </a:r>
                      <a:r>
                        <a:rPr lang="en-GB" sz="1100" baseline="30000" dirty="0"/>
                        <a:t>th</a:t>
                      </a:r>
                      <a:r>
                        <a:rPr lang="en-GB" sz="1100" dirty="0"/>
                        <a:t> May</a:t>
                      </a:r>
                    </a:p>
                  </a:txBody>
                  <a:tcPr anchor="ctr">
                    <a:lnL w="12700" cap="flat" cmpd="sng" algn="ctr">
                      <a:solidFill>
                        <a:srgbClr val="40D1F5"/>
                      </a:solidFill>
                      <a:prstDash val="solid"/>
                      <a:round/>
                      <a:headEnd type="none" w="med" len="med"/>
                      <a:tailEnd type="none" w="med" len="med"/>
                    </a:lnL>
                  </a:tcPr>
                </a:tc>
                <a:extLst>
                  <a:ext uri="{0D108BD9-81ED-4DB2-BD59-A6C34878D82A}">
                    <a16:rowId xmlns:a16="http://schemas.microsoft.com/office/drawing/2014/main" val="924611749"/>
                  </a:ext>
                </a:extLst>
              </a:tr>
              <a:tr h="338966">
                <a:tc>
                  <a:txBody>
                    <a:bodyPr/>
                    <a:lstStyle/>
                    <a:p>
                      <a:pPr algn="ctr"/>
                      <a:r>
                        <a:rPr lang="en-GB" sz="1100" dirty="0"/>
                        <a:t>29</a:t>
                      </a:r>
                      <a:r>
                        <a:rPr lang="en-GB" sz="1100" baseline="30000" dirty="0"/>
                        <a:t>th</a:t>
                      </a:r>
                      <a:r>
                        <a:rPr lang="en-GB" sz="1100" dirty="0"/>
                        <a:t> May</a:t>
                      </a:r>
                    </a:p>
                  </a:txBody>
                  <a:tcPr anchor="ctr">
                    <a:lnL w="12700" cap="flat" cmpd="sng" algn="ctr">
                      <a:solidFill>
                        <a:srgbClr val="40D1F5"/>
                      </a:solidFill>
                      <a:prstDash val="solid"/>
                      <a:round/>
                      <a:headEnd type="none" w="med" len="med"/>
                      <a:tailEnd type="none" w="med" len="med"/>
                    </a:lnL>
                    <a:lnR w="12700" cap="flat" cmpd="sng" algn="ctr">
                      <a:solidFill>
                        <a:srgbClr val="40D1F5"/>
                      </a:solidFill>
                      <a:prstDash val="solid"/>
                      <a:round/>
                      <a:headEnd type="none" w="med" len="med"/>
                      <a:tailEnd type="none" w="med" len="med"/>
                    </a:lnR>
                  </a:tcPr>
                </a:tc>
                <a:tc>
                  <a:txBody>
                    <a:bodyPr/>
                    <a:lstStyle/>
                    <a:p>
                      <a:pPr algn="ctr"/>
                      <a:r>
                        <a:rPr lang="en-GB" sz="1100" dirty="0"/>
                        <a:t>3</a:t>
                      </a:r>
                      <a:r>
                        <a:rPr lang="en-GB" sz="1100" baseline="30000" dirty="0"/>
                        <a:t>rd</a:t>
                      </a:r>
                      <a:r>
                        <a:rPr lang="en-GB" sz="1100" dirty="0"/>
                        <a:t> June</a:t>
                      </a:r>
                    </a:p>
                  </a:txBody>
                  <a:tcPr anchor="ctr">
                    <a:lnL w="12700" cap="flat" cmpd="sng" algn="ctr">
                      <a:solidFill>
                        <a:srgbClr val="40D1F5"/>
                      </a:solidFill>
                      <a:prstDash val="solid"/>
                      <a:round/>
                      <a:headEnd type="none" w="med" len="med"/>
                      <a:tailEnd type="none" w="med" len="med"/>
                    </a:lnL>
                    <a:lnR w="12700" cap="flat" cmpd="sng" algn="ctr">
                      <a:solidFill>
                        <a:srgbClr val="40D1F5"/>
                      </a:solidFill>
                      <a:prstDash val="solid"/>
                      <a:round/>
                      <a:headEnd type="none" w="med" len="med"/>
                      <a:tailEnd type="none" w="med" len="med"/>
                    </a:lnR>
                    <a:lnT w="12700" cap="flat" cmpd="sng" algn="ctr">
                      <a:solidFill>
                        <a:srgbClr val="40D1F5"/>
                      </a:solidFill>
                      <a:prstDash val="solid"/>
                      <a:round/>
                      <a:headEnd type="none" w="med" len="med"/>
                      <a:tailEnd type="none" w="med" len="med"/>
                    </a:lnT>
                    <a:lnB w="12700" cap="flat" cmpd="sng" algn="ctr">
                      <a:solidFill>
                        <a:srgbClr val="40D1F5"/>
                      </a:solidFill>
                      <a:prstDash val="solid"/>
                      <a:round/>
                      <a:headEnd type="none" w="med" len="med"/>
                      <a:tailEnd type="none" w="med" len="med"/>
                    </a:lnB>
                  </a:tcPr>
                </a:tc>
                <a:tc>
                  <a:txBody>
                    <a:bodyPr/>
                    <a:lstStyle/>
                    <a:p>
                      <a:pPr algn="ctr"/>
                      <a:r>
                        <a:rPr lang="en-GB" sz="1100" dirty="0"/>
                        <a:t>5</a:t>
                      </a:r>
                      <a:r>
                        <a:rPr lang="en-GB" sz="1100" baseline="30000" dirty="0"/>
                        <a:t>th</a:t>
                      </a:r>
                      <a:r>
                        <a:rPr lang="en-GB" sz="1100" dirty="0"/>
                        <a:t> June</a:t>
                      </a:r>
                    </a:p>
                  </a:txBody>
                  <a:tcPr anchor="ctr">
                    <a:lnL w="12700" cap="flat" cmpd="sng" algn="ctr">
                      <a:solidFill>
                        <a:srgbClr val="40D1F5"/>
                      </a:solidFill>
                      <a:prstDash val="solid"/>
                      <a:round/>
                      <a:headEnd type="none" w="med" len="med"/>
                      <a:tailEnd type="none" w="med" len="med"/>
                    </a:lnL>
                    <a:lnR w="12700" cap="flat" cmpd="sng" algn="ctr">
                      <a:solidFill>
                        <a:srgbClr val="40D1F5"/>
                      </a:solidFill>
                      <a:prstDash val="solid"/>
                      <a:round/>
                      <a:headEnd type="none" w="med" len="med"/>
                      <a:tailEnd type="none" w="med" len="med"/>
                    </a:lnR>
                    <a:lnT w="12700" cap="flat" cmpd="sng" algn="ctr">
                      <a:solidFill>
                        <a:srgbClr val="40D1F5"/>
                      </a:solidFill>
                      <a:prstDash val="solid"/>
                      <a:round/>
                      <a:headEnd type="none" w="med" len="med"/>
                      <a:tailEnd type="none" w="med" len="med"/>
                    </a:lnT>
                    <a:lnB w="12700" cap="flat" cmpd="sng" algn="ctr">
                      <a:solidFill>
                        <a:srgbClr val="40D1F5"/>
                      </a:solidFill>
                      <a:prstDash val="solid"/>
                      <a:round/>
                      <a:headEnd type="none" w="med" len="med"/>
                      <a:tailEnd type="none" w="med" len="med"/>
                    </a:lnB>
                  </a:tcPr>
                </a:tc>
                <a:tc>
                  <a:txBody>
                    <a:bodyPr/>
                    <a:lstStyle/>
                    <a:p>
                      <a:pPr algn="ctr"/>
                      <a:r>
                        <a:rPr lang="en-GB" sz="1100" dirty="0"/>
                        <a:t>17</a:t>
                      </a:r>
                      <a:r>
                        <a:rPr lang="en-GB" sz="1100" baseline="30000" dirty="0"/>
                        <a:t>th</a:t>
                      </a:r>
                      <a:r>
                        <a:rPr lang="en-GB" sz="1100" dirty="0"/>
                        <a:t> June</a:t>
                      </a:r>
                    </a:p>
                  </a:txBody>
                  <a:tcPr anchor="ctr">
                    <a:lnL w="12700" cap="flat" cmpd="sng" algn="ctr">
                      <a:solidFill>
                        <a:srgbClr val="40D1F5"/>
                      </a:solidFill>
                      <a:prstDash val="solid"/>
                      <a:round/>
                      <a:headEnd type="none" w="med" len="med"/>
                      <a:tailEnd type="none" w="med" len="med"/>
                    </a:lnL>
                  </a:tcPr>
                </a:tc>
                <a:extLst>
                  <a:ext uri="{0D108BD9-81ED-4DB2-BD59-A6C34878D82A}">
                    <a16:rowId xmlns:a16="http://schemas.microsoft.com/office/drawing/2014/main" val="3900520847"/>
                  </a:ext>
                </a:extLst>
              </a:tr>
              <a:tr h="338966">
                <a:tc>
                  <a:txBody>
                    <a:bodyPr/>
                    <a:lstStyle/>
                    <a:p>
                      <a:pPr algn="ctr"/>
                      <a:r>
                        <a:rPr lang="en-GB" sz="1100" dirty="0"/>
                        <a:t>30</a:t>
                      </a:r>
                      <a:r>
                        <a:rPr lang="en-GB" sz="1100" baseline="30000" dirty="0"/>
                        <a:t>th</a:t>
                      </a:r>
                      <a:r>
                        <a:rPr lang="en-GB" sz="1100" dirty="0"/>
                        <a:t> June</a:t>
                      </a:r>
                    </a:p>
                  </a:txBody>
                  <a:tcPr anchor="ctr">
                    <a:lnL w="12700" cap="flat" cmpd="sng" algn="ctr">
                      <a:solidFill>
                        <a:srgbClr val="40D1F5"/>
                      </a:solidFill>
                      <a:prstDash val="solid"/>
                      <a:round/>
                      <a:headEnd type="none" w="med" len="med"/>
                      <a:tailEnd type="none" w="med" len="med"/>
                    </a:lnL>
                    <a:lnR w="12700" cap="flat" cmpd="sng" algn="ctr">
                      <a:solidFill>
                        <a:srgbClr val="40D1F5"/>
                      </a:solidFill>
                      <a:prstDash val="solid"/>
                      <a:round/>
                      <a:headEnd type="none" w="med" len="med"/>
                      <a:tailEnd type="none" w="med" len="med"/>
                    </a:lnR>
                  </a:tcPr>
                </a:tc>
                <a:tc>
                  <a:txBody>
                    <a:bodyPr/>
                    <a:lstStyle/>
                    <a:p>
                      <a:pPr algn="ctr"/>
                      <a:r>
                        <a:rPr lang="en-GB" sz="1100" dirty="0"/>
                        <a:t>1</a:t>
                      </a:r>
                      <a:r>
                        <a:rPr lang="en-GB" sz="1100" baseline="30000" dirty="0"/>
                        <a:t>st</a:t>
                      </a:r>
                      <a:r>
                        <a:rPr lang="en-GB" sz="1100" dirty="0"/>
                        <a:t> July</a:t>
                      </a:r>
                    </a:p>
                  </a:txBody>
                  <a:tcPr anchor="ctr">
                    <a:lnL w="12700" cap="flat" cmpd="sng" algn="ctr">
                      <a:solidFill>
                        <a:srgbClr val="40D1F5"/>
                      </a:solidFill>
                      <a:prstDash val="solid"/>
                      <a:round/>
                      <a:headEnd type="none" w="med" len="med"/>
                      <a:tailEnd type="none" w="med" len="med"/>
                    </a:lnL>
                    <a:lnR w="12700" cap="flat" cmpd="sng" algn="ctr">
                      <a:solidFill>
                        <a:srgbClr val="40D1F5"/>
                      </a:solidFill>
                      <a:prstDash val="solid"/>
                      <a:round/>
                      <a:headEnd type="none" w="med" len="med"/>
                      <a:tailEnd type="none" w="med" len="med"/>
                    </a:lnR>
                    <a:lnT w="12700" cap="flat" cmpd="sng" algn="ctr">
                      <a:solidFill>
                        <a:srgbClr val="40D1F5"/>
                      </a:solidFill>
                      <a:prstDash val="solid"/>
                      <a:round/>
                      <a:headEnd type="none" w="med" len="med"/>
                      <a:tailEnd type="none" w="med" len="med"/>
                    </a:lnT>
                    <a:lnB w="12700" cap="flat" cmpd="sng" algn="ctr">
                      <a:solidFill>
                        <a:srgbClr val="40D1F5"/>
                      </a:solidFill>
                      <a:prstDash val="solid"/>
                      <a:round/>
                      <a:headEnd type="none" w="med" len="med"/>
                      <a:tailEnd type="none" w="med" len="med"/>
                    </a:lnB>
                  </a:tcPr>
                </a:tc>
                <a:tc>
                  <a:txBody>
                    <a:bodyPr/>
                    <a:lstStyle/>
                    <a:p>
                      <a:pPr algn="ctr"/>
                      <a:r>
                        <a:rPr lang="en-GB" sz="1100" dirty="0"/>
                        <a:t>3</a:t>
                      </a:r>
                      <a:r>
                        <a:rPr lang="en-GB" sz="1100" baseline="30000" dirty="0"/>
                        <a:t>rd</a:t>
                      </a:r>
                      <a:r>
                        <a:rPr lang="en-GB" sz="1100" dirty="0"/>
                        <a:t> July</a:t>
                      </a:r>
                    </a:p>
                  </a:txBody>
                  <a:tcPr anchor="ctr">
                    <a:lnL w="12700" cap="flat" cmpd="sng" algn="ctr">
                      <a:solidFill>
                        <a:srgbClr val="40D1F5"/>
                      </a:solidFill>
                      <a:prstDash val="solid"/>
                      <a:round/>
                      <a:headEnd type="none" w="med" len="med"/>
                      <a:tailEnd type="none" w="med" len="med"/>
                    </a:lnL>
                    <a:lnR w="12700" cap="flat" cmpd="sng" algn="ctr">
                      <a:solidFill>
                        <a:srgbClr val="40D1F5"/>
                      </a:solidFill>
                      <a:prstDash val="solid"/>
                      <a:round/>
                      <a:headEnd type="none" w="med" len="med"/>
                      <a:tailEnd type="none" w="med" len="med"/>
                    </a:lnR>
                    <a:lnT w="12700" cap="flat" cmpd="sng" algn="ctr">
                      <a:solidFill>
                        <a:srgbClr val="40D1F5"/>
                      </a:solidFill>
                      <a:prstDash val="solid"/>
                      <a:round/>
                      <a:headEnd type="none" w="med" len="med"/>
                      <a:tailEnd type="none" w="med" len="med"/>
                    </a:lnT>
                    <a:lnB w="12700" cap="flat" cmpd="sng" algn="ctr">
                      <a:solidFill>
                        <a:srgbClr val="40D1F5"/>
                      </a:solidFill>
                      <a:prstDash val="solid"/>
                      <a:round/>
                      <a:headEnd type="none" w="med" len="med"/>
                      <a:tailEnd type="none" w="med" len="med"/>
                    </a:lnB>
                  </a:tcPr>
                </a:tc>
                <a:tc>
                  <a:txBody>
                    <a:bodyPr/>
                    <a:lstStyle/>
                    <a:p>
                      <a:pPr algn="ctr"/>
                      <a:r>
                        <a:rPr lang="en-GB" sz="1100" dirty="0"/>
                        <a:t>15</a:t>
                      </a:r>
                      <a:r>
                        <a:rPr lang="en-GB" sz="1100" baseline="30000" dirty="0"/>
                        <a:t>th</a:t>
                      </a:r>
                      <a:r>
                        <a:rPr lang="en-GB" sz="1100" dirty="0"/>
                        <a:t> July</a:t>
                      </a:r>
                    </a:p>
                  </a:txBody>
                  <a:tcPr anchor="ctr">
                    <a:lnL w="12700" cap="flat" cmpd="sng" algn="ctr">
                      <a:solidFill>
                        <a:srgbClr val="40D1F5"/>
                      </a:solidFill>
                      <a:prstDash val="solid"/>
                      <a:round/>
                      <a:headEnd type="none" w="med" len="med"/>
                      <a:tailEnd type="none" w="med" len="med"/>
                    </a:lnL>
                  </a:tcPr>
                </a:tc>
                <a:extLst>
                  <a:ext uri="{0D108BD9-81ED-4DB2-BD59-A6C34878D82A}">
                    <a16:rowId xmlns:a16="http://schemas.microsoft.com/office/drawing/2014/main" val="638344315"/>
                  </a:ext>
                </a:extLst>
              </a:tr>
              <a:tr h="338966">
                <a:tc>
                  <a:txBody>
                    <a:bodyPr/>
                    <a:lstStyle/>
                    <a:p>
                      <a:pPr algn="ctr"/>
                      <a:r>
                        <a:rPr lang="en-GB" sz="1100" dirty="0"/>
                        <a:t>31</a:t>
                      </a:r>
                      <a:r>
                        <a:rPr lang="en-GB" sz="1100" baseline="30000" dirty="0"/>
                        <a:t>st</a:t>
                      </a:r>
                      <a:r>
                        <a:rPr lang="en-GB" sz="1100" dirty="0"/>
                        <a:t> July</a:t>
                      </a:r>
                    </a:p>
                  </a:txBody>
                  <a:tcPr anchor="ctr">
                    <a:lnL w="12700" cap="flat" cmpd="sng" algn="ctr">
                      <a:solidFill>
                        <a:srgbClr val="40D1F5"/>
                      </a:solidFill>
                      <a:prstDash val="solid"/>
                      <a:round/>
                      <a:headEnd type="none" w="med" len="med"/>
                      <a:tailEnd type="none" w="med" len="med"/>
                    </a:lnL>
                    <a:lnR w="12700" cap="flat" cmpd="sng" algn="ctr">
                      <a:solidFill>
                        <a:srgbClr val="40D1F5"/>
                      </a:solidFill>
                      <a:prstDash val="solid"/>
                      <a:round/>
                      <a:headEnd type="none" w="med" len="med"/>
                      <a:tailEnd type="none" w="med" len="med"/>
                    </a:lnR>
                  </a:tcPr>
                </a:tc>
                <a:tc>
                  <a:txBody>
                    <a:bodyPr/>
                    <a:lstStyle/>
                    <a:p>
                      <a:pPr algn="ctr"/>
                      <a:r>
                        <a:rPr lang="en-GB" sz="1100" dirty="0"/>
                        <a:t>5</a:t>
                      </a:r>
                      <a:r>
                        <a:rPr lang="en-GB" sz="1100" baseline="30000" dirty="0"/>
                        <a:t>th</a:t>
                      </a:r>
                      <a:r>
                        <a:rPr lang="en-GB" sz="1100" dirty="0"/>
                        <a:t> August</a:t>
                      </a:r>
                    </a:p>
                  </a:txBody>
                  <a:tcPr anchor="ctr">
                    <a:lnL w="12700" cap="flat" cmpd="sng" algn="ctr">
                      <a:solidFill>
                        <a:srgbClr val="40D1F5"/>
                      </a:solidFill>
                      <a:prstDash val="solid"/>
                      <a:round/>
                      <a:headEnd type="none" w="med" len="med"/>
                      <a:tailEnd type="none" w="med" len="med"/>
                    </a:lnL>
                    <a:lnR w="12700" cap="flat" cmpd="sng" algn="ctr">
                      <a:solidFill>
                        <a:srgbClr val="40D1F5"/>
                      </a:solidFill>
                      <a:prstDash val="solid"/>
                      <a:round/>
                      <a:headEnd type="none" w="med" len="med"/>
                      <a:tailEnd type="none" w="med" len="med"/>
                    </a:lnR>
                    <a:lnT w="12700" cap="flat" cmpd="sng" algn="ctr">
                      <a:solidFill>
                        <a:srgbClr val="40D1F5"/>
                      </a:solidFill>
                      <a:prstDash val="solid"/>
                      <a:round/>
                      <a:headEnd type="none" w="med" len="med"/>
                      <a:tailEnd type="none" w="med" len="med"/>
                    </a:lnT>
                    <a:lnB w="12700" cap="flat" cmpd="sng" algn="ctr">
                      <a:solidFill>
                        <a:srgbClr val="40D1F5"/>
                      </a:solidFill>
                      <a:prstDash val="solid"/>
                      <a:round/>
                      <a:headEnd type="none" w="med" len="med"/>
                      <a:tailEnd type="none" w="med" len="med"/>
                    </a:lnB>
                  </a:tcPr>
                </a:tc>
                <a:tc>
                  <a:txBody>
                    <a:bodyPr/>
                    <a:lstStyle/>
                    <a:p>
                      <a:pPr algn="ctr"/>
                      <a:r>
                        <a:rPr lang="en-GB" sz="1100" dirty="0"/>
                        <a:t>7</a:t>
                      </a:r>
                      <a:r>
                        <a:rPr lang="en-GB" sz="1100" baseline="30000" dirty="0"/>
                        <a:t>th</a:t>
                      </a:r>
                      <a:r>
                        <a:rPr lang="en-GB" sz="1100" dirty="0"/>
                        <a:t> August</a:t>
                      </a:r>
                    </a:p>
                  </a:txBody>
                  <a:tcPr anchor="ctr">
                    <a:lnL w="12700" cap="flat" cmpd="sng" algn="ctr">
                      <a:solidFill>
                        <a:srgbClr val="40D1F5"/>
                      </a:solidFill>
                      <a:prstDash val="solid"/>
                      <a:round/>
                      <a:headEnd type="none" w="med" len="med"/>
                      <a:tailEnd type="none" w="med" len="med"/>
                    </a:lnL>
                    <a:lnR w="12700" cap="flat" cmpd="sng" algn="ctr">
                      <a:solidFill>
                        <a:srgbClr val="40D1F5"/>
                      </a:solidFill>
                      <a:prstDash val="solid"/>
                      <a:round/>
                      <a:headEnd type="none" w="med" len="med"/>
                      <a:tailEnd type="none" w="med" len="med"/>
                    </a:lnR>
                    <a:lnT w="12700" cap="flat" cmpd="sng" algn="ctr">
                      <a:solidFill>
                        <a:srgbClr val="40D1F5"/>
                      </a:solidFill>
                      <a:prstDash val="solid"/>
                      <a:round/>
                      <a:headEnd type="none" w="med" len="med"/>
                      <a:tailEnd type="none" w="med" len="med"/>
                    </a:lnT>
                    <a:lnB w="12700" cap="flat" cmpd="sng" algn="ctr">
                      <a:solidFill>
                        <a:srgbClr val="40D1F5"/>
                      </a:solidFill>
                      <a:prstDash val="solid"/>
                      <a:round/>
                      <a:headEnd type="none" w="med" len="med"/>
                      <a:tailEnd type="none" w="med" len="med"/>
                    </a:lnB>
                  </a:tcPr>
                </a:tc>
                <a:tc>
                  <a:txBody>
                    <a:bodyPr/>
                    <a:lstStyle/>
                    <a:p>
                      <a:pPr algn="ctr"/>
                      <a:r>
                        <a:rPr lang="en-GB" sz="1100" dirty="0"/>
                        <a:t>19</a:t>
                      </a:r>
                      <a:r>
                        <a:rPr lang="en-GB" sz="1100" baseline="30000" dirty="0"/>
                        <a:t>th</a:t>
                      </a:r>
                      <a:r>
                        <a:rPr lang="en-GB" sz="1100" dirty="0"/>
                        <a:t> August</a:t>
                      </a:r>
                    </a:p>
                  </a:txBody>
                  <a:tcPr anchor="ctr">
                    <a:lnL w="12700" cap="flat" cmpd="sng" algn="ctr">
                      <a:solidFill>
                        <a:srgbClr val="40D1F5"/>
                      </a:solidFill>
                      <a:prstDash val="solid"/>
                      <a:round/>
                      <a:headEnd type="none" w="med" len="med"/>
                      <a:tailEnd type="none" w="med" len="med"/>
                    </a:lnL>
                  </a:tcPr>
                </a:tc>
                <a:extLst>
                  <a:ext uri="{0D108BD9-81ED-4DB2-BD59-A6C34878D82A}">
                    <a16:rowId xmlns:a16="http://schemas.microsoft.com/office/drawing/2014/main" val="1837486793"/>
                  </a:ext>
                </a:extLst>
              </a:tr>
              <a:tr h="338966">
                <a:tc>
                  <a:txBody>
                    <a:bodyPr/>
                    <a:lstStyle/>
                    <a:p>
                      <a:pPr algn="ctr"/>
                      <a:r>
                        <a:rPr lang="en-GB" sz="1100" dirty="0"/>
                        <a:t>28</a:t>
                      </a:r>
                      <a:r>
                        <a:rPr lang="en-GB" sz="1100" baseline="30000" dirty="0"/>
                        <a:t>th</a:t>
                      </a:r>
                      <a:r>
                        <a:rPr lang="en-GB" sz="1100" dirty="0"/>
                        <a:t> August</a:t>
                      </a:r>
                    </a:p>
                  </a:txBody>
                  <a:tcPr anchor="ctr">
                    <a:lnL w="12700" cap="flat" cmpd="sng" algn="ctr">
                      <a:solidFill>
                        <a:srgbClr val="40D1F5"/>
                      </a:solidFill>
                      <a:prstDash val="solid"/>
                      <a:round/>
                      <a:headEnd type="none" w="med" len="med"/>
                      <a:tailEnd type="none" w="med" len="med"/>
                    </a:lnL>
                    <a:lnR w="12700" cap="flat" cmpd="sng" algn="ctr">
                      <a:solidFill>
                        <a:srgbClr val="40D1F5"/>
                      </a:solidFill>
                      <a:prstDash val="solid"/>
                      <a:round/>
                      <a:headEnd type="none" w="med" len="med"/>
                      <a:tailEnd type="none" w="med" len="med"/>
                    </a:lnR>
                  </a:tcPr>
                </a:tc>
                <a:tc>
                  <a:txBody>
                    <a:bodyPr/>
                    <a:lstStyle/>
                    <a:p>
                      <a:pPr algn="ctr"/>
                      <a:r>
                        <a:rPr lang="en-GB" sz="1100" dirty="0"/>
                        <a:t>2</a:t>
                      </a:r>
                      <a:r>
                        <a:rPr lang="en-GB" sz="1100" baseline="30000" dirty="0"/>
                        <a:t>nd</a:t>
                      </a:r>
                      <a:r>
                        <a:rPr lang="en-GB" sz="1100" dirty="0"/>
                        <a:t> September</a:t>
                      </a:r>
                    </a:p>
                  </a:txBody>
                  <a:tcPr anchor="ctr">
                    <a:lnL w="12700" cap="flat" cmpd="sng" algn="ctr">
                      <a:solidFill>
                        <a:srgbClr val="40D1F5"/>
                      </a:solidFill>
                      <a:prstDash val="solid"/>
                      <a:round/>
                      <a:headEnd type="none" w="med" len="med"/>
                      <a:tailEnd type="none" w="med" len="med"/>
                    </a:lnL>
                    <a:lnR w="12700" cap="flat" cmpd="sng" algn="ctr">
                      <a:solidFill>
                        <a:srgbClr val="40D1F5"/>
                      </a:solidFill>
                      <a:prstDash val="solid"/>
                      <a:round/>
                      <a:headEnd type="none" w="med" len="med"/>
                      <a:tailEnd type="none" w="med" len="med"/>
                    </a:lnR>
                    <a:lnT w="12700" cap="flat" cmpd="sng" algn="ctr">
                      <a:solidFill>
                        <a:srgbClr val="40D1F5"/>
                      </a:solidFill>
                      <a:prstDash val="solid"/>
                      <a:round/>
                      <a:headEnd type="none" w="med" len="med"/>
                      <a:tailEnd type="none" w="med" len="med"/>
                    </a:lnT>
                    <a:lnB w="12700" cap="flat" cmpd="sng" algn="ctr">
                      <a:solidFill>
                        <a:srgbClr val="40D1F5"/>
                      </a:solidFill>
                      <a:prstDash val="solid"/>
                      <a:round/>
                      <a:headEnd type="none" w="med" len="med"/>
                      <a:tailEnd type="none" w="med" len="med"/>
                    </a:lnB>
                  </a:tcPr>
                </a:tc>
                <a:tc>
                  <a:txBody>
                    <a:bodyPr/>
                    <a:lstStyle/>
                    <a:p>
                      <a:pPr algn="ctr"/>
                      <a:r>
                        <a:rPr lang="en-GB" sz="1100" dirty="0"/>
                        <a:t>4</a:t>
                      </a:r>
                      <a:r>
                        <a:rPr lang="en-GB" sz="1100" baseline="30000" dirty="0"/>
                        <a:t>th</a:t>
                      </a:r>
                      <a:r>
                        <a:rPr lang="en-GB" sz="1100" dirty="0"/>
                        <a:t> September</a:t>
                      </a:r>
                    </a:p>
                  </a:txBody>
                  <a:tcPr anchor="ctr">
                    <a:lnL w="12700" cap="flat" cmpd="sng" algn="ctr">
                      <a:solidFill>
                        <a:srgbClr val="40D1F5"/>
                      </a:solidFill>
                      <a:prstDash val="solid"/>
                      <a:round/>
                      <a:headEnd type="none" w="med" len="med"/>
                      <a:tailEnd type="none" w="med" len="med"/>
                    </a:lnL>
                    <a:lnR w="12700" cap="flat" cmpd="sng" algn="ctr">
                      <a:solidFill>
                        <a:srgbClr val="40D1F5"/>
                      </a:solidFill>
                      <a:prstDash val="solid"/>
                      <a:round/>
                      <a:headEnd type="none" w="med" len="med"/>
                      <a:tailEnd type="none" w="med" len="med"/>
                    </a:lnR>
                    <a:lnT w="12700" cap="flat" cmpd="sng" algn="ctr">
                      <a:solidFill>
                        <a:srgbClr val="40D1F5"/>
                      </a:solidFill>
                      <a:prstDash val="solid"/>
                      <a:round/>
                      <a:headEnd type="none" w="med" len="med"/>
                      <a:tailEnd type="none" w="med" len="med"/>
                    </a:lnT>
                    <a:lnB w="12700" cap="flat" cmpd="sng" algn="ctr">
                      <a:solidFill>
                        <a:srgbClr val="40D1F5"/>
                      </a:solidFill>
                      <a:prstDash val="solid"/>
                      <a:round/>
                      <a:headEnd type="none" w="med" len="med"/>
                      <a:tailEnd type="none" w="med" len="med"/>
                    </a:lnB>
                  </a:tcPr>
                </a:tc>
                <a:tc>
                  <a:txBody>
                    <a:bodyPr/>
                    <a:lstStyle/>
                    <a:p>
                      <a:pPr algn="ctr"/>
                      <a:r>
                        <a:rPr lang="en-GB" sz="1100" dirty="0"/>
                        <a:t>16</a:t>
                      </a:r>
                      <a:r>
                        <a:rPr lang="en-GB" sz="1100" baseline="30000" dirty="0"/>
                        <a:t>th</a:t>
                      </a:r>
                      <a:r>
                        <a:rPr lang="en-GB" sz="1100" dirty="0"/>
                        <a:t> September</a:t>
                      </a:r>
                    </a:p>
                  </a:txBody>
                  <a:tcPr anchor="ctr">
                    <a:lnL w="12700" cap="flat" cmpd="sng" algn="ctr">
                      <a:solidFill>
                        <a:srgbClr val="40D1F5"/>
                      </a:solidFill>
                      <a:prstDash val="solid"/>
                      <a:round/>
                      <a:headEnd type="none" w="med" len="med"/>
                      <a:tailEnd type="none" w="med" len="med"/>
                    </a:lnL>
                  </a:tcPr>
                </a:tc>
                <a:extLst>
                  <a:ext uri="{0D108BD9-81ED-4DB2-BD59-A6C34878D82A}">
                    <a16:rowId xmlns:a16="http://schemas.microsoft.com/office/drawing/2014/main" val="3407094454"/>
                  </a:ext>
                </a:extLst>
              </a:tr>
              <a:tr h="338966">
                <a:tc>
                  <a:txBody>
                    <a:bodyPr/>
                    <a:lstStyle/>
                    <a:p>
                      <a:pPr algn="ctr"/>
                      <a:r>
                        <a:rPr lang="en-GB" sz="1100" dirty="0"/>
                        <a:t>28</a:t>
                      </a:r>
                      <a:r>
                        <a:rPr lang="en-GB" sz="1100" baseline="30000" dirty="0"/>
                        <a:t>th</a:t>
                      </a:r>
                      <a:r>
                        <a:rPr lang="en-GB" sz="1100" dirty="0"/>
                        <a:t> September</a:t>
                      </a:r>
                    </a:p>
                  </a:txBody>
                  <a:tcPr anchor="ctr">
                    <a:lnL w="12700" cap="flat" cmpd="sng" algn="ctr">
                      <a:solidFill>
                        <a:srgbClr val="40D1F5"/>
                      </a:solidFill>
                      <a:prstDash val="solid"/>
                      <a:round/>
                      <a:headEnd type="none" w="med" len="med"/>
                      <a:tailEnd type="none" w="med" len="med"/>
                    </a:lnL>
                    <a:lnR w="12700" cap="flat" cmpd="sng" algn="ctr">
                      <a:solidFill>
                        <a:srgbClr val="40D1F5"/>
                      </a:solidFill>
                      <a:prstDash val="solid"/>
                      <a:round/>
                      <a:headEnd type="none" w="med" len="med"/>
                      <a:tailEnd type="none" w="med" len="med"/>
                    </a:lnR>
                  </a:tcPr>
                </a:tc>
                <a:tc>
                  <a:txBody>
                    <a:bodyPr/>
                    <a:lstStyle/>
                    <a:p>
                      <a:pPr algn="ctr"/>
                      <a:r>
                        <a:rPr lang="en-GB" sz="1100" dirty="0"/>
                        <a:t>30</a:t>
                      </a:r>
                      <a:r>
                        <a:rPr lang="en-GB" sz="1100" baseline="30000" dirty="0"/>
                        <a:t>th</a:t>
                      </a:r>
                      <a:r>
                        <a:rPr lang="en-GB" sz="1100" dirty="0"/>
                        <a:t> September</a:t>
                      </a:r>
                    </a:p>
                  </a:txBody>
                  <a:tcPr anchor="ctr">
                    <a:lnL w="12700" cap="flat" cmpd="sng" algn="ctr">
                      <a:solidFill>
                        <a:srgbClr val="40D1F5"/>
                      </a:solidFill>
                      <a:prstDash val="solid"/>
                      <a:round/>
                      <a:headEnd type="none" w="med" len="med"/>
                      <a:tailEnd type="none" w="med" len="med"/>
                    </a:lnL>
                    <a:lnR w="12700" cap="flat" cmpd="sng" algn="ctr">
                      <a:solidFill>
                        <a:srgbClr val="40D1F5"/>
                      </a:solidFill>
                      <a:prstDash val="solid"/>
                      <a:round/>
                      <a:headEnd type="none" w="med" len="med"/>
                      <a:tailEnd type="none" w="med" len="med"/>
                    </a:lnR>
                    <a:lnT w="12700" cap="flat" cmpd="sng" algn="ctr">
                      <a:solidFill>
                        <a:srgbClr val="40D1F5"/>
                      </a:solidFill>
                      <a:prstDash val="solid"/>
                      <a:round/>
                      <a:headEnd type="none" w="med" len="med"/>
                      <a:tailEnd type="none" w="med" len="med"/>
                    </a:lnT>
                    <a:lnB w="12700" cap="flat" cmpd="sng" algn="ctr">
                      <a:solidFill>
                        <a:srgbClr val="40D1F5"/>
                      </a:solidFill>
                      <a:prstDash val="solid"/>
                      <a:round/>
                      <a:headEnd type="none" w="med" len="med"/>
                      <a:tailEnd type="none" w="med" len="med"/>
                    </a:lnB>
                  </a:tcPr>
                </a:tc>
                <a:tc>
                  <a:txBody>
                    <a:bodyPr/>
                    <a:lstStyle/>
                    <a:p>
                      <a:pPr algn="ctr"/>
                      <a:r>
                        <a:rPr lang="en-GB" sz="1100" dirty="0"/>
                        <a:t>2</a:t>
                      </a:r>
                      <a:r>
                        <a:rPr lang="en-GB" sz="1100" baseline="30000" dirty="0"/>
                        <a:t>nd</a:t>
                      </a:r>
                      <a:r>
                        <a:rPr lang="en-GB" sz="1100" dirty="0"/>
                        <a:t> October</a:t>
                      </a:r>
                    </a:p>
                  </a:txBody>
                  <a:tcPr anchor="ctr">
                    <a:lnL w="12700" cap="flat" cmpd="sng" algn="ctr">
                      <a:solidFill>
                        <a:srgbClr val="40D1F5"/>
                      </a:solidFill>
                      <a:prstDash val="solid"/>
                      <a:round/>
                      <a:headEnd type="none" w="med" len="med"/>
                      <a:tailEnd type="none" w="med" len="med"/>
                    </a:lnL>
                    <a:lnR w="12700" cap="flat" cmpd="sng" algn="ctr">
                      <a:solidFill>
                        <a:srgbClr val="40D1F5"/>
                      </a:solidFill>
                      <a:prstDash val="solid"/>
                      <a:round/>
                      <a:headEnd type="none" w="med" len="med"/>
                      <a:tailEnd type="none" w="med" len="med"/>
                    </a:lnR>
                    <a:lnT w="12700" cap="flat" cmpd="sng" algn="ctr">
                      <a:solidFill>
                        <a:srgbClr val="40D1F5"/>
                      </a:solidFill>
                      <a:prstDash val="solid"/>
                      <a:round/>
                      <a:headEnd type="none" w="med" len="med"/>
                      <a:tailEnd type="none" w="med" len="med"/>
                    </a:lnT>
                    <a:lnB w="12700" cap="flat" cmpd="sng" algn="ctr">
                      <a:solidFill>
                        <a:srgbClr val="40D1F5"/>
                      </a:solidFill>
                      <a:prstDash val="solid"/>
                      <a:round/>
                      <a:headEnd type="none" w="med" len="med"/>
                      <a:tailEnd type="none" w="med" len="med"/>
                    </a:lnB>
                  </a:tcPr>
                </a:tc>
                <a:tc>
                  <a:txBody>
                    <a:bodyPr/>
                    <a:lstStyle/>
                    <a:p>
                      <a:pPr algn="ctr"/>
                      <a:r>
                        <a:rPr lang="en-GB" sz="1100" dirty="0"/>
                        <a:t>14</a:t>
                      </a:r>
                      <a:r>
                        <a:rPr lang="en-GB" sz="1100" baseline="30000" dirty="0"/>
                        <a:t>th</a:t>
                      </a:r>
                      <a:r>
                        <a:rPr lang="en-GB" sz="1100" dirty="0"/>
                        <a:t> October</a:t>
                      </a:r>
                    </a:p>
                  </a:txBody>
                  <a:tcPr anchor="ctr">
                    <a:lnL w="12700" cap="flat" cmpd="sng" algn="ctr">
                      <a:solidFill>
                        <a:srgbClr val="40D1F5"/>
                      </a:solidFill>
                      <a:prstDash val="solid"/>
                      <a:round/>
                      <a:headEnd type="none" w="med" len="med"/>
                      <a:tailEnd type="none" w="med" len="med"/>
                    </a:lnL>
                  </a:tcPr>
                </a:tc>
                <a:extLst>
                  <a:ext uri="{0D108BD9-81ED-4DB2-BD59-A6C34878D82A}">
                    <a16:rowId xmlns:a16="http://schemas.microsoft.com/office/drawing/2014/main" val="3146866465"/>
                  </a:ext>
                </a:extLst>
              </a:tr>
              <a:tr h="338966">
                <a:tc>
                  <a:txBody>
                    <a:bodyPr/>
                    <a:lstStyle/>
                    <a:p>
                      <a:pPr algn="ctr"/>
                      <a:r>
                        <a:rPr lang="en-GB" sz="1100" dirty="0"/>
                        <a:t>30</a:t>
                      </a:r>
                      <a:r>
                        <a:rPr lang="en-GB" sz="1100" baseline="30000" dirty="0"/>
                        <a:t>th</a:t>
                      </a:r>
                      <a:r>
                        <a:rPr lang="en-GB" sz="1100" dirty="0"/>
                        <a:t> October</a:t>
                      </a:r>
                    </a:p>
                  </a:txBody>
                  <a:tcPr anchor="ctr">
                    <a:lnL w="12700" cap="flat" cmpd="sng" algn="ctr">
                      <a:solidFill>
                        <a:srgbClr val="40D1F5"/>
                      </a:solidFill>
                      <a:prstDash val="solid"/>
                      <a:round/>
                      <a:headEnd type="none" w="med" len="med"/>
                      <a:tailEnd type="none" w="med" len="med"/>
                    </a:lnL>
                    <a:lnR w="12700" cap="flat" cmpd="sng" algn="ctr">
                      <a:solidFill>
                        <a:srgbClr val="40D1F5"/>
                      </a:solidFill>
                      <a:prstDash val="solid"/>
                      <a:round/>
                      <a:headEnd type="none" w="med" len="med"/>
                      <a:tailEnd type="none" w="med" len="med"/>
                    </a:lnR>
                  </a:tcPr>
                </a:tc>
                <a:tc>
                  <a:txBody>
                    <a:bodyPr/>
                    <a:lstStyle/>
                    <a:p>
                      <a:pPr algn="ctr"/>
                      <a:r>
                        <a:rPr lang="en-GB" sz="1100" dirty="0"/>
                        <a:t>4</a:t>
                      </a:r>
                      <a:r>
                        <a:rPr lang="en-GB" sz="1100" baseline="30000" dirty="0"/>
                        <a:t>th</a:t>
                      </a:r>
                      <a:r>
                        <a:rPr lang="en-GB" sz="1100" dirty="0"/>
                        <a:t> November</a:t>
                      </a:r>
                    </a:p>
                  </a:txBody>
                  <a:tcPr anchor="ctr">
                    <a:lnL w="12700" cap="flat" cmpd="sng" algn="ctr">
                      <a:solidFill>
                        <a:srgbClr val="40D1F5"/>
                      </a:solidFill>
                      <a:prstDash val="solid"/>
                      <a:round/>
                      <a:headEnd type="none" w="med" len="med"/>
                      <a:tailEnd type="none" w="med" len="med"/>
                    </a:lnL>
                    <a:lnR w="12700" cap="flat" cmpd="sng" algn="ctr">
                      <a:solidFill>
                        <a:srgbClr val="40D1F5"/>
                      </a:solidFill>
                      <a:prstDash val="solid"/>
                      <a:round/>
                      <a:headEnd type="none" w="med" len="med"/>
                      <a:tailEnd type="none" w="med" len="med"/>
                    </a:lnR>
                    <a:lnT w="12700" cap="flat" cmpd="sng" algn="ctr">
                      <a:solidFill>
                        <a:srgbClr val="40D1F5"/>
                      </a:solidFill>
                      <a:prstDash val="solid"/>
                      <a:round/>
                      <a:headEnd type="none" w="med" len="med"/>
                      <a:tailEnd type="none" w="med" len="med"/>
                    </a:lnT>
                    <a:lnB w="12700" cap="flat" cmpd="sng" algn="ctr">
                      <a:solidFill>
                        <a:srgbClr val="40D1F5"/>
                      </a:solidFill>
                      <a:prstDash val="solid"/>
                      <a:round/>
                      <a:headEnd type="none" w="med" len="med"/>
                      <a:tailEnd type="none" w="med" len="med"/>
                    </a:lnB>
                  </a:tcPr>
                </a:tc>
                <a:tc>
                  <a:txBody>
                    <a:bodyPr/>
                    <a:lstStyle/>
                    <a:p>
                      <a:pPr algn="ctr"/>
                      <a:r>
                        <a:rPr lang="en-GB" sz="1100" dirty="0"/>
                        <a:t>6</a:t>
                      </a:r>
                      <a:r>
                        <a:rPr lang="en-GB" sz="1100" baseline="30000" dirty="0"/>
                        <a:t>th</a:t>
                      </a:r>
                      <a:r>
                        <a:rPr lang="en-GB" sz="1100" dirty="0"/>
                        <a:t> November</a:t>
                      </a:r>
                    </a:p>
                  </a:txBody>
                  <a:tcPr anchor="ctr">
                    <a:lnL w="12700" cap="flat" cmpd="sng" algn="ctr">
                      <a:solidFill>
                        <a:srgbClr val="40D1F5"/>
                      </a:solidFill>
                      <a:prstDash val="solid"/>
                      <a:round/>
                      <a:headEnd type="none" w="med" len="med"/>
                      <a:tailEnd type="none" w="med" len="med"/>
                    </a:lnL>
                    <a:lnR w="12700" cap="flat" cmpd="sng" algn="ctr">
                      <a:solidFill>
                        <a:srgbClr val="40D1F5"/>
                      </a:solidFill>
                      <a:prstDash val="solid"/>
                      <a:round/>
                      <a:headEnd type="none" w="med" len="med"/>
                      <a:tailEnd type="none" w="med" len="med"/>
                    </a:lnR>
                    <a:lnT w="12700" cap="flat" cmpd="sng" algn="ctr">
                      <a:solidFill>
                        <a:srgbClr val="40D1F5"/>
                      </a:solidFill>
                      <a:prstDash val="solid"/>
                      <a:round/>
                      <a:headEnd type="none" w="med" len="med"/>
                      <a:tailEnd type="none" w="med" len="med"/>
                    </a:lnT>
                    <a:lnB w="12700" cap="flat" cmpd="sng" algn="ctr">
                      <a:solidFill>
                        <a:srgbClr val="40D1F5"/>
                      </a:solidFill>
                      <a:prstDash val="solid"/>
                      <a:round/>
                      <a:headEnd type="none" w="med" len="med"/>
                      <a:tailEnd type="none" w="med" len="med"/>
                    </a:lnB>
                  </a:tcPr>
                </a:tc>
                <a:tc>
                  <a:txBody>
                    <a:bodyPr/>
                    <a:lstStyle/>
                    <a:p>
                      <a:pPr algn="ctr"/>
                      <a:r>
                        <a:rPr lang="en-GB" sz="1100" dirty="0"/>
                        <a:t>18</a:t>
                      </a:r>
                      <a:r>
                        <a:rPr lang="en-GB" sz="1100" baseline="30000" dirty="0"/>
                        <a:t>th</a:t>
                      </a:r>
                      <a:r>
                        <a:rPr lang="en-GB" sz="1100" dirty="0"/>
                        <a:t> November</a:t>
                      </a:r>
                    </a:p>
                  </a:txBody>
                  <a:tcPr anchor="ctr">
                    <a:lnL w="12700" cap="flat" cmpd="sng" algn="ctr">
                      <a:solidFill>
                        <a:srgbClr val="40D1F5"/>
                      </a:solidFill>
                      <a:prstDash val="solid"/>
                      <a:round/>
                      <a:headEnd type="none" w="med" len="med"/>
                      <a:tailEnd type="none" w="med" len="med"/>
                    </a:lnL>
                  </a:tcPr>
                </a:tc>
                <a:extLst>
                  <a:ext uri="{0D108BD9-81ED-4DB2-BD59-A6C34878D82A}">
                    <a16:rowId xmlns:a16="http://schemas.microsoft.com/office/drawing/2014/main" val="339403425"/>
                  </a:ext>
                </a:extLst>
              </a:tr>
              <a:tr h="338966">
                <a:tc>
                  <a:txBody>
                    <a:bodyPr/>
                    <a:lstStyle/>
                    <a:p>
                      <a:pPr algn="ctr"/>
                      <a:r>
                        <a:rPr lang="en-GB" sz="1100" dirty="0"/>
                        <a:t>30</a:t>
                      </a:r>
                      <a:r>
                        <a:rPr lang="en-GB" sz="1100" baseline="30000" dirty="0"/>
                        <a:t>th</a:t>
                      </a:r>
                      <a:r>
                        <a:rPr lang="en-GB" sz="1100" dirty="0"/>
                        <a:t> November</a:t>
                      </a:r>
                    </a:p>
                  </a:txBody>
                  <a:tcPr anchor="ctr">
                    <a:lnL w="12700" cap="flat" cmpd="sng" algn="ctr">
                      <a:solidFill>
                        <a:srgbClr val="40D1F5"/>
                      </a:solidFill>
                      <a:prstDash val="solid"/>
                      <a:round/>
                      <a:headEnd type="none" w="med" len="med"/>
                      <a:tailEnd type="none" w="med" len="med"/>
                    </a:lnL>
                    <a:lnR w="12700" cap="flat" cmpd="sng" algn="ctr">
                      <a:solidFill>
                        <a:srgbClr val="40D1F5"/>
                      </a:solidFill>
                      <a:prstDash val="solid"/>
                      <a:round/>
                      <a:headEnd type="none" w="med" len="med"/>
                      <a:tailEnd type="none" w="med" len="med"/>
                    </a:lnR>
                  </a:tcPr>
                </a:tc>
                <a:tc>
                  <a:txBody>
                    <a:bodyPr/>
                    <a:lstStyle/>
                    <a:p>
                      <a:pPr algn="ctr"/>
                      <a:r>
                        <a:rPr lang="en-GB" sz="1100" dirty="0"/>
                        <a:t>2</a:t>
                      </a:r>
                      <a:r>
                        <a:rPr lang="en-GB" sz="1100" baseline="30000" dirty="0"/>
                        <a:t>nd</a:t>
                      </a:r>
                      <a:r>
                        <a:rPr lang="en-GB" sz="1100" dirty="0"/>
                        <a:t> December</a:t>
                      </a:r>
                    </a:p>
                  </a:txBody>
                  <a:tcPr anchor="ctr">
                    <a:lnL w="12700" cap="flat" cmpd="sng" algn="ctr">
                      <a:solidFill>
                        <a:srgbClr val="40D1F5"/>
                      </a:solidFill>
                      <a:prstDash val="solid"/>
                      <a:round/>
                      <a:headEnd type="none" w="med" len="med"/>
                      <a:tailEnd type="none" w="med" len="med"/>
                    </a:lnL>
                    <a:lnR w="12700" cap="flat" cmpd="sng" algn="ctr">
                      <a:solidFill>
                        <a:srgbClr val="40D1F5"/>
                      </a:solidFill>
                      <a:prstDash val="solid"/>
                      <a:round/>
                      <a:headEnd type="none" w="med" len="med"/>
                      <a:tailEnd type="none" w="med" len="med"/>
                    </a:lnR>
                    <a:lnT w="12700" cap="flat" cmpd="sng" algn="ctr">
                      <a:solidFill>
                        <a:srgbClr val="40D1F5"/>
                      </a:solidFill>
                      <a:prstDash val="solid"/>
                      <a:round/>
                      <a:headEnd type="none" w="med" len="med"/>
                      <a:tailEnd type="none" w="med" len="med"/>
                    </a:lnT>
                    <a:lnB w="12700" cap="flat" cmpd="sng" algn="ctr">
                      <a:solidFill>
                        <a:srgbClr val="40D1F5"/>
                      </a:solidFill>
                      <a:prstDash val="solid"/>
                      <a:round/>
                      <a:headEnd type="none" w="med" len="med"/>
                      <a:tailEnd type="none" w="med" len="med"/>
                    </a:lnB>
                  </a:tcPr>
                </a:tc>
                <a:tc>
                  <a:txBody>
                    <a:bodyPr/>
                    <a:lstStyle/>
                    <a:p>
                      <a:pPr algn="ctr"/>
                      <a:r>
                        <a:rPr lang="en-GB" sz="1100" dirty="0"/>
                        <a:t>4</a:t>
                      </a:r>
                      <a:r>
                        <a:rPr lang="en-GB" sz="1100" baseline="30000" dirty="0"/>
                        <a:t>th</a:t>
                      </a:r>
                      <a:r>
                        <a:rPr lang="en-GB" sz="1100" dirty="0"/>
                        <a:t> December</a:t>
                      </a:r>
                    </a:p>
                  </a:txBody>
                  <a:tcPr anchor="ctr">
                    <a:lnL w="12700" cap="flat" cmpd="sng" algn="ctr">
                      <a:solidFill>
                        <a:srgbClr val="40D1F5"/>
                      </a:solidFill>
                      <a:prstDash val="solid"/>
                      <a:round/>
                      <a:headEnd type="none" w="med" len="med"/>
                      <a:tailEnd type="none" w="med" len="med"/>
                    </a:lnL>
                    <a:lnR w="12700" cap="flat" cmpd="sng" algn="ctr">
                      <a:solidFill>
                        <a:srgbClr val="40D1F5"/>
                      </a:solidFill>
                      <a:prstDash val="solid"/>
                      <a:round/>
                      <a:headEnd type="none" w="med" len="med"/>
                      <a:tailEnd type="none" w="med" len="med"/>
                    </a:lnR>
                    <a:lnT w="12700" cap="flat" cmpd="sng" algn="ctr">
                      <a:solidFill>
                        <a:srgbClr val="40D1F5"/>
                      </a:solidFill>
                      <a:prstDash val="solid"/>
                      <a:round/>
                      <a:headEnd type="none" w="med" len="med"/>
                      <a:tailEnd type="none" w="med" len="med"/>
                    </a:lnT>
                    <a:lnB w="12700" cap="flat" cmpd="sng" algn="ctr">
                      <a:solidFill>
                        <a:srgbClr val="40D1F5"/>
                      </a:solidFill>
                      <a:prstDash val="solid"/>
                      <a:round/>
                      <a:headEnd type="none" w="med" len="med"/>
                      <a:tailEnd type="none" w="med" len="med"/>
                    </a:lnB>
                  </a:tcPr>
                </a:tc>
                <a:tc>
                  <a:txBody>
                    <a:bodyPr/>
                    <a:lstStyle/>
                    <a:p>
                      <a:pPr algn="ctr"/>
                      <a:r>
                        <a:rPr lang="en-GB" sz="1100" dirty="0"/>
                        <a:t>16</a:t>
                      </a:r>
                      <a:r>
                        <a:rPr lang="en-GB" sz="1100" baseline="30000" dirty="0"/>
                        <a:t>th</a:t>
                      </a:r>
                      <a:r>
                        <a:rPr lang="en-GB" sz="1100" dirty="0"/>
                        <a:t> December</a:t>
                      </a:r>
                    </a:p>
                  </a:txBody>
                  <a:tcPr anchor="ctr">
                    <a:lnL w="12700" cap="flat" cmpd="sng" algn="ctr">
                      <a:solidFill>
                        <a:srgbClr val="40D1F5"/>
                      </a:solidFill>
                      <a:prstDash val="solid"/>
                      <a:round/>
                      <a:headEnd type="none" w="med" len="med"/>
                      <a:tailEnd type="none" w="med" len="med"/>
                    </a:lnL>
                  </a:tcPr>
                </a:tc>
                <a:extLst>
                  <a:ext uri="{0D108BD9-81ED-4DB2-BD59-A6C34878D82A}">
                    <a16:rowId xmlns:a16="http://schemas.microsoft.com/office/drawing/2014/main" val="2266412190"/>
                  </a:ext>
                </a:extLst>
              </a:tr>
            </a:tbl>
          </a:graphicData>
        </a:graphic>
      </p:graphicFrame>
    </p:spTree>
    <p:extLst>
      <p:ext uri="{BB962C8B-B14F-4D97-AF65-F5344CB8AC3E}">
        <p14:creationId xmlns:p14="http://schemas.microsoft.com/office/powerpoint/2010/main" val="1735882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00CF0-2FAC-45EE-B977-B1583B4690A3}"/>
              </a:ext>
            </a:extLst>
          </p:cNvPr>
          <p:cNvSpPr>
            <a:spLocks noGrp="1"/>
          </p:cNvSpPr>
          <p:nvPr>
            <p:ph type="title"/>
          </p:nvPr>
        </p:nvSpPr>
        <p:spPr/>
        <p:txBody>
          <a:bodyPr/>
          <a:lstStyle/>
          <a:p>
            <a:r>
              <a:rPr lang="en-GB" dirty="0"/>
              <a:t>KVI Summary</a:t>
            </a:r>
          </a:p>
        </p:txBody>
      </p:sp>
      <p:graphicFrame>
        <p:nvGraphicFramePr>
          <p:cNvPr id="4" name="Content Placeholder 3">
            <a:extLst>
              <a:ext uri="{FF2B5EF4-FFF2-40B4-BE49-F238E27FC236}">
                <a16:creationId xmlns:a16="http://schemas.microsoft.com/office/drawing/2014/main" id="{1D5F609D-B81E-491C-9BF2-4068C8D66332}"/>
              </a:ext>
            </a:extLst>
          </p:cNvPr>
          <p:cNvGraphicFramePr>
            <a:graphicFrameLocks noGrp="1"/>
          </p:cNvGraphicFramePr>
          <p:nvPr>
            <p:ph idx="1"/>
            <p:extLst>
              <p:ext uri="{D42A27DB-BD31-4B8C-83A1-F6EECF244321}">
                <p14:modId xmlns:p14="http://schemas.microsoft.com/office/powerpoint/2010/main" val="2120428331"/>
              </p:ext>
            </p:extLst>
          </p:nvPr>
        </p:nvGraphicFramePr>
        <p:xfrm>
          <a:off x="251520" y="915566"/>
          <a:ext cx="8435280" cy="3266440"/>
        </p:xfrm>
        <a:graphic>
          <a:graphicData uri="http://schemas.openxmlformats.org/drawingml/2006/table">
            <a:tbl>
              <a:tblPr firstRow="1" bandRow="1">
                <a:tableStyleId>{5C22544A-7EE6-4342-B048-85BDC9FD1C3A}</a:tableStyleId>
              </a:tblPr>
              <a:tblGrid>
                <a:gridCol w="1175408">
                  <a:extLst>
                    <a:ext uri="{9D8B030D-6E8A-4147-A177-3AD203B41FA5}">
                      <a16:colId xmlns:a16="http://schemas.microsoft.com/office/drawing/2014/main" val="20000"/>
                    </a:ext>
                  </a:extLst>
                </a:gridCol>
                <a:gridCol w="1797683">
                  <a:extLst>
                    <a:ext uri="{9D8B030D-6E8A-4147-A177-3AD203B41FA5}">
                      <a16:colId xmlns:a16="http://schemas.microsoft.com/office/drawing/2014/main" val="20001"/>
                    </a:ext>
                  </a:extLst>
                </a:gridCol>
                <a:gridCol w="2350816">
                  <a:extLst>
                    <a:ext uri="{9D8B030D-6E8A-4147-A177-3AD203B41FA5}">
                      <a16:colId xmlns:a16="http://schemas.microsoft.com/office/drawing/2014/main" val="20002"/>
                    </a:ext>
                  </a:extLst>
                </a:gridCol>
                <a:gridCol w="898841">
                  <a:extLst>
                    <a:ext uri="{9D8B030D-6E8A-4147-A177-3AD203B41FA5}">
                      <a16:colId xmlns:a16="http://schemas.microsoft.com/office/drawing/2014/main" val="20003"/>
                    </a:ext>
                  </a:extLst>
                </a:gridCol>
                <a:gridCol w="1106266">
                  <a:extLst>
                    <a:ext uri="{9D8B030D-6E8A-4147-A177-3AD203B41FA5}">
                      <a16:colId xmlns:a16="http://schemas.microsoft.com/office/drawing/2014/main" val="20004"/>
                    </a:ext>
                  </a:extLst>
                </a:gridCol>
                <a:gridCol w="1106266">
                  <a:extLst>
                    <a:ext uri="{9D8B030D-6E8A-4147-A177-3AD203B41FA5}">
                      <a16:colId xmlns:a16="http://schemas.microsoft.com/office/drawing/2014/main" val="3807504586"/>
                    </a:ext>
                  </a:extLst>
                </a:gridCol>
              </a:tblGrid>
              <a:tr h="370840">
                <a:tc>
                  <a:txBody>
                    <a:bodyPr/>
                    <a:lstStyle/>
                    <a:p>
                      <a:pPr algn="ctr"/>
                      <a:r>
                        <a:rPr lang="en-GB" sz="1100" dirty="0"/>
                        <a:t>KVI</a:t>
                      </a:r>
                    </a:p>
                  </a:txBody>
                  <a:tcPr/>
                </a:tc>
                <a:tc>
                  <a:txBody>
                    <a:bodyPr/>
                    <a:lstStyle/>
                    <a:p>
                      <a:pPr algn="ctr"/>
                      <a:r>
                        <a:rPr lang="en-GB" sz="1100" dirty="0"/>
                        <a:t>Measure</a:t>
                      </a:r>
                    </a:p>
                  </a:txBody>
                  <a:tcPr/>
                </a:tc>
                <a:tc>
                  <a:txBody>
                    <a:bodyPr/>
                    <a:lstStyle/>
                    <a:p>
                      <a:pPr algn="ctr"/>
                      <a:r>
                        <a:rPr lang="en-GB" sz="1100" dirty="0"/>
                        <a:t>How Data is Captured</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dirty="0"/>
                        <a:t>New or Existing</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dirty="0"/>
                        <a:t>Reporting Frequency</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dirty="0"/>
                        <a:t>Reporting Month</a:t>
                      </a:r>
                    </a:p>
                  </a:txBody>
                  <a:tcPr/>
                </a:tc>
                <a:extLst>
                  <a:ext uri="{0D108BD9-81ED-4DB2-BD59-A6C34878D82A}">
                    <a16:rowId xmlns:a16="http://schemas.microsoft.com/office/drawing/2014/main" val="10000"/>
                  </a:ext>
                </a:extLst>
              </a:tr>
              <a:tr h="370840">
                <a:tc>
                  <a:txBody>
                    <a:bodyPr/>
                    <a:lstStyle/>
                    <a:p>
                      <a:r>
                        <a:rPr lang="en-GB" sz="1100" strike="noStrike" baseline="0" dirty="0">
                          <a:solidFill>
                            <a:schemeClr val="tx1"/>
                          </a:solidFill>
                        </a:rPr>
                        <a:t>Customer Issue Resolution</a:t>
                      </a:r>
                    </a:p>
                  </a:txBody>
                  <a:tcPr/>
                </a:tc>
                <a:tc>
                  <a:txBody>
                    <a:bodyPr/>
                    <a:lstStyle/>
                    <a:p>
                      <a:pPr algn="l"/>
                      <a:r>
                        <a:rPr lang="en-GB" sz="1100" dirty="0">
                          <a:solidFill>
                            <a:schemeClr val="tx1"/>
                          </a:solidFill>
                        </a:rPr>
                        <a:t>Meeting commitments </a:t>
                      </a:r>
                      <a:endParaRPr lang="en-GB" sz="1100" b="0" dirty="0">
                        <a:solidFill>
                          <a:schemeClr val="tx1"/>
                        </a:solidFill>
                      </a:endParaRPr>
                    </a:p>
                  </a:txBody>
                  <a:tcPr/>
                </a:tc>
                <a:tc>
                  <a:txBody>
                    <a:bodyPr/>
                    <a:lstStyle/>
                    <a:p>
                      <a:r>
                        <a:rPr lang="en-GB" sz="1100" dirty="0">
                          <a:solidFill>
                            <a:schemeClr val="tx1"/>
                          </a:solidFill>
                        </a:rPr>
                        <a:t>Self assessment </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dirty="0">
                          <a:solidFill>
                            <a:schemeClr val="tx1"/>
                          </a:solidFill>
                        </a:rPr>
                        <a:t>Revised </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dirty="0">
                          <a:solidFill>
                            <a:schemeClr val="tx1"/>
                          </a:solidFill>
                        </a:rPr>
                        <a:t>Monthly</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dirty="0">
                          <a:solidFill>
                            <a:schemeClr val="tx1"/>
                          </a:solidFill>
                        </a:rPr>
                        <a:t>Monthly</a:t>
                      </a:r>
                    </a:p>
                  </a:txBody>
                  <a:tcPr/>
                </a:tc>
                <a:extLst>
                  <a:ext uri="{0D108BD9-81ED-4DB2-BD59-A6C34878D82A}">
                    <a16:rowId xmlns:a16="http://schemas.microsoft.com/office/drawing/2014/main" val="10001"/>
                  </a:ext>
                </a:extLst>
              </a:tr>
              <a:tr h="370840">
                <a:tc>
                  <a:txBody>
                    <a:bodyPr/>
                    <a:lstStyle/>
                    <a:p>
                      <a:r>
                        <a:rPr lang="en-GB" sz="1100" dirty="0">
                          <a:solidFill>
                            <a:schemeClr val="tx1"/>
                          </a:solidFill>
                        </a:rPr>
                        <a:t>Communication</a:t>
                      </a:r>
                    </a:p>
                  </a:txBody>
                  <a:tcPr/>
                </a:tc>
                <a:tc>
                  <a:txBody>
                    <a:bodyPr/>
                    <a:lstStyle/>
                    <a:p>
                      <a:pPr algn="l">
                        <a:tabLst/>
                      </a:pPr>
                      <a:r>
                        <a:rPr lang="en-GB" sz="1100" dirty="0">
                          <a:solidFill>
                            <a:schemeClr val="tx1"/>
                          </a:solidFill>
                        </a:rPr>
                        <a:t>Meeting commitments </a:t>
                      </a:r>
                    </a:p>
                  </a:txBody>
                  <a:tcPr/>
                </a:tc>
                <a:tc>
                  <a:txBody>
                    <a:bodyPr/>
                    <a:lstStyle/>
                    <a:p>
                      <a:r>
                        <a:rPr lang="en-GB" sz="1100" dirty="0">
                          <a:solidFill>
                            <a:schemeClr val="tx1"/>
                          </a:solidFill>
                        </a:rPr>
                        <a:t>Self assessment</a:t>
                      </a:r>
                    </a:p>
                  </a:txBody>
                  <a:tcPr/>
                </a:tc>
                <a:tc>
                  <a:txBody>
                    <a:bodyPr/>
                    <a:lstStyle/>
                    <a:p>
                      <a:pPr algn="ctr"/>
                      <a:r>
                        <a:rPr lang="en-GB" sz="1100" dirty="0">
                          <a:solidFill>
                            <a:schemeClr val="tx1"/>
                          </a:solidFill>
                        </a:rPr>
                        <a:t>New</a:t>
                      </a:r>
                    </a:p>
                  </a:txBody>
                  <a:tcPr/>
                </a:tc>
                <a:tc>
                  <a:txBody>
                    <a:bodyPr/>
                    <a:lstStyle/>
                    <a:p>
                      <a:pPr algn="ctr"/>
                      <a:r>
                        <a:rPr lang="en-GB" sz="1100" dirty="0">
                          <a:solidFill>
                            <a:schemeClr val="tx1"/>
                          </a:solidFill>
                        </a:rPr>
                        <a:t>Monthly</a:t>
                      </a:r>
                    </a:p>
                  </a:txBody>
                  <a:tcPr/>
                </a:tc>
                <a:tc>
                  <a:txBody>
                    <a:bodyPr/>
                    <a:lstStyle/>
                    <a:p>
                      <a:pPr algn="ctr"/>
                      <a:r>
                        <a:rPr lang="en-GB" sz="1100" dirty="0">
                          <a:solidFill>
                            <a:schemeClr val="tx1"/>
                          </a:solidFill>
                        </a:rPr>
                        <a:t>Monthly</a:t>
                      </a:r>
                    </a:p>
                  </a:txBody>
                  <a:tcPr/>
                </a:tc>
                <a:extLst>
                  <a:ext uri="{0D108BD9-81ED-4DB2-BD59-A6C34878D82A}">
                    <a16:rowId xmlns:a16="http://schemas.microsoft.com/office/drawing/2014/main" val="2926159875"/>
                  </a:ext>
                </a:extLst>
              </a:tr>
              <a:tr h="370840">
                <a:tc>
                  <a:txBody>
                    <a:bodyPr/>
                    <a:lstStyle/>
                    <a:p>
                      <a:r>
                        <a:rPr lang="en-GB" sz="1100" dirty="0">
                          <a:solidFill>
                            <a:schemeClr val="tx1"/>
                          </a:solidFill>
                        </a:rPr>
                        <a:t>Relationship Management</a:t>
                      </a:r>
                    </a:p>
                  </a:txBody>
                  <a:tcPr/>
                </a:tc>
                <a:tc>
                  <a:txBody>
                    <a:bodyPr/>
                    <a:lstStyle/>
                    <a:p>
                      <a:pPr algn="l">
                        <a:tabLst/>
                      </a:pPr>
                      <a:r>
                        <a:rPr lang="en-GB" sz="1100" dirty="0">
                          <a:solidFill>
                            <a:schemeClr val="tx1"/>
                          </a:solidFill>
                        </a:rPr>
                        <a:t>95% stated they</a:t>
                      </a:r>
                      <a:r>
                        <a:rPr lang="en-GB" sz="1100" baseline="0" dirty="0">
                          <a:solidFill>
                            <a:schemeClr val="tx1"/>
                          </a:solidFill>
                        </a:rPr>
                        <a:t> ‘Trust’ or ‘Starting to Trust’ Xoserve</a:t>
                      </a:r>
                      <a:endParaRPr lang="en-GB" sz="1100" dirty="0">
                        <a:solidFill>
                          <a:schemeClr val="tx1"/>
                        </a:solidFill>
                      </a:endParaRPr>
                    </a:p>
                  </a:txBody>
                  <a:tcPr/>
                </a:tc>
                <a:tc>
                  <a:txBody>
                    <a:bodyPr/>
                    <a:lstStyle/>
                    <a:p>
                      <a:r>
                        <a:rPr lang="en-GB" sz="1100" dirty="0">
                          <a:solidFill>
                            <a:schemeClr val="tx1"/>
                          </a:solidFill>
                        </a:rPr>
                        <a:t>Customer feedback</a:t>
                      </a:r>
                      <a:r>
                        <a:rPr lang="en-GB" sz="1100" baseline="0" dirty="0">
                          <a:solidFill>
                            <a:schemeClr val="tx1"/>
                          </a:solidFill>
                        </a:rPr>
                        <a:t> r</a:t>
                      </a:r>
                      <a:r>
                        <a:rPr lang="en-GB" sz="1100" dirty="0">
                          <a:solidFill>
                            <a:schemeClr val="tx1"/>
                          </a:solidFill>
                        </a:rPr>
                        <a:t>equested via Contract Managers &amp; Constituent Meetings</a:t>
                      </a:r>
                    </a:p>
                  </a:txBody>
                  <a:tcPr/>
                </a:tc>
                <a:tc>
                  <a:txBody>
                    <a:bodyPr/>
                    <a:lstStyle/>
                    <a:p>
                      <a:pPr algn="ctr"/>
                      <a:r>
                        <a:rPr lang="en-GB" sz="1100" dirty="0">
                          <a:solidFill>
                            <a:schemeClr val="tx1"/>
                          </a:solidFill>
                        </a:rPr>
                        <a:t>Existing </a:t>
                      </a:r>
                    </a:p>
                  </a:txBody>
                  <a:tcPr/>
                </a:tc>
                <a:tc>
                  <a:txBody>
                    <a:bodyPr/>
                    <a:lstStyle/>
                    <a:p>
                      <a:pPr algn="ctr"/>
                      <a:r>
                        <a:rPr lang="en-GB" sz="1100" dirty="0">
                          <a:solidFill>
                            <a:schemeClr val="tx1"/>
                          </a:solidFill>
                        </a:rPr>
                        <a:t>Quarterly</a:t>
                      </a:r>
                    </a:p>
                  </a:txBody>
                  <a:tcPr/>
                </a:tc>
                <a:tc>
                  <a:txBody>
                    <a:bodyPr/>
                    <a:lstStyle/>
                    <a:p>
                      <a:pPr algn="ctr"/>
                      <a:r>
                        <a:rPr lang="en-GB" sz="1100" dirty="0">
                          <a:solidFill>
                            <a:schemeClr val="tx1"/>
                          </a:solidFill>
                        </a:rPr>
                        <a:t>June 20, Sep 20, Dec 20, Mar 21</a:t>
                      </a:r>
                    </a:p>
                  </a:txBody>
                  <a:tcPr/>
                </a:tc>
                <a:extLst>
                  <a:ext uri="{0D108BD9-81ED-4DB2-BD59-A6C34878D82A}">
                    <a16:rowId xmlns:a16="http://schemas.microsoft.com/office/drawing/2014/main" val="10003"/>
                  </a:ext>
                </a:extLst>
              </a:tr>
              <a:tr h="370840">
                <a:tc>
                  <a:txBody>
                    <a:bodyPr/>
                    <a:lstStyle/>
                    <a:p>
                      <a:r>
                        <a:rPr lang="en-GB" sz="1100" dirty="0">
                          <a:solidFill>
                            <a:schemeClr val="tx1"/>
                          </a:solidFill>
                        </a:rPr>
                        <a:t>Change</a:t>
                      </a:r>
                      <a:r>
                        <a:rPr lang="en-GB" sz="1100" baseline="0" dirty="0">
                          <a:solidFill>
                            <a:schemeClr val="tx1"/>
                          </a:solidFill>
                        </a:rPr>
                        <a:t> </a:t>
                      </a:r>
                      <a:r>
                        <a:rPr lang="en-GB" sz="1100" dirty="0">
                          <a:solidFill>
                            <a:schemeClr val="tx1"/>
                          </a:solidFill>
                        </a:rPr>
                        <a:t>Management</a:t>
                      </a:r>
                    </a:p>
                  </a:txBody>
                  <a:tcPr/>
                </a:tc>
                <a:tc>
                  <a:txBody>
                    <a:bodyPr/>
                    <a:lstStyle/>
                    <a:p>
                      <a:pPr algn="l">
                        <a:tabLst/>
                      </a:pPr>
                      <a:r>
                        <a:rPr lang="en-GB" sz="1100" dirty="0">
                          <a:solidFill>
                            <a:schemeClr val="tx1"/>
                          </a:solidFill>
                        </a:rPr>
                        <a:t>90% rated as ‘Always’ or Usually</a:t>
                      </a:r>
                    </a:p>
                  </a:txBody>
                  <a:tcPr/>
                </a:tc>
                <a:tc>
                  <a:txBody>
                    <a:bodyPr/>
                    <a:lstStyle/>
                    <a:p>
                      <a:r>
                        <a:rPr lang="en-GB" sz="1100" dirty="0">
                          <a:solidFill>
                            <a:schemeClr val="tx1"/>
                          </a:solidFill>
                        </a:rPr>
                        <a:t>Customer feedback</a:t>
                      </a:r>
                      <a:r>
                        <a:rPr lang="en-GB" sz="1100" baseline="0" dirty="0">
                          <a:solidFill>
                            <a:schemeClr val="tx1"/>
                          </a:solidFill>
                        </a:rPr>
                        <a:t> r</a:t>
                      </a:r>
                      <a:r>
                        <a:rPr lang="en-GB" sz="1100" dirty="0">
                          <a:solidFill>
                            <a:schemeClr val="tx1"/>
                          </a:solidFill>
                        </a:rPr>
                        <a:t>equested from Change Managers </a:t>
                      </a:r>
                    </a:p>
                  </a:txBody>
                  <a:tcPr/>
                </a:tc>
                <a:tc>
                  <a:txBody>
                    <a:bodyPr/>
                    <a:lstStyle/>
                    <a:p>
                      <a:pPr algn="ctr"/>
                      <a:r>
                        <a:rPr lang="en-GB" sz="1100" dirty="0">
                          <a:solidFill>
                            <a:schemeClr val="tx1"/>
                          </a:solidFill>
                        </a:rPr>
                        <a:t>Revised</a:t>
                      </a:r>
                    </a:p>
                  </a:txBody>
                  <a:tcPr/>
                </a:tc>
                <a:tc>
                  <a:txBody>
                    <a:bodyPr/>
                    <a:lstStyle/>
                    <a:p>
                      <a:pPr algn="ctr"/>
                      <a:r>
                        <a:rPr lang="en-GB" sz="1100" dirty="0">
                          <a:solidFill>
                            <a:schemeClr val="tx1"/>
                          </a:solidFill>
                        </a:rPr>
                        <a:t>Quarterly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solidFill>
                            <a:schemeClr val="tx1"/>
                          </a:solidFill>
                        </a:rPr>
                        <a:t>May 20, Aug 20, Nov 20, Feb 21</a:t>
                      </a:r>
                    </a:p>
                  </a:txBody>
                  <a:tcPr/>
                </a:tc>
                <a:extLst>
                  <a:ext uri="{0D108BD9-81ED-4DB2-BD59-A6C34878D82A}">
                    <a16:rowId xmlns:a16="http://schemas.microsoft.com/office/drawing/2014/main" val="10004"/>
                  </a:ext>
                </a:extLst>
              </a:tr>
              <a:tr h="370840">
                <a:tc>
                  <a:txBody>
                    <a:bodyPr/>
                    <a:lstStyle/>
                    <a:p>
                      <a:r>
                        <a:rPr lang="en-GB" sz="1100" dirty="0">
                          <a:solidFill>
                            <a:schemeClr val="tx1"/>
                          </a:solidFill>
                        </a:rPr>
                        <a:t>Customer Data Security</a:t>
                      </a:r>
                    </a:p>
                  </a:txBody>
                  <a:tcPr/>
                </a:tc>
                <a:tc>
                  <a:txBody>
                    <a:bodyPr/>
                    <a:lstStyle/>
                    <a:p>
                      <a:pPr algn="l"/>
                      <a:r>
                        <a:rPr lang="en-GB" sz="1100" dirty="0">
                          <a:solidFill>
                            <a:schemeClr val="tx1"/>
                          </a:solidFill>
                        </a:rPr>
                        <a:t>Number of data breaches</a:t>
                      </a:r>
                    </a:p>
                  </a:txBody>
                  <a:tcPr/>
                </a:tc>
                <a:tc>
                  <a:txBody>
                    <a:bodyPr/>
                    <a:lstStyle/>
                    <a:p>
                      <a:r>
                        <a:rPr lang="en-GB" sz="1100" dirty="0">
                          <a:solidFill>
                            <a:schemeClr val="tx1"/>
                          </a:solidFill>
                        </a:rPr>
                        <a:t>Self assessment </a:t>
                      </a:r>
                    </a:p>
                  </a:txBody>
                  <a:tcPr/>
                </a:tc>
                <a:tc>
                  <a:txBody>
                    <a:bodyPr/>
                    <a:lstStyle/>
                    <a:p>
                      <a:pPr algn="ctr"/>
                      <a:r>
                        <a:rPr lang="en-GB" sz="1100" dirty="0">
                          <a:solidFill>
                            <a:schemeClr val="tx1"/>
                          </a:solidFill>
                        </a:rPr>
                        <a:t>Existing</a:t>
                      </a:r>
                    </a:p>
                  </a:txBody>
                  <a:tcPr/>
                </a:tc>
                <a:tc>
                  <a:txBody>
                    <a:bodyPr/>
                    <a:lstStyle/>
                    <a:p>
                      <a:pPr algn="ctr"/>
                      <a:r>
                        <a:rPr lang="en-GB" sz="1100" dirty="0">
                          <a:solidFill>
                            <a:schemeClr val="tx1"/>
                          </a:solidFill>
                        </a:rPr>
                        <a:t>Monthly</a:t>
                      </a:r>
                    </a:p>
                  </a:txBody>
                  <a:tcPr/>
                </a:tc>
                <a:tc>
                  <a:txBody>
                    <a:bodyPr/>
                    <a:lstStyle/>
                    <a:p>
                      <a:pPr algn="ctr"/>
                      <a:r>
                        <a:rPr lang="en-GB" sz="1100" dirty="0">
                          <a:solidFill>
                            <a:schemeClr val="tx1"/>
                          </a:solidFill>
                        </a:rPr>
                        <a:t>Monthly</a:t>
                      </a:r>
                    </a:p>
                  </a:txBody>
                  <a:tcPr/>
                </a:tc>
                <a:extLst>
                  <a:ext uri="{0D108BD9-81ED-4DB2-BD59-A6C34878D82A}">
                    <a16:rowId xmlns:a16="http://schemas.microsoft.com/office/drawing/2014/main" val="10005"/>
                  </a:ext>
                </a:extLst>
              </a:tr>
              <a:tr h="370840">
                <a:tc>
                  <a:txBody>
                    <a:bodyPr/>
                    <a:lstStyle/>
                    <a:p>
                      <a:r>
                        <a:rPr lang="en-GB" sz="1100" dirty="0">
                          <a:solidFill>
                            <a:schemeClr val="tx1"/>
                          </a:solidFill>
                        </a:rPr>
                        <a:t>Financial Information </a:t>
                      </a:r>
                    </a:p>
                  </a:txBody>
                  <a:tcPr/>
                </a:tc>
                <a:tc>
                  <a:txBody>
                    <a:bodyPr/>
                    <a:lstStyle/>
                    <a:p>
                      <a:pPr algn="l"/>
                      <a:r>
                        <a:rPr lang="en-GB" sz="1100" dirty="0">
                          <a:solidFill>
                            <a:schemeClr val="tx1"/>
                          </a:solidFill>
                        </a:rPr>
                        <a:t>Meeting commitments </a:t>
                      </a:r>
                    </a:p>
                  </a:txBody>
                  <a:tcPr/>
                </a:tc>
                <a:tc>
                  <a:txBody>
                    <a:bodyPr/>
                    <a:lstStyle/>
                    <a:p>
                      <a:r>
                        <a:rPr lang="en-GB" sz="1100" dirty="0">
                          <a:solidFill>
                            <a:schemeClr val="tx1"/>
                          </a:solidFill>
                        </a:rPr>
                        <a:t>Self assessment </a:t>
                      </a:r>
                    </a:p>
                  </a:txBody>
                  <a:tcPr/>
                </a:tc>
                <a:tc>
                  <a:txBody>
                    <a:bodyPr/>
                    <a:lstStyle/>
                    <a:p>
                      <a:pPr algn="ctr"/>
                      <a:r>
                        <a:rPr lang="en-GB" sz="1100" dirty="0">
                          <a:solidFill>
                            <a:schemeClr val="tx1"/>
                          </a:solidFill>
                        </a:rPr>
                        <a:t>Revised</a:t>
                      </a:r>
                    </a:p>
                  </a:txBody>
                  <a:tcPr/>
                </a:tc>
                <a:tc>
                  <a:txBody>
                    <a:bodyPr/>
                    <a:lstStyle/>
                    <a:p>
                      <a:pPr algn="ctr"/>
                      <a:r>
                        <a:rPr lang="en-GB" sz="1100" dirty="0">
                          <a:solidFill>
                            <a:schemeClr val="tx1"/>
                          </a:solidFill>
                        </a:rPr>
                        <a:t>Minimum of 4 per year</a:t>
                      </a:r>
                    </a:p>
                  </a:txBody>
                  <a:tcPr/>
                </a:tc>
                <a:tc>
                  <a:txBody>
                    <a:bodyPr/>
                    <a:lstStyle/>
                    <a:p>
                      <a:pPr algn="ctr"/>
                      <a:r>
                        <a:rPr lang="en-GB" sz="1100" dirty="0">
                          <a:solidFill>
                            <a:schemeClr val="tx1"/>
                          </a:solidFill>
                        </a:rPr>
                        <a:t>TBC</a:t>
                      </a:r>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42894539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76D6E-AB01-43B5-85CB-910246358EEC}"/>
              </a:ext>
            </a:extLst>
          </p:cNvPr>
          <p:cNvSpPr>
            <a:spLocks noGrp="1"/>
          </p:cNvSpPr>
          <p:nvPr>
            <p:ph type="title"/>
          </p:nvPr>
        </p:nvSpPr>
        <p:spPr/>
        <p:txBody>
          <a:bodyPr/>
          <a:lstStyle/>
          <a:p>
            <a:r>
              <a:rPr lang="en-GB" dirty="0"/>
              <a:t>Strawman KVI – Issue Resolution </a:t>
            </a:r>
          </a:p>
        </p:txBody>
      </p:sp>
      <p:sp>
        <p:nvSpPr>
          <p:cNvPr id="3" name="Content Placeholder 2">
            <a:extLst>
              <a:ext uri="{FF2B5EF4-FFF2-40B4-BE49-F238E27FC236}">
                <a16:creationId xmlns:a16="http://schemas.microsoft.com/office/drawing/2014/main" id="{9474EEC4-BAF6-41FD-9BCE-B69AADD0CA51}"/>
              </a:ext>
            </a:extLst>
          </p:cNvPr>
          <p:cNvSpPr>
            <a:spLocks noGrp="1"/>
          </p:cNvSpPr>
          <p:nvPr>
            <p:ph idx="1"/>
          </p:nvPr>
        </p:nvSpPr>
        <p:spPr/>
        <p:txBody>
          <a:bodyPr>
            <a:normAutofit fontScale="55000" lnSpcReduction="20000"/>
          </a:bodyPr>
          <a:lstStyle/>
          <a:p>
            <a:r>
              <a:rPr lang="en-GB" dirty="0">
                <a:solidFill>
                  <a:schemeClr val="accent1"/>
                </a:solidFill>
              </a:rPr>
              <a:t>Problem Statement: </a:t>
            </a:r>
          </a:p>
          <a:p>
            <a:pPr lvl="1"/>
            <a:r>
              <a:rPr lang="en-GB" sz="2600" dirty="0">
                <a:solidFill>
                  <a:schemeClr val="accent1"/>
                </a:solidFill>
              </a:rPr>
              <a:t>Resolution of issues can be slow, the updates provided do not give sufficient information to enable customers to understand the materiality of the issue and the actions that organisations needs to take as a result of the issue. </a:t>
            </a:r>
          </a:p>
          <a:p>
            <a:r>
              <a:rPr lang="en-GB" dirty="0">
                <a:solidFill>
                  <a:schemeClr val="accent1"/>
                </a:solidFill>
              </a:rPr>
              <a:t>Commitment: </a:t>
            </a:r>
          </a:p>
          <a:p>
            <a:pPr lvl="1"/>
            <a:r>
              <a:rPr lang="en-GB" sz="2600" dirty="0">
                <a:solidFill>
                  <a:schemeClr val="accent1"/>
                </a:solidFill>
              </a:rPr>
              <a:t>Use MI to drive greater insight </a:t>
            </a:r>
          </a:p>
          <a:p>
            <a:pPr lvl="1"/>
            <a:r>
              <a:rPr lang="en-GB" sz="2600" dirty="0">
                <a:solidFill>
                  <a:schemeClr val="accent1"/>
                </a:solidFill>
              </a:rPr>
              <a:t>Score each issue based on customer impact (see following 3 slides) and manage each issue accordingly</a:t>
            </a:r>
          </a:p>
          <a:p>
            <a:pPr lvl="1"/>
            <a:r>
              <a:rPr lang="en-GB" sz="2600" dirty="0">
                <a:solidFill>
                  <a:schemeClr val="accent1"/>
                </a:solidFill>
              </a:rPr>
              <a:t>Notify customer as soon as issue is realised [depending on issue score]</a:t>
            </a:r>
          </a:p>
          <a:p>
            <a:pPr lvl="1"/>
            <a:r>
              <a:rPr lang="en-GB" sz="2600" dirty="0">
                <a:solidFill>
                  <a:schemeClr val="accent1"/>
                </a:solidFill>
              </a:rPr>
              <a:t>Follow up with a plan for rectification (to include tasks, timescales, ownership)</a:t>
            </a:r>
          </a:p>
          <a:p>
            <a:pPr lvl="1"/>
            <a:r>
              <a:rPr lang="en-GB" sz="2600" dirty="0">
                <a:solidFill>
                  <a:schemeClr val="accent1"/>
                </a:solidFill>
              </a:rPr>
              <a:t>Provide sufficient information in a timely manner, to enable customers to make an informed decision regarding actions they need to take.</a:t>
            </a:r>
          </a:p>
          <a:p>
            <a:r>
              <a:rPr lang="en-GB" sz="2800" dirty="0">
                <a:solidFill>
                  <a:schemeClr val="accent1"/>
                </a:solidFill>
              </a:rPr>
              <a:t>Measure:</a:t>
            </a:r>
            <a:endParaRPr lang="en-GB" sz="2600" dirty="0">
              <a:solidFill>
                <a:schemeClr val="accent1"/>
              </a:solidFill>
            </a:endParaRPr>
          </a:p>
          <a:p>
            <a:pPr lvl="1"/>
            <a:r>
              <a:rPr lang="en-GB" sz="2600" dirty="0">
                <a:solidFill>
                  <a:schemeClr val="accent1"/>
                </a:solidFill>
              </a:rPr>
              <a:t>Self assessment based on whether or not the commitments set out above have been achieved</a:t>
            </a:r>
          </a:p>
          <a:p>
            <a:pPr lvl="1"/>
            <a:r>
              <a:rPr lang="en-GB" sz="2600" dirty="0">
                <a:solidFill>
                  <a:schemeClr val="accent1"/>
                </a:solidFill>
              </a:rPr>
              <a:t>report monthly at CoMC</a:t>
            </a:r>
          </a:p>
          <a:p>
            <a:pPr lvl="1"/>
            <a:endParaRPr lang="en-GB" sz="1400" dirty="0"/>
          </a:p>
          <a:p>
            <a:endParaRPr lang="en-GB" dirty="0"/>
          </a:p>
        </p:txBody>
      </p:sp>
    </p:spTree>
    <p:extLst>
      <p:ext uri="{BB962C8B-B14F-4D97-AF65-F5344CB8AC3E}">
        <p14:creationId xmlns:p14="http://schemas.microsoft.com/office/powerpoint/2010/main" val="39004979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B925C-23BE-4FEF-B25F-10CCA0D8F1F7}"/>
              </a:ext>
            </a:extLst>
          </p:cNvPr>
          <p:cNvSpPr>
            <a:spLocks noGrp="1"/>
          </p:cNvSpPr>
          <p:nvPr>
            <p:ph type="title"/>
          </p:nvPr>
        </p:nvSpPr>
        <p:spPr/>
        <p:txBody>
          <a:bodyPr/>
          <a:lstStyle/>
          <a:p>
            <a:r>
              <a:rPr lang="en-GB" dirty="0"/>
              <a:t>Strawman KVI - Communication</a:t>
            </a:r>
          </a:p>
        </p:txBody>
      </p:sp>
      <p:sp>
        <p:nvSpPr>
          <p:cNvPr id="3" name="Content Placeholder 2">
            <a:extLst>
              <a:ext uri="{FF2B5EF4-FFF2-40B4-BE49-F238E27FC236}">
                <a16:creationId xmlns:a16="http://schemas.microsoft.com/office/drawing/2014/main" id="{D74B12D7-5B6D-4E5E-AB4E-9F8347664914}"/>
              </a:ext>
            </a:extLst>
          </p:cNvPr>
          <p:cNvSpPr>
            <a:spLocks noGrp="1"/>
          </p:cNvSpPr>
          <p:nvPr>
            <p:ph idx="1"/>
          </p:nvPr>
        </p:nvSpPr>
        <p:spPr/>
        <p:txBody>
          <a:bodyPr>
            <a:normAutofit fontScale="62500" lnSpcReduction="20000"/>
          </a:bodyPr>
          <a:lstStyle/>
          <a:p>
            <a:r>
              <a:rPr lang="en-GB" dirty="0">
                <a:solidFill>
                  <a:schemeClr val="accent1"/>
                </a:solidFill>
              </a:rPr>
              <a:t>Problem Statement</a:t>
            </a:r>
          </a:p>
          <a:p>
            <a:pPr lvl="1"/>
            <a:r>
              <a:rPr lang="en-GB" dirty="0">
                <a:solidFill>
                  <a:schemeClr val="accent1"/>
                </a:solidFill>
              </a:rPr>
              <a:t>Communication from Xoserve lacks clarity. It is not always clear who a message has been sent to; why it has been sent; or what actions are required by the customer.</a:t>
            </a:r>
          </a:p>
          <a:p>
            <a:r>
              <a:rPr lang="en-GB" dirty="0">
                <a:solidFill>
                  <a:schemeClr val="accent1"/>
                </a:solidFill>
              </a:rPr>
              <a:t>Commitment</a:t>
            </a:r>
          </a:p>
          <a:p>
            <a:pPr lvl="1"/>
            <a:r>
              <a:rPr lang="en-GB" sz="2600" dirty="0">
                <a:solidFill>
                  <a:schemeClr val="accent1"/>
                </a:solidFill>
              </a:rPr>
              <a:t>Maintaining distribution lists &amp; notifying customers who the communication has been sent to in the comms</a:t>
            </a:r>
          </a:p>
          <a:p>
            <a:pPr lvl="1"/>
            <a:r>
              <a:rPr lang="en-GB" sz="2600" dirty="0">
                <a:solidFill>
                  <a:schemeClr val="accent1"/>
                </a:solidFill>
              </a:rPr>
              <a:t>Standard template used (where appropriate) which clearly states what the comms is about, what action is being taken and if the customer is required to do anything and the material/financial impact on customers &amp; who impacted</a:t>
            </a:r>
          </a:p>
          <a:p>
            <a:pPr lvl="1"/>
            <a:r>
              <a:rPr lang="en-GB" sz="2600" dirty="0">
                <a:solidFill>
                  <a:schemeClr val="accent1"/>
                </a:solidFill>
              </a:rPr>
              <a:t>Comms to specify what we know &amp; what we don’t know and when we will provide further information</a:t>
            </a:r>
          </a:p>
          <a:p>
            <a:pPr lvl="1"/>
            <a:r>
              <a:rPr lang="en-GB" sz="2600" dirty="0">
                <a:solidFill>
                  <a:schemeClr val="accent1"/>
                </a:solidFill>
              </a:rPr>
              <a:t>Contact name will be provided if further is required from the customer</a:t>
            </a:r>
          </a:p>
          <a:p>
            <a:r>
              <a:rPr lang="en-GB" dirty="0">
                <a:solidFill>
                  <a:schemeClr val="accent1"/>
                </a:solidFill>
              </a:rPr>
              <a:t>Measure</a:t>
            </a:r>
          </a:p>
          <a:p>
            <a:pPr lvl="1"/>
            <a:r>
              <a:rPr lang="en-GB" sz="2600" dirty="0">
                <a:solidFill>
                  <a:schemeClr val="accent1"/>
                </a:solidFill>
              </a:rPr>
              <a:t>Self assessment. Xoserve to introduce internal peer review for communications issued externally based on the above commitments. </a:t>
            </a:r>
          </a:p>
          <a:p>
            <a:pPr lvl="1"/>
            <a:endParaRPr lang="en-GB" dirty="0"/>
          </a:p>
        </p:txBody>
      </p:sp>
    </p:spTree>
    <p:extLst>
      <p:ext uri="{BB962C8B-B14F-4D97-AF65-F5344CB8AC3E}">
        <p14:creationId xmlns:p14="http://schemas.microsoft.com/office/powerpoint/2010/main" val="35160800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solidFill>
                  <a:schemeClr val="tx2"/>
                </a:solidFill>
              </a:rPr>
              <a:t>Customer Relationship</a:t>
            </a:r>
            <a:endParaRPr lang="en-GB" dirty="0"/>
          </a:p>
        </p:txBody>
      </p:sp>
      <p:sp>
        <p:nvSpPr>
          <p:cNvPr id="3" name="Content Placeholder 2"/>
          <p:cNvSpPr>
            <a:spLocks noGrp="1"/>
          </p:cNvSpPr>
          <p:nvPr>
            <p:ph idx="1"/>
          </p:nvPr>
        </p:nvSpPr>
        <p:spPr>
          <a:xfrm>
            <a:off x="457200" y="843558"/>
            <a:ext cx="8229600" cy="3888432"/>
          </a:xfrm>
        </p:spPr>
        <p:txBody>
          <a:bodyPr>
            <a:normAutofit fontScale="85000" lnSpcReduction="10000"/>
          </a:bodyPr>
          <a:lstStyle/>
          <a:p>
            <a:pPr defTabSz="457200">
              <a:lnSpc>
                <a:spcPct val="90000"/>
              </a:lnSpc>
            </a:pPr>
            <a:r>
              <a:rPr lang="en-GB" altLang="en-US" sz="1900" dirty="0">
                <a:solidFill>
                  <a:schemeClr val="accent1"/>
                </a:solidFill>
              </a:rPr>
              <a:t>Statement</a:t>
            </a:r>
          </a:p>
          <a:p>
            <a:pPr lvl="1" defTabSz="457200">
              <a:lnSpc>
                <a:spcPct val="90000"/>
              </a:lnSpc>
            </a:pPr>
            <a:r>
              <a:rPr lang="en-GB" altLang="en-US" sz="1900" dirty="0">
                <a:solidFill>
                  <a:schemeClr val="accent1"/>
                </a:solidFill>
              </a:rPr>
              <a:t>Xoserve to demonstrate improvement in customer relationships. </a:t>
            </a:r>
          </a:p>
          <a:p>
            <a:pPr defTabSz="457200">
              <a:lnSpc>
                <a:spcPct val="90000"/>
              </a:lnSpc>
            </a:pPr>
            <a:r>
              <a:rPr lang="en-GB" altLang="en-US" sz="1900" dirty="0">
                <a:solidFill>
                  <a:schemeClr val="accent1"/>
                </a:solidFill>
              </a:rPr>
              <a:t>Commitment</a:t>
            </a:r>
          </a:p>
          <a:p>
            <a:pPr lvl="1" defTabSz="457200">
              <a:lnSpc>
                <a:spcPct val="90000"/>
              </a:lnSpc>
            </a:pPr>
            <a:r>
              <a:rPr lang="en-GB" altLang="en-US" sz="1900" dirty="0">
                <a:solidFill>
                  <a:schemeClr val="accent1"/>
                </a:solidFill>
              </a:rPr>
              <a:t>Improve the quality and efficiency of </a:t>
            </a:r>
            <a:r>
              <a:rPr lang="en-GB" altLang="en-US" sz="1900" dirty="0" err="1">
                <a:solidFill>
                  <a:schemeClr val="accent1"/>
                </a:solidFill>
              </a:rPr>
              <a:t>Xoserve’s</a:t>
            </a:r>
            <a:r>
              <a:rPr lang="en-GB" altLang="en-US" sz="1900" dirty="0">
                <a:solidFill>
                  <a:schemeClr val="accent1"/>
                </a:solidFill>
              </a:rPr>
              <a:t> engagement with customers</a:t>
            </a:r>
          </a:p>
          <a:p>
            <a:pPr lvl="1" defTabSz="457200">
              <a:lnSpc>
                <a:spcPct val="90000"/>
              </a:lnSpc>
            </a:pPr>
            <a:r>
              <a:rPr lang="en-GB" altLang="en-US" sz="1900" dirty="0">
                <a:solidFill>
                  <a:schemeClr val="accent1"/>
                </a:solidFill>
              </a:rPr>
              <a:t>Improve </a:t>
            </a:r>
            <a:r>
              <a:rPr lang="en-GB" altLang="en-US" sz="1900" dirty="0" err="1">
                <a:solidFill>
                  <a:schemeClr val="accent1"/>
                </a:solidFill>
              </a:rPr>
              <a:t>Xoserve’s</a:t>
            </a:r>
            <a:r>
              <a:rPr lang="en-GB" altLang="en-US" sz="1900" dirty="0">
                <a:solidFill>
                  <a:schemeClr val="accent1"/>
                </a:solidFill>
              </a:rPr>
              <a:t> relationship with its customers </a:t>
            </a:r>
          </a:p>
          <a:p>
            <a:pPr lvl="1" defTabSz="457200">
              <a:lnSpc>
                <a:spcPct val="90000"/>
              </a:lnSpc>
            </a:pPr>
            <a:r>
              <a:rPr lang="en-GB" altLang="en-US" sz="1900" dirty="0">
                <a:solidFill>
                  <a:schemeClr val="accent1"/>
                </a:solidFill>
              </a:rPr>
              <a:t>Add value to customers</a:t>
            </a:r>
          </a:p>
          <a:p>
            <a:pPr lvl="1" defTabSz="457200">
              <a:lnSpc>
                <a:spcPct val="90000"/>
              </a:lnSpc>
            </a:pPr>
            <a:r>
              <a:rPr lang="en-GB" sz="1900" dirty="0">
                <a:solidFill>
                  <a:schemeClr val="accent1"/>
                </a:solidFill>
              </a:rPr>
              <a:t>Feedback provided is evaluated and action plans developed to improve pain points for customers</a:t>
            </a:r>
            <a:endParaRPr lang="en-GB" altLang="en-US" sz="1900" dirty="0">
              <a:solidFill>
                <a:schemeClr val="accent1"/>
              </a:solidFill>
            </a:endParaRPr>
          </a:p>
          <a:p>
            <a:pPr defTabSz="457200">
              <a:lnSpc>
                <a:spcPct val="90000"/>
              </a:lnSpc>
            </a:pPr>
            <a:r>
              <a:rPr lang="en-GB" altLang="en-US" sz="1900" dirty="0">
                <a:solidFill>
                  <a:schemeClr val="accent1"/>
                </a:solidFill>
              </a:rPr>
              <a:t>Measure </a:t>
            </a:r>
          </a:p>
          <a:p>
            <a:pPr lvl="1" defTabSz="457200">
              <a:lnSpc>
                <a:spcPct val="90000"/>
              </a:lnSpc>
            </a:pPr>
            <a:r>
              <a:rPr lang="en-GB" altLang="en-US" sz="1900" dirty="0">
                <a:solidFill>
                  <a:schemeClr val="accent1"/>
                </a:solidFill>
              </a:rPr>
              <a:t>Based on feedback received for the previous 3 months </a:t>
            </a:r>
          </a:p>
          <a:p>
            <a:pPr lvl="1" defTabSz="457200">
              <a:lnSpc>
                <a:spcPct val="90000"/>
              </a:lnSpc>
            </a:pPr>
            <a:r>
              <a:rPr lang="en-GB" altLang="en-US" sz="1900" dirty="0">
                <a:solidFill>
                  <a:schemeClr val="accent1"/>
                </a:solidFill>
              </a:rPr>
              <a:t>95% or more of customers who provided feedback stated that they ‘Trust’ or ‘Starting to Trust’ Xoserve when requested to rate as ‘Trust’, ‘Starting to Trust’ ‘Starting to Distrust’ or ‘Don’t Trust’ with </a:t>
            </a:r>
          </a:p>
          <a:p>
            <a:pPr lvl="2" defTabSz="457200">
              <a:lnSpc>
                <a:spcPct val="90000"/>
              </a:lnSpc>
            </a:pPr>
            <a:r>
              <a:rPr lang="en-GB" altLang="en-US" sz="1900" dirty="0">
                <a:solidFill>
                  <a:schemeClr val="accent1"/>
                </a:solidFill>
              </a:rPr>
              <a:t>strategic decisions</a:t>
            </a:r>
          </a:p>
          <a:p>
            <a:pPr lvl="2" defTabSz="457200">
              <a:lnSpc>
                <a:spcPct val="90000"/>
              </a:lnSpc>
            </a:pPr>
            <a:r>
              <a:rPr lang="en-GB" altLang="en-US" sz="1900" dirty="0">
                <a:solidFill>
                  <a:schemeClr val="accent1"/>
                </a:solidFill>
              </a:rPr>
              <a:t>with delivery of operational services</a:t>
            </a:r>
          </a:p>
          <a:p>
            <a:pPr lvl="2" defTabSz="457200">
              <a:lnSpc>
                <a:spcPct val="90000"/>
              </a:lnSpc>
            </a:pPr>
            <a:r>
              <a:rPr lang="en-GB" altLang="en-US" sz="1900" dirty="0">
                <a:solidFill>
                  <a:schemeClr val="accent1"/>
                </a:solidFill>
              </a:rPr>
              <a:t>putting our customers first</a:t>
            </a:r>
          </a:p>
          <a:p>
            <a:endParaRPr lang="en-GB" dirty="0"/>
          </a:p>
        </p:txBody>
      </p:sp>
    </p:spTree>
    <p:extLst>
      <p:ext uri="{BB962C8B-B14F-4D97-AF65-F5344CB8AC3E}">
        <p14:creationId xmlns:p14="http://schemas.microsoft.com/office/powerpoint/2010/main" val="12397480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solidFill>
                  <a:schemeClr val="tx2"/>
                </a:solidFill>
              </a:rPr>
              <a:t>Change Management</a:t>
            </a:r>
            <a:endParaRPr lang="en-GB" dirty="0"/>
          </a:p>
        </p:txBody>
      </p:sp>
      <p:sp>
        <p:nvSpPr>
          <p:cNvPr id="3" name="Content Placeholder 2"/>
          <p:cNvSpPr>
            <a:spLocks noGrp="1"/>
          </p:cNvSpPr>
          <p:nvPr>
            <p:ph idx="1"/>
          </p:nvPr>
        </p:nvSpPr>
        <p:spPr>
          <a:xfrm>
            <a:off x="457200" y="771550"/>
            <a:ext cx="8229600" cy="4104456"/>
          </a:xfrm>
        </p:spPr>
        <p:txBody>
          <a:bodyPr>
            <a:normAutofit fontScale="92500" lnSpcReduction="10000"/>
          </a:bodyPr>
          <a:lstStyle/>
          <a:p>
            <a:pPr defTabSz="457200">
              <a:lnSpc>
                <a:spcPct val="90000"/>
              </a:lnSpc>
              <a:defRPr/>
            </a:pPr>
            <a:r>
              <a:rPr lang="en-GB" altLang="en-US" sz="1700" dirty="0">
                <a:solidFill>
                  <a:schemeClr val="accent1"/>
                </a:solidFill>
              </a:rPr>
              <a:t>Statement</a:t>
            </a:r>
          </a:p>
          <a:p>
            <a:pPr lvl="1" defTabSz="457200">
              <a:lnSpc>
                <a:spcPct val="90000"/>
              </a:lnSpc>
              <a:defRPr/>
            </a:pPr>
            <a:r>
              <a:rPr lang="en-GB" altLang="en-US" sz="1700" dirty="0">
                <a:solidFill>
                  <a:schemeClr val="accent1"/>
                </a:solidFill>
              </a:rPr>
              <a:t>Xoserve to demonstrate that it engages with customers during the change process and provides relevant level of support and information prior to delivery of change. </a:t>
            </a:r>
          </a:p>
          <a:p>
            <a:pPr defTabSz="457200">
              <a:lnSpc>
                <a:spcPct val="90000"/>
              </a:lnSpc>
              <a:defRPr/>
            </a:pPr>
            <a:r>
              <a:rPr lang="en-GB" altLang="en-US" sz="1700" dirty="0">
                <a:solidFill>
                  <a:schemeClr val="accent1"/>
                </a:solidFill>
              </a:rPr>
              <a:t>Commitment</a:t>
            </a:r>
          </a:p>
          <a:p>
            <a:pPr lvl="1" defTabSz="457200">
              <a:lnSpc>
                <a:spcPct val="90000"/>
              </a:lnSpc>
              <a:defRPr/>
            </a:pPr>
            <a:r>
              <a:rPr lang="en-GB" altLang="en-US" sz="1700" dirty="0">
                <a:solidFill>
                  <a:schemeClr val="accent1"/>
                </a:solidFill>
              </a:rPr>
              <a:t>Involve and consult customers regarding solution development </a:t>
            </a:r>
          </a:p>
          <a:p>
            <a:pPr lvl="1" defTabSz="457200">
              <a:lnSpc>
                <a:spcPct val="90000"/>
              </a:lnSpc>
              <a:defRPr/>
            </a:pPr>
            <a:r>
              <a:rPr lang="en-GB" altLang="en-US" sz="1700" dirty="0">
                <a:solidFill>
                  <a:schemeClr val="accent1"/>
                </a:solidFill>
              </a:rPr>
              <a:t>Provide customers with information and support to ensure they are prepared and ready for the changes being implemented </a:t>
            </a:r>
          </a:p>
          <a:p>
            <a:pPr lvl="1" defTabSz="457200">
              <a:lnSpc>
                <a:spcPct val="90000"/>
              </a:lnSpc>
              <a:defRPr/>
            </a:pPr>
            <a:r>
              <a:rPr lang="en-GB" altLang="en-US" sz="1700" dirty="0">
                <a:solidFill>
                  <a:schemeClr val="accent1"/>
                </a:solidFill>
              </a:rPr>
              <a:t>Changes delivered as per the agreed plan (at the relevant governance committee)</a:t>
            </a:r>
          </a:p>
          <a:p>
            <a:pPr lvl="1" defTabSz="457200">
              <a:lnSpc>
                <a:spcPct val="90000"/>
              </a:lnSpc>
              <a:defRPr/>
            </a:pPr>
            <a:r>
              <a:rPr lang="en-GB" altLang="en-US" sz="1700" dirty="0">
                <a:solidFill>
                  <a:schemeClr val="accent1"/>
                </a:solidFill>
              </a:rPr>
              <a:t>Delivering the customer benefit</a:t>
            </a:r>
          </a:p>
          <a:p>
            <a:pPr defTabSz="457200">
              <a:lnSpc>
                <a:spcPct val="90000"/>
              </a:lnSpc>
              <a:defRPr/>
            </a:pPr>
            <a:r>
              <a:rPr lang="en-GB" altLang="en-US" sz="1700" dirty="0">
                <a:solidFill>
                  <a:schemeClr val="accent1"/>
                </a:solidFill>
              </a:rPr>
              <a:t>Measure</a:t>
            </a:r>
          </a:p>
          <a:p>
            <a:pPr lvl="1" defTabSz="457200">
              <a:lnSpc>
                <a:spcPct val="90000"/>
              </a:lnSpc>
              <a:defRPr/>
            </a:pPr>
            <a:r>
              <a:rPr lang="en-GB" altLang="en-US" sz="1700" dirty="0">
                <a:solidFill>
                  <a:schemeClr val="accent1"/>
                </a:solidFill>
              </a:rPr>
              <a:t>Based on feedback received over a 3 month period </a:t>
            </a:r>
          </a:p>
          <a:p>
            <a:pPr lvl="1" defTabSz="457200">
              <a:lnSpc>
                <a:spcPct val="90000"/>
              </a:lnSpc>
              <a:defRPr/>
            </a:pPr>
            <a:r>
              <a:rPr lang="en-GB" altLang="en-US" sz="1700" dirty="0">
                <a:solidFill>
                  <a:schemeClr val="accent1"/>
                </a:solidFill>
              </a:rPr>
              <a:t>90% or more of customers who provided feedback responded </a:t>
            </a:r>
            <a:r>
              <a:rPr lang="en-US" sz="1700" spc="-10" dirty="0">
                <a:solidFill>
                  <a:schemeClr val="accent1"/>
                </a:solidFill>
                <a:cs typeface="Arial"/>
              </a:rPr>
              <a:t>‘Always</a:t>
            </a:r>
            <a:r>
              <a:rPr lang="en-US" sz="1700" spc="-5" dirty="0">
                <a:solidFill>
                  <a:schemeClr val="accent1"/>
                </a:solidFill>
                <a:cs typeface="Arial"/>
              </a:rPr>
              <a:t>’ or</a:t>
            </a:r>
            <a:r>
              <a:rPr lang="en-US" sz="1700" spc="25" dirty="0">
                <a:solidFill>
                  <a:schemeClr val="accent1"/>
                </a:solidFill>
                <a:cs typeface="Arial"/>
              </a:rPr>
              <a:t> </a:t>
            </a:r>
            <a:r>
              <a:rPr lang="en-US" sz="1700" spc="-5" dirty="0">
                <a:solidFill>
                  <a:schemeClr val="accent1"/>
                </a:solidFill>
                <a:cs typeface="Arial"/>
              </a:rPr>
              <a:t>‘Usually’ </a:t>
            </a:r>
            <a:r>
              <a:rPr lang="en-US" sz="1700" spc="-15" dirty="0">
                <a:solidFill>
                  <a:schemeClr val="accent1"/>
                </a:solidFill>
                <a:cs typeface="Arial"/>
              </a:rPr>
              <a:t>when </a:t>
            </a:r>
            <a:r>
              <a:rPr lang="en-US" sz="1700" spc="-5" dirty="0">
                <a:solidFill>
                  <a:schemeClr val="accent1"/>
                </a:solidFill>
                <a:cs typeface="Arial"/>
              </a:rPr>
              <a:t>requested </a:t>
            </a:r>
            <a:r>
              <a:rPr lang="en-US" sz="1700" dirty="0">
                <a:solidFill>
                  <a:schemeClr val="accent1"/>
                </a:solidFill>
                <a:cs typeface="Arial"/>
              </a:rPr>
              <a:t>to </a:t>
            </a:r>
            <a:r>
              <a:rPr lang="en-US" sz="1700" spc="-5" dirty="0">
                <a:solidFill>
                  <a:schemeClr val="accent1"/>
                </a:solidFill>
                <a:cs typeface="Arial"/>
              </a:rPr>
              <a:t>rate the </a:t>
            </a:r>
            <a:r>
              <a:rPr lang="en-US" sz="1700" dirty="0">
                <a:solidFill>
                  <a:schemeClr val="accent1"/>
                </a:solidFill>
                <a:cs typeface="Arial"/>
              </a:rPr>
              <a:t>service </a:t>
            </a:r>
            <a:r>
              <a:rPr lang="en-US" sz="1700" spc="-5" dirty="0">
                <a:solidFill>
                  <a:schemeClr val="accent1"/>
                </a:solidFill>
                <a:cs typeface="Arial"/>
              </a:rPr>
              <a:t>as: </a:t>
            </a:r>
            <a:r>
              <a:rPr lang="en-US" sz="1700" spc="-10" dirty="0">
                <a:solidFill>
                  <a:schemeClr val="accent1"/>
                </a:solidFill>
                <a:cs typeface="Arial"/>
              </a:rPr>
              <a:t>‘Always</a:t>
            </a:r>
            <a:r>
              <a:rPr lang="en-US" sz="1700" spc="-5" dirty="0">
                <a:solidFill>
                  <a:schemeClr val="accent1"/>
                </a:solidFill>
                <a:cs typeface="Arial"/>
              </a:rPr>
              <a:t>’, ‘Usually’, ‘Rarely’ or </a:t>
            </a:r>
            <a:r>
              <a:rPr lang="en-US" sz="1700" spc="-10" dirty="0">
                <a:solidFill>
                  <a:schemeClr val="accent1"/>
                </a:solidFill>
                <a:cs typeface="Arial"/>
              </a:rPr>
              <a:t>‘Never</a:t>
            </a:r>
            <a:r>
              <a:rPr lang="en-US" sz="1700" spc="-5" dirty="0">
                <a:solidFill>
                  <a:schemeClr val="accent1"/>
                </a:solidFill>
                <a:cs typeface="Arial"/>
              </a:rPr>
              <a:t>’.</a:t>
            </a:r>
          </a:p>
          <a:p>
            <a:pPr lvl="1" defTabSz="457200">
              <a:lnSpc>
                <a:spcPct val="90000"/>
              </a:lnSpc>
            </a:pPr>
            <a:r>
              <a:rPr lang="en-GB" sz="1700" dirty="0">
                <a:solidFill>
                  <a:schemeClr val="accent1"/>
                </a:solidFill>
              </a:rPr>
              <a:t>Feedback provided by customers is followed up to understand context, evaluated and continuous improvement plans developed and monitored until resolved.</a:t>
            </a:r>
          </a:p>
          <a:p>
            <a:endParaRPr lang="en-GB" dirty="0"/>
          </a:p>
        </p:txBody>
      </p:sp>
    </p:spTree>
    <p:extLst>
      <p:ext uri="{BB962C8B-B14F-4D97-AF65-F5344CB8AC3E}">
        <p14:creationId xmlns:p14="http://schemas.microsoft.com/office/powerpoint/2010/main" val="20674481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solidFill>
                  <a:schemeClr val="tx2"/>
                </a:solidFill>
              </a:rPr>
              <a:t>Customer Data Security</a:t>
            </a:r>
            <a:endParaRPr lang="en-GB" dirty="0"/>
          </a:p>
        </p:txBody>
      </p:sp>
      <p:sp>
        <p:nvSpPr>
          <p:cNvPr id="3" name="Content Placeholder 2"/>
          <p:cNvSpPr>
            <a:spLocks noGrp="1"/>
          </p:cNvSpPr>
          <p:nvPr>
            <p:ph idx="1"/>
          </p:nvPr>
        </p:nvSpPr>
        <p:spPr>
          <a:xfrm>
            <a:off x="457200" y="915566"/>
            <a:ext cx="8229600" cy="3672408"/>
          </a:xfrm>
        </p:spPr>
        <p:txBody>
          <a:bodyPr>
            <a:normAutofit lnSpcReduction="10000"/>
          </a:bodyPr>
          <a:lstStyle/>
          <a:p>
            <a:pPr>
              <a:defRPr/>
            </a:pPr>
            <a:r>
              <a:rPr lang="en-GB" sz="1700" dirty="0">
                <a:solidFill>
                  <a:schemeClr val="accent1"/>
                </a:solidFill>
              </a:rPr>
              <a:t>Statement</a:t>
            </a:r>
          </a:p>
          <a:p>
            <a:pPr lvl="1">
              <a:defRPr/>
            </a:pPr>
            <a:r>
              <a:rPr lang="en-GB" sz="1700" dirty="0">
                <a:solidFill>
                  <a:schemeClr val="accent1"/>
                </a:solidFill>
              </a:rPr>
              <a:t>Customers want regular updates on how Xoserve is managing Data Security on their behalf. </a:t>
            </a:r>
          </a:p>
          <a:p>
            <a:pPr>
              <a:defRPr/>
            </a:pPr>
            <a:r>
              <a:rPr lang="en-GB" sz="1700" dirty="0">
                <a:solidFill>
                  <a:schemeClr val="accent1"/>
                </a:solidFill>
              </a:rPr>
              <a:t>Commitment</a:t>
            </a:r>
          </a:p>
          <a:p>
            <a:pPr lvl="1"/>
            <a:r>
              <a:rPr lang="en-GB" sz="1700" dirty="0">
                <a:solidFill>
                  <a:schemeClr val="accent1"/>
                </a:solidFill>
              </a:rPr>
              <a:t>To protect the integrity and security of customers data at all times</a:t>
            </a:r>
            <a:r>
              <a:rPr lang="en-US" sz="1700" dirty="0">
                <a:solidFill>
                  <a:schemeClr val="accent1"/>
                </a:solidFill>
              </a:rPr>
              <a:t> </a:t>
            </a:r>
          </a:p>
          <a:p>
            <a:pPr lvl="1">
              <a:defRPr/>
            </a:pPr>
            <a:r>
              <a:rPr lang="en-GB" sz="1700" dirty="0">
                <a:solidFill>
                  <a:schemeClr val="accent1"/>
                </a:solidFill>
              </a:rPr>
              <a:t>Zero data breaches </a:t>
            </a:r>
          </a:p>
          <a:p>
            <a:pPr lvl="1">
              <a:defRPr/>
            </a:pPr>
            <a:r>
              <a:rPr lang="en-GB" sz="1700" dirty="0">
                <a:solidFill>
                  <a:schemeClr val="accent1"/>
                </a:solidFill>
              </a:rPr>
              <a:t>Notify customers immediately in the event of a data breach that is categorised as </a:t>
            </a:r>
            <a:r>
              <a:rPr lang="en-GB" sz="1700" dirty="0">
                <a:solidFill>
                  <a:schemeClr val="accent1"/>
                </a:solidFill>
                <a:highlight>
                  <a:srgbClr val="FFFFFF"/>
                </a:highlight>
              </a:rPr>
              <a:t>[Critical or High]. </a:t>
            </a:r>
          </a:p>
          <a:p>
            <a:pPr lvl="1">
              <a:defRPr/>
            </a:pPr>
            <a:r>
              <a:rPr lang="en-GB" sz="1700" dirty="0">
                <a:solidFill>
                  <a:schemeClr val="accent1"/>
                </a:solidFill>
                <a:highlight>
                  <a:srgbClr val="FFFFFF"/>
                </a:highlight>
              </a:rPr>
              <a:t>Report monthly to customers in the event of a data breach that is categorised as [Medium or Low]. </a:t>
            </a:r>
          </a:p>
          <a:p>
            <a:pPr>
              <a:defRPr/>
            </a:pPr>
            <a:r>
              <a:rPr lang="en-GB" sz="1700" dirty="0">
                <a:solidFill>
                  <a:schemeClr val="accent1"/>
                </a:solidFill>
                <a:highlight>
                  <a:srgbClr val="FFFFFF"/>
                </a:highlight>
              </a:rPr>
              <a:t>Measure</a:t>
            </a:r>
          </a:p>
          <a:p>
            <a:pPr lvl="1"/>
            <a:r>
              <a:rPr lang="en-GB" sz="1700" dirty="0">
                <a:solidFill>
                  <a:schemeClr val="accent1"/>
                </a:solidFill>
                <a:highlight>
                  <a:srgbClr val="FFFFFF"/>
                </a:highlight>
              </a:rPr>
              <a:t>Self assessment based on whether or not the commitments set out above have been achieved</a:t>
            </a:r>
          </a:p>
          <a:p>
            <a:pPr marL="457200" lvl="1" indent="0">
              <a:buNone/>
            </a:pPr>
            <a:endParaRPr lang="en-GB" sz="1700" dirty="0">
              <a:solidFill>
                <a:schemeClr val="accent1"/>
              </a:solidFill>
              <a:highlight>
                <a:srgbClr val="FFFFFF"/>
              </a:highlight>
            </a:endParaRPr>
          </a:p>
          <a:p>
            <a:pPr marL="457200" lvl="1" indent="0">
              <a:buNone/>
              <a:defRPr/>
            </a:pPr>
            <a:endParaRPr lang="en-GB" sz="1900" dirty="0">
              <a:solidFill>
                <a:schemeClr val="accent1"/>
              </a:solidFill>
              <a:highlight>
                <a:srgbClr val="FFFF00"/>
              </a:highlight>
            </a:endParaRPr>
          </a:p>
          <a:p>
            <a:pPr lvl="1">
              <a:defRPr/>
            </a:pPr>
            <a:endParaRPr lang="en-GB" sz="1900" dirty="0">
              <a:solidFill>
                <a:schemeClr val="accent1"/>
              </a:solidFill>
              <a:highlight>
                <a:srgbClr val="FFFF00"/>
              </a:highlight>
            </a:endParaRPr>
          </a:p>
          <a:p>
            <a:endParaRPr lang="en-GB" dirty="0"/>
          </a:p>
        </p:txBody>
      </p:sp>
    </p:spTree>
    <p:extLst>
      <p:ext uri="{BB962C8B-B14F-4D97-AF65-F5344CB8AC3E}">
        <p14:creationId xmlns:p14="http://schemas.microsoft.com/office/powerpoint/2010/main" val="13465112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solidFill>
                  <a:schemeClr val="tx2"/>
                </a:solidFill>
              </a:rPr>
              <a:t>Financial Information</a:t>
            </a:r>
            <a:endParaRPr lang="en-GB" dirty="0"/>
          </a:p>
        </p:txBody>
      </p:sp>
      <p:sp>
        <p:nvSpPr>
          <p:cNvPr id="3" name="Content Placeholder 2"/>
          <p:cNvSpPr>
            <a:spLocks noGrp="1"/>
          </p:cNvSpPr>
          <p:nvPr>
            <p:ph idx="1"/>
          </p:nvPr>
        </p:nvSpPr>
        <p:spPr>
          <a:xfrm>
            <a:off x="457200" y="915566"/>
            <a:ext cx="8229600" cy="3816424"/>
          </a:xfrm>
        </p:spPr>
        <p:txBody>
          <a:bodyPr>
            <a:normAutofit/>
          </a:bodyPr>
          <a:lstStyle/>
          <a:p>
            <a:pPr lvl="0"/>
            <a:r>
              <a:rPr lang="en-GB" sz="1700" dirty="0">
                <a:solidFill>
                  <a:schemeClr val="accent1"/>
                </a:solidFill>
              </a:rPr>
              <a:t>Statement</a:t>
            </a:r>
          </a:p>
          <a:p>
            <a:pPr lvl="1"/>
            <a:r>
              <a:rPr lang="en-GB" sz="1700" dirty="0">
                <a:solidFill>
                  <a:schemeClr val="accent1"/>
                </a:solidFill>
              </a:rPr>
              <a:t>Customers want clear financial updates from Xoserve. </a:t>
            </a:r>
          </a:p>
          <a:p>
            <a:pPr lvl="0"/>
            <a:r>
              <a:rPr lang="en-GB" sz="1700" dirty="0">
                <a:solidFill>
                  <a:schemeClr val="accent1"/>
                </a:solidFill>
              </a:rPr>
              <a:t>Commitment</a:t>
            </a:r>
          </a:p>
          <a:p>
            <a:pPr lvl="1"/>
            <a:r>
              <a:rPr lang="en-GB" sz="1700" dirty="0">
                <a:solidFill>
                  <a:schemeClr val="accent1"/>
                </a:solidFill>
              </a:rPr>
              <a:t>Minimum of four updates per financial year including:- </a:t>
            </a:r>
          </a:p>
          <a:p>
            <a:pPr lvl="2"/>
            <a:r>
              <a:rPr lang="en-GB" sz="1700" dirty="0">
                <a:solidFill>
                  <a:schemeClr val="accent1"/>
                </a:solidFill>
              </a:rPr>
              <a:t>preliminary results from the previous financial year</a:t>
            </a:r>
          </a:p>
          <a:p>
            <a:pPr lvl="2"/>
            <a:r>
              <a:rPr lang="en-GB" sz="1700" dirty="0">
                <a:solidFill>
                  <a:schemeClr val="accent1"/>
                </a:solidFill>
              </a:rPr>
              <a:t>quarterly forecasts which include actual results, key themes, investment progress and (where relevant) impacts on charges position</a:t>
            </a:r>
          </a:p>
          <a:p>
            <a:pPr lvl="1"/>
            <a:r>
              <a:rPr lang="en-GB" sz="1700" dirty="0">
                <a:solidFill>
                  <a:schemeClr val="accent1"/>
                </a:solidFill>
              </a:rPr>
              <a:t>Offer sessions to review finances at an individual customer charging level.</a:t>
            </a:r>
          </a:p>
          <a:p>
            <a:r>
              <a:rPr lang="en-GB" sz="1700" dirty="0">
                <a:solidFill>
                  <a:schemeClr val="accent1"/>
                </a:solidFill>
              </a:rPr>
              <a:t>Measure</a:t>
            </a:r>
          </a:p>
          <a:p>
            <a:pPr lvl="1"/>
            <a:r>
              <a:rPr lang="en-GB" sz="1700" dirty="0">
                <a:solidFill>
                  <a:schemeClr val="accent1"/>
                </a:solidFill>
              </a:rPr>
              <a:t>Self assessment based on meeting the commitments set out above</a:t>
            </a:r>
          </a:p>
          <a:p>
            <a:endParaRPr lang="en-GB" dirty="0"/>
          </a:p>
        </p:txBody>
      </p:sp>
    </p:spTree>
    <p:extLst>
      <p:ext uri="{BB962C8B-B14F-4D97-AF65-F5344CB8AC3E}">
        <p14:creationId xmlns:p14="http://schemas.microsoft.com/office/powerpoint/2010/main" val="1948839100"/>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SharedWithUsers xmlns="3092569d-7549-4f1f-b838-122d264c6bd8">
      <UserInfo>
        <DisplayName>Clarke, Angela</DisplayName>
        <AccountId>6</AccountId>
        <AccountType/>
      </UserInfo>
      <UserInfo>
        <DisplayName>McGlone, Jayne</DisplayName>
        <AccountId>12</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1A7FD4F90B5DA4788FF0464472C409F" ma:contentTypeVersion="11" ma:contentTypeDescription="Create a new document." ma:contentTypeScope="" ma:versionID="da65dba817ad8906a4a744e36306c50e">
  <xsd:schema xmlns:xsd="http://www.w3.org/2001/XMLSchema" xmlns:xs="http://www.w3.org/2001/XMLSchema" xmlns:p="http://schemas.microsoft.com/office/2006/metadata/properties" xmlns:ns3="01f7a547-d57a-44ce-a211-81869c79743b" xmlns:ns4="3092569d-7549-4f1f-b838-122d264c6bd8" targetNamespace="http://schemas.microsoft.com/office/2006/metadata/properties" ma:root="true" ma:fieldsID="d3a42e83de8c3bf3350fe2c8c5def860" ns3:_="" ns4:_="">
    <xsd:import namespace="01f7a547-d57a-44ce-a211-81869c79743b"/>
    <xsd:import namespace="3092569d-7549-4f1f-b838-122d264c6bd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f7a547-d57a-44ce-a211-81869c79743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092569d-7549-4f1f-b838-122d264c6bd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E966AA5-3D01-4B81-BAE0-8020A2E16EFF}">
  <ds:schemaRefs>
    <ds:schemaRef ds:uri="http://schemas.microsoft.com/office/2006/documentManagement/types"/>
    <ds:schemaRef ds:uri="3092569d-7549-4f1f-b838-122d264c6bd8"/>
    <ds:schemaRef ds:uri="01f7a547-d57a-44ce-a211-81869c79743b"/>
    <ds:schemaRef ds:uri="http://www.w3.org/XML/1998/namespace"/>
    <ds:schemaRef ds:uri="http://purl.org/dc/elements/1.1/"/>
    <ds:schemaRef ds:uri="http://purl.org/dc/dcmitype/"/>
    <ds:schemaRef ds:uri="http://schemas.microsoft.com/office/infopath/2007/PartnerControls"/>
    <ds:schemaRef ds:uri="http://schemas.openxmlformats.org/package/2006/metadata/core-properties"/>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2A513DF9-3E74-488E-B239-1C5C999E5CA9}">
  <ds:schemaRefs>
    <ds:schemaRef ds:uri="http://schemas.microsoft.com/sharepoint/v3/contenttype/forms"/>
  </ds:schemaRefs>
</ds:datastoreItem>
</file>

<file path=customXml/itemProps3.xml><?xml version="1.0" encoding="utf-8"?>
<ds:datastoreItem xmlns:ds="http://schemas.openxmlformats.org/officeDocument/2006/customXml" ds:itemID="{59CC0CF2-F47F-48C7-9021-E7FA81BF4F9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1f7a547-d57a-44ce-a211-81869c79743b"/>
    <ds:schemaRef ds:uri="3092569d-7549-4f1f-b838-122d264c6bd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10588</TotalTime>
  <Words>1565</Words>
  <Application>Microsoft Office PowerPoint</Application>
  <PresentationFormat>On-screen Show (16:9)</PresentationFormat>
  <Paragraphs>285</Paragraphs>
  <Slides>20</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Times New Roman</vt:lpstr>
      <vt:lpstr>Office Theme</vt:lpstr>
      <vt:lpstr>Key Value Indicators (KVIs) For Approval at CoMC</vt:lpstr>
      <vt:lpstr>Background</vt:lpstr>
      <vt:lpstr>KVI Summary</vt:lpstr>
      <vt:lpstr>Strawman KVI – Issue Resolution </vt:lpstr>
      <vt:lpstr>Strawman KVI - Communication</vt:lpstr>
      <vt:lpstr>Customer Relationship</vt:lpstr>
      <vt:lpstr>Change Management</vt:lpstr>
      <vt:lpstr>Customer Data Security</vt:lpstr>
      <vt:lpstr>Financial Information</vt:lpstr>
      <vt:lpstr>Agree Next Steps</vt:lpstr>
      <vt:lpstr>Appendix 1</vt:lpstr>
      <vt:lpstr>Customer Issue Prioritisation Framework</vt:lpstr>
      <vt:lpstr>Defining Priority of each Customer Issue</vt:lpstr>
      <vt:lpstr>Customer Issue Communication</vt:lpstr>
      <vt:lpstr>Appendix 2</vt:lpstr>
      <vt:lpstr>Key Value Indicators (KVIs) 2020/2021</vt:lpstr>
      <vt:lpstr>KVI process</vt:lpstr>
      <vt:lpstr>KVI criteria</vt:lpstr>
      <vt:lpstr>KVI results</vt:lpstr>
      <vt:lpstr>Schedule</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Clarke, Angela</cp:lastModifiedBy>
  <cp:revision>103</cp:revision>
  <cp:lastPrinted>2020-03-04T17:52:55Z</cp:lastPrinted>
  <dcterms:created xsi:type="dcterms:W3CDTF">2018-09-02T17:12:15Z</dcterms:created>
  <dcterms:modified xsi:type="dcterms:W3CDTF">2020-04-02T16:05:48Z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0x01010041A7FD4F90B5DA4788FF0464472C409F</vt:lpwstr>
  </property>
</Properties>
</file>