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93" r:id="rId5"/>
    <p:sldId id="294" r:id="rId6"/>
    <p:sldId id="292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C3"/>
    <a:srgbClr val="305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64B3E-7916-45D1-A097-A1AC7BA1F496}" v="1035" dt="2020-04-08T11:57:23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0DF5-03E5-40B8-B1E5-8D2229426D1D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1F71F-A604-46F3-ADB2-E559FA6A2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4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21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9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6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442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0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09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4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45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82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8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7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F2DA-6A58-402E-8AA2-2E6CFA90C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Provisional Key Performance Measures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89F3B-5BBF-4964-B047-BF8375D315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15 April 2020</a:t>
            </a:r>
          </a:p>
        </p:txBody>
      </p:sp>
    </p:spTree>
    <p:extLst>
      <p:ext uri="{BB962C8B-B14F-4D97-AF65-F5344CB8AC3E}">
        <p14:creationId xmlns:p14="http://schemas.microsoft.com/office/powerpoint/2010/main" val="40884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03F25-FDC7-4931-9229-6BD9E3BB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31520"/>
            <a:ext cx="10972800" cy="5577800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Draft Key Performance Measures </a:t>
            </a:r>
          </a:p>
          <a:p>
            <a:pPr lvl="1"/>
            <a:r>
              <a:rPr lang="en-GB" sz="2000" dirty="0"/>
              <a:t>Based on processes provided</a:t>
            </a:r>
            <a:r>
              <a:rPr lang="en-GB" sz="1733" dirty="0"/>
              <a:t> </a:t>
            </a:r>
          </a:p>
          <a:p>
            <a:pPr lvl="1"/>
            <a:r>
              <a:rPr lang="en-GB" sz="2000" dirty="0"/>
              <a:t>Service Lines map to a KPM </a:t>
            </a:r>
          </a:p>
          <a:p>
            <a:pPr lvl="1"/>
            <a:r>
              <a:rPr lang="en-GB" sz="2000" dirty="0"/>
              <a:t>Plan to measure</a:t>
            </a:r>
          </a:p>
          <a:p>
            <a:pPr lvl="2"/>
            <a:r>
              <a:rPr lang="en-GB" sz="2000" dirty="0"/>
              <a:t>Right First Time </a:t>
            </a:r>
          </a:p>
          <a:p>
            <a:pPr lvl="2"/>
            <a:r>
              <a:rPr lang="en-GB" sz="2000" dirty="0"/>
              <a:t>Cost to Service </a:t>
            </a:r>
          </a:p>
          <a:p>
            <a:pPr lvl="2"/>
            <a:r>
              <a:rPr lang="en-GB" sz="2000" dirty="0"/>
              <a:t>Time for Delivery </a:t>
            </a:r>
          </a:p>
          <a:p>
            <a:pPr lvl="2"/>
            <a:r>
              <a:rPr lang="en-GB" sz="2000" dirty="0"/>
              <a:t>Customer Effort </a:t>
            </a:r>
          </a:p>
          <a:p>
            <a:pPr marL="1219170" lvl="2" indent="0">
              <a:buNone/>
            </a:pPr>
            <a:endParaRPr lang="en-GB" sz="2000" dirty="0"/>
          </a:p>
          <a:p>
            <a:r>
              <a:rPr lang="en-GB" sz="2000" b="1" dirty="0"/>
              <a:t>These are subject to change as we continue with the Cost Allocation Review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5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940B28-A2A8-4E76-992D-7D0E6FD0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89427"/>
              </p:ext>
            </p:extLst>
          </p:nvPr>
        </p:nvGraphicFramePr>
        <p:xfrm>
          <a:off x="330199" y="718710"/>
          <a:ext cx="11531601" cy="5867002"/>
        </p:xfrm>
        <a:graphic>
          <a:graphicData uri="http://schemas.openxmlformats.org/drawingml/2006/table">
            <a:tbl>
              <a:tblPr/>
              <a:tblGrid>
                <a:gridCol w="4940079">
                  <a:extLst>
                    <a:ext uri="{9D8B030D-6E8A-4147-A177-3AD203B41FA5}">
                      <a16:colId xmlns:a16="http://schemas.microsoft.com/office/drawing/2014/main" val="2514852460"/>
                    </a:ext>
                  </a:extLst>
                </a:gridCol>
                <a:gridCol w="548551">
                  <a:extLst>
                    <a:ext uri="{9D8B030D-6E8A-4147-A177-3AD203B41FA5}">
                      <a16:colId xmlns:a16="http://schemas.microsoft.com/office/drawing/2014/main" val="1087769637"/>
                    </a:ext>
                  </a:extLst>
                </a:gridCol>
                <a:gridCol w="1741023">
                  <a:extLst>
                    <a:ext uri="{9D8B030D-6E8A-4147-A177-3AD203B41FA5}">
                      <a16:colId xmlns:a16="http://schemas.microsoft.com/office/drawing/2014/main" val="138636341"/>
                    </a:ext>
                  </a:extLst>
                </a:gridCol>
                <a:gridCol w="1447479">
                  <a:extLst>
                    <a:ext uri="{9D8B030D-6E8A-4147-A177-3AD203B41FA5}">
                      <a16:colId xmlns:a16="http://schemas.microsoft.com/office/drawing/2014/main" val="3847600845"/>
                    </a:ext>
                  </a:extLst>
                </a:gridCol>
                <a:gridCol w="1275401">
                  <a:extLst>
                    <a:ext uri="{9D8B030D-6E8A-4147-A177-3AD203B41FA5}">
                      <a16:colId xmlns:a16="http://schemas.microsoft.com/office/drawing/2014/main" val="2527730605"/>
                    </a:ext>
                  </a:extLst>
                </a:gridCol>
                <a:gridCol w="1579068">
                  <a:extLst>
                    <a:ext uri="{9D8B030D-6E8A-4147-A177-3AD203B41FA5}">
                      <a16:colId xmlns:a16="http://schemas.microsoft.com/office/drawing/2014/main" val="450993599"/>
                    </a:ext>
                  </a:extLst>
                </a:gridCol>
              </a:tblGrid>
              <a:tr h="4542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Quality Measure</a:t>
                      </a:r>
                      <a:b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(RFT)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Cost Measure</a:t>
                      </a:r>
                      <a:b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(Cost to serve)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Delivery Measure</a:t>
                      </a:r>
                      <a:b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(Time)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Customer Effort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12405"/>
                  </a:ext>
                </a:extLst>
              </a:tr>
              <a:tr h="3010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Reporting (includes reporting to all Customers/Authority/Industry Bodies)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76362"/>
                  </a:ext>
                </a:extLst>
              </a:tr>
              <a:tr h="3683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Managing Change to either amend current process or implement a new process </a:t>
                      </a:r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(includes all associated activities)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52829"/>
                  </a:ext>
                </a:extLst>
              </a:tr>
              <a:tr h="4480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requests for information/ query management or incident management 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9837"/>
                  </a:ext>
                </a:extLst>
              </a:tr>
              <a:tr h="2371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Management of </a:t>
                      </a: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issues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479865"/>
                  </a:ext>
                </a:extLst>
              </a:tr>
              <a:tr h="3530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sng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anage shipper transfer activities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521001"/>
                  </a:ext>
                </a:extLst>
              </a:tr>
              <a:tr h="5370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Monthly process to </a:t>
                      </a:r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 </a:t>
                      </a:r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annual quantity (AQ) of a supply point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749"/>
                  </a:ext>
                </a:extLst>
              </a:tr>
              <a:tr h="4854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Manage updates to customer portfolio</a:t>
                      </a:r>
                      <a:endParaRPr lang="en-GB" sz="1100" b="1" i="0" u="none" strike="sng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935211"/>
                  </a:ext>
                </a:extLst>
              </a:tr>
              <a:tr h="4854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 of meter readings and calculation of estimated reads.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13206"/>
                  </a:ext>
                </a:extLst>
              </a:tr>
              <a:tr h="4480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Invoicing to customers </a:t>
                      </a:r>
                      <a:endParaRPr lang="en-GB" sz="1100" b="1" i="0" u="none" strike="sng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039324"/>
                  </a:ext>
                </a:extLst>
              </a:tr>
              <a:tr h="226553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021045"/>
                  </a:ext>
                </a:extLst>
              </a:tr>
              <a:tr h="2345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Demand estimation activities</a:t>
                      </a:r>
                      <a:endParaRPr lang="en-GB" sz="1100" b="1" i="0" u="none" strike="sng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29351"/>
                  </a:ext>
                </a:extLst>
              </a:tr>
              <a:tr h="2265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relationship management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474353"/>
                  </a:ext>
                </a:extLst>
              </a:tr>
              <a:tr h="3444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Customers entering or leaving the gas market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928469"/>
                  </a:ext>
                </a:extLst>
              </a:tr>
              <a:tr h="4206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Managing the Industry’s financial exposure to Energy Balancing (Credit Risk Management)</a:t>
                      </a: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00" marR="48000" marT="48000" marB="4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82197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0FB0F01-EAAB-45DD-AE31-D5230175A826}"/>
              </a:ext>
            </a:extLst>
          </p:cNvPr>
          <p:cNvSpPr/>
          <p:nvPr/>
        </p:nvSpPr>
        <p:spPr>
          <a:xfrm>
            <a:off x="0" y="6760073"/>
            <a:ext cx="12240683" cy="221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1762557-B2DE-423F-95B2-5FE72A8AE3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972800" cy="85010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 defTabSz="1219170"/>
            <a:r>
              <a:rPr lang="en-GB" sz="3200" dirty="0"/>
              <a:t>Provisional Key Performance Measures</a:t>
            </a:r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352858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0B04-48DB-46A1-90A7-065077B2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Next steps: </a:t>
            </a:r>
          </a:p>
          <a:p>
            <a:pPr marL="0" indent="0">
              <a:buNone/>
            </a:pPr>
            <a:endParaRPr lang="en-GB" sz="2000" dirty="0"/>
          </a:p>
          <a:p>
            <a:pPr lvl="1"/>
            <a:r>
              <a:rPr lang="en-GB" sz="2000" dirty="0"/>
              <a:t>Continue to develop measures </a:t>
            </a:r>
          </a:p>
          <a:p>
            <a:pPr lvl="1"/>
            <a:r>
              <a:rPr lang="en-GB" sz="2000" dirty="0"/>
              <a:t>Continue with Cost Allocation Review </a:t>
            </a:r>
          </a:p>
          <a:p>
            <a:pPr lvl="1"/>
            <a:r>
              <a:rPr lang="en-GB" sz="2000" dirty="0"/>
              <a:t>Return with more detail in May</a:t>
            </a:r>
          </a:p>
        </p:txBody>
      </p:sp>
    </p:spTree>
    <p:extLst>
      <p:ext uri="{BB962C8B-B14F-4D97-AF65-F5344CB8AC3E}">
        <p14:creationId xmlns:p14="http://schemas.microsoft.com/office/powerpoint/2010/main" val="1560868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A916D98CE184FB36F7880E2BD0F8A" ma:contentTypeVersion="8" ma:contentTypeDescription="Create a new document." ma:contentTypeScope="" ma:versionID="14b8951fb5080a6f0475e7fcaf0056c8">
  <xsd:schema xmlns:xsd="http://www.w3.org/2001/XMLSchema" xmlns:xs="http://www.w3.org/2001/XMLSchema" xmlns:p="http://schemas.microsoft.com/office/2006/metadata/properties" xmlns:ns3="c39f7e49-0b2e-4394-868d-72099a267b4a" xmlns:ns4="7dc10145-0930-4f77-9971-20747f828c5b" targetNamespace="http://schemas.microsoft.com/office/2006/metadata/properties" ma:root="true" ma:fieldsID="e84c3e41d8e6342946fc017fd01400fe" ns3:_="" ns4:_="">
    <xsd:import namespace="c39f7e49-0b2e-4394-868d-72099a267b4a"/>
    <xsd:import namespace="7dc10145-0930-4f77-9971-20747f828c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f7e49-0b2e-4394-868d-72099a267b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10145-0930-4f77-9971-20747f828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B34BD-C369-4569-BC0D-6D373A33B985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7dc10145-0930-4f77-9971-20747f828c5b"/>
    <ds:schemaRef ds:uri="http://schemas.microsoft.com/office/2006/metadata/properties"/>
    <ds:schemaRef ds:uri="http://schemas.openxmlformats.org/package/2006/metadata/core-properties"/>
    <ds:schemaRef ds:uri="http://purl.org/dc/dcmitype/"/>
    <ds:schemaRef ds:uri="c39f7e49-0b2e-4394-868d-72099a267b4a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E34F90-EED1-4048-ABF7-F8A11309C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f7e49-0b2e-4394-868d-72099a267b4a"/>
    <ds:schemaRef ds:uri="7dc10145-0930-4f77-9971-20747f828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6300BB-6CE5-4973-B892-382400C91A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15357</TotalTime>
  <Words>204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Provisional Key Performance Measures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Alex</dc:creator>
  <cp:lastModifiedBy>Helen Cuin</cp:lastModifiedBy>
  <cp:revision>16</cp:revision>
  <dcterms:created xsi:type="dcterms:W3CDTF">2020-02-19T16:07:30Z</dcterms:created>
  <dcterms:modified xsi:type="dcterms:W3CDTF">2020-04-09T10:20:36Z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0x0101003D8A916D98CE184FB36F7880E2BD0F8A</vt:lpwstr>
  </property>
</Properties>
</file>